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1.wav" ContentType="audio/x-wav"/>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5" r:id="rId2"/>
    <p:sldMasterId id="2147483707" r:id="rId3"/>
  </p:sldMasterIdLst>
  <p:notesMasterIdLst>
    <p:notesMasterId r:id="rId26"/>
  </p:notesMasterIdLst>
  <p:sldIdLst>
    <p:sldId id="273" r:id="rId4"/>
    <p:sldId id="260" r:id="rId5"/>
    <p:sldId id="333" r:id="rId6"/>
    <p:sldId id="335" r:id="rId7"/>
    <p:sldId id="334" r:id="rId8"/>
    <p:sldId id="257" r:id="rId9"/>
    <p:sldId id="271" r:id="rId10"/>
    <p:sldId id="548" r:id="rId11"/>
    <p:sldId id="562" r:id="rId12"/>
    <p:sldId id="309" r:id="rId13"/>
    <p:sldId id="557" r:id="rId14"/>
    <p:sldId id="558" r:id="rId15"/>
    <p:sldId id="567" r:id="rId16"/>
    <p:sldId id="568" r:id="rId17"/>
    <p:sldId id="561" r:id="rId18"/>
    <p:sldId id="569" r:id="rId19"/>
    <p:sldId id="570" r:id="rId20"/>
    <p:sldId id="564" r:id="rId21"/>
    <p:sldId id="571" r:id="rId22"/>
    <p:sldId id="572" r:id="rId23"/>
    <p:sldId id="537" r:id="rId24"/>
    <p:sldId id="538"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EE5"/>
    <a:srgbClr val="A42C4E"/>
    <a:srgbClr val="FD6FEC"/>
    <a:srgbClr val="CC00FF"/>
    <a:srgbClr val="FFFFFF"/>
    <a:srgbClr val="F57A0B"/>
    <a:srgbClr val="FFD347"/>
    <a:srgbClr val="E53110"/>
    <a:srgbClr val="FF467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81" autoAdjust="0"/>
  </p:normalViewPr>
  <p:slideViewPr>
    <p:cSldViewPr snapToGrid="0" showGuides="1">
      <p:cViewPr varScale="1">
        <p:scale>
          <a:sx n="50" d="100"/>
          <a:sy n="50" d="100"/>
        </p:scale>
        <p:origin x="-147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23EF0-69D4-4EDE-8B03-75CD571F5536}" type="datetimeFigureOut">
              <a:rPr lang="zh-CN" altLang="en-US" smtClean="0"/>
              <a:t>2025/5/13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80C5-5184-450E-8EEB-3232A7B41EA6}" type="slidenum">
              <a:rPr lang="zh-CN" altLang="en-US" smtClean="0"/>
              <a:t>‹#›</a:t>
            </a:fld>
            <a:endParaRPr lang="zh-CN" altLang="en-US"/>
          </a:p>
        </p:txBody>
      </p:sp>
    </p:spTree>
    <p:extLst>
      <p:ext uri="{BB962C8B-B14F-4D97-AF65-F5344CB8AC3E}">
        <p14:creationId xmlns:p14="http://schemas.microsoft.com/office/powerpoint/2010/main" val="84556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07387-9784-D1FB-09C6-190040AEEE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BBDD7A8-0BD2-532F-AB6C-1CE4E52963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1784ECF-CC5F-3973-7C08-1A2CD9A16164}"/>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5" name="Footer Placeholder 4">
            <a:extLst>
              <a:ext uri="{FF2B5EF4-FFF2-40B4-BE49-F238E27FC236}">
                <a16:creationId xmlns:a16="http://schemas.microsoft.com/office/drawing/2014/main" xmlns="" id="{8B071DC9-CA5F-BA90-84F0-3EF3C137E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5FF1E9-1932-E1BB-4D75-D303D41F698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6069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5F4BBB-EB60-EFDA-8643-7609B31179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83379A-5FC9-B5B4-9284-51F86C4846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125036-AB51-DC84-2836-3DA124A0E819}"/>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5" name="Footer Placeholder 4">
            <a:extLst>
              <a:ext uri="{FF2B5EF4-FFF2-40B4-BE49-F238E27FC236}">
                <a16:creationId xmlns:a16="http://schemas.microsoft.com/office/drawing/2014/main" xmlns="" id="{D614D31D-E976-16C8-DEB0-E1CA70A65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D66D4B-463D-31A6-405E-5BDD1C0EDFB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07645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93B6C6-28C2-286C-88A7-A802BB08F0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6E82CC-0A31-0BD2-FDAD-CDD6916C63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2394E6-A1AD-F110-7B75-AF5C694E30B0}"/>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5" name="Footer Placeholder 4">
            <a:extLst>
              <a:ext uri="{FF2B5EF4-FFF2-40B4-BE49-F238E27FC236}">
                <a16:creationId xmlns:a16="http://schemas.microsoft.com/office/drawing/2014/main" xmlns="" id="{5744448C-EFE4-59FC-E203-E3C48C946D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EC4222-AC7E-55D5-D63C-EE49DE88631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4294430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132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02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560857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07868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38831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62811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864604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357044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D7E34-637B-AA72-B69D-4710F9D82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81A083-7CCC-769E-B533-A537FBB226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125F3B-CBF4-5AEB-9EF9-D0B9441BD92E}"/>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5" name="Footer Placeholder 4">
            <a:extLst>
              <a:ext uri="{FF2B5EF4-FFF2-40B4-BE49-F238E27FC236}">
                <a16:creationId xmlns:a16="http://schemas.microsoft.com/office/drawing/2014/main" xmlns="" id="{39BF5D56-2B68-38B3-87C0-212B7A18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BA30B9-13CF-C8D0-D3C5-974BCE98C3C5}"/>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29867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6654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09000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797345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26376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2025/5/13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075296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1392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126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37558355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2000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74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0600A-7577-A1DC-49BA-4905B0648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1460A17-8E86-F17E-9ABE-AB71596028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17E5951-F625-EBD9-F796-D378DB3DCA4D}"/>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5" name="Footer Placeholder 4">
            <a:extLst>
              <a:ext uri="{FF2B5EF4-FFF2-40B4-BE49-F238E27FC236}">
                <a16:creationId xmlns:a16="http://schemas.microsoft.com/office/drawing/2014/main" xmlns="" id="{52D55684-2384-05F1-DF28-03596C7B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CFC92CC-7193-EF47-7E0C-EA6717F65FBF}"/>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081818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2486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237816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BF00B3-2A25-0F40-9D0A-74C173FAA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F3DA05-2F01-D990-72E0-2179D2150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0A7B720-2A9C-FDCF-979B-0280B148A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1739D76-83E7-F4AB-A689-BCEA5552B93D}"/>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6" name="Footer Placeholder 5">
            <a:extLst>
              <a:ext uri="{FF2B5EF4-FFF2-40B4-BE49-F238E27FC236}">
                <a16:creationId xmlns:a16="http://schemas.microsoft.com/office/drawing/2014/main" xmlns="" id="{F83CC457-A4AF-D58A-0D31-2D4DAD0840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FA92E8-65D3-DEA7-1809-1F19BBFE73DD}"/>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68210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FD5F8-0A65-B5A9-4510-B27B7252C7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B1E6941-D46C-B981-92AF-23C60247C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78542CC-E831-BD9D-570E-B1678D9D80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5089B-33D0-DFFE-64D0-3A9AFD3470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05F3449-7DC9-DE67-1C7F-89E6BA30BB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785444-0E56-7987-4FC2-B8A1D15A0504}"/>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8" name="Footer Placeholder 7">
            <a:extLst>
              <a:ext uri="{FF2B5EF4-FFF2-40B4-BE49-F238E27FC236}">
                <a16:creationId xmlns:a16="http://schemas.microsoft.com/office/drawing/2014/main" xmlns="" id="{897D1308-604B-4B6E-B5C9-EAD25F45AD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FBA8AA0-4A5D-2C40-C7B5-B1F117056538}"/>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57456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CF6E7-CDF8-AD70-2A25-DE5921C460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EC68869-F5BE-454C-3B70-912E153D50B9}"/>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4" name="Footer Placeholder 3">
            <a:extLst>
              <a:ext uri="{FF2B5EF4-FFF2-40B4-BE49-F238E27FC236}">
                <a16:creationId xmlns:a16="http://schemas.microsoft.com/office/drawing/2014/main" xmlns="" id="{925EF5A4-81DE-5F82-2E9C-6F8D0A10EF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26C4E2F-A6E3-E995-E38D-4A430C9F171C}"/>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56302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64F6C6-40FF-B6FD-31F4-47A2339AF177}"/>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3" name="Footer Placeholder 2">
            <a:extLst>
              <a:ext uri="{FF2B5EF4-FFF2-40B4-BE49-F238E27FC236}">
                <a16:creationId xmlns:a16="http://schemas.microsoft.com/office/drawing/2014/main" xmlns="" id="{31DEBFE6-9F17-1A8E-FD08-544C0EAD3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4539ECA-02E6-A8BD-F43B-04A10D378A40}"/>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9473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F26AF-1F08-E606-ECF0-792626C48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65B19B0-E3E7-041F-04C5-D1C8C9172F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0DD494C-E86C-2858-BE97-017D6CA51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C9AF99-5BCC-C37E-05C9-3D4B6A0D9968}"/>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6" name="Footer Placeholder 5">
            <a:extLst>
              <a:ext uri="{FF2B5EF4-FFF2-40B4-BE49-F238E27FC236}">
                <a16:creationId xmlns:a16="http://schemas.microsoft.com/office/drawing/2014/main" xmlns="" id="{B66C2E51-A56F-28B0-B2AA-E1CC76858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B8A5ED4-0050-A4F8-2D21-7F71BD243136}"/>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72369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729DF-8584-2594-3237-F45FF5DB7C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D52B17B-95DF-42EC-C085-C44D48C1D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D6F1CE8-2E55-DBDD-7E10-FE1508B7B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22ADA01-54FD-A3E3-2663-711E33D41A8F}"/>
              </a:ext>
            </a:extLst>
          </p:cNvPr>
          <p:cNvSpPr>
            <a:spLocks noGrp="1"/>
          </p:cNvSpPr>
          <p:nvPr>
            <p:ph type="dt" sz="half" idx="10"/>
          </p:nvPr>
        </p:nvSpPr>
        <p:spPr/>
        <p:txBody>
          <a:bodyPr/>
          <a:lstStyle/>
          <a:p>
            <a:fld id="{C5CBB71E-DD0D-449F-9555-68C53AE47418}" type="datetimeFigureOut">
              <a:rPr lang="en-US" smtClean="0"/>
              <a:t>5/13/2025</a:t>
            </a:fld>
            <a:endParaRPr lang="en-US"/>
          </a:p>
        </p:txBody>
      </p:sp>
      <p:sp>
        <p:nvSpPr>
          <p:cNvPr id="6" name="Footer Placeholder 5">
            <a:extLst>
              <a:ext uri="{FF2B5EF4-FFF2-40B4-BE49-F238E27FC236}">
                <a16:creationId xmlns:a16="http://schemas.microsoft.com/office/drawing/2014/main" xmlns="" id="{6090C2AC-950D-8F51-583F-FC95C0037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9F8EB9B-6DEC-200C-F3E7-D37176064063}"/>
              </a:ext>
            </a:extLst>
          </p:cNvPr>
          <p:cNvSpPr>
            <a:spLocks noGrp="1"/>
          </p:cNvSpPr>
          <p:nvPr>
            <p:ph type="sldNum" sz="quarter" idx="12"/>
          </p:nvPr>
        </p:nvSpPr>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9427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7E96ED1A-E3F8-8187-0BCB-1C1AF8EBB12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B9023395-5BD3-4E81-3C81-CFB1AD29D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DB33FC4-F624-86A0-AB72-20D66B83E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1A3E7B-6D36-3609-F890-AE00802DD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CBB71E-DD0D-449F-9555-68C53AE47418}" type="datetimeFigureOut">
              <a:rPr lang="en-US" smtClean="0"/>
              <a:t>5/13/2025</a:t>
            </a:fld>
            <a:endParaRPr lang="en-US"/>
          </a:p>
        </p:txBody>
      </p:sp>
      <p:sp>
        <p:nvSpPr>
          <p:cNvPr id="5" name="Footer Placeholder 4">
            <a:extLst>
              <a:ext uri="{FF2B5EF4-FFF2-40B4-BE49-F238E27FC236}">
                <a16:creationId xmlns:a16="http://schemas.microsoft.com/office/drawing/2014/main" xmlns="" id="{872A939F-5424-910A-0F17-957C51E826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A3FA99DB-BB23-551C-EC6F-8F74A47BE4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34DA7-9D24-47B7-A6A6-4E0ED53E683D}" type="slidenum">
              <a:rPr lang="en-US" smtClean="0"/>
              <a:t>‹#›</a:t>
            </a:fld>
            <a:endParaRPr lang="en-US"/>
          </a:p>
        </p:txBody>
      </p:sp>
      <p:pic>
        <p:nvPicPr>
          <p:cNvPr id="7" name="Picture 6">
            <a:extLst>
              <a:ext uri="{FF2B5EF4-FFF2-40B4-BE49-F238E27FC236}">
                <a16:creationId xmlns:a16="http://schemas.microsoft.com/office/drawing/2014/main" xmlns="" id="{11EEDD51-86C6-08C6-3498-A57F2F8DC7F4}"/>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4302"/>
          <a:stretch/>
        </p:blipFill>
        <p:spPr>
          <a:xfrm>
            <a:off x="0" y="-1037289"/>
            <a:ext cx="12344400" cy="7895289"/>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ECF2067D-7964-61D9-F052-A6C4C21A307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368309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xmlns="" id="{C58268F1-B3D6-27DD-0240-6DE09BEAF6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657D647B-41E7-6DC2-F7A5-10DEE936D6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78116842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xmlns=""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28793122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31.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0.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31.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31.xml"/><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image" Target="../media/image10.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xmlns=""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xmlns="" id="{3A28A13D-EA1D-3CBD-DB35-DC5716FD3ECE}"/>
              </a:ext>
            </a:extLst>
          </p:cNvPr>
          <p:cNvPicPr>
            <a:picLocks noChangeAspect="1"/>
          </p:cNvPicPr>
          <p:nvPr/>
        </p:nvPicPr>
        <p:blipFill>
          <a:blip r:embed="rId4"/>
          <a:stretch>
            <a:fillRect/>
          </a:stretch>
        </p:blipFill>
        <p:spPr>
          <a:xfrm>
            <a:off x="1329494" y="1790769"/>
            <a:ext cx="9851990" cy="3078747"/>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19">
            <a:extLst>
              <a:ext uri="{FF2B5EF4-FFF2-40B4-BE49-F238E27FC236}">
                <a16:creationId xmlns:a16="http://schemas.microsoft.com/office/drawing/2014/main" xmlns=""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xmlns=""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xmlns=""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xmlns=""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6">
                  <a:extLst>
                    <a:ext uri="{FF2B5EF4-FFF2-40B4-BE49-F238E27FC236}">
                      <a16:creationId xmlns:a16="http://schemas.microsoft.com/office/drawing/2014/main" xmlns=""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Hộp Văn bản 15">
                <a:extLst>
                  <a:ext uri="{FF2B5EF4-FFF2-40B4-BE49-F238E27FC236}">
                    <a16:creationId xmlns:a16="http://schemas.microsoft.com/office/drawing/2014/main" xmlns="" id="{AA26A114-673E-0D01-8141-EAFE59D2A778}"/>
                  </a:ext>
                </a:extLst>
              </p:cNvPr>
              <p:cNvSpPr txBox="1"/>
              <p:nvPr/>
            </p:nvSpPr>
            <p:spPr>
              <a:xfrm>
                <a:off x="5896346" y="2032964"/>
                <a:ext cx="4858499" cy="4516126"/>
              </a:xfrm>
              <a:prstGeom prst="rect">
                <a:avLst/>
              </a:prstGeom>
              <a:noFill/>
            </p:spPr>
            <p:txBody>
              <a:bodyPr wrap="square">
                <a:spAutoFit/>
              </a:bodyPr>
              <a:lstStyle/>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Cam-</a:t>
                </a:r>
                <a:r>
                  <a:rPr lang="en-US" sz="3600" b="1" i="1" dirty="0" err="1">
                    <a:effectLst/>
                    <a:latin typeface="Cambria" panose="02040503050406030204" pitchFamily="18" charset="0"/>
                    <a:ea typeface="Cambria" panose="02040503050406030204" pitchFamily="18" charset="0"/>
                  </a:rPr>
                  <a:t>pu</a:t>
                </a:r>
                <a:r>
                  <a:rPr lang="en-US" sz="3600" b="1" i="1" dirty="0">
                    <a:effectLst/>
                    <a:latin typeface="Cambria" panose="02040503050406030204" pitchFamily="18" charset="0"/>
                    <a:ea typeface="Cambria" panose="02040503050406030204" pitchFamily="18" charset="0"/>
                  </a:rPr>
                  <a:t>-chia </a:t>
                </a:r>
                <a:r>
                  <a:rPr lang="en-US" sz="3600" b="1" i="1" dirty="0" err="1">
                    <a:effectLst/>
                    <a:latin typeface="Cambria" panose="02040503050406030204" pitchFamily="18" charset="0"/>
                    <a:ea typeface="Cambria" panose="02040503050406030204" pitchFamily="18" charset="0"/>
                  </a:rPr>
                  <a:t>có</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khoảng</a:t>
                </a:r>
                <a:r>
                  <a:rPr lang="en-US" sz="3600" b="1" i="1" dirty="0">
                    <a:effectLst/>
                    <a:latin typeface="Cambria" panose="02040503050406030204" pitchFamily="18" charset="0"/>
                    <a:ea typeface="Cambria" panose="02040503050406030204" pitchFamily="18" charset="0"/>
                  </a:rPr>
                  <a:t> 16,5 </a:t>
                </a:r>
                <a:r>
                  <a:rPr lang="en-US" sz="3600" b="1" i="1" dirty="0" err="1">
                    <a:effectLst/>
                    <a:latin typeface="Cambria" panose="02040503050406030204" pitchFamily="18" charset="0"/>
                    <a:ea typeface="Cambria" panose="02040503050406030204" pitchFamily="18" charset="0"/>
                  </a:rPr>
                  <a:t>triệu</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người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năm</a:t>
                </a:r>
                <a:r>
                  <a:rPr lang="en-US" sz="3600" b="1" i="1" dirty="0">
                    <a:effectLst/>
                    <a:latin typeface="Cambria" panose="02040503050406030204" pitchFamily="18" charset="0"/>
                    <a:ea typeface="Cambria" panose="02040503050406030204" pitchFamily="18" charset="0"/>
                  </a:rPr>
                  <a:t> 2021).</a:t>
                </a:r>
                <a:endParaRPr lang="en-US" sz="36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tộc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chủ</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yếu</a:t>
                </a:r>
                <a:r>
                  <a:rPr lang="en-US" sz="3600" b="1" i="1" dirty="0">
                    <a:effectLst/>
                    <a:latin typeface="Cambria" panose="02040503050406030204" pitchFamily="18" charset="0"/>
                    <a:ea typeface="Cambria" panose="02040503050406030204" pitchFamily="18" charset="0"/>
                  </a:rPr>
                  <a:t> ở Cam-</a:t>
                </a:r>
                <a:r>
                  <a:rPr lang="en-US" sz="3600" b="1" i="1" dirty="0" err="1">
                    <a:effectLst/>
                    <a:latin typeface="Cambria" panose="02040503050406030204" pitchFamily="18" charset="0"/>
                    <a:ea typeface="Cambria" panose="02040503050406030204" pitchFamily="18" charset="0"/>
                  </a:rPr>
                  <a:t>pu</a:t>
                </a:r>
                <a:r>
                  <a:rPr lang="en-US" sz="3600" b="1" i="1" dirty="0">
                    <a:effectLst/>
                    <a:latin typeface="Cambria" panose="02040503050406030204" pitchFamily="18" charset="0"/>
                    <a:ea typeface="Cambria" panose="02040503050406030204" pitchFamily="18" charset="0"/>
                  </a:rPr>
                  <a:t>-chia </a:t>
                </a:r>
                <a:r>
                  <a:rPr lang="en-US" sz="3600" b="1" i="1" dirty="0" err="1">
                    <a:effectLst/>
                    <a:latin typeface="Cambria" panose="02040503050406030204" pitchFamily="18" charset="0"/>
                    <a:ea typeface="Cambria" panose="02040503050406030204" pitchFamily="18" charset="0"/>
                  </a:rPr>
                  <a:t>là</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người</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Khơ</a:t>
                </a:r>
                <a:r>
                  <a:rPr lang="en-US" sz="3600" b="1" i="1" dirty="0">
                    <a:effectLst/>
                    <a:latin typeface="Cambria" panose="02040503050406030204" pitchFamily="18" charset="0"/>
                    <a:ea typeface="Cambria" panose="02040503050406030204" pitchFamily="18" charset="0"/>
                  </a:rPr>
                  <a:t>-me.</a:t>
                </a:r>
                <a:endParaRPr lang="en-US" sz="3600" b="1"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Phần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lớn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dân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sống</a:t>
                </a:r>
                <a:r>
                  <a:rPr lang="en-US" sz="3600" b="1" i="1" dirty="0">
                    <a:effectLst/>
                    <a:latin typeface="Cambria" panose="02040503050406030204" pitchFamily="18" charset="0"/>
                    <a:ea typeface="Cambria" panose="02040503050406030204" pitchFamily="18" charset="0"/>
                  </a:rPr>
                  <a:t> ở </a:t>
                </a:r>
                <a:r>
                  <a:rPr lang="en-US" sz="3600" b="1" i="1" dirty="0" err="1">
                    <a:effectLst/>
                    <a:latin typeface="Cambria" panose="02040503050406030204" pitchFamily="18" charset="0"/>
                    <a:ea typeface="Cambria" panose="02040503050406030204" pitchFamily="18" charset="0"/>
                  </a:rPr>
                  <a:t>nông</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thôn</a:t>
                </a:r>
                <a:r>
                  <a:rPr lang="en-US" sz="3600" b="1" i="1" dirty="0">
                    <a:effectLst/>
                    <a:latin typeface="Cambria" panose="02040503050406030204" pitchFamily="18" charset="0"/>
                    <a:ea typeface="Cambria" panose="02040503050406030204" pitchFamily="18" charset="0"/>
                  </a:rPr>
                  <a:t>.</a:t>
                </a:r>
                <a:endParaRPr lang="en-US" sz="3600" b="1" dirty="0">
                  <a:effectLst/>
                  <a:latin typeface="Cambria" panose="02040503050406030204" pitchFamily="18" charset="0"/>
                  <a:ea typeface="Cambria" panose="02040503050406030204" pitchFamily="18" charset="0"/>
                </a:endParaRPr>
              </a:p>
            </p:txBody>
          </p:sp>
        </p:grpSp>
        <p:pic>
          <p:nvPicPr>
            <p:cNvPr id="18" name="Hình ảnh 17">
              <a:extLst>
                <a:ext uri="{FF2B5EF4-FFF2-40B4-BE49-F238E27FC236}">
                  <a16:creationId xmlns:a16="http://schemas.microsoft.com/office/drawing/2014/main" xmlns=""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xmlns=""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xmlns=""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xmlns=""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578029"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CF66748-8307-08A4-B7EF-83338B9C6890}"/>
              </a:ext>
            </a:extLst>
          </p:cNvPr>
          <p:cNvPicPr>
            <a:picLocks noChangeAspect="1"/>
          </p:cNvPicPr>
          <p:nvPr/>
        </p:nvPicPr>
        <p:blipFill>
          <a:blip r:embed="rId6"/>
          <a:stretch>
            <a:fillRect/>
          </a:stretch>
        </p:blipFill>
        <p:spPr>
          <a:xfrm>
            <a:off x="1331348" y="150265"/>
            <a:ext cx="9419136" cy="938865"/>
          </a:xfrm>
          <a:prstGeom prst="rect">
            <a:avLst/>
          </a:prstGeom>
        </p:spPr>
      </p:pic>
    </p:spTree>
    <p:extLst>
      <p:ext uri="{BB962C8B-B14F-4D97-AF65-F5344CB8AC3E}">
        <p14:creationId xmlns:p14="http://schemas.microsoft.com/office/powerpoint/2010/main" val="667427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xmlns="" id="{6821C036-0F87-CADF-4138-10F649E16DF2}"/>
              </a:ext>
            </a:extLst>
          </p:cNvPr>
          <p:cNvGrpSpPr/>
          <p:nvPr/>
        </p:nvGrpSpPr>
        <p:grpSpPr>
          <a:xfrm>
            <a:off x="412743" y="527246"/>
            <a:ext cx="6803305" cy="6124435"/>
            <a:chOff x="412743" y="527246"/>
            <a:chExt cx="7352190" cy="6124435"/>
          </a:xfrm>
        </p:grpSpPr>
        <p:grpSp>
          <p:nvGrpSpPr>
            <p:cNvPr id="9" name="Google Shape;960;p37">
              <a:extLst>
                <a:ext uri="{FF2B5EF4-FFF2-40B4-BE49-F238E27FC236}">
                  <a16:creationId xmlns:a16="http://schemas.microsoft.com/office/drawing/2014/main" xmlns=""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xmlns=""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Google Shape;962;p37">
                <a:extLst>
                  <a:ext uri="{FF2B5EF4-FFF2-40B4-BE49-F238E27FC236}">
                    <a16:creationId xmlns:a16="http://schemas.microsoft.com/office/drawing/2014/main" xmlns=""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13">
              <a:extLst>
                <a:ext uri="{FF2B5EF4-FFF2-40B4-BE49-F238E27FC236}">
                  <a16:creationId xmlns:a16="http://schemas.microsoft.com/office/drawing/2014/main" xmlns="" id="{8CE9F08B-034D-1B64-FAFF-AB9856EABC5A}"/>
                </a:ext>
              </a:extLst>
            </p:cNvPr>
            <p:cNvSpPr txBox="1"/>
            <p:nvPr/>
          </p:nvSpPr>
          <p:spPr>
            <a:xfrm>
              <a:off x="1366118" y="1526275"/>
              <a:ext cx="614879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Hoạt động 2</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Tìm hiểu về một số công trình tiêu biểu của Cam-pu-chia</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026" name="Picture 2" descr="Góc Mô Hình Shop: MÔ HÌNH GIẤY Angkor Wat : 112.000 VNĐ">
            <a:extLst>
              <a:ext uri="{FF2B5EF4-FFF2-40B4-BE49-F238E27FC236}">
                <a16:creationId xmlns:a16="http://schemas.microsoft.com/office/drawing/2014/main" xmlns="" id="{AB04CCE9-EA2C-4BB0-660B-70207BBE60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40948" y="1740664"/>
            <a:ext cx="4623741" cy="328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78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xmlns="" id="{8FCDE642-2564-9FF2-CDC7-67F7BE33C5A4}"/>
              </a:ext>
            </a:extLst>
          </p:cNvPr>
          <p:cNvGrpSpPr/>
          <p:nvPr/>
        </p:nvGrpSpPr>
        <p:grpSpPr>
          <a:xfrm>
            <a:off x="337458" y="-1"/>
            <a:ext cx="11484428" cy="1976691"/>
            <a:chOff x="442452" y="1258528"/>
            <a:chExt cx="2989006" cy="1538582"/>
          </a:xfrm>
        </p:grpSpPr>
        <p:sp>
          <p:nvSpPr>
            <p:cNvPr id="4" name="Speech Bubble: Rectangle with Corners Rounded 3">
              <a:extLst>
                <a:ext uri="{FF2B5EF4-FFF2-40B4-BE49-F238E27FC236}">
                  <a16:creationId xmlns:a16="http://schemas.microsoft.com/office/drawing/2014/main" xmlns=""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E264C0E-63F6-CD92-43CC-0A0B2D073523}"/>
                </a:ext>
              </a:extLst>
            </p:cNvPr>
            <p:cNvSpPr txBox="1"/>
            <p:nvPr/>
          </p:nvSpPr>
          <p:spPr>
            <a:xfrm>
              <a:off x="482117" y="1360591"/>
              <a:ext cx="2915343" cy="131758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Đọc thông tin và quan sát các hình từ 3 đến 5, em hãy:</a:t>
              </a:r>
            </a:p>
            <a:p>
              <a:pPr algn="just"/>
              <a:r>
                <a:rPr lang="vi-VN" sz="3600" b="0" i="0" dirty="0">
                  <a:solidFill>
                    <a:srgbClr val="000000"/>
                  </a:solidFill>
                  <a:effectLst/>
                  <a:latin typeface="Cambria" panose="02040503050406030204" pitchFamily="18" charset="0"/>
                  <a:ea typeface="Cambria" panose="02040503050406030204" pitchFamily="18" charset="0"/>
                </a:rPr>
                <a:t>- Kể tên một số công trình tiêu biểu của Cam-pu-chia.</a:t>
              </a:r>
            </a:p>
            <a:p>
              <a:pPr algn="just"/>
              <a:r>
                <a:rPr lang="vi-VN" sz="3600" b="0" i="0" dirty="0">
                  <a:solidFill>
                    <a:srgbClr val="000000"/>
                  </a:solidFill>
                  <a:effectLst/>
                  <a:latin typeface="Cambria" panose="02040503050406030204" pitchFamily="18" charset="0"/>
                  <a:ea typeface="Cambria" panose="02040503050406030204" pitchFamily="18" charset="0"/>
                </a:rPr>
                <a:t>- Mô tả một công trình mà em ấn tượng nhất.</a:t>
              </a:r>
            </a:p>
          </p:txBody>
        </p:sp>
      </p:grpSp>
      <p:pic>
        <p:nvPicPr>
          <p:cNvPr id="8" name="Picture 7">
            <a:extLst>
              <a:ext uri="{FF2B5EF4-FFF2-40B4-BE49-F238E27FC236}">
                <a16:creationId xmlns:a16="http://schemas.microsoft.com/office/drawing/2014/main" xmlns="" id="{5542C6F6-550C-2D22-A7E2-2F76ADCF776B}"/>
              </a:ext>
            </a:extLst>
          </p:cNvPr>
          <p:cNvPicPr>
            <a:picLocks noChangeAspect="1"/>
          </p:cNvPicPr>
          <p:nvPr/>
        </p:nvPicPr>
        <p:blipFill>
          <a:blip r:embed="rId2"/>
          <a:stretch>
            <a:fillRect/>
          </a:stretch>
        </p:blipFill>
        <p:spPr>
          <a:xfrm>
            <a:off x="608682" y="2234072"/>
            <a:ext cx="4205689" cy="2666106"/>
          </a:xfrm>
          <a:prstGeom prst="rect">
            <a:avLst/>
          </a:prstGeom>
        </p:spPr>
      </p:pic>
      <p:pic>
        <p:nvPicPr>
          <p:cNvPr id="10" name="Picture 9">
            <a:extLst>
              <a:ext uri="{FF2B5EF4-FFF2-40B4-BE49-F238E27FC236}">
                <a16:creationId xmlns:a16="http://schemas.microsoft.com/office/drawing/2014/main" xmlns="" id="{DE09A296-3498-E291-8214-2A108840EF2F}"/>
              </a:ext>
            </a:extLst>
          </p:cNvPr>
          <p:cNvPicPr>
            <a:picLocks noChangeAspect="1"/>
          </p:cNvPicPr>
          <p:nvPr/>
        </p:nvPicPr>
        <p:blipFill>
          <a:blip r:embed="rId3"/>
          <a:stretch>
            <a:fillRect/>
          </a:stretch>
        </p:blipFill>
        <p:spPr>
          <a:xfrm>
            <a:off x="4783961" y="2274581"/>
            <a:ext cx="3572445" cy="2683009"/>
          </a:xfrm>
          <a:prstGeom prst="rect">
            <a:avLst/>
          </a:prstGeom>
        </p:spPr>
      </p:pic>
      <p:pic>
        <p:nvPicPr>
          <p:cNvPr id="12" name="Picture 11">
            <a:extLst>
              <a:ext uri="{FF2B5EF4-FFF2-40B4-BE49-F238E27FC236}">
                <a16:creationId xmlns:a16="http://schemas.microsoft.com/office/drawing/2014/main" xmlns="" id="{F1128B8E-BEE4-1897-F15B-260B63BB9C25}"/>
              </a:ext>
            </a:extLst>
          </p:cNvPr>
          <p:cNvPicPr>
            <a:picLocks noChangeAspect="1"/>
          </p:cNvPicPr>
          <p:nvPr/>
        </p:nvPicPr>
        <p:blipFill>
          <a:blip r:embed="rId4"/>
          <a:stretch>
            <a:fillRect/>
          </a:stretch>
        </p:blipFill>
        <p:spPr>
          <a:xfrm>
            <a:off x="8475013" y="2083278"/>
            <a:ext cx="3438525" cy="4410075"/>
          </a:xfrm>
          <a:prstGeom prst="rect">
            <a:avLst/>
          </a:prstGeom>
        </p:spPr>
      </p:pic>
    </p:spTree>
    <p:extLst>
      <p:ext uri="{BB962C8B-B14F-4D97-AF65-F5344CB8AC3E}">
        <p14:creationId xmlns:p14="http://schemas.microsoft.com/office/powerpoint/2010/main" val="766355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0" name="Nhóm 19">
            <a:extLst>
              <a:ext uri="{FF2B5EF4-FFF2-40B4-BE49-F238E27FC236}">
                <a16:creationId xmlns:a16="http://schemas.microsoft.com/office/drawing/2014/main" xmlns="" id="{1D7F7CA1-7F8B-B1F2-9965-A682C9680FD4}"/>
              </a:ext>
            </a:extLst>
          </p:cNvPr>
          <p:cNvGrpSpPr/>
          <p:nvPr/>
        </p:nvGrpSpPr>
        <p:grpSpPr>
          <a:xfrm>
            <a:off x="3514380" y="1263005"/>
            <a:ext cx="8769426" cy="5594995"/>
            <a:chOff x="4726051" y="1087906"/>
            <a:chExt cx="7057234" cy="6364151"/>
          </a:xfrm>
        </p:grpSpPr>
        <p:grpSp>
          <p:nvGrpSpPr>
            <p:cNvPr id="11" name="Nhóm 10">
              <a:extLst>
                <a:ext uri="{FF2B5EF4-FFF2-40B4-BE49-F238E27FC236}">
                  <a16:creationId xmlns:a16="http://schemas.microsoft.com/office/drawing/2014/main" xmlns="" id="{62593C89-A7D4-72EF-C885-8526F8EA13E3}"/>
                </a:ext>
              </a:extLst>
            </p:cNvPr>
            <p:cNvGrpSpPr/>
            <p:nvPr/>
          </p:nvGrpSpPr>
          <p:grpSpPr>
            <a:xfrm>
              <a:off x="4905829" y="1567543"/>
              <a:ext cx="6370818" cy="5497456"/>
              <a:chOff x="4905829" y="1567543"/>
              <a:chExt cx="6370818" cy="5497456"/>
            </a:xfrm>
          </p:grpSpPr>
          <p:grpSp>
            <p:nvGrpSpPr>
              <p:cNvPr id="8" name="Nhóm 7">
                <a:extLst>
                  <a:ext uri="{FF2B5EF4-FFF2-40B4-BE49-F238E27FC236}">
                    <a16:creationId xmlns:a16="http://schemas.microsoft.com/office/drawing/2014/main" xmlns="" id="{926C645C-1807-4C19-8225-4C03A6FF2F6C}"/>
                  </a:ext>
                </a:extLst>
              </p:cNvPr>
              <p:cNvGrpSpPr/>
              <p:nvPr/>
            </p:nvGrpSpPr>
            <p:grpSpPr>
              <a:xfrm>
                <a:off x="4905829" y="1567543"/>
                <a:ext cx="6370818" cy="5497456"/>
                <a:chOff x="4905829" y="1567543"/>
                <a:chExt cx="6370818" cy="5497456"/>
              </a:xfrm>
            </p:grpSpPr>
            <p:sp>
              <p:nvSpPr>
                <p:cNvPr id="7" name="Hình chữ nhật: Góc Tròn 6">
                  <a:extLst>
                    <a:ext uri="{FF2B5EF4-FFF2-40B4-BE49-F238E27FC236}">
                      <a16:creationId xmlns:a16="http://schemas.microsoft.com/office/drawing/2014/main" xmlns="" id="{3B4C449B-B8D9-E692-A8AF-7FEFE41674C3}"/>
                    </a:ext>
                  </a:extLst>
                </p:cNvPr>
                <p:cNvSpPr/>
                <p:nvPr/>
              </p:nvSpPr>
              <p:spPr>
                <a:xfrm>
                  <a:off x="4905829" y="1567543"/>
                  <a:ext cx="6051731" cy="54974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Hình chữ nhật: Góc Tròn 6">
                  <a:extLst>
                    <a:ext uri="{FF2B5EF4-FFF2-40B4-BE49-F238E27FC236}">
                      <a16:creationId xmlns:a16="http://schemas.microsoft.com/office/drawing/2014/main" xmlns="" id="{B058A5B4-BA18-237A-F324-539FBCDE1E8F}"/>
                    </a:ext>
                  </a:extLst>
                </p:cNvPr>
                <p:cNvSpPr/>
                <p:nvPr/>
              </p:nvSpPr>
              <p:spPr>
                <a:xfrm>
                  <a:off x="5224916" y="1719943"/>
                  <a:ext cx="6051731" cy="5345056"/>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Hộp Văn bản 15">
                <a:extLst>
                  <a:ext uri="{FF2B5EF4-FFF2-40B4-BE49-F238E27FC236}">
                    <a16:creationId xmlns:a16="http://schemas.microsoft.com/office/drawing/2014/main" xmlns="" id="{AA26A114-673E-0D01-8141-EAFE59D2A778}"/>
                  </a:ext>
                </a:extLst>
              </p:cNvPr>
              <p:cNvSpPr txBox="1"/>
              <p:nvPr/>
            </p:nvSpPr>
            <p:spPr>
              <a:xfrm>
                <a:off x="5896346" y="2032964"/>
                <a:ext cx="4858499" cy="45161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công trình kiến trúc độc đáo tiêu biểu ở Cam-pu-chia như </a:t>
                </a:r>
                <a:r>
                  <a:rPr lang="en-US" sz="3600" b="1" i="1" dirty="0">
                    <a:solidFill>
                      <a:prstClr val="black"/>
                    </a:solidFill>
                    <a:latin typeface="Cambria" panose="02040503050406030204" pitchFamily="18" charset="0"/>
                    <a:ea typeface="Cambria" panose="02040503050406030204" pitchFamily="18" charset="0"/>
                  </a:rPr>
                  <a:t>Ă</a:t>
                </a: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ng-co Vát (Angkor Wat), Ăng-co Thom (Angkor Thom), chùa Bạc, Tượng đài hữu nghị Việt Nam-Cam-pu-chia,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8" name="Hình ảnh 17">
              <a:extLst>
                <a:ext uri="{FF2B5EF4-FFF2-40B4-BE49-F238E27FC236}">
                  <a16:creationId xmlns:a16="http://schemas.microsoft.com/office/drawing/2014/main" xmlns=""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xmlns=""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xmlns="" id="{3864D75E-1C38-13A4-57A6-8BDE2785A886}"/>
                </a:ext>
              </a:extLst>
            </p:cNvPr>
            <p:cNvPicPr>
              <a:picLocks noChangeAspect="1"/>
            </p:cNvPicPr>
            <p:nvPr/>
          </p:nvPicPr>
          <p:blipFill rotWithShape="1">
            <a:blip r:embed="rId3"/>
            <a:srcRect l="73001" t="48222" r="-1" b="3157"/>
            <a:stretch/>
          </p:blipFill>
          <p:spPr>
            <a:xfrm>
              <a:off x="10814315" y="6470565"/>
              <a:ext cx="968970" cy="981492"/>
            </a:xfrm>
            <a:prstGeom prst="rect">
              <a:avLst/>
            </a:prstGeom>
          </p:spPr>
        </p:pic>
      </p:grpSp>
      <p:pic>
        <p:nvPicPr>
          <p:cNvPr id="4" name="Picture 10" descr="Free vector happy cute girl with stationery logo cartoon character illustration">
            <a:extLst>
              <a:ext uri="{FF2B5EF4-FFF2-40B4-BE49-F238E27FC236}">
                <a16:creationId xmlns:a16="http://schemas.microsoft.com/office/drawing/2014/main" xmlns="" id="{653140E1-50A3-CBEE-B5C2-4D34160A99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5527" y1="83800" x2="56709" y2="85800"/>
                        <a14:foregroundMark x1="38179" y1="76400" x2="45847" y2="78800"/>
                        <a14:foregroundMark x1="39936" y1="81600" x2="47764" y2="79200"/>
                        <a14:foregroundMark x1="47764" y1="79200" x2="47923" y2="79000"/>
                        <a14:foregroundMark x1="62460" y1="78400" x2="50479" y2="83000"/>
                      </a14:backgroundRemoval>
                    </a14:imgEffect>
                  </a14:imgLayer>
                </a14:imgProps>
              </a:ext>
              <a:ext uri="{28A0092B-C50C-407E-A947-70E740481C1C}">
                <a14:useLocalDpi xmlns:a14="http://schemas.microsoft.com/office/drawing/2010/main" val="0"/>
              </a:ext>
            </a:extLst>
          </a:blip>
          <a:srcRect l="23490" t="33930"/>
          <a:stretch/>
        </p:blipFill>
        <p:spPr bwMode="auto">
          <a:xfrm>
            <a:off x="127877" y="3229268"/>
            <a:ext cx="5473238" cy="377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875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xmlns=""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297455"/>
            <a:ext cx="11304270" cy="638528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xmlns="" id="{3336D3A8-2AD5-B78A-8271-3D5A86D24DCB}"/>
              </a:ext>
            </a:extLst>
          </p:cNvPr>
          <p:cNvSpPr txBox="1"/>
          <p:nvPr/>
        </p:nvSpPr>
        <p:spPr>
          <a:xfrm>
            <a:off x="550843" y="870332"/>
            <a:ext cx="6125378" cy="526297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 Mô tả công trình mà em ấn tượng nhất: Ăng-co Vát:</a:t>
            </a:r>
          </a:p>
          <a:p>
            <a:pPr algn="just"/>
            <a:r>
              <a:rPr lang="vi-VN" sz="2800" b="0" i="0" dirty="0">
                <a:solidFill>
                  <a:srgbClr val="000000"/>
                </a:solidFill>
                <a:effectLst/>
                <a:latin typeface="Cambria" panose="02040503050406030204" pitchFamily="18" charset="0"/>
                <a:ea typeface="Cambria" panose="02040503050406030204" pitchFamily="18" charset="0"/>
              </a:rPr>
              <a:t>+ Là quần thể đền tháp được xây dựng gồm 3 tầng với những ngọn tháp lớn, kết nối với nhau bởi những dãy hành lang dài, xung quanh là hào nước.</a:t>
            </a:r>
          </a:p>
          <a:p>
            <a:pPr algn="just"/>
            <a:r>
              <a:rPr lang="vi-VN" sz="2800" b="0" i="0" dirty="0">
                <a:solidFill>
                  <a:srgbClr val="000000"/>
                </a:solidFill>
                <a:effectLst/>
                <a:latin typeface="Cambria" panose="02040503050406030204" pitchFamily="18" charset="0"/>
                <a:ea typeface="Cambria" panose="02040503050406030204" pitchFamily="18" charset="0"/>
              </a:rPr>
              <a:t>+ Trung tâm đền gồm tổ hợp 5 ngọn tháp.</a:t>
            </a:r>
          </a:p>
          <a:p>
            <a:pPr algn="just"/>
            <a:r>
              <a:rPr lang="vi-VN" sz="2800" b="0" i="0" dirty="0">
                <a:solidFill>
                  <a:srgbClr val="000000"/>
                </a:solidFill>
                <a:effectLst/>
                <a:latin typeface="Cambria" panose="02040503050406030204" pitchFamily="18" charset="0"/>
                <a:ea typeface="Cambria" panose="02040503050406030204" pitchFamily="18" charset="0"/>
              </a:rPr>
              <a:t>+ Toàn bộ công trình được xây bằng đá, những khối đá được đẽo gọt vuông vức và xếp chồng khít lên nhau mà không cần chất kết dính nào.</a:t>
            </a:r>
          </a:p>
        </p:txBody>
      </p:sp>
      <p:pic>
        <p:nvPicPr>
          <p:cNvPr id="2050" name="Picture 2" descr="Angkor Wat: Hành trình khám phá “trái tim” của Campuchia">
            <a:extLst>
              <a:ext uri="{FF2B5EF4-FFF2-40B4-BE49-F238E27FC236}">
                <a16:creationId xmlns:a16="http://schemas.microsoft.com/office/drawing/2014/main" xmlns="" id="{FFA52B2D-1E81-E74E-22D7-BA5A0CEAB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423" y="1652529"/>
            <a:ext cx="4871292" cy="365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06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xmlns=""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6" name="Picture 5">
            <a:extLst>
              <a:ext uri="{FF2B5EF4-FFF2-40B4-BE49-F238E27FC236}">
                <a16:creationId xmlns:a16="http://schemas.microsoft.com/office/drawing/2014/main" xmlns="" id="{3245F247-D18D-62FA-C0EA-2C4F4DD51FDD}"/>
              </a:ext>
            </a:extLst>
          </p:cNvPr>
          <p:cNvPicPr>
            <a:picLocks noChangeAspect="1"/>
          </p:cNvPicPr>
          <p:nvPr/>
        </p:nvPicPr>
        <p:blipFill>
          <a:blip r:embed="rId4"/>
          <a:stretch>
            <a:fillRect/>
          </a:stretch>
        </p:blipFill>
        <p:spPr>
          <a:xfrm>
            <a:off x="1389480" y="1889626"/>
            <a:ext cx="9413040" cy="307874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xmlns="" id="{21A1F930-7311-CACC-5742-EF399DF6A2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3833656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xmlns="" id="{8FCDE642-2564-9FF2-CDC7-67F7BE33C5A4}"/>
              </a:ext>
            </a:extLst>
          </p:cNvPr>
          <p:cNvGrpSpPr/>
          <p:nvPr/>
        </p:nvGrpSpPr>
        <p:grpSpPr>
          <a:xfrm>
            <a:off x="337458" y="0"/>
            <a:ext cx="11484428" cy="1454228"/>
            <a:chOff x="442452" y="1258528"/>
            <a:chExt cx="2989006" cy="1538582"/>
          </a:xfrm>
        </p:grpSpPr>
        <p:sp>
          <p:nvSpPr>
            <p:cNvPr id="4" name="Speech Bubble: Rectangle with Corners Rounded 3">
              <a:extLst>
                <a:ext uri="{FF2B5EF4-FFF2-40B4-BE49-F238E27FC236}">
                  <a16:creationId xmlns:a16="http://schemas.microsoft.com/office/drawing/2014/main" xmlns="" id="{B970981B-3982-9211-650D-D2152F6F3C57}"/>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E264C0E-63F6-CD92-43CC-0A0B2D073523}"/>
                </a:ext>
              </a:extLst>
            </p:cNvPr>
            <p:cNvSpPr txBox="1"/>
            <p:nvPr/>
          </p:nvSpPr>
          <p:spPr>
            <a:xfrm>
              <a:off x="482117" y="1360591"/>
              <a:ext cx="2915343" cy="10301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một công trình kiến trúc tiêu biểu của Cam-pu-chia</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aphicFrame>
        <p:nvGraphicFramePr>
          <p:cNvPr id="6" name="Table 5">
            <a:extLst>
              <a:ext uri="{FF2B5EF4-FFF2-40B4-BE49-F238E27FC236}">
                <a16:creationId xmlns:a16="http://schemas.microsoft.com/office/drawing/2014/main" xmlns="" id="{7A9283A0-1DCE-F651-D5C1-1266589345DD}"/>
              </a:ext>
            </a:extLst>
          </p:cNvPr>
          <p:cNvGraphicFramePr>
            <a:graphicFrameLocks noGrp="1"/>
          </p:cNvGraphicFramePr>
          <p:nvPr>
            <p:extLst>
              <p:ext uri="{D42A27DB-BD31-4B8C-83A1-F6EECF244321}">
                <p14:modId xmlns:p14="http://schemas.microsoft.com/office/powerpoint/2010/main" val="1279913823"/>
              </p:ext>
            </p:extLst>
          </p:nvPr>
        </p:nvGraphicFramePr>
        <p:xfrm>
          <a:off x="820144" y="2030672"/>
          <a:ext cx="10747566" cy="4425211"/>
        </p:xfrm>
        <a:graphic>
          <a:graphicData uri="http://schemas.openxmlformats.org/drawingml/2006/table">
            <a:tbl>
              <a:tblPr firstRow="1" bandRow="1">
                <a:tableStyleId>{5C22544A-7EE6-4342-B048-85BDC9FD1C3A}</a:tableStyleId>
              </a:tblPr>
              <a:tblGrid>
                <a:gridCol w="3582522">
                  <a:extLst>
                    <a:ext uri="{9D8B030D-6E8A-4147-A177-3AD203B41FA5}">
                      <a16:colId xmlns:a16="http://schemas.microsoft.com/office/drawing/2014/main" xmlns="" val="241142098"/>
                    </a:ext>
                  </a:extLst>
                </a:gridCol>
                <a:gridCol w="3582522">
                  <a:extLst>
                    <a:ext uri="{9D8B030D-6E8A-4147-A177-3AD203B41FA5}">
                      <a16:colId xmlns:a16="http://schemas.microsoft.com/office/drawing/2014/main" xmlns="" val="2566909427"/>
                    </a:ext>
                  </a:extLst>
                </a:gridCol>
                <a:gridCol w="3582522">
                  <a:extLst>
                    <a:ext uri="{9D8B030D-6E8A-4147-A177-3AD203B41FA5}">
                      <a16:colId xmlns:a16="http://schemas.microsoft.com/office/drawing/2014/main" xmlns="" val="2296570499"/>
                    </a:ext>
                  </a:extLst>
                </a:gridCol>
              </a:tblGrid>
              <a:tr h="112075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28682292"/>
                  </a:ext>
                </a:extLst>
              </a:tr>
              <a:tr h="1101487">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9281262"/>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39606404"/>
                  </a:ext>
                </a:extLst>
              </a:tr>
              <a:tr h="1101487">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03389872"/>
                  </a:ext>
                </a:extLst>
              </a:tr>
            </a:tbl>
          </a:graphicData>
        </a:graphic>
      </p:graphicFrame>
    </p:spTree>
    <p:extLst>
      <p:ext uri="{BB962C8B-B14F-4D97-AF65-F5344CB8AC3E}">
        <p14:creationId xmlns:p14="http://schemas.microsoft.com/office/powerpoint/2010/main" val="951342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xmlns="" id="{7A9283A0-1DCE-F651-D5C1-1266589345DD}"/>
              </a:ext>
            </a:extLst>
          </p:cNvPr>
          <p:cNvGraphicFramePr>
            <a:graphicFrameLocks noGrp="1"/>
          </p:cNvGraphicFramePr>
          <p:nvPr>
            <p:extLst>
              <p:ext uri="{D42A27DB-BD31-4B8C-83A1-F6EECF244321}">
                <p14:modId xmlns:p14="http://schemas.microsoft.com/office/powerpoint/2010/main" val="1319857139"/>
              </p:ext>
            </p:extLst>
          </p:nvPr>
        </p:nvGraphicFramePr>
        <p:xfrm>
          <a:off x="1" y="0"/>
          <a:ext cx="12360924" cy="6841475"/>
        </p:xfrm>
        <a:graphic>
          <a:graphicData uri="http://schemas.openxmlformats.org/drawingml/2006/table">
            <a:tbl>
              <a:tblPr firstRow="1" bandRow="1">
                <a:tableStyleId>{5C22544A-7EE6-4342-B048-85BDC9FD1C3A}</a:tableStyleId>
              </a:tblPr>
              <a:tblGrid>
                <a:gridCol w="2423710">
                  <a:extLst>
                    <a:ext uri="{9D8B030D-6E8A-4147-A177-3AD203B41FA5}">
                      <a16:colId xmlns:a16="http://schemas.microsoft.com/office/drawing/2014/main" xmlns="" val="241142098"/>
                    </a:ext>
                  </a:extLst>
                </a:gridCol>
                <a:gridCol w="2038120">
                  <a:extLst>
                    <a:ext uri="{9D8B030D-6E8A-4147-A177-3AD203B41FA5}">
                      <a16:colId xmlns:a16="http://schemas.microsoft.com/office/drawing/2014/main" xmlns="" val="2566909427"/>
                    </a:ext>
                  </a:extLst>
                </a:gridCol>
                <a:gridCol w="7899094">
                  <a:extLst>
                    <a:ext uri="{9D8B030D-6E8A-4147-A177-3AD203B41FA5}">
                      <a16:colId xmlns:a16="http://schemas.microsoft.com/office/drawing/2014/main" xmlns="" val="2296570499"/>
                    </a:ext>
                  </a:extLst>
                </a:gridCol>
              </a:tblGrid>
              <a:tr h="1084340">
                <a:tc>
                  <a:txBody>
                    <a:bodyPr/>
                    <a:lstStyle/>
                    <a:p>
                      <a:pPr algn="ctr"/>
                      <a:r>
                        <a:rPr lang="en-US" sz="3200" dirty="0" err="1">
                          <a:latin typeface="Cambria" panose="02040503050406030204" pitchFamily="18" charset="0"/>
                          <a:ea typeface="Cambria" panose="02040503050406030204" pitchFamily="18" charset="0"/>
                        </a:rPr>
                        <a:t>Tên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Nét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sắc</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28682292"/>
                  </a:ext>
                </a:extLst>
              </a:tr>
              <a:tr h="2319872">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9281262"/>
                  </a:ext>
                </a:extLst>
              </a:tr>
              <a:tr h="1787251">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39606404"/>
                  </a:ext>
                </a:extLst>
              </a:tr>
              <a:tr h="1650012">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03389872"/>
                  </a:ext>
                </a:extLst>
              </a:tr>
            </a:tbl>
          </a:graphicData>
        </a:graphic>
      </p:graphicFrame>
      <p:sp>
        <p:nvSpPr>
          <p:cNvPr id="8" name="TextBox 7">
            <a:extLst>
              <a:ext uri="{FF2B5EF4-FFF2-40B4-BE49-F238E27FC236}">
                <a16:creationId xmlns:a16="http://schemas.microsoft.com/office/drawing/2014/main" xmlns="" id="{5C7ACD0C-1B2D-02EC-3DC2-72029DD155A0}"/>
              </a:ext>
            </a:extLst>
          </p:cNvPr>
          <p:cNvSpPr txBox="1"/>
          <p:nvPr/>
        </p:nvSpPr>
        <p:spPr>
          <a:xfrm>
            <a:off x="132203" y="1498294"/>
            <a:ext cx="2478795"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a:t>
            </a:r>
            <a:r>
              <a:rPr lang="en-US" sz="3600" dirty="0" err="1">
                <a:solidFill>
                  <a:srgbClr val="FF0000"/>
                </a:solidFill>
                <a:latin typeface="Cambria" panose="02040503050406030204" pitchFamily="18" charset="0"/>
                <a:ea typeface="Cambria" panose="02040503050406030204" pitchFamily="18" charset="0"/>
              </a:rPr>
              <a:t>vát</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24268BBD-D741-0B6E-6BC4-5612D3565644}"/>
              </a:ext>
            </a:extLst>
          </p:cNvPr>
          <p:cNvSpPr txBox="1"/>
          <p:nvPr/>
        </p:nvSpPr>
        <p:spPr>
          <a:xfrm>
            <a:off x="2401677" y="1322025"/>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XII</a:t>
            </a:r>
          </a:p>
        </p:txBody>
      </p:sp>
      <p:sp>
        <p:nvSpPr>
          <p:cNvPr id="10" name="TextBox 9">
            <a:extLst>
              <a:ext uri="{FF2B5EF4-FFF2-40B4-BE49-F238E27FC236}">
                <a16:creationId xmlns:a16="http://schemas.microsoft.com/office/drawing/2014/main" xmlns="" id="{004F1329-16CD-C265-89B4-CD44973BD675}"/>
              </a:ext>
            </a:extLst>
          </p:cNvPr>
          <p:cNvSpPr txBox="1"/>
          <p:nvPr/>
        </p:nvSpPr>
        <p:spPr>
          <a:xfrm>
            <a:off x="4560983" y="1178805"/>
            <a:ext cx="7744858" cy="2554545"/>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Khu đền chính gồm ba tầng với những ngọn tháp lớn, kết nối với nhau bởi những dãy hành lang dài, xung quanh là hào nước.</a:t>
            </a:r>
            <a:endParaRPr lang="en-US" sz="2000" dirty="0">
              <a:solidFill>
                <a:srgbClr val="FF0000"/>
              </a:solidFill>
              <a:latin typeface="Cambria" panose="02040503050406030204" pitchFamily="18" charset="0"/>
              <a:ea typeface="Cambria" panose="02040503050406030204" pitchFamily="18" charset="0"/>
            </a:endParaRPr>
          </a:p>
          <a:p>
            <a:pPr algn="just"/>
            <a:r>
              <a:rPr lang="en-US" sz="2000" dirty="0">
                <a:solidFill>
                  <a:srgbClr val="FF0000"/>
                </a:solidFill>
                <a:latin typeface="Cambria" panose="02040503050406030204" pitchFamily="18" charset="0"/>
                <a:ea typeface="Cambria" panose="02040503050406030204" pitchFamily="18" charset="0"/>
              </a:rPr>
              <a:t>T</a:t>
            </a:r>
            <a:r>
              <a:rPr lang="vi-VN" sz="2000" dirty="0">
                <a:solidFill>
                  <a:srgbClr val="FF0000"/>
                </a:solidFill>
                <a:latin typeface="Cambria" panose="02040503050406030204" pitchFamily="18" charset="0"/>
                <a:ea typeface="Cambria" panose="02040503050406030204" pitchFamily="18" charset="0"/>
              </a:rPr>
              <a:t>rung tâm ngôi đền là tổ hợp năm ngọn tháp, tháp ở giữa cao tới 65 m và bốn tháp ở bốn góc. Toàn bộ công trình được xây bằng đá. Những khối đá được đẽo gọt vuông vức và xếp chồng khít lên nhau mà không cần bất cứ chất kết dính nào. Ăng-co Vát trở thành biểu tượng của đất nước Cam-pu-chia.</a:t>
            </a:r>
          </a:p>
          <a:p>
            <a:pPr algn="just"/>
            <a:endParaRPr lang="en-US" sz="20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xmlns="" id="{ABD0ED9E-2557-63A8-2693-0242C721A7E7}"/>
              </a:ext>
            </a:extLst>
          </p:cNvPr>
          <p:cNvSpPr txBox="1"/>
          <p:nvPr/>
        </p:nvSpPr>
        <p:spPr>
          <a:xfrm>
            <a:off x="-77118" y="3459297"/>
            <a:ext cx="2478795"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Ăng</a:t>
            </a:r>
            <a:r>
              <a:rPr lang="en-US" sz="3600" dirty="0">
                <a:solidFill>
                  <a:srgbClr val="FF0000"/>
                </a:solidFill>
                <a:latin typeface="Cambria" panose="02040503050406030204" pitchFamily="18" charset="0"/>
                <a:ea typeface="Cambria" panose="02040503050406030204" pitchFamily="18" charset="0"/>
              </a:rPr>
              <a:t>-co Thom</a:t>
            </a:r>
          </a:p>
        </p:txBody>
      </p:sp>
      <p:sp>
        <p:nvSpPr>
          <p:cNvPr id="12" name="TextBox 11">
            <a:extLst>
              <a:ext uri="{FF2B5EF4-FFF2-40B4-BE49-F238E27FC236}">
                <a16:creationId xmlns:a16="http://schemas.microsoft.com/office/drawing/2014/main" xmlns="" id="{7253DBC4-3F80-7528-B03F-C0FF691AD174}"/>
              </a:ext>
            </a:extLst>
          </p:cNvPr>
          <p:cNvSpPr txBox="1"/>
          <p:nvPr/>
        </p:nvSpPr>
        <p:spPr>
          <a:xfrm>
            <a:off x="2434728" y="3547432"/>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Từ</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XII</a:t>
            </a:r>
          </a:p>
        </p:txBody>
      </p:sp>
      <p:sp>
        <p:nvSpPr>
          <p:cNvPr id="13" name="TextBox 12">
            <a:extLst>
              <a:ext uri="{FF2B5EF4-FFF2-40B4-BE49-F238E27FC236}">
                <a16:creationId xmlns:a16="http://schemas.microsoft.com/office/drawing/2014/main" xmlns="" id="{A7CFB9EC-7BE6-6AAF-8834-D4C2439505D5}"/>
              </a:ext>
            </a:extLst>
          </p:cNvPr>
          <p:cNvSpPr txBox="1"/>
          <p:nvPr/>
        </p:nvSpPr>
        <p:spPr>
          <a:xfrm>
            <a:off x="4461830" y="3547432"/>
            <a:ext cx="7730169" cy="163121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Là kinh đô cuối cùng của đế quốc Khơ-me (Khmer), thuộc thành phố Xiêm Riệp ngày nay.</a:t>
            </a:r>
          </a:p>
          <a:p>
            <a:pPr algn="just"/>
            <a:r>
              <a:rPr lang="en-US" sz="2000" dirty="0">
                <a:solidFill>
                  <a:srgbClr val="FF0000"/>
                </a:solidFill>
                <a:latin typeface="Cambria" panose="02040503050406030204" pitchFamily="18" charset="0"/>
                <a:ea typeface="Cambria" panose="02040503050406030204" pitchFamily="18" charset="0"/>
              </a:rPr>
              <a:t>- </a:t>
            </a:r>
            <a:r>
              <a:rPr lang="vi-VN" sz="2000" dirty="0">
                <a:solidFill>
                  <a:srgbClr val="FF0000"/>
                </a:solidFill>
                <a:latin typeface="Cambria" panose="02040503050406030204" pitchFamily="18" charset="0"/>
                <a:ea typeface="Cambria" panose="02040503050406030204" pitchFamily="18" charset="0"/>
              </a:rPr>
              <a:t>Khu thành có hình vuông với diện tích gần 9 km, được bao quanh bởi bốn bức tường đá ong cao tới 9 m và năm cửa ra vào. Dọc hai bên đường dẫn vào thành là các tượng thần bằng đá.</a:t>
            </a:r>
          </a:p>
        </p:txBody>
      </p:sp>
      <p:sp>
        <p:nvSpPr>
          <p:cNvPr id="14" name="TextBox 13">
            <a:extLst>
              <a:ext uri="{FF2B5EF4-FFF2-40B4-BE49-F238E27FC236}">
                <a16:creationId xmlns:a16="http://schemas.microsoft.com/office/drawing/2014/main" xmlns="" id="{BADEB339-F29B-72E6-7FC6-F89875A30015}"/>
              </a:ext>
            </a:extLst>
          </p:cNvPr>
          <p:cNvSpPr txBox="1"/>
          <p:nvPr/>
        </p:nvSpPr>
        <p:spPr>
          <a:xfrm>
            <a:off x="0" y="5244030"/>
            <a:ext cx="2478795" cy="1200329"/>
          </a:xfrm>
          <a:prstGeom prst="rect">
            <a:avLst/>
          </a:prstGeom>
          <a:noFill/>
        </p:spPr>
        <p:txBody>
          <a:bodyPr wrap="square" rtlCol="0">
            <a:spAutoFit/>
          </a:bodyPr>
          <a:lstStyle/>
          <a:p>
            <a:pPr algn="ctr"/>
            <a:r>
              <a:rPr lang="en-US" sz="2400" dirty="0" err="1">
                <a:solidFill>
                  <a:srgbClr val="FF0000"/>
                </a:solidFill>
                <a:latin typeface="Cambria" panose="02040503050406030204" pitchFamily="18" charset="0"/>
                <a:ea typeface="Cambria" panose="02040503050406030204" pitchFamily="18" charset="0"/>
              </a:rPr>
              <a:t>Tượng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hữu</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nghị</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Việt</a:t>
            </a:r>
            <a:r>
              <a:rPr lang="en-US" sz="2400" dirty="0">
                <a:solidFill>
                  <a:srgbClr val="FF0000"/>
                </a:solidFill>
                <a:latin typeface="Cambria" panose="02040503050406030204" pitchFamily="18" charset="0"/>
                <a:ea typeface="Cambria" panose="02040503050406030204" pitchFamily="18" charset="0"/>
              </a:rPr>
              <a:t> Nam – Cam-</a:t>
            </a:r>
            <a:r>
              <a:rPr lang="en-US" sz="2400" dirty="0" err="1">
                <a:solidFill>
                  <a:srgbClr val="FF0000"/>
                </a:solidFill>
                <a:latin typeface="Cambria" panose="02040503050406030204" pitchFamily="18" charset="0"/>
                <a:ea typeface="Cambria" panose="02040503050406030204" pitchFamily="18" charset="0"/>
              </a:rPr>
              <a:t>pu</a:t>
            </a:r>
            <a:r>
              <a:rPr lang="en-US" sz="2400" dirty="0">
                <a:solidFill>
                  <a:srgbClr val="FF0000"/>
                </a:solidFill>
                <a:latin typeface="Cambria" panose="02040503050406030204" pitchFamily="18" charset="0"/>
                <a:ea typeface="Cambria" panose="02040503050406030204" pitchFamily="18" charset="0"/>
              </a:rPr>
              <a:t>-chia</a:t>
            </a:r>
          </a:p>
        </p:txBody>
      </p:sp>
      <p:sp>
        <p:nvSpPr>
          <p:cNvPr id="15" name="TextBox 14">
            <a:extLst>
              <a:ext uri="{FF2B5EF4-FFF2-40B4-BE49-F238E27FC236}">
                <a16:creationId xmlns:a16="http://schemas.microsoft.com/office/drawing/2014/main" xmlns="" id="{5B1EAE2F-6FFA-287F-82AF-66536A2FB2FE}"/>
              </a:ext>
            </a:extLst>
          </p:cNvPr>
          <p:cNvSpPr txBox="1"/>
          <p:nvPr/>
        </p:nvSpPr>
        <p:spPr>
          <a:xfrm>
            <a:off x="2511846" y="5332165"/>
            <a:ext cx="2049137" cy="1200329"/>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Năm</a:t>
            </a:r>
            <a:r>
              <a:rPr lang="en-US" sz="3600" dirty="0">
                <a:solidFill>
                  <a:srgbClr val="FF0000"/>
                </a:solidFill>
                <a:latin typeface="Cambria" panose="02040503050406030204" pitchFamily="18" charset="0"/>
                <a:ea typeface="Cambria" panose="02040503050406030204" pitchFamily="18" charset="0"/>
              </a:rPr>
              <a:t> 1970</a:t>
            </a:r>
          </a:p>
        </p:txBody>
      </p:sp>
      <p:sp>
        <p:nvSpPr>
          <p:cNvPr id="16" name="TextBox 15">
            <a:extLst>
              <a:ext uri="{FF2B5EF4-FFF2-40B4-BE49-F238E27FC236}">
                <a16:creationId xmlns:a16="http://schemas.microsoft.com/office/drawing/2014/main" xmlns="" id="{C50B88A3-5180-EA55-B829-7DFA40C9FE42}"/>
              </a:ext>
            </a:extLst>
          </p:cNvPr>
          <p:cNvSpPr txBox="1"/>
          <p:nvPr/>
        </p:nvSpPr>
        <p:spPr>
          <a:xfrm>
            <a:off x="4538948" y="5332165"/>
            <a:ext cx="7730169"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Điểm nổi bật nhất của tượng đài là khối đá tạc hình hai người chiến sĩ Cam-pu-chia và Việt Nam đứng bảo vệ một người phụ nữ bế con nhỏ trên tay. Phần chóp của tượng đài được mạ đồng màu vàng nổi bật giữa bầu trời.</a:t>
            </a:r>
          </a:p>
        </p:txBody>
      </p:sp>
    </p:spTree>
    <p:extLst>
      <p:ext uri="{BB962C8B-B14F-4D97-AF65-F5344CB8AC3E}">
        <p14:creationId xmlns:p14="http://schemas.microsoft.com/office/powerpoint/2010/main" val="472244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7AE056-310C-F14B-49E1-3115F7BA3C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xmlns="" id="{FEF8A0AD-D249-6989-04BA-24EAFA43B135}"/>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2F99E071-22CB-A408-32AD-60F920EF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xmlns="" id="{41233DB5-7AEC-3324-032F-22D49C2EC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215266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xmlns=""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xmlns=""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xmlns="" id="{4DA9D2CC-D29D-3FC9-ED0E-A8827DA265E4}"/>
              </a:ext>
            </a:extLst>
          </p:cNvPr>
          <p:cNvSpPr txBox="1"/>
          <p:nvPr/>
        </p:nvSpPr>
        <p:spPr>
          <a:xfrm>
            <a:off x="154237" y="1894902"/>
            <a:ext cx="8758410" cy="3046988"/>
          </a:xfrm>
          <a:prstGeom prst="rect">
            <a:avLst/>
          </a:prstGeom>
          <a:noFill/>
        </p:spPr>
        <p:txBody>
          <a:bodyPr wrap="square" rtlCol="0">
            <a:spAutoFit/>
          </a:bodyPr>
          <a:lstStyle/>
          <a:p>
            <a:pPr lvl="0" algn="ctr"/>
            <a:r>
              <a:rPr lang="vi-VN" sz="4800" b="1" dirty="0">
                <a:solidFill>
                  <a:prstClr val="black"/>
                </a:solidFill>
                <a:latin typeface="Cambria" panose="02040503050406030204" pitchFamily="18" charset="0"/>
                <a:ea typeface="Cambria" panose="02040503050406030204" pitchFamily="18" charset="0"/>
              </a:rPr>
              <a:t>2. Sưu tầm tranh, ảnh, tư liệu viết về một số công trình tiêu biểu khác của Cam-pu-chia và chia sẻ với bạn.</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751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1036;p39">
            <a:extLst>
              <a:ext uri="{FF2B5EF4-FFF2-40B4-BE49-F238E27FC236}">
                <a16:creationId xmlns:a16="http://schemas.microsoft.com/office/drawing/2014/main" xmlns=""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 name="Google Shape;1827;p54">
            <a:extLst>
              <a:ext uri="{FF2B5EF4-FFF2-40B4-BE49-F238E27FC236}">
                <a16:creationId xmlns:a16="http://schemas.microsoft.com/office/drawing/2014/main" xmlns=""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xmlns=""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829;p54">
              <a:extLst>
                <a:ext uri="{FF2B5EF4-FFF2-40B4-BE49-F238E27FC236}">
                  <a16:creationId xmlns:a16="http://schemas.microsoft.com/office/drawing/2014/main" xmlns=""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830;p54">
              <a:extLst>
                <a:ext uri="{FF2B5EF4-FFF2-40B4-BE49-F238E27FC236}">
                  <a16:creationId xmlns:a16="http://schemas.microsoft.com/office/drawing/2014/main" xmlns=""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831;p54">
              <a:extLst>
                <a:ext uri="{FF2B5EF4-FFF2-40B4-BE49-F238E27FC236}">
                  <a16:creationId xmlns:a16="http://schemas.microsoft.com/office/drawing/2014/main" xmlns=""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832;p54">
              <a:extLst>
                <a:ext uri="{FF2B5EF4-FFF2-40B4-BE49-F238E27FC236}">
                  <a16:creationId xmlns:a16="http://schemas.microsoft.com/office/drawing/2014/main" xmlns=""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833;p54">
              <a:extLst>
                <a:ext uri="{FF2B5EF4-FFF2-40B4-BE49-F238E27FC236}">
                  <a16:creationId xmlns:a16="http://schemas.microsoft.com/office/drawing/2014/main" xmlns=""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834;p54">
              <a:extLst>
                <a:ext uri="{FF2B5EF4-FFF2-40B4-BE49-F238E27FC236}">
                  <a16:creationId xmlns:a16="http://schemas.microsoft.com/office/drawing/2014/main" xmlns=""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835;p54">
              <a:extLst>
                <a:ext uri="{FF2B5EF4-FFF2-40B4-BE49-F238E27FC236}">
                  <a16:creationId xmlns:a16="http://schemas.microsoft.com/office/drawing/2014/main" xmlns=""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836;p54">
              <a:extLst>
                <a:ext uri="{FF2B5EF4-FFF2-40B4-BE49-F238E27FC236}">
                  <a16:creationId xmlns:a16="http://schemas.microsoft.com/office/drawing/2014/main" xmlns=""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837;p54">
              <a:extLst>
                <a:ext uri="{FF2B5EF4-FFF2-40B4-BE49-F238E27FC236}">
                  <a16:creationId xmlns:a16="http://schemas.microsoft.com/office/drawing/2014/main" xmlns=""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838;p54">
              <a:extLst>
                <a:ext uri="{FF2B5EF4-FFF2-40B4-BE49-F238E27FC236}">
                  <a16:creationId xmlns:a16="http://schemas.microsoft.com/office/drawing/2014/main" xmlns=""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839;p54">
              <a:extLst>
                <a:ext uri="{FF2B5EF4-FFF2-40B4-BE49-F238E27FC236}">
                  <a16:creationId xmlns:a16="http://schemas.microsoft.com/office/drawing/2014/main" xmlns=""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840;p54">
              <a:extLst>
                <a:ext uri="{FF2B5EF4-FFF2-40B4-BE49-F238E27FC236}">
                  <a16:creationId xmlns:a16="http://schemas.microsoft.com/office/drawing/2014/main" xmlns=""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841;p54">
              <a:extLst>
                <a:ext uri="{FF2B5EF4-FFF2-40B4-BE49-F238E27FC236}">
                  <a16:creationId xmlns:a16="http://schemas.microsoft.com/office/drawing/2014/main" xmlns=""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842;p54">
              <a:extLst>
                <a:ext uri="{FF2B5EF4-FFF2-40B4-BE49-F238E27FC236}">
                  <a16:creationId xmlns:a16="http://schemas.microsoft.com/office/drawing/2014/main" xmlns=""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843;p54">
              <a:extLst>
                <a:ext uri="{FF2B5EF4-FFF2-40B4-BE49-F238E27FC236}">
                  <a16:creationId xmlns:a16="http://schemas.microsoft.com/office/drawing/2014/main" xmlns=""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844;p54">
              <a:extLst>
                <a:ext uri="{FF2B5EF4-FFF2-40B4-BE49-F238E27FC236}">
                  <a16:creationId xmlns:a16="http://schemas.microsoft.com/office/drawing/2014/main" xmlns=""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845;p54">
              <a:extLst>
                <a:ext uri="{FF2B5EF4-FFF2-40B4-BE49-F238E27FC236}">
                  <a16:creationId xmlns:a16="http://schemas.microsoft.com/office/drawing/2014/main" xmlns=""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846;p54">
              <a:extLst>
                <a:ext uri="{FF2B5EF4-FFF2-40B4-BE49-F238E27FC236}">
                  <a16:creationId xmlns:a16="http://schemas.microsoft.com/office/drawing/2014/main" xmlns=""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847;p54">
              <a:extLst>
                <a:ext uri="{FF2B5EF4-FFF2-40B4-BE49-F238E27FC236}">
                  <a16:creationId xmlns:a16="http://schemas.microsoft.com/office/drawing/2014/main" xmlns=""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848;p54">
              <a:extLst>
                <a:ext uri="{FF2B5EF4-FFF2-40B4-BE49-F238E27FC236}">
                  <a16:creationId xmlns:a16="http://schemas.microsoft.com/office/drawing/2014/main" xmlns=""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849;p54">
              <a:extLst>
                <a:ext uri="{FF2B5EF4-FFF2-40B4-BE49-F238E27FC236}">
                  <a16:creationId xmlns:a16="http://schemas.microsoft.com/office/drawing/2014/main" xmlns=""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850;p54">
              <a:extLst>
                <a:ext uri="{FF2B5EF4-FFF2-40B4-BE49-F238E27FC236}">
                  <a16:creationId xmlns:a16="http://schemas.microsoft.com/office/drawing/2014/main" xmlns=""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851;p54">
              <a:extLst>
                <a:ext uri="{FF2B5EF4-FFF2-40B4-BE49-F238E27FC236}">
                  <a16:creationId xmlns:a16="http://schemas.microsoft.com/office/drawing/2014/main" xmlns=""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852;p54">
              <a:extLst>
                <a:ext uri="{FF2B5EF4-FFF2-40B4-BE49-F238E27FC236}">
                  <a16:creationId xmlns:a16="http://schemas.microsoft.com/office/drawing/2014/main" xmlns=""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853;p54">
              <a:extLst>
                <a:ext uri="{FF2B5EF4-FFF2-40B4-BE49-F238E27FC236}">
                  <a16:creationId xmlns:a16="http://schemas.microsoft.com/office/drawing/2014/main" xmlns=""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xmlns=""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AF4194C0-D806-5B1C-5E9E-4CCFF616A857}"/>
              </a:ext>
            </a:extLst>
          </p:cNvPr>
          <p:cNvSpPr/>
          <p:nvPr/>
        </p:nvSpPr>
        <p:spPr>
          <a:xfrm>
            <a:off x="443865" y="88135"/>
            <a:ext cx="11531470" cy="6594607"/>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C269F3E3-D689-640B-929C-35803735EC1B}"/>
              </a:ext>
            </a:extLst>
          </p:cNvPr>
          <p:cNvSpPr txBox="1"/>
          <p:nvPr/>
        </p:nvSpPr>
        <p:spPr>
          <a:xfrm>
            <a:off x="782195" y="176270"/>
            <a:ext cx="6213513" cy="649408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 Cung điện Hoàng Gia</a:t>
            </a:r>
          </a:p>
          <a:p>
            <a:pPr algn="just"/>
            <a:r>
              <a:rPr lang="vi-VN" sz="3200" dirty="0">
                <a:latin typeface="Cambria" panose="02040503050406030204" pitchFamily="18" charset="0"/>
                <a:ea typeface="Cambria" panose="02040503050406030204" pitchFamily="18" charset="0"/>
              </a:rPr>
              <a:t>+ Là nơi mà Quốc Vương và các thành viên trong hoàng tộc cùng sinh hoạt và làm các nghi lễ quan trọng</a:t>
            </a:r>
          </a:p>
          <a:p>
            <a:pPr algn="just"/>
            <a:r>
              <a:rPr lang="vi-VN" sz="3200" dirty="0">
                <a:latin typeface="Cambria" panose="02040503050406030204" pitchFamily="18" charset="0"/>
                <a:ea typeface="Cambria" panose="02040503050406030204" pitchFamily="18" charset="0"/>
              </a:rPr>
              <a:t>+ Cung điện được trang trí công phu với những hoa văn rất tinh xảo kèm theo đó là những vườn hoa rực rỡ. Có nhiều công trình lộng lẫy tọa lạc ngay trong cung điện Hoàng gia như: chùa Bạc, phòng khánh tiết, cung điện đồng, điện nghỉ yên tĩnh,…</a:t>
            </a:r>
            <a:endParaRPr lang="en-US" sz="3200" dirty="0">
              <a:latin typeface="Cambria" panose="02040503050406030204" pitchFamily="18" charset="0"/>
              <a:ea typeface="Cambria" panose="02040503050406030204" pitchFamily="18" charset="0"/>
            </a:endParaRPr>
          </a:p>
        </p:txBody>
      </p:sp>
      <p:pic>
        <p:nvPicPr>
          <p:cNvPr id="3074" name="Picture 2" descr="Khám phá vẻ đẹp Cung điện Hoàng Gia Campuchia">
            <a:extLst>
              <a:ext uri="{FF2B5EF4-FFF2-40B4-BE49-F238E27FC236}">
                <a16:creationId xmlns:a16="http://schemas.microsoft.com/office/drawing/2014/main" xmlns="" id="{184A224D-98BA-72C9-6823-257FB5CB8B9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1063">
            <a:off x="7202579" y="506775"/>
            <a:ext cx="4680948" cy="2633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Cung Điện Hoàng Gia - Viên Ngọc Quý Của Đất Nước Campuchia">
            <a:extLst>
              <a:ext uri="{FF2B5EF4-FFF2-40B4-BE49-F238E27FC236}">
                <a16:creationId xmlns:a16="http://schemas.microsoft.com/office/drawing/2014/main" xmlns="" id="{AADC09B5-F67C-7C92-D6D5-C3CE91106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1044">
            <a:off x="7424053" y="3404213"/>
            <a:ext cx="4405653" cy="2477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77921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xmlns="" id="{2D4D8CA8-29E6-24DB-EB39-3FA989EAD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xmlns=""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xmlns=""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xmlns=""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xmlns="" id="{ADB0C49E-A0A6-BD41-26C4-C6D067F43A4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xmlns=""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1" name="Group 10">
            <a:extLst>
              <a:ext uri="{FF2B5EF4-FFF2-40B4-BE49-F238E27FC236}">
                <a16:creationId xmlns:a16="http://schemas.microsoft.com/office/drawing/2014/main" xmlns=""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xmlns=""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xmlns=""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15" name="Picture 14">
                <a:extLst>
                  <a:ext uri="{FF2B5EF4-FFF2-40B4-BE49-F238E27FC236}">
                    <a16:creationId xmlns:a16="http://schemas.microsoft.com/office/drawing/2014/main" xmlns="" id="{9CB8F046-BBB7-1F1D-9F0A-23D587A04850}"/>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xmlns=""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16" name="Group 15">
            <a:extLst>
              <a:ext uri="{FF2B5EF4-FFF2-40B4-BE49-F238E27FC236}">
                <a16:creationId xmlns:a16="http://schemas.microsoft.com/office/drawing/2014/main" xmlns=""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xmlns=""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xmlns=""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xmlns="" id="{2AB80626-BE42-A200-4FAA-9222BDEA1F36}"/>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xmlns=""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grpSp>
        <p:nvGrpSpPr>
          <p:cNvPr id="21" name="Group 20">
            <a:extLst>
              <a:ext uri="{FF2B5EF4-FFF2-40B4-BE49-F238E27FC236}">
                <a16:creationId xmlns:a16="http://schemas.microsoft.com/office/drawing/2014/main" xmlns=""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xmlns=""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xmlns=""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dirty="0">
                  <a:effectLst>
                    <a:outerShdw blurRad="38100" dist="38100" dir="2700000" algn="tl">
                      <a:srgbClr val="000000">
                        <a:alpha val="43137"/>
                      </a:srgbClr>
                    </a:outerShdw>
                  </a:effectLst>
                </a:endParaRPr>
              </a:p>
            </p:txBody>
          </p:sp>
          <p:pic>
            <p:nvPicPr>
              <p:cNvPr id="25" name="Picture 24">
                <a:extLst>
                  <a:ext uri="{FF2B5EF4-FFF2-40B4-BE49-F238E27FC236}">
                    <a16:creationId xmlns:a16="http://schemas.microsoft.com/office/drawing/2014/main" xmlns="" id="{93918F1A-EDB9-41D7-95B7-8D41EAF9B0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xmlns=""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grpSp>
      <p:pic>
        <p:nvPicPr>
          <p:cNvPr id="2" name="Picture 1">
            <a:extLst>
              <a:ext uri="{FF2B5EF4-FFF2-40B4-BE49-F238E27FC236}">
                <a16:creationId xmlns:a16="http://schemas.microsoft.com/office/drawing/2014/main" xmlns="" id="{1A938A3D-729D-DD34-EA17-2FC9A569E3FE}"/>
              </a:ext>
            </a:extLst>
          </p:cNvPr>
          <p:cNvPicPr>
            <a:picLocks noChangeAspect="1"/>
          </p:cNvPicPr>
          <p:nvPr/>
        </p:nvPicPr>
        <p:blipFill>
          <a:blip r:embed="rId4"/>
          <a:stretch>
            <a:fillRect/>
          </a:stretch>
        </p:blipFill>
        <p:spPr>
          <a:xfrm>
            <a:off x="2912651" y="778560"/>
            <a:ext cx="6498899" cy="1731414"/>
          </a:xfrm>
          <a:prstGeom prst="rect">
            <a:avLst/>
          </a:prstGeom>
        </p:spPr>
      </p:pic>
    </p:spTree>
    <p:extLst>
      <p:ext uri="{BB962C8B-B14F-4D97-AF65-F5344CB8AC3E}">
        <p14:creationId xmlns:p14="http://schemas.microsoft.com/office/powerpoint/2010/main" val="1577525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07E7AFF-09A8-E548-644D-549FCC8848DA}"/>
              </a:ext>
            </a:extLst>
          </p:cNvPr>
          <p:cNvPicPr>
            <a:picLocks noChangeAspect="1"/>
          </p:cNvPicPr>
          <p:nvPr/>
        </p:nvPicPr>
        <p:blipFill>
          <a:blip r:embed="rId2"/>
          <a:stretch>
            <a:fillRect/>
          </a:stretch>
        </p:blipFill>
        <p:spPr>
          <a:xfrm>
            <a:off x="620583" y="1575411"/>
            <a:ext cx="11045344" cy="400263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xmlns=""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xmlns=""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xmlns=""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xmlns=""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xmlns=""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xmlns=""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xmlns="" id="{629246D5-673B-426E-837C-EF6A7D861FDC}"/>
              </a:ext>
            </a:extLst>
          </p:cNvPr>
          <p:cNvSpPr txBox="1"/>
          <p:nvPr/>
        </p:nvSpPr>
        <p:spPr>
          <a:xfrm>
            <a:off x="-2474116" y="1431620"/>
            <a:ext cx="2067232"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xmlns="" id="{05472DAD-592C-448E-8827-E79F3A620797}"/>
              </a:ext>
            </a:extLst>
          </p:cNvPr>
          <p:cNvSpPr txBox="1"/>
          <p:nvPr/>
        </p:nvSpPr>
        <p:spPr>
          <a:xfrm>
            <a:off x="-2321638" y="3549065"/>
            <a:ext cx="1768005"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xmlns=""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xmlns=""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Đồng</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bằng</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7" name="Rectangle 16">
            <a:extLst>
              <a:ext uri="{FF2B5EF4-FFF2-40B4-BE49-F238E27FC236}">
                <a16:creationId xmlns:a16="http://schemas.microsoft.com/office/drawing/2014/main" xmlns=""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Trung du</a:t>
            </a:r>
          </a:p>
        </p:txBody>
      </p:sp>
      <p:sp>
        <p:nvSpPr>
          <p:cNvPr id="18" name="Rectangle 17">
            <a:extLst>
              <a:ext uri="{FF2B5EF4-FFF2-40B4-BE49-F238E27FC236}">
                <a16:creationId xmlns:a16="http://schemas.microsoft.com/office/drawing/2014/main" xmlns=""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Núi</a:t>
            </a:r>
            <a:r>
              <a:rPr kumimoji="0" lang="en-US" sz="36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6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cao</a:t>
            </a:r>
            <a:endPar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9" name="Rectangle 18">
            <a:extLst>
              <a:ext uri="{FF2B5EF4-FFF2-40B4-BE49-F238E27FC236}">
                <a16:creationId xmlns:a16="http://schemas.microsoft.com/office/drawing/2014/main" xmlns=""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Sông</a:t>
            </a:r>
            <a:r>
              <a:rPr kumimoji="0" lang="en-US" sz="4267"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4267"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suối</a:t>
            </a:r>
            <a:endParaRPr kumimoji="0" lang="en-US" sz="4267"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xmlns=""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xmlns=""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xmlns="" id="{077C2ACE-B324-4130-9DE7-05A970ABC0AC}"/>
              </a:ext>
            </a:extLst>
          </p:cNvPr>
          <p:cNvSpPr/>
          <p:nvPr/>
        </p:nvSpPr>
        <p:spPr>
          <a:xfrm>
            <a:off x="1381539" y="500956"/>
            <a:ext cx="9144000"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Địa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hình</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chủ</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yếu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của</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Cam-</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pu</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60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6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cs typeface="Arial"/>
              <a:sym typeface="Arial"/>
            </a:endParaRPr>
          </a:p>
        </p:txBody>
      </p:sp>
      <p:pic>
        <p:nvPicPr>
          <p:cNvPr id="24" name="Picture 23">
            <a:extLst>
              <a:ext uri="{FF2B5EF4-FFF2-40B4-BE49-F238E27FC236}">
                <a16:creationId xmlns:a16="http://schemas.microsoft.com/office/drawing/2014/main" xmlns=""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10077" y="3852536"/>
            <a:ext cx="1377527" cy="984673"/>
          </a:xfrm>
          <a:prstGeom prst="rect">
            <a:avLst/>
          </a:prstGeom>
        </p:spPr>
      </p:pic>
      <p:grpSp>
        <p:nvGrpSpPr>
          <p:cNvPr id="25" name="Google Shape;1093;p41">
            <a:extLst>
              <a:ext uri="{FF2B5EF4-FFF2-40B4-BE49-F238E27FC236}">
                <a16:creationId xmlns:a16="http://schemas.microsoft.com/office/drawing/2014/main" xmlns=""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xmlns=""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xmlns=""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xmlns=""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xmlns=""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xmlns=""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xmlns=""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xmlns=""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xmlns=""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xmlns=""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xmlns=""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xmlns=""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xmlns=""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xmlns=""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xmlns=""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xmlns=""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xmlns=""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xmlns=""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xmlns=""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xmlns=""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xmlns=""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xmlns=""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xmlns=""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xmlns=""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xmlns=""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xmlns=""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xmlns=""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xmlns=""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Hồ</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nước</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ngọt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lớn</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nhất</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Đông</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Nam Á </a:t>
            </a:r>
            <a:r>
              <a:rPr kumimoji="0" lang="en-US" sz="6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là</a:t>
            </a:r>
            <a:r>
              <a:rPr kumimoji="0" lang="en-US" sz="6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a:t>
            </a:r>
            <a:endParaRPr kumimoji="0" lang="en-US" sz="6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xmlns=""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xmlns=""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xmlns=""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xmlns=""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xmlns=""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xmlns="" id="{86B102AD-5D31-4108-A283-ED6254B37038}"/>
              </a:ext>
            </a:extLst>
          </p:cNvPr>
          <p:cNvSpPr txBox="1"/>
          <p:nvPr/>
        </p:nvSpPr>
        <p:spPr>
          <a:xfrm>
            <a:off x="-2341315" y="12987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xmlns="" id="{D5A0D6BF-9DAF-46D9-82E5-0286A893D188}"/>
              </a:ext>
            </a:extLst>
          </p:cNvPr>
          <p:cNvSpPr txBox="1"/>
          <p:nvPr/>
        </p:nvSpPr>
        <p:spPr>
          <a:xfrm>
            <a:off x="-2212615" y="34162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xmlns=""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xmlns=""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Bi-</a:t>
            </a:r>
            <a:r>
              <a:rPr lang="en-US" sz="3200" kern="0" noProof="0" dirty="0" err="1">
                <a:ln w="0"/>
                <a:solidFill>
                  <a:srgbClr val="000000"/>
                </a:solidFill>
                <a:effectLst>
                  <a:outerShdw blurRad="38100" dist="19050" dir="2700000" algn="tl" rotWithShape="0">
                    <a:srgbClr val="191919">
                      <a:alpha val="40000"/>
                    </a:srgbClr>
                  </a:outerShdw>
                </a:effectLst>
                <a:latin typeface="Arial"/>
                <a:cs typeface="Arial"/>
                <a:sym typeface="Arial"/>
              </a:rPr>
              <a:t>wa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xmlns=""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Bai ca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8" name="Rectangle 17">
            <a:extLst>
              <a:ext uri="{FF2B5EF4-FFF2-40B4-BE49-F238E27FC236}">
                <a16:creationId xmlns:a16="http://schemas.microsoft.com/office/drawing/2014/main" xmlns="" id="{CDD3D1D8-C9A4-425D-91BE-FADF3E2F4093}"/>
              </a:ext>
            </a:extLst>
          </p:cNvPr>
          <p:cNvSpPr/>
          <p:nvPr/>
        </p:nvSpPr>
        <p:spPr>
          <a:xfrm>
            <a:off x="8395172" y="4095704"/>
            <a:ext cx="304281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Tôn-</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lê</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Sáp</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9" name="Rectangle 18">
            <a:extLst>
              <a:ext uri="{FF2B5EF4-FFF2-40B4-BE49-F238E27FC236}">
                <a16:creationId xmlns:a16="http://schemas.microsoft.com/office/drawing/2014/main" xmlns=""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Hồ</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Vic-to-</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ri</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a</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0" name="AmthanhThua">
            <a:hlinkClick r:id="" action="ppaction://media"/>
            <a:extLst>
              <a:ext uri="{FF2B5EF4-FFF2-40B4-BE49-F238E27FC236}">
                <a16:creationId xmlns:a16="http://schemas.microsoft.com/office/drawing/2014/main" xmlns=""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xmlns=""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xmlns=""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xmlns=""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07164" y="3495240"/>
            <a:ext cx="1184836" cy="846936"/>
          </a:xfrm>
          <a:prstGeom prst="rect">
            <a:avLst/>
          </a:prstGeom>
        </p:spPr>
      </p:pic>
      <p:grpSp>
        <p:nvGrpSpPr>
          <p:cNvPr id="25" name="Google Shape;1827;p54">
            <a:extLst>
              <a:ext uri="{FF2B5EF4-FFF2-40B4-BE49-F238E27FC236}">
                <a16:creationId xmlns:a16="http://schemas.microsoft.com/office/drawing/2014/main" xmlns=""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xmlns=""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829;p54">
              <a:extLst>
                <a:ext uri="{FF2B5EF4-FFF2-40B4-BE49-F238E27FC236}">
                  <a16:creationId xmlns:a16="http://schemas.microsoft.com/office/drawing/2014/main" xmlns=""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830;p54">
              <a:extLst>
                <a:ext uri="{FF2B5EF4-FFF2-40B4-BE49-F238E27FC236}">
                  <a16:creationId xmlns:a16="http://schemas.microsoft.com/office/drawing/2014/main" xmlns=""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831;p54">
              <a:extLst>
                <a:ext uri="{FF2B5EF4-FFF2-40B4-BE49-F238E27FC236}">
                  <a16:creationId xmlns:a16="http://schemas.microsoft.com/office/drawing/2014/main" xmlns=""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832;p54">
              <a:extLst>
                <a:ext uri="{FF2B5EF4-FFF2-40B4-BE49-F238E27FC236}">
                  <a16:creationId xmlns:a16="http://schemas.microsoft.com/office/drawing/2014/main" xmlns=""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833;p54">
              <a:extLst>
                <a:ext uri="{FF2B5EF4-FFF2-40B4-BE49-F238E27FC236}">
                  <a16:creationId xmlns:a16="http://schemas.microsoft.com/office/drawing/2014/main" xmlns=""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834;p54">
              <a:extLst>
                <a:ext uri="{FF2B5EF4-FFF2-40B4-BE49-F238E27FC236}">
                  <a16:creationId xmlns:a16="http://schemas.microsoft.com/office/drawing/2014/main" xmlns=""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835;p54">
              <a:extLst>
                <a:ext uri="{FF2B5EF4-FFF2-40B4-BE49-F238E27FC236}">
                  <a16:creationId xmlns:a16="http://schemas.microsoft.com/office/drawing/2014/main" xmlns=""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836;p54">
              <a:extLst>
                <a:ext uri="{FF2B5EF4-FFF2-40B4-BE49-F238E27FC236}">
                  <a16:creationId xmlns:a16="http://schemas.microsoft.com/office/drawing/2014/main" xmlns=""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37;p54">
              <a:extLst>
                <a:ext uri="{FF2B5EF4-FFF2-40B4-BE49-F238E27FC236}">
                  <a16:creationId xmlns:a16="http://schemas.microsoft.com/office/drawing/2014/main" xmlns=""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38;p54">
              <a:extLst>
                <a:ext uri="{FF2B5EF4-FFF2-40B4-BE49-F238E27FC236}">
                  <a16:creationId xmlns:a16="http://schemas.microsoft.com/office/drawing/2014/main" xmlns=""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39;p54">
              <a:extLst>
                <a:ext uri="{FF2B5EF4-FFF2-40B4-BE49-F238E27FC236}">
                  <a16:creationId xmlns:a16="http://schemas.microsoft.com/office/drawing/2014/main" xmlns=""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40;p54">
              <a:extLst>
                <a:ext uri="{FF2B5EF4-FFF2-40B4-BE49-F238E27FC236}">
                  <a16:creationId xmlns:a16="http://schemas.microsoft.com/office/drawing/2014/main" xmlns=""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41;p54">
              <a:extLst>
                <a:ext uri="{FF2B5EF4-FFF2-40B4-BE49-F238E27FC236}">
                  <a16:creationId xmlns:a16="http://schemas.microsoft.com/office/drawing/2014/main" xmlns=""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42;p54">
              <a:extLst>
                <a:ext uri="{FF2B5EF4-FFF2-40B4-BE49-F238E27FC236}">
                  <a16:creationId xmlns:a16="http://schemas.microsoft.com/office/drawing/2014/main" xmlns=""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43;p54">
              <a:extLst>
                <a:ext uri="{FF2B5EF4-FFF2-40B4-BE49-F238E27FC236}">
                  <a16:creationId xmlns:a16="http://schemas.microsoft.com/office/drawing/2014/main" xmlns=""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844;p54">
              <a:extLst>
                <a:ext uri="{FF2B5EF4-FFF2-40B4-BE49-F238E27FC236}">
                  <a16:creationId xmlns:a16="http://schemas.microsoft.com/office/drawing/2014/main" xmlns=""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845;p54">
              <a:extLst>
                <a:ext uri="{FF2B5EF4-FFF2-40B4-BE49-F238E27FC236}">
                  <a16:creationId xmlns:a16="http://schemas.microsoft.com/office/drawing/2014/main" xmlns=""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846;p54">
              <a:extLst>
                <a:ext uri="{FF2B5EF4-FFF2-40B4-BE49-F238E27FC236}">
                  <a16:creationId xmlns:a16="http://schemas.microsoft.com/office/drawing/2014/main" xmlns=""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847;p54">
              <a:extLst>
                <a:ext uri="{FF2B5EF4-FFF2-40B4-BE49-F238E27FC236}">
                  <a16:creationId xmlns:a16="http://schemas.microsoft.com/office/drawing/2014/main" xmlns=""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848;p54">
              <a:extLst>
                <a:ext uri="{FF2B5EF4-FFF2-40B4-BE49-F238E27FC236}">
                  <a16:creationId xmlns:a16="http://schemas.microsoft.com/office/drawing/2014/main" xmlns=""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849;p54">
              <a:extLst>
                <a:ext uri="{FF2B5EF4-FFF2-40B4-BE49-F238E27FC236}">
                  <a16:creationId xmlns:a16="http://schemas.microsoft.com/office/drawing/2014/main" xmlns=""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850;p54">
              <a:extLst>
                <a:ext uri="{FF2B5EF4-FFF2-40B4-BE49-F238E27FC236}">
                  <a16:creationId xmlns:a16="http://schemas.microsoft.com/office/drawing/2014/main" xmlns=""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851;p54">
              <a:extLst>
                <a:ext uri="{FF2B5EF4-FFF2-40B4-BE49-F238E27FC236}">
                  <a16:creationId xmlns:a16="http://schemas.microsoft.com/office/drawing/2014/main" xmlns=""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852;p54">
              <a:extLst>
                <a:ext uri="{FF2B5EF4-FFF2-40B4-BE49-F238E27FC236}">
                  <a16:creationId xmlns:a16="http://schemas.microsoft.com/office/drawing/2014/main" xmlns=""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853;p54">
              <a:extLst>
                <a:ext uri="{FF2B5EF4-FFF2-40B4-BE49-F238E27FC236}">
                  <a16:creationId xmlns:a16="http://schemas.microsoft.com/office/drawing/2014/main" xmlns=""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xmlns=""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xmlns=""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Năm</a:t>
            </a:r>
            <a:r>
              <a:rPr kumimoji="0" lang="en-US" sz="48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2021, Cam-</a:t>
            </a:r>
            <a:r>
              <a:rPr kumimoji="0" lang="en-US" sz="48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pu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-chia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có</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số</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dân</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bao </a:t>
            </a:r>
            <a:r>
              <a:rPr lang="en-US" sz="4800"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nhiêu</a:t>
            </a:r>
            <a:r>
              <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48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7" name="Picture 6">
            <a:hlinkClick r:id="rId7" action="ppaction://hlinksldjump"/>
            <a:extLst>
              <a:ext uri="{FF2B5EF4-FFF2-40B4-BE49-F238E27FC236}">
                <a16:creationId xmlns:a16="http://schemas.microsoft.com/office/drawing/2014/main" xmlns=""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xmlns=""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xmlns=""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xmlns=""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xmlns=""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xmlns=""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xmlns="" id="{449E054E-355B-472F-8A23-91837C558CF7}"/>
              </a:ext>
            </a:extLst>
          </p:cNvPr>
          <p:cNvSpPr txBox="1"/>
          <p:nvPr/>
        </p:nvSpPr>
        <p:spPr>
          <a:xfrm>
            <a:off x="-2421745" y="10955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xmlns="" id="{1FB8A605-6338-41BD-BDD0-F6B246FDAED6}"/>
              </a:ext>
            </a:extLst>
          </p:cNvPr>
          <p:cNvSpPr txBox="1"/>
          <p:nvPr/>
        </p:nvSpPr>
        <p:spPr>
          <a:xfrm>
            <a:off x="-2293046" y="32130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6" name="59c3c5f047238">
            <a:hlinkClick r:id="" action="ppaction://media"/>
            <a:extLst>
              <a:ext uri="{FF2B5EF4-FFF2-40B4-BE49-F238E27FC236}">
                <a16:creationId xmlns:a16="http://schemas.microsoft.com/office/drawing/2014/main" xmlns=""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xmlns="" id="{055395DC-63A0-452F-8FAF-8EF43B8CF902}"/>
              </a:ext>
            </a:extLst>
          </p:cNvPr>
          <p:cNvSpPr/>
          <p:nvPr/>
        </p:nvSpPr>
        <p:spPr>
          <a:xfrm>
            <a:off x="3612660" y="4036805"/>
            <a:ext cx="3525791"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14,5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xmlns="" id="{95CAB1C7-B000-4CEA-B8A5-F1434D003B70}"/>
              </a:ext>
            </a:extLst>
          </p:cNvPr>
          <p:cNvSpPr/>
          <p:nvPr/>
        </p:nvSpPr>
        <p:spPr>
          <a:xfrm>
            <a:off x="3580482" y="5528822"/>
            <a:ext cx="341522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17,5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9" name="Rectangle 18">
            <a:extLst>
              <a:ext uri="{FF2B5EF4-FFF2-40B4-BE49-F238E27FC236}">
                <a16:creationId xmlns:a16="http://schemas.microsoft.com/office/drawing/2014/main" xmlns="" id="{1E66222E-D158-4718-84D0-3665ED031389}"/>
              </a:ext>
            </a:extLst>
          </p:cNvPr>
          <p:cNvSpPr/>
          <p:nvPr/>
        </p:nvSpPr>
        <p:spPr>
          <a:xfrm>
            <a:off x="8374558" y="4036764"/>
            <a:ext cx="3449259" cy="1107996"/>
          </a:xfrm>
          <a:prstGeom prst="rect">
            <a:avLst/>
          </a:prstGeom>
          <a:noFill/>
        </p:spPr>
        <p:txBody>
          <a:bodyPr wrap="square" lIns="121920" tIns="60960" rIns="121920" bIns="60960">
            <a:spAutoFit/>
          </a:bodyPr>
          <a:lstStyle/>
          <a:p>
            <a:pPr lvl="0" algn="ctr" defTabSz="1219170">
              <a:buClr>
                <a:srgbClr val="000000"/>
              </a:buClr>
              <a:defRPr/>
            </a:pPr>
            <a:r>
              <a:rPr lang="en-US" sz="3200" b="1" kern="0" dirty="0" err="1">
                <a:solidFill>
                  <a:srgbClr val="000000"/>
                </a:solidFill>
                <a:cs typeface="Arial"/>
                <a:sym typeface="Arial"/>
              </a:rPr>
              <a:t>Khoảng</a:t>
            </a:r>
            <a:r>
              <a:rPr lang="en-US" sz="3200" b="1" kern="0" dirty="0">
                <a:solidFill>
                  <a:srgbClr val="000000"/>
                </a:solidFill>
                <a:cs typeface="Arial"/>
                <a:sym typeface="Arial"/>
              </a:rPr>
              <a:t> 15,5 </a:t>
            </a:r>
            <a:r>
              <a:rPr lang="en-US" sz="3200" b="1" kern="0" dirty="0" err="1">
                <a:solidFill>
                  <a:srgbClr val="000000"/>
                </a:solidFill>
                <a:cs typeface="Arial"/>
                <a:sym typeface="Arial"/>
              </a:rPr>
              <a:t>triệu</a:t>
            </a:r>
            <a:r>
              <a:rPr lang="en-US" sz="3200" b="1" kern="0" dirty="0">
                <a:solidFill>
                  <a:srgbClr val="000000"/>
                </a:solidFill>
                <a:cs typeface="Arial"/>
                <a:sym typeface="Arial"/>
              </a:rPr>
              <a:t> </a:t>
            </a:r>
            <a:r>
              <a:rPr lang="en-US" sz="3200" b="1" kern="0" dirty="0" err="1">
                <a:solidFill>
                  <a:srgbClr val="000000"/>
                </a:solidFill>
                <a:cs typeface="Arial"/>
                <a:sym typeface="Arial"/>
              </a:rPr>
              <a:t>dân</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xmlns="" id="{0CC10EEF-255C-4919-BE7F-0097A9891842}"/>
              </a:ext>
            </a:extLst>
          </p:cNvPr>
          <p:cNvSpPr/>
          <p:nvPr/>
        </p:nvSpPr>
        <p:spPr>
          <a:xfrm>
            <a:off x="8262419" y="5521664"/>
            <a:ext cx="3327832" cy="110799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Khoảng</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16,5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triệu</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dân</a:t>
            </a:r>
            <a:endParaRPr kumimoji="0" lang="en-US" sz="32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1" name="AmthanhThua">
            <a:hlinkClick r:id="" action="ppaction://media"/>
            <a:extLst>
              <a:ext uri="{FF2B5EF4-FFF2-40B4-BE49-F238E27FC236}">
                <a16:creationId xmlns:a16="http://schemas.microsoft.com/office/drawing/2014/main" xmlns=""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xmlns=""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xmlns=""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xmlns=""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xmlns=""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xmlns=""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xmlns=""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xmlns=""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xmlns=""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xmlns=""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xmlns=""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xmlns=""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xmlns=""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xmlns=""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xmlns=""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xmlns=""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xmlns=""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xmlns=""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xmlns=""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xmlns=""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xmlns=""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xmlns=""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xmlns=""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xmlns=""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xmlns=""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xmlns=""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xmlns=""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xmlns=""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xmlns=""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D4D570-C2AE-FB66-7914-1DB1D8CEB6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00652"/>
            <a:ext cx="12371942" cy="6657348"/>
          </a:xfrm>
          <a:prstGeom prst="rect">
            <a:avLst/>
          </a:prstGeom>
        </p:spPr>
      </p:pic>
      <p:sp>
        <p:nvSpPr>
          <p:cNvPr id="4" name="Rectangle: Rounded Corners 3">
            <a:extLst>
              <a:ext uri="{FF2B5EF4-FFF2-40B4-BE49-F238E27FC236}">
                <a16:creationId xmlns:a16="http://schemas.microsoft.com/office/drawing/2014/main" xmlns="" id="{013604CA-6D14-74FC-07CC-74CFA07A5BF0}"/>
              </a:ext>
            </a:extLst>
          </p:cNvPr>
          <p:cNvSpPr/>
          <p:nvPr/>
        </p:nvSpPr>
        <p:spPr>
          <a:xfrm>
            <a:off x="2231604" y="414330"/>
            <a:ext cx="8273206" cy="5138171"/>
          </a:xfrm>
          <a:prstGeom prst="roundRect">
            <a:avLst/>
          </a:prstGeom>
          <a:solidFill>
            <a:srgbClr val="FFFFFF">
              <a:alpha val="74902"/>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6;p36">
            <a:extLst>
              <a:ext uri="{FF2B5EF4-FFF2-40B4-BE49-F238E27FC236}">
                <a16:creationId xmlns:a16="http://schemas.microsoft.com/office/drawing/2014/main" xmlns="" id="{36AE00F6-2E0E-4590-837B-FE8F8C5EEB1E}"/>
              </a:ext>
            </a:extLst>
          </p:cNvPr>
          <p:cNvSpPr txBox="1">
            <a:spLocks/>
          </p:cNvSpPr>
          <p:nvPr/>
        </p:nvSpPr>
        <p:spPr>
          <a:xfrm>
            <a:off x="2717283" y="348229"/>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algn="ctr"/>
            <a:r>
              <a:rPr lang="en-US" sz="4000" dirty="0" err="1">
                <a:solidFill>
                  <a:schemeClr val="tx1"/>
                </a:solidFill>
                <a:latin typeface="Calibri" panose="020F0502020204030204" pitchFamily="34" charset="0"/>
                <a:cs typeface="Calibri" panose="020F0502020204030204" pitchFamily="34" charset="0"/>
              </a:rPr>
              <a:t>Thứ</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ngày</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tháng</a:t>
            </a:r>
            <a:r>
              <a:rPr lang="en-US" sz="4000" dirty="0">
                <a:solidFill>
                  <a:schemeClr val="tx1"/>
                </a:solidFill>
                <a:latin typeface="Calibri" panose="020F0502020204030204" pitchFamily="34" charset="0"/>
                <a:cs typeface="Calibri" panose="020F0502020204030204" pitchFamily="34" charset="0"/>
              </a:rPr>
              <a:t>…</a:t>
            </a:r>
            <a:r>
              <a:rPr lang="en-US" sz="4000" dirty="0" err="1">
                <a:solidFill>
                  <a:schemeClr val="tx1"/>
                </a:solidFill>
                <a:latin typeface="Calibri" panose="020F0502020204030204" pitchFamily="34" charset="0"/>
                <a:cs typeface="Calibri" panose="020F0502020204030204" pitchFamily="34" charset="0"/>
              </a:rPr>
              <a:t>năm</a:t>
            </a:r>
            <a:r>
              <a:rPr lang="en-US" sz="4000" dirty="0">
                <a:solidFill>
                  <a:schemeClr val="tx1"/>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xmlns="" id="{8FEE78F8-7426-3CE2-8393-8C2C4FE4DDB7}"/>
              </a:ext>
            </a:extLst>
          </p:cNvPr>
          <p:cNvPicPr>
            <a:picLocks noChangeAspect="1"/>
          </p:cNvPicPr>
          <p:nvPr/>
        </p:nvPicPr>
        <p:blipFill>
          <a:blip r:embed="rId3"/>
          <a:stretch>
            <a:fillRect/>
          </a:stretch>
        </p:blipFill>
        <p:spPr>
          <a:xfrm>
            <a:off x="3354219" y="830164"/>
            <a:ext cx="5395428" cy="1518036"/>
          </a:xfrm>
          <a:prstGeom prst="rect">
            <a:avLst/>
          </a:prstGeom>
        </p:spPr>
      </p:pic>
      <p:pic>
        <p:nvPicPr>
          <p:cNvPr id="9" name="Picture 8">
            <a:extLst>
              <a:ext uri="{FF2B5EF4-FFF2-40B4-BE49-F238E27FC236}">
                <a16:creationId xmlns:a16="http://schemas.microsoft.com/office/drawing/2014/main" xmlns="" id="{88F8962C-1554-6B25-BAEC-C4DAEAFAFF17}"/>
              </a:ext>
            </a:extLst>
          </p:cNvPr>
          <p:cNvPicPr>
            <a:picLocks noChangeAspect="1"/>
          </p:cNvPicPr>
          <p:nvPr/>
        </p:nvPicPr>
        <p:blipFill>
          <a:blip r:embed="rId4"/>
          <a:stretch>
            <a:fillRect/>
          </a:stretch>
        </p:blipFill>
        <p:spPr>
          <a:xfrm>
            <a:off x="2525472" y="1796355"/>
            <a:ext cx="7559695" cy="2956816"/>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xmlns="" id="{8A80BC65-2068-32EC-E433-4528D04CE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pic>
        <p:nvPicPr>
          <p:cNvPr id="7" name="Picture 6">
            <a:extLst>
              <a:ext uri="{FF2B5EF4-FFF2-40B4-BE49-F238E27FC236}">
                <a16:creationId xmlns:a16="http://schemas.microsoft.com/office/drawing/2014/main" xmlns="" id="{B34CA0EF-77DE-1198-7DA8-2A89B1C7A078}"/>
              </a:ext>
            </a:extLst>
          </p:cNvPr>
          <p:cNvPicPr>
            <a:picLocks noChangeAspect="1"/>
          </p:cNvPicPr>
          <p:nvPr/>
        </p:nvPicPr>
        <p:blipFill>
          <a:blip r:embed="rId6"/>
          <a:stretch>
            <a:fillRect/>
          </a:stretch>
        </p:blipFill>
        <p:spPr>
          <a:xfrm>
            <a:off x="5191959" y="4655204"/>
            <a:ext cx="2469094"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xmlns=""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xmlns=""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AF4194C0-D806-5B1C-5E9E-4CCFF616A857}"/>
              </a:ext>
            </a:extLst>
          </p:cNvPr>
          <p:cNvSpPr/>
          <p:nvPr/>
        </p:nvSpPr>
        <p:spPr>
          <a:xfrm>
            <a:off x="509965" y="346850"/>
            <a:ext cx="11465369" cy="6109034"/>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xmlns="" id="{6821C036-0F87-CADF-4138-10F649E16DF2}"/>
              </a:ext>
            </a:extLst>
          </p:cNvPr>
          <p:cNvGrpSpPr/>
          <p:nvPr/>
        </p:nvGrpSpPr>
        <p:grpSpPr>
          <a:xfrm>
            <a:off x="412743" y="527246"/>
            <a:ext cx="7352190" cy="6124435"/>
            <a:chOff x="412743" y="527246"/>
            <a:chExt cx="7352190" cy="6124435"/>
          </a:xfrm>
        </p:grpSpPr>
        <p:grpSp>
          <p:nvGrpSpPr>
            <p:cNvPr id="9" name="Google Shape;960;p37">
              <a:extLst>
                <a:ext uri="{FF2B5EF4-FFF2-40B4-BE49-F238E27FC236}">
                  <a16:creationId xmlns:a16="http://schemas.microsoft.com/office/drawing/2014/main" xmlns="" id="{CCB4A127-977A-7224-0803-20B0571DE181}"/>
                </a:ext>
              </a:extLst>
            </p:cNvPr>
            <p:cNvGrpSpPr/>
            <p:nvPr/>
          </p:nvGrpSpPr>
          <p:grpSpPr>
            <a:xfrm rot="-197789">
              <a:off x="412743" y="527246"/>
              <a:ext cx="7352190" cy="6124435"/>
              <a:chOff x="1136457" y="603850"/>
              <a:chExt cx="6695528" cy="4592124"/>
            </a:xfrm>
          </p:grpSpPr>
          <p:sp>
            <p:nvSpPr>
              <p:cNvPr id="10" name="Google Shape;961;p37">
                <a:extLst>
                  <a:ext uri="{FF2B5EF4-FFF2-40B4-BE49-F238E27FC236}">
                    <a16:creationId xmlns:a16="http://schemas.microsoft.com/office/drawing/2014/main" xmlns="" id="{BB628F20-90B0-201A-672D-3A2738E4962A}"/>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lumMod val="20000"/>
                  <a:lumOff val="80000"/>
                </a:schemeClr>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62;p37">
                <a:extLst>
                  <a:ext uri="{FF2B5EF4-FFF2-40B4-BE49-F238E27FC236}">
                    <a16:creationId xmlns:a16="http://schemas.microsoft.com/office/drawing/2014/main" xmlns="" id="{8B9ED4A6-D389-EC01-4EAC-8BB7D05005C8}"/>
                  </a:ext>
                </a:extLst>
              </p:cNvPr>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xmlns="" id="{8CE9F08B-034D-1B64-FAFF-AB9856EABC5A}"/>
                </a:ext>
              </a:extLst>
            </p:cNvPr>
            <p:cNvSpPr txBox="1"/>
            <p:nvPr/>
          </p:nvSpPr>
          <p:spPr>
            <a:xfrm>
              <a:off x="1366118" y="1526275"/>
              <a:ext cx="5946507" cy="3046988"/>
            </a:xfrm>
            <a:prstGeom prst="rect">
              <a:avLst/>
            </a:prstGeom>
            <a:noFill/>
          </p:spPr>
          <p:txBody>
            <a:bodyPr wrap="square" rtlCol="0">
              <a:spAutoFit/>
            </a:bodyPr>
            <a:lstStyle/>
            <a:p>
              <a:pPr algn="ctr"/>
              <a:r>
                <a:rPr lang="vi-VN" sz="4800" b="1" dirty="0">
                  <a:solidFill>
                    <a:srgbClr val="FF0000"/>
                  </a:solidFill>
                  <a:latin typeface="Cambria" panose="02040503050406030204" pitchFamily="18" charset="0"/>
                  <a:ea typeface="Cambria" panose="02040503050406030204" pitchFamily="18" charset="0"/>
                </a:rPr>
                <a:t>Hoạt động 1: Tìm hiểu về đặc điểm tự nhiên và dân cư của Cam-pu-chia</a:t>
              </a:r>
              <a:endParaRPr lang="en-US" sz="4800" b="1" dirty="0">
                <a:solidFill>
                  <a:srgbClr val="FF0000"/>
                </a:solidFill>
                <a:latin typeface="Cambria" panose="02040503050406030204" pitchFamily="18" charset="0"/>
                <a:ea typeface="Cambria" panose="02040503050406030204" pitchFamily="18" charset="0"/>
              </a:endParaRPr>
            </a:p>
          </p:txBody>
        </p:sp>
      </p:grpSp>
      <p:pic>
        <p:nvPicPr>
          <p:cNvPr id="1026" name="Picture 2" descr="DANH SÁCH CÁC CẢNG BIỂN TẠI CAMPUCHIA (CAMBODIA)">
            <a:extLst>
              <a:ext uri="{FF2B5EF4-FFF2-40B4-BE49-F238E27FC236}">
                <a16:creationId xmlns:a16="http://schemas.microsoft.com/office/drawing/2014/main" xmlns="" id="{E00C7B08-5656-4DB3-47DB-E5A48D6D9D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914" y="2102307"/>
            <a:ext cx="5379005" cy="4304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xmlns="" id="{8022139E-2AA5-929C-3885-F8B2482C6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8739" y="83952"/>
            <a:ext cx="1618952" cy="1618952"/>
          </a:xfrm>
          <a:prstGeom prst="rect">
            <a:avLst/>
          </a:prstGeom>
        </p:spPr>
      </p:pic>
    </p:spTree>
    <p:extLst>
      <p:ext uri="{BB962C8B-B14F-4D97-AF65-F5344CB8AC3E}">
        <p14:creationId xmlns:p14="http://schemas.microsoft.com/office/powerpoint/2010/main" val="291653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xmlns="" id="{6876E3CE-40BB-6811-1CDF-5A2D2B5BED7D}"/>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1" y="1134737"/>
            <a:ext cx="9232134" cy="4671167"/>
          </a:xfrm>
          <a:prstGeom prst="rect">
            <a:avLst/>
          </a:prstGeom>
        </p:spPr>
      </p:pic>
      <p:pic>
        <p:nvPicPr>
          <p:cNvPr id="4" name="Picture 7">
            <a:extLst>
              <a:ext uri="{FF2B5EF4-FFF2-40B4-BE49-F238E27FC236}">
                <a16:creationId xmlns:a16="http://schemas.microsoft.com/office/drawing/2014/main" xmlns="" id="{88E08623-E401-1E35-320E-A623A2E1C912}"/>
              </a:ext>
            </a:extLst>
          </p:cNvPr>
          <p:cNvPicPr>
            <a:picLocks noChangeAspect="1"/>
          </p:cNvPicPr>
          <p:nvPr/>
        </p:nvPicPr>
        <p:blipFill>
          <a:blip r:embed="rId3"/>
          <a:stretch>
            <a:fillRect/>
          </a:stretch>
        </p:blipFill>
        <p:spPr>
          <a:xfrm>
            <a:off x="8937120" y="1758272"/>
            <a:ext cx="3988715" cy="5099728"/>
          </a:xfrm>
          <a:prstGeom prst="rect">
            <a:avLst/>
          </a:prstGeom>
        </p:spPr>
      </p:pic>
      <p:sp>
        <p:nvSpPr>
          <p:cNvPr id="5" name="TextBox 4">
            <a:extLst>
              <a:ext uri="{FF2B5EF4-FFF2-40B4-BE49-F238E27FC236}">
                <a16:creationId xmlns:a16="http://schemas.microsoft.com/office/drawing/2014/main" xmlns="" id="{4DA9D2CC-D29D-3FC9-ED0E-A8827DA265E4}"/>
              </a:ext>
            </a:extLst>
          </p:cNvPr>
          <p:cNvSpPr txBox="1"/>
          <p:nvPr/>
        </p:nvSpPr>
        <p:spPr>
          <a:xfrm>
            <a:off x="154237" y="1894902"/>
            <a:ext cx="8758410" cy="2862322"/>
          </a:xfrm>
          <a:prstGeom prst="rect">
            <a:avLst/>
          </a:prstGeom>
          <a:noFill/>
        </p:spPr>
        <p:txBody>
          <a:bodyPr wrap="square" rtlCol="0">
            <a:spAutoFit/>
          </a:bodyPr>
          <a:lstStyle/>
          <a:p>
            <a:pPr algn="ctr"/>
            <a:r>
              <a:rPr lang="vi-VN" sz="6000" b="1" dirty="0">
                <a:latin typeface="Cambria" panose="02040503050406030204" pitchFamily="18" charset="0"/>
                <a:ea typeface="Cambria" panose="02040503050406030204" pitchFamily="18" charset="0"/>
              </a:rPr>
              <a:t>Đọc thông tin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mục</a:t>
            </a:r>
            <a:r>
              <a:rPr lang="en-US" sz="6000" b="1" dirty="0">
                <a:latin typeface="Cambria" panose="02040503050406030204" pitchFamily="18" charset="0"/>
                <a:ea typeface="Cambria" panose="02040503050406030204" pitchFamily="18" charset="0"/>
              </a:rPr>
              <a:t> 2: </a:t>
            </a:r>
            <a:r>
              <a:rPr lang="vi-VN" sz="6000" dirty="0">
                <a:latin typeface="Cambria" panose="02040503050406030204" pitchFamily="18" charset="0"/>
                <a:ea typeface="Cambria" panose="02040503050406030204" pitchFamily="18" charset="0"/>
              </a:rPr>
              <a:t>Em hãy nêu một số đặc điểm dân cư của Cam-pu-chia.</a:t>
            </a:r>
          </a:p>
        </p:txBody>
      </p:sp>
    </p:spTree>
    <p:extLst>
      <p:ext uri="{BB962C8B-B14F-4D97-AF65-F5344CB8AC3E}">
        <p14:creationId xmlns:p14="http://schemas.microsoft.com/office/powerpoint/2010/main" val="343513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7123</TotalTime>
  <Words>736</Words>
  <Application>Microsoft Office PowerPoint</Application>
  <PresentationFormat>Custom</PresentationFormat>
  <Paragraphs>68</Paragraphs>
  <Slides>22</Slides>
  <Notes>1</Notes>
  <HiddenSlides>0</HiddenSlides>
  <MMClips>12</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Custom Design</vt:lpstr>
      <vt:lpstr>Office 主题</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subject>9Slide.vn</dc:subject>
  <dc:creator>Huong Thao - 0972115126</dc:creator>
  <cp:keywords>www.jpppt.com</cp:keywords>
  <dc:description>9Slide.vn</dc:description>
  <cp:lastModifiedBy>Administrator</cp:lastModifiedBy>
  <cp:revision>158</cp:revision>
  <dcterms:created xsi:type="dcterms:W3CDTF">2019-07-14T13:31:00Z</dcterms:created>
  <dcterms:modified xsi:type="dcterms:W3CDTF">2025-05-13T01:49:57Z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