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8" r:id="rId2"/>
    <p:sldId id="289" r:id="rId3"/>
    <p:sldId id="273" r:id="rId4"/>
    <p:sldId id="290" r:id="rId5"/>
    <p:sldId id="295" r:id="rId6"/>
    <p:sldId id="258" r:id="rId7"/>
    <p:sldId id="266" r:id="rId8"/>
    <p:sldId id="291" r:id="rId9"/>
    <p:sldId id="296" r:id="rId10"/>
    <p:sldId id="270" r:id="rId11"/>
    <p:sldId id="297" r:id="rId12"/>
    <p:sldId id="299" r:id="rId13"/>
    <p:sldId id="300" r:id="rId14"/>
    <p:sldId id="301" r:id="rId15"/>
    <p:sldId id="302" r:id="rId16"/>
    <p:sldId id="272" r:id="rId1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BE5"/>
    <a:srgbClr val="FD0B95"/>
    <a:srgbClr val="FD2BA3"/>
    <a:srgbClr val="FEA8D9"/>
    <a:srgbClr val="FF2980"/>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92" d="100"/>
          <a:sy n="92" d="100"/>
        </p:scale>
        <p:origin x="-21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19.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video" Target="../media/media5.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461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Chọn dấu thanh phù hợp thay cho chiếc lá</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146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53986" y="646953"/>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sợ hãi</a:t>
            </a:r>
            <a:endParaRPr lang="en-US" sz="4800" i="1">
              <a:latin typeface="Arial" pitchFamily="34" charset="0"/>
              <a:ea typeface="Arial-Rounded" pitchFamily="34" charset="0"/>
              <a:cs typeface="Arial" pitchFamily="34" charset="0"/>
            </a:endParaRPr>
          </a:p>
        </p:txBody>
      </p:sp>
      <p:sp>
        <p:nvSpPr>
          <p:cNvPr id="42" name="TextBox 41"/>
          <p:cNvSpPr txBox="1"/>
          <p:nvPr/>
        </p:nvSpPr>
        <p:spPr>
          <a:xfrm>
            <a:off x="2514600" y="65153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xấu hổ</a:t>
            </a:r>
            <a:endParaRPr lang="en-US" sz="4800" i="1">
              <a:latin typeface="Arial" pitchFamily="34" charset="0"/>
              <a:ea typeface="Arial-Rounded" pitchFamily="34" charset="0"/>
              <a:cs typeface="Arial" pitchFamily="34" charset="0"/>
            </a:endParaRPr>
          </a:p>
        </p:txBody>
      </p:sp>
      <p:sp>
        <p:nvSpPr>
          <p:cNvPr id="43" name="TextBox 42"/>
          <p:cNvSpPr txBox="1"/>
          <p:nvPr/>
        </p:nvSpPr>
        <p:spPr>
          <a:xfrm>
            <a:off x="5247271" y="634381"/>
            <a:ext cx="3686629"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gây gổ</a:t>
            </a:r>
            <a:endParaRPr lang="en-US" sz="4800" i="1">
              <a:latin typeface="Arial" pitchFamily="34" charset="0"/>
              <a:ea typeface="Arial-Rounded" pitchFamily="34" charset="0"/>
              <a:cs typeface="Arial" pitchFamily="34" charset="0"/>
            </a:endParaRPr>
          </a:p>
        </p:txBody>
      </p:sp>
      <p:sp>
        <p:nvSpPr>
          <p:cNvPr id="44" name="TextBox 43"/>
          <p:cNvSpPr txBox="1"/>
          <p:nvPr/>
        </p:nvSpPr>
        <p:spPr>
          <a:xfrm>
            <a:off x="-69273" y="1548498"/>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buồn bã</a:t>
            </a:r>
            <a:endParaRPr lang="en-US" sz="4800" i="1">
              <a:latin typeface="Arial" pitchFamily="34" charset="0"/>
              <a:ea typeface="Arial-Rounded" pitchFamily="34" charset="0"/>
              <a:cs typeface="Arial" pitchFamily="34" charset="0"/>
            </a:endParaRPr>
          </a:p>
        </p:txBody>
      </p:sp>
      <p:pic>
        <p:nvPicPr>
          <p:cNvPr id="7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696561"/>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2328" y="579666"/>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2010" y="59042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6868" y="1563012"/>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2822697" y="1548498"/>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bay nhảy</a:t>
            </a:r>
            <a:endParaRPr lang="en-US" sz="4800" i="1">
              <a:latin typeface="Arial" pitchFamily="34" charset="0"/>
              <a:ea typeface="Arial-Rounded" pitchFamily="34" charset="0"/>
              <a:cs typeface="Arial" pitchFamily="34" charset="0"/>
            </a:endParaRPr>
          </a:p>
        </p:txBody>
      </p:sp>
      <p:pic>
        <p:nvPicPr>
          <p:cNvPr id="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058" y="1563012"/>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6026727" y="155489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cỏ cây</a:t>
            </a:r>
            <a:endParaRPr lang="en-US" sz="4800" i="1">
              <a:latin typeface="Arial" pitchFamily="34" charset="0"/>
              <a:ea typeface="Arial-Rounded" pitchFamily="34" charset="0"/>
              <a:cs typeface="Arial" pitchFamily="34" charset="0"/>
            </a:endParaRPr>
          </a:p>
        </p:txBody>
      </p:sp>
      <p:pic>
        <p:nvPicPr>
          <p:cNvPr id="8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9280" y="154849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0461" y="2990383"/>
            <a:ext cx="1408953" cy="186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8363" y="2636147"/>
            <a:ext cx="949306" cy="100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6444" y="2470928"/>
            <a:ext cx="1616871" cy="133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19" y="3178623"/>
            <a:ext cx="2676525"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033" y="3666725"/>
            <a:ext cx="1340684" cy="10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32454" y="2896807"/>
            <a:ext cx="1719874" cy="195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7"/>
                                        </p:tgtEl>
                                        <p:attrNameLst>
                                          <p:attrName>ppt_x</p:attrName>
                                        </p:attrNameLst>
                                      </p:cBhvr>
                                      <p:tavLst>
                                        <p:tav tm="0">
                                          <p:val>
                                            <p:strVal val="ppt_x"/>
                                          </p:val>
                                        </p:tav>
                                        <p:tav tm="100000">
                                          <p:val>
                                            <p:strVal val="ppt_x"/>
                                          </p:val>
                                        </p:tav>
                                      </p:tavLst>
                                    </p:anim>
                                    <p:anim calcmode="lin" valueType="num">
                                      <p:cBhvr additive="base">
                                        <p:cTn id="7" dur="500"/>
                                        <p:tgtEl>
                                          <p:spTgt spid="77"/>
                                        </p:tgtEl>
                                        <p:attrNameLst>
                                          <p:attrName>ppt_y</p:attrName>
                                        </p:attrNameLst>
                                      </p:cBhvr>
                                      <p:tavLst>
                                        <p:tav tm="0">
                                          <p:val>
                                            <p:strVal val="ppt_y"/>
                                          </p:val>
                                        </p:tav>
                                        <p:tav tm="100000">
                                          <p:val>
                                            <p:strVal val="1+ppt_h/2"/>
                                          </p:val>
                                        </p:tav>
                                      </p:tavLst>
                                    </p:anim>
                                    <p:set>
                                      <p:cBhvr>
                                        <p:cTn id="8" dur="1" fill="hold">
                                          <p:stCondLst>
                                            <p:cond delay="499"/>
                                          </p:stCondLst>
                                        </p:cTn>
                                        <p:tgtEl>
                                          <p:spTgt spid="77"/>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childTnLst>
              </p:cTn>
              <p:nextCondLst>
                <p:cond evt="onClick" delay="0">
                  <p:tgtEl>
                    <p:spTgt spid="77"/>
                  </p:tgtEl>
                </p:cond>
              </p:nextCondLst>
            </p:seq>
            <p:seq concurrent="1" nextAc="seek">
              <p:cTn id="13" restart="whenNotActive" fill="hold" evtFilter="cancelBubble" nodeType="interactiveSeq">
                <p:stCondLst>
                  <p:cond evt="onClick" delay="0">
                    <p:tgtEl>
                      <p:spTgt spid="76"/>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76"/>
                                        </p:tgtEl>
                                        <p:attrNameLst>
                                          <p:attrName>ppt_x</p:attrName>
                                        </p:attrNameLst>
                                      </p:cBhvr>
                                      <p:tavLst>
                                        <p:tav tm="0">
                                          <p:val>
                                            <p:strVal val="ppt_x"/>
                                          </p:val>
                                        </p:tav>
                                        <p:tav tm="100000">
                                          <p:val>
                                            <p:strVal val="ppt_x"/>
                                          </p:val>
                                        </p:tav>
                                      </p:tavLst>
                                    </p:anim>
                                    <p:anim calcmode="lin" valueType="num">
                                      <p:cBhvr additive="base">
                                        <p:cTn id="18" dur="500"/>
                                        <p:tgtEl>
                                          <p:spTgt spid="76"/>
                                        </p:tgtEl>
                                        <p:attrNameLst>
                                          <p:attrName>ppt_y</p:attrName>
                                        </p:attrNameLst>
                                      </p:cBhvr>
                                      <p:tavLst>
                                        <p:tav tm="0">
                                          <p:val>
                                            <p:strVal val="ppt_y"/>
                                          </p:val>
                                        </p:tav>
                                        <p:tav tm="100000">
                                          <p:val>
                                            <p:strVal val="1+ppt_h/2"/>
                                          </p:val>
                                        </p:tav>
                                      </p:tavLst>
                                    </p:anim>
                                    <p:set>
                                      <p:cBhvr>
                                        <p:cTn id="19" dur="1" fill="hold">
                                          <p:stCondLst>
                                            <p:cond delay="499"/>
                                          </p:stCondLst>
                                        </p:cTn>
                                        <p:tgtEl>
                                          <p:spTgt spid="76"/>
                                        </p:tgtEl>
                                        <p:attrNameLst>
                                          <p:attrName>style.visibility</p:attrName>
                                        </p:attrNameLst>
                                      </p:cBhvr>
                                      <p:to>
                                        <p:strVal val="hidden"/>
                                      </p:to>
                                    </p:set>
                                  </p:childTnLst>
                                  <p:subTnLst>
                                    <p:audio>
                                      <p:cMediaNode vol="100000">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500"/>
                                        <p:tgtEl>
                                          <p:spTgt spid="2057"/>
                                        </p:tgtEl>
                                      </p:cBhvr>
                                    </p:animEffect>
                                  </p:childTnLst>
                                </p:cTn>
                              </p:par>
                            </p:childTnLst>
                          </p:cTn>
                        </p:par>
                      </p:childTnLst>
                    </p:cTn>
                  </p:par>
                </p:childTnLst>
              </p:cTn>
              <p:nextCondLst>
                <p:cond evt="onClick" delay="0">
                  <p:tgtEl>
                    <p:spTgt spid="76"/>
                  </p:tgtEl>
                </p:cond>
              </p:nextCondLst>
            </p:seq>
            <p:seq concurrent="1" nextAc="seek">
              <p:cTn id="24" restart="whenNotActive" fill="hold" evtFilter="cancelBubble" nodeType="interactiveSeq">
                <p:stCondLst>
                  <p:cond evt="onClick" delay="0">
                    <p:tgtEl>
                      <p:spTgt spid="75"/>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75"/>
                                        </p:tgtEl>
                                        <p:attrNameLst>
                                          <p:attrName>ppt_x</p:attrName>
                                        </p:attrNameLst>
                                      </p:cBhvr>
                                      <p:tavLst>
                                        <p:tav tm="0">
                                          <p:val>
                                            <p:strVal val="ppt_x"/>
                                          </p:val>
                                        </p:tav>
                                        <p:tav tm="100000">
                                          <p:val>
                                            <p:strVal val="ppt_x"/>
                                          </p:val>
                                        </p:tav>
                                      </p:tavLst>
                                    </p:anim>
                                    <p:anim calcmode="lin" valueType="num">
                                      <p:cBhvr additive="base">
                                        <p:cTn id="29" dur="500"/>
                                        <p:tgtEl>
                                          <p:spTgt spid="75"/>
                                        </p:tgtEl>
                                        <p:attrNameLst>
                                          <p:attrName>ppt_y</p:attrName>
                                        </p:attrNameLst>
                                      </p:cBhvr>
                                      <p:tavLst>
                                        <p:tav tm="0">
                                          <p:val>
                                            <p:strVal val="ppt_y"/>
                                          </p:val>
                                        </p:tav>
                                        <p:tav tm="100000">
                                          <p:val>
                                            <p:strVal val="1+ppt_h/2"/>
                                          </p:val>
                                        </p:tav>
                                      </p:tavLst>
                                    </p:anim>
                                    <p:set>
                                      <p:cBhvr>
                                        <p:cTn id="30" dur="1" fill="hold">
                                          <p:stCondLst>
                                            <p:cond delay="499"/>
                                          </p:stCondLst>
                                        </p:cTn>
                                        <p:tgtEl>
                                          <p:spTgt spid="75"/>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fade">
                                      <p:cBhvr>
                                        <p:cTn id="34" dur="500"/>
                                        <p:tgtEl>
                                          <p:spTgt spid="2055"/>
                                        </p:tgtEl>
                                      </p:cBhvr>
                                    </p:animEffect>
                                  </p:childTnLst>
                                </p:cTn>
                              </p:par>
                            </p:childTnLst>
                          </p:cTn>
                        </p:par>
                      </p:childTnLst>
                    </p:cTn>
                  </p:par>
                </p:childTnLst>
              </p:cTn>
              <p:nextCondLst>
                <p:cond evt="onClick" delay="0">
                  <p:tgtEl>
                    <p:spTgt spid="75"/>
                  </p:tgtEl>
                </p:cond>
              </p:nextCondLst>
            </p:seq>
            <p:seq concurrent="1" nextAc="seek">
              <p:cTn id="35" restart="whenNotActive" fill="hold" evtFilter="cancelBubble" nodeType="interactiveSeq">
                <p:stCondLst>
                  <p:cond evt="onClick" delay="0">
                    <p:tgtEl>
                      <p:spTgt spid="74"/>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74"/>
                                        </p:tgtEl>
                                        <p:attrNameLst>
                                          <p:attrName>ppt_x</p:attrName>
                                        </p:attrNameLst>
                                      </p:cBhvr>
                                      <p:tavLst>
                                        <p:tav tm="0">
                                          <p:val>
                                            <p:strVal val="ppt_x"/>
                                          </p:val>
                                        </p:tav>
                                        <p:tav tm="100000">
                                          <p:val>
                                            <p:strVal val="ppt_x"/>
                                          </p:val>
                                        </p:tav>
                                      </p:tavLst>
                                    </p:anim>
                                    <p:anim calcmode="lin" valueType="num">
                                      <p:cBhvr additive="base">
                                        <p:cTn id="40" dur="500"/>
                                        <p:tgtEl>
                                          <p:spTgt spid="74"/>
                                        </p:tgtEl>
                                        <p:attrNameLst>
                                          <p:attrName>ppt_y</p:attrName>
                                        </p:attrNameLst>
                                      </p:cBhvr>
                                      <p:tavLst>
                                        <p:tav tm="0">
                                          <p:val>
                                            <p:strVal val="ppt_y"/>
                                          </p:val>
                                        </p:tav>
                                        <p:tav tm="100000">
                                          <p:val>
                                            <p:strVal val="1+ppt_h/2"/>
                                          </p:val>
                                        </p:tav>
                                      </p:tavLst>
                                    </p:anim>
                                    <p:set>
                                      <p:cBhvr>
                                        <p:cTn id="41" dur="1" fill="hold">
                                          <p:stCondLst>
                                            <p:cond delay="499"/>
                                          </p:stCondLst>
                                        </p:cTn>
                                        <p:tgtEl>
                                          <p:spTgt spid="74"/>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056"/>
                                        </p:tgtEl>
                                        <p:attrNameLst>
                                          <p:attrName>style.visibility</p:attrName>
                                        </p:attrNameLst>
                                      </p:cBhvr>
                                      <p:to>
                                        <p:strVal val="visible"/>
                                      </p:to>
                                    </p:set>
                                    <p:animEffect transition="in" filter="fade">
                                      <p:cBhvr>
                                        <p:cTn id="45" dur="500"/>
                                        <p:tgtEl>
                                          <p:spTgt spid="2056"/>
                                        </p:tgtEl>
                                      </p:cBhvr>
                                    </p:animEffect>
                                  </p:childTnLst>
                                </p:cTn>
                              </p:par>
                            </p:childTnLst>
                          </p:cTn>
                        </p:par>
                      </p:childTnLst>
                    </p:cTn>
                  </p:par>
                </p:childTnLst>
              </p:cTn>
              <p:nextCondLst>
                <p:cond evt="onClick" delay="0">
                  <p:tgtEl>
                    <p:spTgt spid="74"/>
                  </p:tgtEl>
                </p:cond>
              </p:nextCondLst>
            </p:seq>
            <p:seq concurrent="1" nextAc="seek">
              <p:cTn id="46" restart="whenNotActive" fill="hold" evtFilter="cancelBubble" nodeType="interactiveSeq">
                <p:stCondLst>
                  <p:cond evt="onClick" delay="0">
                    <p:tgtEl>
                      <p:spTgt spid="79"/>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79"/>
                                        </p:tgtEl>
                                        <p:attrNameLst>
                                          <p:attrName>ppt_x</p:attrName>
                                        </p:attrNameLst>
                                      </p:cBhvr>
                                      <p:tavLst>
                                        <p:tav tm="0">
                                          <p:val>
                                            <p:strVal val="ppt_x"/>
                                          </p:val>
                                        </p:tav>
                                        <p:tav tm="100000">
                                          <p:val>
                                            <p:strVal val="ppt_x"/>
                                          </p:val>
                                        </p:tav>
                                      </p:tavLst>
                                    </p:anim>
                                    <p:anim calcmode="lin" valueType="num">
                                      <p:cBhvr additive="base">
                                        <p:cTn id="51" dur="500"/>
                                        <p:tgtEl>
                                          <p:spTgt spid="79"/>
                                        </p:tgtEl>
                                        <p:attrNameLst>
                                          <p:attrName>ppt_y</p:attrName>
                                        </p:attrNameLst>
                                      </p:cBhvr>
                                      <p:tavLst>
                                        <p:tav tm="0">
                                          <p:val>
                                            <p:strVal val="ppt_y"/>
                                          </p:val>
                                        </p:tav>
                                        <p:tav tm="100000">
                                          <p:val>
                                            <p:strVal val="1+ppt_h/2"/>
                                          </p:val>
                                        </p:tav>
                                      </p:tavLst>
                                    </p:anim>
                                    <p:set>
                                      <p:cBhvr>
                                        <p:cTn id="52" dur="1" fill="hold">
                                          <p:stCondLst>
                                            <p:cond delay="499"/>
                                          </p:stCondLst>
                                        </p:cTn>
                                        <p:tgtEl>
                                          <p:spTgt spid="79"/>
                                        </p:tgtEl>
                                        <p:attrNameLst>
                                          <p:attrName>style.visibility</p:attrName>
                                        </p:attrNameLst>
                                      </p:cBhvr>
                                      <p:to>
                                        <p:strVal val="hidden"/>
                                      </p:to>
                                    </p:set>
                                  </p:childTnLst>
                                  <p:subTnLst>
                                    <p:audio>
                                      <p:cMediaNode vol="100000">
                                        <p:cTn display="0" masterRel="sameClick">
                                          <p:stCondLst>
                                            <p:cond evt="begin" delay="0">
                                              <p:tn val="49"/>
                                            </p:cond>
                                          </p:stCondLst>
                                          <p:endCondLst>
                                            <p:cond evt="onStopAudio" delay="0">
                                              <p:tgtEl>
                                                <p:sldTgt/>
                                              </p:tgtEl>
                                            </p:cond>
                                          </p:endCondLst>
                                        </p:cTn>
                                        <p:tgtEl>
                                          <p:sndTgt r:embed="rId3" name="applause.wav"/>
                                        </p:tgtEl>
                                      </p:cMediaNode>
                                    </p:audio>
                                  </p:sub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052"/>
                                        </p:tgtEl>
                                        <p:attrNameLst>
                                          <p:attrName>style.visibility</p:attrName>
                                        </p:attrNameLst>
                                      </p:cBhvr>
                                      <p:to>
                                        <p:strVal val="visible"/>
                                      </p:to>
                                    </p:set>
                                    <p:animEffect transition="in" filter="fade">
                                      <p:cBhvr>
                                        <p:cTn id="56" dur="500"/>
                                        <p:tgtEl>
                                          <p:spTgt spid="2052"/>
                                        </p:tgtEl>
                                      </p:cBhvr>
                                    </p:animEffect>
                                  </p:childTnLst>
                                </p:cTn>
                              </p:par>
                            </p:childTnLst>
                          </p:cTn>
                        </p:par>
                      </p:childTnLst>
                    </p:cTn>
                  </p:par>
                </p:childTnLst>
              </p:cTn>
              <p:nextCondLst>
                <p:cond evt="onClick" delay="0">
                  <p:tgtEl>
                    <p:spTgt spid="79"/>
                  </p:tgtEl>
                </p:cond>
              </p:nextCondLst>
            </p:seq>
            <p:seq concurrent="1" nextAc="seek">
              <p:cTn id="57" restart="whenNotActive" fill="hold" evtFilter="cancelBubble" nodeType="interactiveSeq">
                <p:stCondLst>
                  <p:cond evt="onClick" delay="0">
                    <p:tgtEl>
                      <p:spTgt spid="81"/>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81"/>
                                        </p:tgtEl>
                                        <p:attrNameLst>
                                          <p:attrName>ppt_x</p:attrName>
                                        </p:attrNameLst>
                                      </p:cBhvr>
                                      <p:tavLst>
                                        <p:tav tm="0">
                                          <p:val>
                                            <p:strVal val="ppt_x"/>
                                          </p:val>
                                        </p:tav>
                                        <p:tav tm="100000">
                                          <p:val>
                                            <p:strVal val="ppt_x"/>
                                          </p:val>
                                        </p:tav>
                                      </p:tavLst>
                                    </p:anim>
                                    <p:anim calcmode="lin" valueType="num">
                                      <p:cBhvr additive="base">
                                        <p:cTn id="62" dur="500"/>
                                        <p:tgtEl>
                                          <p:spTgt spid="81"/>
                                        </p:tgtEl>
                                        <p:attrNameLst>
                                          <p:attrName>ppt_y</p:attrName>
                                        </p:attrNameLst>
                                      </p:cBhvr>
                                      <p:tavLst>
                                        <p:tav tm="0">
                                          <p:val>
                                            <p:strVal val="ppt_y"/>
                                          </p:val>
                                        </p:tav>
                                        <p:tav tm="100000">
                                          <p:val>
                                            <p:strVal val="1+ppt_h/2"/>
                                          </p:val>
                                        </p:tav>
                                      </p:tavLst>
                                    </p:anim>
                                    <p:set>
                                      <p:cBhvr>
                                        <p:cTn id="63" dur="1" fill="hold">
                                          <p:stCondLst>
                                            <p:cond delay="499"/>
                                          </p:stCondLst>
                                        </p:cTn>
                                        <p:tgtEl>
                                          <p:spTgt spid="81"/>
                                        </p:tgtEl>
                                        <p:attrNameLst>
                                          <p:attrName>style.visibility</p:attrName>
                                        </p:attrNameLst>
                                      </p:cBhvr>
                                      <p:to>
                                        <p:strVal val="hidden"/>
                                      </p:to>
                                    </p:set>
                                  </p:childTnLst>
                                  <p:subTnLst>
                                    <p:audio>
                                      <p:cMediaNode vol="100000">
                                        <p:cTn display="0" masterRel="sameClick">
                                          <p:stCondLst>
                                            <p:cond evt="begin" delay="0">
                                              <p:tn val="60"/>
                                            </p:cond>
                                          </p:stCondLst>
                                          <p:endCondLst>
                                            <p:cond evt="onStopAudio" delay="0">
                                              <p:tgtEl>
                                                <p:sldTgt/>
                                              </p:tgtEl>
                                            </p:cond>
                                          </p:endCondLst>
                                        </p:cTn>
                                        <p:tgtEl>
                                          <p:sndTgt r:embed="rId3" name="applause.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050"/>
                                        </p:tgtEl>
                                        <p:attrNameLst>
                                          <p:attrName>style.visibility</p:attrName>
                                        </p:attrNameLst>
                                      </p:cBhvr>
                                      <p:to>
                                        <p:strVal val="visible"/>
                                      </p:to>
                                    </p:set>
                                    <p:animEffect transition="in" filter="fade">
                                      <p:cBhvr>
                                        <p:cTn id="67" dur="500"/>
                                        <p:tgtEl>
                                          <p:spTgt spid="2050"/>
                                        </p:tgtEl>
                                      </p:cBhvr>
                                    </p:animEffect>
                                  </p:childTnLst>
                                </p:cTn>
                              </p:par>
                            </p:childTnLst>
                          </p:cTn>
                        </p:par>
                      </p:childTnLst>
                    </p:cTn>
                  </p:par>
                </p:childTnLst>
              </p:cTn>
              <p:nextCondLst>
                <p:cond evt="onClick" delay="0">
                  <p:tgtEl>
                    <p:spTgt spid="8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Giải ô chữ </a:t>
            </a:r>
            <a:r>
              <a:rPr lang="en-US" sz="2800" b="1" i="1" smtClean="0">
                <a:latin typeface="Arial" pitchFamily="34" charset="0"/>
                <a:ea typeface="Arial-Rounded" pitchFamily="34" charset="0"/>
                <a:cs typeface="Arial" pitchFamily="34" charset="0"/>
              </a:rPr>
              <a:t>Đi tìm nhân vật</a:t>
            </a:r>
            <a:endParaRPr lang="en-US" sz="28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760201142"/>
              </p:ext>
            </p:extLst>
          </p:nvPr>
        </p:nvGraphicFramePr>
        <p:xfrm>
          <a:off x="914400" y="3344063"/>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
        <p:nvSpPr>
          <p:cNvPr id="6" name="TextBox 5"/>
          <p:cNvSpPr txBox="1"/>
          <p:nvPr/>
        </p:nvSpPr>
        <p:spPr>
          <a:xfrm>
            <a:off x="533400" y="3420263"/>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7" name="TextBox 6"/>
          <p:cNvSpPr txBox="1"/>
          <p:nvPr/>
        </p:nvSpPr>
        <p:spPr>
          <a:xfrm>
            <a:off x="2057073" y="3906491"/>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8" name="TextBox 7"/>
          <p:cNvSpPr txBox="1"/>
          <p:nvPr/>
        </p:nvSpPr>
        <p:spPr>
          <a:xfrm>
            <a:off x="5334000" y="4487063"/>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9" name="TextBox 8"/>
          <p:cNvSpPr txBox="1"/>
          <p:nvPr/>
        </p:nvSpPr>
        <p:spPr>
          <a:xfrm>
            <a:off x="365720" y="971550"/>
            <a:ext cx="5425480" cy="2246636"/>
          </a:xfrm>
          <a:prstGeom prst="rect">
            <a:avLst/>
          </a:prstGeom>
          <a:noFill/>
        </p:spPr>
        <p:txBody>
          <a:bodyPr wrap="square" lIns="91305" tIns="45654" rIns="91305" bIns="45654" rtlCol="0">
            <a:spAutoFit/>
          </a:bodyPr>
          <a:lstStyle/>
          <a:p>
            <a:pPr marL="514350" indent="-514350" algn="just">
              <a:buAutoNum type="alphaLcPeriod"/>
            </a:pPr>
            <a:r>
              <a:rPr lang="en-US" sz="2800" smtClean="0">
                <a:latin typeface="Arial" pitchFamily="34" charset="0"/>
                <a:ea typeface="Arial-Rounded" pitchFamily="34" charset="0"/>
                <a:cs typeface="Arial" pitchFamily="34" charset="0"/>
              </a:rPr>
              <a:t>Giải câu đố ở bên dưới, tìm ô chữ hàng ngang. Đọc tên nhân vật ở hàng dọc màu hồng.</a:t>
            </a:r>
          </a:p>
          <a:p>
            <a:pPr marL="514350" indent="-514350" algn="just">
              <a:buAutoNum type="alphaLcPeriod"/>
            </a:pPr>
            <a:r>
              <a:rPr lang="en-US" sz="2800" smtClean="0">
                <a:latin typeface="Arial" pitchFamily="34" charset="0"/>
                <a:ea typeface="Arial-Rounded" pitchFamily="34" charset="0"/>
                <a:cs typeface="Arial" pitchFamily="34" charset="0"/>
              </a:rPr>
              <a:t>Nói về nhân vật đó.</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482" y="739504"/>
            <a:ext cx="288925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343400" cy="857250"/>
          </a:xfrm>
        </p:spPr>
        <p:txBody>
          <a:bodyPr>
            <a:noAutofit/>
          </a:bodyPr>
          <a:lstStyle/>
          <a:p>
            <a:pPr algn="just"/>
            <a:r>
              <a:rPr lang="en-US" sz="3200" smtClean="0">
                <a:latin typeface="Arial" pitchFamily="34" charset="0"/>
                <a:cs typeface="Arial" pitchFamily="34" charset="0"/>
              </a:rPr>
              <a:t>(1) Sớm sớm lích rích</a:t>
            </a:r>
            <a:br>
              <a:rPr lang="en-US" sz="3200" smtClean="0">
                <a:latin typeface="Arial" pitchFamily="34" charset="0"/>
                <a:cs typeface="Arial" pitchFamily="34" charset="0"/>
              </a:rPr>
            </a:br>
            <a:r>
              <a:rPr lang="en-US" sz="3200" smtClean="0">
                <a:latin typeface="Arial" pitchFamily="34" charset="0"/>
                <a:cs typeface="Arial" pitchFamily="34" charset="0"/>
              </a:rPr>
              <a:t>Rất thích bắt sâu</a:t>
            </a:r>
            <a:br>
              <a:rPr lang="en-US" sz="3200" smtClean="0">
                <a:latin typeface="Arial" pitchFamily="34" charset="0"/>
                <a:cs typeface="Arial" pitchFamily="34" charset="0"/>
              </a:rPr>
            </a:br>
            <a:r>
              <a:rPr lang="en-US" sz="3200" smtClean="0">
                <a:latin typeface="Arial" pitchFamily="34" charset="0"/>
                <a:cs typeface="Arial" pitchFamily="34" charset="0"/>
              </a:rPr>
              <a:t>Sâu trốn ở đâu</a:t>
            </a:r>
            <a:br>
              <a:rPr lang="en-US" sz="3200" smtClean="0">
                <a:latin typeface="Arial" pitchFamily="34" charset="0"/>
                <a:cs typeface="Arial" pitchFamily="34" charset="0"/>
              </a:rPr>
            </a:br>
            <a:r>
              <a:rPr lang="en-US" sz="3200" smtClean="0">
                <a:latin typeface="Arial" pitchFamily="34" charset="0"/>
                <a:cs typeface="Arial" pitchFamily="34" charset="0"/>
              </a:rPr>
              <a:t>Cũng tìm ra được.</a:t>
            </a:r>
            <a:br>
              <a:rPr lang="en-US" sz="3200" smtClean="0">
                <a:latin typeface="Arial" pitchFamily="34" charset="0"/>
                <a:cs typeface="Arial" pitchFamily="34" charset="0"/>
              </a:rPr>
            </a:br>
            <a:r>
              <a:rPr lang="en-US" sz="3200" smtClean="0">
                <a:latin typeface="Arial" pitchFamily="34" charset="0"/>
                <a:cs typeface="Arial" pitchFamily="34" charset="0"/>
              </a:rPr>
              <a:t>                 (</a:t>
            </a:r>
            <a:r>
              <a:rPr lang="en-US" sz="3200" i="1" smtClean="0">
                <a:latin typeface="Arial" pitchFamily="34" charset="0"/>
                <a:cs typeface="Arial" pitchFamily="34" charset="0"/>
              </a:rPr>
              <a:t>Là con gì?</a:t>
            </a:r>
            <a:r>
              <a:rPr lang="en-US" sz="3200" smtClean="0">
                <a:latin typeface="Arial" pitchFamily="34" charset="0"/>
                <a:cs typeface="Arial" pitchFamily="34" charset="0"/>
              </a:rPr>
              <a: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07201715"/>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pic>
        <p:nvPicPr>
          <p:cNvPr id="7170" name="Picture 2" descr="Image result for CHIM S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20" y="2495550"/>
            <a:ext cx="4178880" cy="24738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HIM SÂ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412" y="3918664"/>
            <a:ext cx="1401044" cy="10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419600" cy="857250"/>
          </a:xfrm>
        </p:spPr>
        <p:txBody>
          <a:bodyPr>
            <a:noAutofit/>
          </a:bodyPr>
          <a:lstStyle/>
          <a:p>
            <a:pPr algn="just"/>
            <a:r>
              <a:rPr lang="en-US" sz="3200" smtClean="0">
                <a:latin typeface="Arial" pitchFamily="34" charset="0"/>
                <a:cs typeface="Arial" pitchFamily="34" charset="0"/>
              </a:rPr>
              <a:t>(2) Ngày ngày ngồi đợi</a:t>
            </a:r>
            <a:br>
              <a:rPr lang="en-US" sz="3200" smtClean="0">
                <a:latin typeface="Arial" pitchFamily="34" charset="0"/>
                <a:cs typeface="Arial" pitchFamily="34" charset="0"/>
              </a:rPr>
            </a:br>
            <a:r>
              <a:rPr lang="en-US" sz="3200" smtClean="0">
                <a:latin typeface="Arial" pitchFamily="34" charset="0"/>
                <a:cs typeface="Arial" pitchFamily="34" charset="0"/>
              </a:rPr>
              <a:t>Mái hiên ngoài hè</a:t>
            </a:r>
            <a:br>
              <a:rPr lang="en-US" sz="3200" smtClean="0">
                <a:latin typeface="Arial" pitchFamily="34" charset="0"/>
                <a:cs typeface="Arial" pitchFamily="34" charset="0"/>
              </a:rPr>
            </a:br>
            <a:r>
              <a:rPr lang="en-US" sz="3200" smtClean="0">
                <a:latin typeface="Arial" pitchFamily="34" charset="0"/>
                <a:cs typeface="Arial" pitchFamily="34" charset="0"/>
              </a:rPr>
              <a:t>Mỗi khi chủ về</a:t>
            </a:r>
            <a:br>
              <a:rPr lang="en-US" sz="3200" smtClean="0">
                <a:latin typeface="Arial" pitchFamily="34" charset="0"/>
                <a:cs typeface="Arial" pitchFamily="34" charset="0"/>
              </a:rPr>
            </a:br>
            <a:r>
              <a:rPr lang="en-US" sz="3200" smtClean="0">
                <a:latin typeface="Arial" pitchFamily="34" charset="0"/>
                <a:cs typeface="Arial" pitchFamily="34" charset="0"/>
              </a:rPr>
              <a:t>Vẫy đuôi mừng rỡ</a:t>
            </a:r>
            <a:br>
              <a:rPr lang="en-US" sz="3200" smtClean="0">
                <a:latin typeface="Arial" pitchFamily="34" charset="0"/>
                <a:cs typeface="Arial" pitchFamily="34" charset="0"/>
              </a:rPr>
            </a:br>
            <a:r>
              <a:rPr lang="en-US" sz="3200" smtClean="0">
                <a:latin typeface="Arial" pitchFamily="34" charset="0"/>
                <a:cs typeface="Arial" pitchFamily="34" charset="0"/>
              </a:rPr>
              <a:t>                 (</a:t>
            </a:r>
            <a:r>
              <a:rPr lang="en-US" sz="3200" i="1" smtClean="0">
                <a:latin typeface="Arial" pitchFamily="34" charset="0"/>
                <a:cs typeface="Arial" pitchFamily="34" charset="0"/>
              </a:rPr>
              <a:t>Là con gì?</a:t>
            </a:r>
            <a:r>
              <a:rPr lang="en-US" sz="3200" smtClean="0">
                <a:latin typeface="Arial" pitchFamily="34" charset="0"/>
                <a:cs typeface="Arial" pitchFamily="34" charset="0"/>
              </a:rPr>
              <a: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82384609"/>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sp>
        <p:nvSpPr>
          <p:cNvPr id="14" name="Title 1"/>
          <p:cNvSpPr txBox="1">
            <a:spLocks/>
          </p:cNvSpPr>
          <p:nvPr/>
        </p:nvSpPr>
        <p:spPr>
          <a:xfrm>
            <a:off x="4120905"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4948549"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16" name="Title 1"/>
          <p:cNvSpPr txBox="1">
            <a:spLocks/>
          </p:cNvSpPr>
          <p:nvPr/>
        </p:nvSpPr>
        <p:spPr>
          <a:xfrm>
            <a:off x="5776523"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Ó</a:t>
            </a:r>
            <a:endParaRPr lang="en-US" sz="3200" b="1">
              <a:solidFill>
                <a:srgbClr val="FF0000"/>
              </a:solidFill>
              <a:latin typeface="Arial" pitchFamily="34" charset="0"/>
              <a:cs typeface="Arial" pitchFamily="34" charset="0"/>
            </a:endParaRPr>
          </a:p>
        </p:txBody>
      </p:sp>
      <p:pic>
        <p:nvPicPr>
          <p:cNvPr id="6146" name="Picture 2" descr="Image result for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39" y="2495550"/>
            <a:ext cx="42862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just"/>
            <a:r>
              <a:rPr lang="en-US" sz="3200" smtClean="0">
                <a:latin typeface="Arial" pitchFamily="34" charset="0"/>
                <a:cs typeface="Arial" pitchFamily="34" charset="0"/>
              </a:rPr>
              <a:t>(3) Trông xa tưởng là mèo</a:t>
            </a:r>
            <a:br>
              <a:rPr lang="en-US" sz="3200" smtClean="0">
                <a:latin typeface="Arial" pitchFamily="34" charset="0"/>
                <a:cs typeface="Arial" pitchFamily="34" charset="0"/>
              </a:rPr>
            </a:br>
            <a:r>
              <a:rPr lang="en-US" sz="3200" smtClean="0">
                <a:latin typeface="Arial" pitchFamily="34" charset="0"/>
                <a:cs typeface="Arial" pitchFamily="34" charset="0"/>
              </a:rPr>
              <a:t>Lại gần hóa ra chim</a:t>
            </a:r>
            <a:br>
              <a:rPr lang="en-US" sz="3200" smtClean="0">
                <a:latin typeface="Arial" pitchFamily="34" charset="0"/>
                <a:cs typeface="Arial" pitchFamily="34" charset="0"/>
              </a:rPr>
            </a:br>
            <a:r>
              <a:rPr lang="en-US" sz="3200" smtClean="0">
                <a:latin typeface="Arial" pitchFamily="34" charset="0"/>
                <a:cs typeface="Arial" pitchFamily="34" charset="0"/>
              </a:rPr>
              <a:t>Ban ngày ngủ lim dim</a:t>
            </a:r>
            <a:br>
              <a:rPr lang="en-US" sz="3200" smtClean="0">
                <a:latin typeface="Arial" pitchFamily="34" charset="0"/>
                <a:cs typeface="Arial" pitchFamily="34" charset="0"/>
              </a:rPr>
            </a:br>
            <a:r>
              <a:rPr lang="en-US" sz="3200" smtClean="0">
                <a:latin typeface="Arial" pitchFamily="34" charset="0"/>
                <a:cs typeface="Arial" pitchFamily="34" charset="0"/>
              </a:rPr>
              <a:t>Đêm đêm đi lùng chuột</a:t>
            </a:r>
            <a:br>
              <a:rPr lang="en-US" sz="3200" smtClean="0">
                <a:latin typeface="Arial" pitchFamily="34" charset="0"/>
                <a:cs typeface="Arial" pitchFamily="34" charset="0"/>
              </a:rPr>
            </a:br>
            <a:r>
              <a:rPr lang="en-US" sz="3200" smtClean="0">
                <a:latin typeface="Arial" pitchFamily="34" charset="0"/>
                <a:cs typeface="Arial" pitchFamily="34" charset="0"/>
              </a:rPr>
              <a:t>                 (</a:t>
            </a:r>
            <a:r>
              <a:rPr lang="en-US" sz="3200" i="1" smtClean="0">
                <a:latin typeface="Arial" pitchFamily="34" charset="0"/>
                <a:cs typeface="Arial" pitchFamily="34" charset="0"/>
              </a:rPr>
              <a:t>Là con gì?</a:t>
            </a:r>
            <a:r>
              <a:rPr lang="en-US" sz="3200" smtClean="0">
                <a:latin typeface="Arial" pitchFamily="34" charset="0"/>
                <a:cs typeface="Arial" pitchFamily="34" charset="0"/>
              </a:rPr>
              <a: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99223466"/>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Ó</a:t>
            </a:r>
            <a:endParaRPr lang="en-US" sz="3200" b="1">
              <a:solidFill>
                <a:srgbClr val="FF0000"/>
              </a:solidFill>
              <a:latin typeface="Arial" pitchFamily="34" charset="0"/>
              <a:cs typeface="Arial" pitchFamily="34" charset="0"/>
            </a:endParaRP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O</a:t>
            </a:r>
            <a:endParaRPr lang="en-US" sz="3200" b="1">
              <a:solidFill>
                <a:srgbClr val="FF0000"/>
              </a:solidFill>
              <a:latin typeface="Arial" pitchFamily="34" charset="0"/>
              <a:cs typeface="Arial" pitchFamily="34" charset="0"/>
            </a:endParaRPr>
          </a:p>
        </p:txBody>
      </p:sp>
      <p:pic>
        <p:nvPicPr>
          <p:cNvPr id="5122" name="Picture 2" descr="Image result for cú mè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95550"/>
            <a:ext cx="3243451" cy="24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just"/>
            <a:r>
              <a:rPr lang="en-US" sz="3200" smtClean="0">
                <a:latin typeface="Arial" pitchFamily="34" charset="0"/>
                <a:cs typeface="Arial" pitchFamily="34" charset="0"/>
              </a:rPr>
              <a:t>Đọc tên nhân vật.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15620012"/>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Ó</a:t>
            </a:r>
            <a:endParaRPr lang="en-US" sz="3200" b="1">
              <a:solidFill>
                <a:srgbClr val="FF0000"/>
              </a:solidFill>
              <a:latin typeface="Arial" pitchFamily="34" charset="0"/>
              <a:cs typeface="Arial" pitchFamily="34" charset="0"/>
            </a:endParaRP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O</a:t>
            </a:r>
            <a:endParaRPr lang="en-US" sz="3200" b="1">
              <a:solidFill>
                <a:srgbClr val="FF0000"/>
              </a:solidFill>
              <a:latin typeface="Arial" pitchFamily="34" charset="0"/>
              <a:cs typeface="Arial" pitchFamily="34" charset="0"/>
            </a:endParaRPr>
          </a:p>
        </p:txBody>
      </p:sp>
      <p:sp>
        <p:nvSpPr>
          <p:cNvPr id="24" name="Title 1"/>
          <p:cNvSpPr txBox="1">
            <a:spLocks/>
          </p:cNvSpPr>
          <p:nvPr/>
        </p:nvSpPr>
        <p:spPr>
          <a:xfrm>
            <a:off x="239151" y="3797011"/>
            <a:ext cx="4953001"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Nói về nhân vật đó.</a:t>
            </a:r>
            <a:endParaRPr lang="en-US" sz="3200">
              <a:latin typeface="Arial" pitchFamily="34" charset="0"/>
              <a:cs typeface="Arial" pitchFamily="34" charset="0"/>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b="8081"/>
          <a:stretch/>
        </p:blipFill>
        <p:spPr>
          <a:xfrm>
            <a:off x="4346494" y="2665978"/>
            <a:ext cx="2593181" cy="2262066"/>
          </a:xfrm>
          <a:prstGeom prst="rect">
            <a:avLst/>
          </a:prstGeom>
        </p:spPr>
      </p:pic>
    </p:spTree>
    <p:extLst>
      <p:ext uri="{BB962C8B-B14F-4D97-AF65-F5344CB8AC3E}">
        <p14:creationId xmlns:p14="http://schemas.microsoft.com/office/powerpoint/2010/main" val="15388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90 đến trang 93</a:t>
            </a:r>
            <a:r>
              <a:rPr lang="en-US" sz="3200" smtClean="0">
                <a:solidFill>
                  <a:schemeClr val="tx1"/>
                </a:solidFill>
                <a:latin typeface="Arial" pitchFamily="34" charset="0"/>
                <a:cs typeface="Arial" pitchFamily="34" charset="0"/>
              </a:rPr>
              <a:t>.</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 </a:t>
            </a:r>
            <a:r>
              <a:rPr lang="en-US" sz="3200">
                <a:solidFill>
                  <a:schemeClr val="tx1"/>
                </a:solidFill>
                <a:latin typeface="Arial" pitchFamily="34" charset="0"/>
                <a:cs typeface="Arial" pitchFamily="34" charset="0"/>
              </a:rPr>
              <a:t>94</a:t>
            </a:r>
            <a:r>
              <a:rPr lang="en-US" sz="3200" smtClean="0">
                <a:solidFill>
                  <a:schemeClr val="tx1"/>
                </a:solidFill>
                <a:latin typeface="Arial" pitchFamily="34" charset="0"/>
                <a:cs typeface="Arial" pitchFamily="34" charset="0"/>
              </a:rPr>
              <a:t>).</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6465289" y="852537"/>
            <a:ext cx="1688111"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hát</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a:t>
            </a:r>
            <a:r>
              <a:rPr lang="en-US" sz="3200" b="1" smtClean="0">
                <a:latin typeface="Arial" pitchFamily="34" charset="0"/>
                <a:ea typeface="Arial-Rounded" pitchFamily="34" charset="0"/>
                <a:cs typeface="Arial" pitchFamily="34" charset="0"/>
              </a:rPr>
              <a:t>Mấy chú chim sẻ đang (………….) trên cành.</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a:t>
            </a:r>
            <a:r>
              <a:rPr lang="en-US" sz="3200" b="1" smtClean="0">
                <a:latin typeface="Arial" pitchFamily="34" charset="0"/>
                <a:ea typeface="Arial-Rounded" pitchFamily="34" charset="0"/>
                <a:cs typeface="Arial" pitchFamily="34" charset="0"/>
              </a:rPr>
              <a:t>Người nào hay (..…….) thì sẽ không có bạn bè.</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tốt bụng</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chăm chỉ</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nhảy nhót</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945191" y="839343"/>
            <a:ext cx="165655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gây gổ</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59"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38889E-6 3.30349E-7 L -0.00538 0.56159 " pathEditMode="relative" rAng="0" ptsTypes="AA">
                                      <p:cBhvr>
                                        <p:cTn id="17" dur="2000" fill="hold"/>
                                        <p:tgtEl>
                                          <p:spTgt spid="14"/>
                                        </p:tgtEl>
                                        <p:attrNameLst>
                                          <p:attrName>ppt_x</p:attrName>
                                          <p:attrName>ppt_y</p:attrName>
                                        </p:attrNameLst>
                                      </p:cBhvr>
                                      <p:rCtr x="-278" y="28064"/>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59"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16667E-6 -1.88947E-6 L 0.56407 0.33251 " pathEditMode="relative" rAng="0" ptsTypes="AA">
                                      <p:cBhvr>
                                        <p:cTn id="44" dur="2000" fill="hold"/>
                                        <p:tgtEl>
                                          <p:spTgt spid="19"/>
                                        </p:tgtEl>
                                        <p:attrNameLst>
                                          <p:attrName>ppt_x</p:attrName>
                                          <p:attrName>ppt_y</p:attrName>
                                        </p:attrNameLst>
                                      </p:cBhvr>
                                      <p:rCtr x="28194" y="16610"/>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Mấy </a:t>
            </a:r>
            <a:r>
              <a:rPr lang="el-GR" sz="3500" b="1">
                <a:solidFill>
                  <a:srgbClr val="7030A0"/>
                </a:solidFill>
                <a:latin typeface="HP001 5 hàng" pitchFamily="34" charset="0"/>
              </a:rPr>
              <a:t>ε</a:t>
            </a:r>
            <a:r>
              <a:rPr lang="vi-VN" sz="3500" b="1">
                <a:solidFill>
                  <a:srgbClr val="7030A0"/>
                </a:solidFill>
                <a:latin typeface="HP001 5 hàng" pitchFamily="34" charset="0"/>
              </a:rPr>
              <a:t>ú </a:t>
            </a:r>
            <a:r>
              <a:rPr lang="el-GR" sz="3500" b="1">
                <a:solidFill>
                  <a:srgbClr val="7030A0"/>
                </a:solidFill>
                <a:latin typeface="HP001 5 hàng" pitchFamily="34" charset="0"/>
              </a:rPr>
              <a:t>ε</a:t>
            </a:r>
            <a:r>
              <a:rPr lang="vi-VN" sz="3500" b="1">
                <a:solidFill>
                  <a:srgbClr val="7030A0"/>
                </a:solidFill>
                <a:latin typeface="HP001 5 hàng" pitchFamily="34" charset="0"/>
              </a:rPr>
              <a:t>im sẻ đang </a:t>
            </a:r>
            <a:r>
              <a:rPr lang="el-GR" sz="3500" b="1">
                <a:solidFill>
                  <a:srgbClr val="7030A0"/>
                </a:solidFill>
                <a:latin typeface="HP001 5 hàng" pitchFamily="34" charset="0"/>
              </a:rPr>
              <a:t>η</a:t>
            </a:r>
            <a:r>
              <a:rPr lang="vi-VN" sz="3500" b="1">
                <a:solidFill>
                  <a:srgbClr val="7030A0"/>
                </a:solidFill>
                <a:latin typeface="HP001 5 hàng" pitchFamily="34" charset="0"/>
              </a:rPr>
              <a:t>ảy </a:t>
            </a:r>
            <a:r>
              <a:rPr lang="el-GR" sz="3500" b="1">
                <a:solidFill>
                  <a:srgbClr val="7030A0"/>
                </a:solidFill>
                <a:latin typeface="HP001 5 hàng" pitchFamily="34" charset="0"/>
              </a:rPr>
              <a:t>η</a:t>
            </a:r>
            <a:r>
              <a:rPr lang="vi-VN" sz="3500" b="1" smtClean="0">
                <a:solidFill>
                  <a:srgbClr val="7030A0"/>
                </a:solidFill>
                <a:latin typeface="HP001 5 hàng" pitchFamily="34" charset="0"/>
              </a:rPr>
              <a:t>ĝ</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Λ</a:t>
            </a:r>
            <a:r>
              <a:rPr lang="vi-VN" sz="3500" b="1">
                <a:solidFill>
                  <a:srgbClr val="7030A0"/>
                </a:solidFill>
                <a:latin typeface="HP001 5 hàng" pitchFamily="34" charset="0"/>
              </a:rPr>
              <a:t>łn cà</a:t>
            </a:r>
            <a:r>
              <a:rPr lang="el-GR" sz="3500" b="1">
                <a:solidFill>
                  <a:srgbClr val="7030A0"/>
                </a:solidFill>
                <a:latin typeface="HP001 5 hàng" pitchFamily="34" charset="0"/>
              </a:rPr>
              <a:t>ζ</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NgưƟ wào hay gây gổ </a:t>
            </a:r>
            <a:r>
              <a:rPr lang="el-GR" sz="3500" b="1">
                <a:solidFill>
                  <a:srgbClr val="7030A0"/>
                </a:solidFill>
                <a:latin typeface="HP001 5 hàng" pitchFamily="34" charset="0"/>
              </a:rPr>
              <a:t>κ</a:t>
            </a:r>
            <a:r>
              <a:rPr lang="vi-VN" sz="3500" b="1">
                <a:solidFill>
                  <a:srgbClr val="7030A0"/>
                </a:solidFill>
                <a:latin typeface="HP001 5 hàng" pitchFamily="34" charset="0"/>
              </a:rPr>
              <a:t>ì sẽ </a:t>
            </a:r>
            <a:r>
              <a:rPr lang="el-GR" sz="3500" b="1">
                <a:solidFill>
                  <a:srgbClr val="7030A0"/>
                </a:solidFill>
                <a:latin typeface="HP001 5 hàng" pitchFamily="34" charset="0"/>
              </a:rPr>
              <a:t>δ</a:t>
            </a:r>
            <a:r>
              <a:rPr lang="vi-VN" sz="3500" b="1">
                <a:solidFill>
                  <a:srgbClr val="7030A0"/>
                </a:solidFill>
                <a:latin typeface="HP001 5 hàng" pitchFamily="34" charset="0"/>
              </a:rPr>
              <a:t>Ūg </a:t>
            </a:r>
            <a:r>
              <a:rPr lang="vi-VN" sz="3500" b="1" smtClean="0">
                <a:solidFill>
                  <a:srgbClr val="7030A0"/>
                </a:solidFill>
                <a:latin typeface="HP001 5 hàng" pitchFamily="34" charset="0"/>
              </a:rPr>
              <a:t>có</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bạn </a:t>
            </a:r>
            <a:r>
              <a:rPr lang="el-GR" sz="3500" b="1">
                <a:solidFill>
                  <a:srgbClr val="7030A0"/>
                </a:solidFill>
                <a:latin typeface="HP001 5 hàng" pitchFamily="34" charset="0"/>
              </a:rPr>
              <a:t>χ</a:t>
            </a:r>
            <a:r>
              <a:rPr lang="vi-VN" sz="3500" b="1">
                <a:solidFill>
                  <a:srgbClr val="7030A0"/>
                </a:solidFill>
                <a:latin typeface="HP001 5 hàng" pitchFamily="34" charset="0"/>
              </a:rPr>
              <a:t>ǩ</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11138" y="420688"/>
            <a:ext cx="4589462" cy="4589462"/>
          </a:xfrm>
        </p:spPr>
      </p:pic>
      <p:pic>
        <p:nvPicPr>
          <p:cNvPr id="5"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402138" y="420688"/>
            <a:ext cx="4589462" cy="4589462"/>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386" y="1809750"/>
            <a:ext cx="3381148" cy="31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38200" y="1011124"/>
            <a:ext cx="7543800" cy="9110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smtClean="0">
                <a:solidFill>
                  <a:schemeClr val="tx1"/>
                </a:solidFill>
                <a:latin typeface="Arial" pitchFamily="34" charset="0"/>
                <a:cs typeface="Arial" pitchFamily="34" charset="0"/>
              </a:rPr>
              <a:t>	gây gổ     bạn bè     chơi</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1754314"/>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Sói luôn thấy buồn bực vì sói không có bạn bè. Còn sóc lúc nào cũng vui vẻ vì sóc có nhiều bạn tốt.</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814384" y="1962150"/>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7728" y="2508080"/>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4530357" y="2289528"/>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7952876" y="285873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SĀ luŪ </a:t>
            </a:r>
            <a:r>
              <a:rPr lang="el-GR" sz="3500" b="1">
                <a:solidFill>
                  <a:srgbClr val="7030A0"/>
                </a:solidFill>
                <a:latin typeface="HP001 5 hàng" pitchFamily="34" charset="0"/>
              </a:rPr>
              <a:t>κ</a:t>
            </a:r>
            <a:r>
              <a:rPr lang="en-US" sz="3500" b="1">
                <a:solidFill>
                  <a:srgbClr val="7030A0"/>
                </a:solidFill>
                <a:latin typeface="HP001 5 hàng" pitchFamily="34" charset="0"/>
              </a:rPr>
              <a:t>ấy </a:t>
            </a:r>
            <a:r>
              <a:rPr lang="el-GR" sz="3500" b="1">
                <a:solidFill>
                  <a:srgbClr val="7030A0"/>
                </a:solidFill>
                <a:latin typeface="HP001 5 hàng" pitchFamily="34" charset="0"/>
              </a:rPr>
              <a:t>λί</a:t>
            </a:r>
            <a:r>
              <a:rPr lang="en-US" sz="3500" b="1">
                <a:solidFill>
                  <a:srgbClr val="7030A0"/>
                </a:solidFill>
                <a:latin typeface="HP001 5 hàng" pitchFamily="34" charset="0"/>
              </a:rPr>
              <a:t>Ŭ </a:t>
            </a:r>
            <a:r>
              <a:rPr lang="el-GR" sz="3500" b="1">
                <a:solidFill>
                  <a:srgbClr val="7030A0"/>
                </a:solidFill>
                <a:latin typeface="HP001 5 hàng" pitchFamily="34" charset="0"/>
              </a:rPr>
              <a:t>λ</a:t>
            </a:r>
            <a:r>
              <a:rPr lang="en-US" sz="3500" b="1">
                <a:solidFill>
                  <a:srgbClr val="7030A0"/>
                </a:solidFill>
                <a:latin typeface="HP001 5 hàng" pitchFamily="34" charset="0"/>
              </a:rPr>
              <a:t>ẅc </a:t>
            </a:r>
            <a:r>
              <a:rPr lang="el-GR" sz="3500" b="1">
                <a:solidFill>
                  <a:srgbClr val="7030A0"/>
                </a:solidFill>
                <a:latin typeface="HP001 5 hàng" pitchFamily="34" charset="0"/>
              </a:rPr>
              <a:t>ν</a:t>
            </a:r>
            <a:r>
              <a:rPr lang="en-US" sz="3500" b="1">
                <a:solidFill>
                  <a:srgbClr val="7030A0"/>
                </a:solidFill>
                <a:latin typeface="HP001 5 hàng" pitchFamily="34" charset="0"/>
              </a:rPr>
              <a:t>Ű sĀ </a:t>
            </a:r>
            <a:r>
              <a:rPr lang="el-GR" sz="3500" b="1">
                <a:solidFill>
                  <a:srgbClr val="7030A0"/>
                </a:solidFill>
                <a:latin typeface="HP001 5 hàng" pitchFamily="34" charset="0"/>
              </a:rPr>
              <a:t>δ</a:t>
            </a:r>
            <a:r>
              <a:rPr lang="en-US" sz="3500" b="1">
                <a:solidFill>
                  <a:srgbClr val="7030A0"/>
                </a:solidFill>
                <a:latin typeface="HP001 5 hàng" pitchFamily="34" charset="0"/>
              </a:rPr>
              <a:t>Ūg </a:t>
            </a:r>
            <a:r>
              <a:rPr lang="en-US" sz="3500" b="1">
                <a:solidFill>
                  <a:srgbClr val="7030A0"/>
                </a:solidFill>
                <a:latin typeface="HP001 5 hàng" pitchFamily="34" charset="0"/>
              </a:rPr>
              <a:t>có </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solidFill>
                  <a:srgbClr val="7030A0"/>
                </a:solidFill>
                <a:latin typeface="HP001 5 hàng" pitchFamily="34" charset="0"/>
              </a:rPr>
              <a:t>bạn </a:t>
            </a:r>
            <a:r>
              <a:rPr lang="el-GR" sz="3500" b="1">
                <a:solidFill>
                  <a:srgbClr val="7030A0"/>
                </a:solidFill>
                <a:latin typeface="HP001 5 hàng" pitchFamily="34" charset="0"/>
              </a:rPr>
              <a:t>χ</a:t>
            </a:r>
            <a:r>
              <a:rPr lang="en-US" sz="3500" b="1" smtClean="0">
                <a:solidFill>
                  <a:srgbClr val="7030A0"/>
                </a:solidFill>
                <a:latin typeface="HP001 5 hàng" pitchFamily="34" charset="0"/>
              </a:rPr>
              <a:t>ǩ. CŜ </a:t>
            </a:r>
            <a:r>
              <a:rPr lang="en-US" sz="3500" b="1">
                <a:solidFill>
                  <a:srgbClr val="7030A0"/>
                </a:solidFill>
                <a:latin typeface="HP001 5 hàng" pitchFamily="34" charset="0"/>
              </a:rPr>
              <a:t>sŉ lúc wào cũng </a:t>
            </a:r>
            <a:r>
              <a:rPr lang="el-GR" sz="3500" b="1">
                <a:solidFill>
                  <a:srgbClr val="7030A0"/>
                </a:solidFill>
                <a:latin typeface="HP001 5 hàng" pitchFamily="34" charset="0"/>
              </a:rPr>
              <a:t>νί</a:t>
            </a:r>
            <a:r>
              <a:rPr lang="en-US" sz="3500" b="1">
                <a:solidFill>
                  <a:srgbClr val="7030A0"/>
                </a:solidFill>
                <a:latin typeface="HP001 5 hàng" pitchFamily="34" charset="0"/>
              </a:rPr>
              <a:t>i </a:t>
            </a:r>
            <a:r>
              <a:rPr lang="el-GR" sz="3500" b="1">
                <a:solidFill>
                  <a:srgbClr val="7030A0"/>
                </a:solidFill>
                <a:latin typeface="HP001 5 hàng" pitchFamily="34" charset="0"/>
              </a:rPr>
              <a:t>ω</a:t>
            </a:r>
            <a:r>
              <a:rPr lang="en-US" sz="3500" b="1">
                <a:solidFill>
                  <a:srgbClr val="7030A0"/>
                </a:solidFill>
                <a:latin typeface="HP001 5 hàng" pitchFamily="34" charset="0"/>
              </a:rPr>
              <a:t>Ǫ </a:t>
            </a:r>
            <a:r>
              <a:rPr lang="el-GR" sz="3500" b="1">
                <a:solidFill>
                  <a:srgbClr val="7030A0"/>
                </a:solidFill>
                <a:latin typeface="HP001 5 hàng" pitchFamily="34" charset="0"/>
              </a:rPr>
              <a:t>ν</a:t>
            </a:r>
            <a:r>
              <a:rPr lang="en-US" sz="3500" b="1">
                <a:solidFill>
                  <a:srgbClr val="7030A0"/>
                </a:solidFill>
                <a:latin typeface="HP001 5 hàng" pitchFamily="34" charset="0"/>
              </a:rPr>
              <a:t>Ű </a:t>
            </a:r>
            <a:r>
              <a:rPr lang="en-US" sz="3500" b="1" smtClean="0">
                <a:solidFill>
                  <a:srgbClr val="7030A0"/>
                </a:solidFill>
                <a:latin typeface="HP001 5 hàng" pitchFamily="34" charset="0"/>
              </a:rPr>
              <a:t>sŉ</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en-US" sz="3500" b="1">
                <a:solidFill>
                  <a:srgbClr val="7030A0"/>
                </a:solidFill>
                <a:latin typeface="HP001 5 hàng" pitchFamily="34" charset="0"/>
              </a:rPr>
              <a:t>có </a:t>
            </a:r>
            <a:r>
              <a:rPr lang="el-GR" sz="3500" b="1">
                <a:solidFill>
                  <a:srgbClr val="7030A0"/>
                </a:solidFill>
                <a:latin typeface="HP001 5 hàng" pitchFamily="34" charset="0"/>
              </a:rPr>
              <a:t>ηΗϛ</a:t>
            </a:r>
            <a:r>
              <a:rPr lang="en-US" sz="3500" b="1">
                <a:solidFill>
                  <a:srgbClr val="7030A0"/>
                </a:solidFill>
                <a:latin typeface="HP001 5 hàng" pitchFamily="34" charset="0"/>
              </a:rPr>
              <a:t>u </a:t>
            </a:r>
            <a:r>
              <a:rPr lang="vi-VN" sz="3500" b="1" smtClean="0">
                <a:solidFill>
                  <a:srgbClr val="7030A0"/>
                </a:solidFill>
                <a:latin typeface="HP001 5 hàng" pitchFamily="34" charset="0"/>
              </a:rPr>
              <a:t>bạn Ǉō</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28600" y="301625"/>
            <a:ext cx="4841875" cy="4841875"/>
          </a:xfrm>
        </p:spPr>
      </p:pic>
      <p:pic>
        <p:nvPicPr>
          <p:cNvPr id="5"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495800" y="297089"/>
            <a:ext cx="4841875" cy="4841875"/>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451</Words>
  <Application>Microsoft Office PowerPoint</Application>
  <PresentationFormat>On-screen Show (16:9)</PresentationFormat>
  <Paragraphs>121</Paragraphs>
  <Slides>16</Slides>
  <Notes>4</Notes>
  <HiddenSlides>0</HiddenSlides>
  <MMClips>5</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Sớm sớm lích rích Rất thích bắt sâu Sâu trốn ở đâu Cũng tìm ra được.                  (Là con gì?)</vt:lpstr>
      <vt:lpstr>(2) Ngày ngày ngồi đợi Mái hiên ngoài hè Mỗi khi chủ về Vẫy đuôi mừng rỡ                  (Là con gì?)</vt:lpstr>
      <vt:lpstr>(3) Trông xa tưởng là mèo Lại gần hóa ra chim Ban ngày ngủ lim dim Đêm đêm đi lùng chuột                  (Là con gì?)</vt:lpstr>
      <vt:lpstr>Đọc tên nhân vật.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243</cp:revision>
  <dcterms:created xsi:type="dcterms:W3CDTF">2020-12-08T15:48:47Z</dcterms:created>
  <dcterms:modified xsi:type="dcterms:W3CDTF">2021-02-19T09:36:38Z</dcterms:modified>
</cp:coreProperties>
</file>