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3" r:id="rId3"/>
    <p:sldId id="257" r:id="rId4"/>
    <p:sldId id="258" r:id="rId5"/>
    <p:sldId id="259" r:id="rId6"/>
    <p:sldId id="264" r:id="rId7"/>
    <p:sldId id="266" r:id="rId8"/>
    <p:sldId id="275" r:id="rId9"/>
    <p:sldId id="274" r:id="rId10"/>
    <p:sldId id="271" r:id="rId11"/>
    <p:sldId id="272" r:id="rId12"/>
    <p:sldId id="276"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091"/>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52"/>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‘xoạc”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tự linh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Vì</a:t>
            </a:r>
            <a:r>
              <a:rPr lang="en-US" baseline="0"/>
              <a:t> bài tập đọc liên quan đến các loài vật và tình bạn nên phần này mình làm  game theo chủ đề đó luôn. GV dẫn dắt răng khu rừng đang thiếu vắng các loài vật. Các em hãy là thật tốt các BT để các loài vật quay về nhé! Sau khi 6 con vật xuất hiện, mn enter là có thêm chim chóc bay về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5911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4.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gi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GIẢI THƯỞNG TÌNH BẠN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14      trang 17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Sinh nhật của voi </a:t>
            </a:r>
            <a:r>
              <a:rPr lang="en-US" sz="2800" b="1">
                <a:latin typeface="Arial-Rounded" pitchFamily="34" charset="0"/>
                <a:ea typeface="Arial-Rounded" pitchFamily="34" charset="0"/>
                <a:cs typeface="Arial-Rounded" pitchFamily="34" charset="0"/>
              </a:rPr>
              <a:t>(trang 18 + 19)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3280171"/>
          </a:xfrm>
        </p:spPr>
        <p:txBody>
          <a:bodyPr>
            <a:normAutofit/>
          </a:bodyPr>
          <a:lstStyle/>
          <a:p>
            <a:pPr algn="l"/>
            <a:r>
              <a:rPr lang="en-US" sz="2400">
                <a:latin typeface="Arial" pitchFamily="34" charset="0"/>
                <a:cs typeface="Arial" pitchFamily="34" charset="0"/>
              </a:rPr>
              <a:t>Chào quý thầy cô!</a:t>
            </a:r>
            <a:br>
              <a:rPr lang="en-US" sz="2400">
                <a:latin typeface="Arial" pitchFamily="34" charset="0"/>
                <a:cs typeface="Arial" pitchFamily="34" charset="0"/>
              </a:rPr>
            </a:br>
            <a:r>
              <a:rPr lang="en-US" sz="2400">
                <a:latin typeface="Arial" pitchFamily="34" charset="0"/>
                <a:cs typeface="Arial" pitchFamily="34" charset="0"/>
              </a:rPr>
              <a:t>Cảm ơn thầy cô đã tin tưởng và sử dụng sản phẩm của mình. Nếu thấy cô cần trọn bộ giáo án, mời thầy cô liên hệ sđt: 0916.604.268</a:t>
            </a:r>
            <a:br>
              <a:rPr lang="en-US" sz="2400">
                <a:latin typeface="Arial" pitchFamily="34" charset="0"/>
                <a:cs typeface="Arial" pitchFamily="34" charset="0"/>
              </a:rPr>
            </a:br>
            <a:r>
              <a:rPr lang="en-US" sz="2400">
                <a:latin typeface="Arial" pitchFamily="34" charset="0"/>
                <a:cs typeface="Arial" pitchFamily="34" charset="0"/>
              </a:rPr>
              <a:t>Và tham gia nhóm để cập nhật tài liệu ngay. Link nhóm: </a:t>
            </a:r>
            <a:r>
              <a:rPr lang="en-US" sz="2400">
                <a:hlinkClick r:id="rId2"/>
              </a:rPr>
              <a:t>https://www.facebook.com/groups/443096903751589</a:t>
            </a:r>
            <a:br>
              <a:rPr lang="en-US" sz="2400"/>
            </a:br>
            <a:r>
              <a:rPr lang="en-US" sz="2400"/>
              <a:t>Facebook chính chủ: </a:t>
            </a:r>
            <a:r>
              <a:rPr lang="en-US" sz="2400">
                <a:hlinkClick r:id="rId3"/>
              </a:rPr>
              <a:t>https://www.facebook.com/nhilinh.phan/</a:t>
            </a:r>
            <a:endParaRPr lang="en-US" sz="2400">
              <a:latin typeface="Arial" pitchFamily="34" charset="0"/>
              <a:cs typeface="Arial" pitchFamily="34" charset="0"/>
            </a:endParaRPr>
          </a:p>
        </p:txBody>
      </p:sp>
    </p:spTree>
    <p:extLst>
      <p:ext uri="{BB962C8B-B14F-4D97-AF65-F5344CB8AC3E}">
        <p14:creationId xmlns:p14="http://schemas.microsoft.com/office/powerpoint/2010/main" val="389699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751242" y="2458831"/>
            <a:ext cx="633535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Khi tập múa, em phải (…….) chân.</a:t>
            </a:r>
          </a:p>
        </p:txBody>
      </p:sp>
      <p:sp>
        <p:nvSpPr>
          <p:cNvPr id="12" name="TextBox 11"/>
          <p:cNvSpPr txBox="1"/>
          <p:nvPr/>
        </p:nvSpPr>
        <p:spPr>
          <a:xfrm>
            <a:off x="3886200" y="1489048"/>
            <a:ext cx="990600" cy="523208"/>
          </a:xfrm>
          <a:prstGeom prst="rect">
            <a:avLst/>
          </a:prstGeom>
          <a:solidFill>
            <a:srgbClr val="BEE395"/>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xoạc</a:t>
            </a: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đi lại</a:t>
            </a: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đứng dậy</a:t>
            </a:r>
          </a:p>
        </p:txBody>
      </p:sp>
      <p:grpSp>
        <p:nvGrpSpPr>
          <p:cNvPr id="6" name="Group 5"/>
          <p:cNvGrpSpPr/>
          <p:nvPr/>
        </p:nvGrpSpPr>
        <p:grpSpPr>
          <a:xfrm>
            <a:off x="179070" y="3102638"/>
            <a:ext cx="8743950" cy="2147323"/>
            <a:chOff x="179070" y="3102638"/>
            <a:chExt cx="8743950"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70" y="3102638"/>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57200" y="3584515"/>
              <a:ext cx="6561741"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Khi Ǉập júa, em </a:t>
              </a:r>
              <a:r>
                <a:rPr lang="el-GR" sz="3200" b="1">
                  <a:solidFill>
                    <a:srgbClr val="7030A0"/>
                  </a:solidFill>
                  <a:latin typeface="HP001 4 hàng" pitchFamily="34" charset="0"/>
                  <a:ea typeface="Arial-Rounded" pitchFamily="34" charset="0"/>
                  <a:cs typeface="Arial-Rounded" pitchFamily="34" charset="0"/>
                </a:rPr>
                <a:t>ι</a:t>
              </a:r>
              <a:r>
                <a:rPr lang="en-US" sz="3200" b="1">
                  <a:solidFill>
                    <a:srgbClr val="7030A0"/>
                  </a:solidFill>
                  <a:latin typeface="HP001 4 hàng" pitchFamily="34" charset="0"/>
                  <a:ea typeface="Arial-Rounded" pitchFamily="34" charset="0"/>
                  <a:cs typeface="Arial-Rounded" pitchFamily="34" charset="0"/>
                </a:rPr>
                <a:t>ải xĲc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2.09877E-6 L 0.0875 0.1892 " pathEditMode="relative" rAng="0" ptsTypes="AA">
                                      <p:cBhvr>
                                        <p:cTn id="30" dur="2000" fill="hold"/>
                                        <p:tgtEl>
                                          <p:spTgt spid="12"/>
                                        </p:tgtEl>
                                        <p:attrNameLst>
                                          <p:attrName>ppt_x</p:attrName>
                                          <p:attrName>ppt_y</p:attrName>
                                        </p:attrNameLst>
                                      </p:cBhvr>
                                      <p:rCtr x="4375" y="9444"/>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4636"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561110" y="358576"/>
            <a:ext cx="86868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kể lại câu chuyện </a:t>
            </a:r>
            <a:r>
              <a:rPr lang="en-US" sz="2800" b="1" i="1">
                <a:latin typeface="Arial-Rounded" pitchFamily="34" charset="0"/>
                <a:ea typeface="Arial-Rounded" pitchFamily="34" charset="0"/>
                <a:cs typeface="Arial-Rounded" pitchFamily="34" charset="0"/>
              </a:rPr>
              <a:t>Giải thưởng tình bạn</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6524" r="7368" b="23288"/>
          <a:stretch/>
        </p:blipFill>
        <p:spPr bwMode="auto">
          <a:xfrm rot="16200000">
            <a:off x="2535131" y="-1293921"/>
            <a:ext cx="3997537"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7764" y="819151"/>
            <a:ext cx="8873836" cy="349654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92783" y="1325604"/>
            <a:ext cx="7860532"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Nai và hoẵng về đích cuối cùng. Nhưng cả hai đều</a:t>
            </a:r>
          </a:p>
        </p:txBody>
      </p:sp>
      <p:sp>
        <p:nvSpPr>
          <p:cNvPr id="29" name="TextBox 28"/>
          <p:cNvSpPr txBox="1"/>
          <p:nvPr/>
        </p:nvSpPr>
        <p:spPr>
          <a:xfrm>
            <a:off x="572607" y="200891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được tặng giải thưởng.</a:t>
            </a:r>
          </a:p>
        </p:txBody>
      </p:sp>
      <p:sp>
        <p:nvSpPr>
          <p:cNvPr id="21" name="Oval 20"/>
          <p:cNvSpPr/>
          <p:nvPr/>
        </p:nvSpPr>
        <p:spPr>
          <a:xfrm>
            <a:off x="117764" y="209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96748"/>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662623" y="149246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03215" y="222788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92138" y="1783554"/>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366" y="2029082"/>
            <a:ext cx="4772972" cy="21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1074713" y="1790756"/>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747903" y="15549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00"/>
                            </p:stCondLst>
                            <p:childTnLst>
                              <p:par>
                                <p:cTn id="67" presetID="8" presetClass="emph" presetSubtype="0" fill="hold" grpId="1" nodeType="afterEffect">
                                  <p:stCondLst>
                                    <p:cond delay="0"/>
                                  </p:stCondLst>
                                  <p:childTnLst>
                                    <p:animRot by="21600000">
                                      <p:cBhvr>
                                        <p:cTn id="68" dur="2500" fill="hold"/>
                                        <p:tgtEl>
                                          <p:spTgt spid="25"/>
                                        </p:tgtEl>
                                        <p:attrNameLst>
                                          <p:attrName>r</p:attrName>
                                        </p:attrNameLst>
                                      </p:cBhvr>
                                    </p:animRot>
                                  </p:childTnLst>
                                </p:cTn>
                              </p:par>
                              <p:par>
                                <p:cTn id="69" presetID="8" presetClass="emph" presetSubtype="0" fill="hold" grpId="1" nodeType="withEffect">
                                  <p:stCondLst>
                                    <p:cond delay="0"/>
                                  </p:stCondLst>
                                  <p:childTnLst>
                                    <p:animRot by="21600000">
                                      <p:cBhvr>
                                        <p:cTn id="70" dur="2500" fill="hold"/>
                                        <p:tgtEl>
                                          <p:spTgt spid="2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
          <a:stretch/>
        </p:blipFill>
        <p:spPr bwMode="auto">
          <a:xfrm>
            <a:off x="161769" y="1352550"/>
            <a:ext cx="8830726" cy="22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93" y="1855893"/>
            <a:ext cx="8596701" cy="646331"/>
          </a:xfrm>
          <a:prstGeom prst="rect">
            <a:avLst/>
          </a:prstGeom>
        </p:spPr>
        <p:txBody>
          <a:bodyPr wrap="square">
            <a:spAutoFit/>
          </a:bodyPr>
          <a:lstStyle/>
          <a:p>
            <a:pPr algn="just"/>
            <a:r>
              <a:rPr lang="vi-VN" sz="3600" b="1">
                <a:solidFill>
                  <a:srgbClr val="7030A0"/>
                </a:solidFill>
                <a:latin typeface="HP001 4 hàng" pitchFamily="34" charset="0"/>
              </a:rPr>
              <a:t> Nai và hƋng ωϙ đíε cuĒ cùng</a:t>
            </a:r>
            <a:r>
              <a:rPr lang="en-US" sz="3600" b="1">
                <a:solidFill>
                  <a:srgbClr val="7030A0"/>
                </a:solidFill>
                <a:latin typeface="HP001 4 hàng" pitchFamily="34" charset="0"/>
              </a:rPr>
              <a:t>. </a:t>
            </a:r>
            <a:r>
              <a:rPr lang="vi-VN" sz="3600" b="1">
                <a:solidFill>
                  <a:srgbClr val="7030A0"/>
                </a:solidFill>
                <a:latin typeface="HP001 4 hàng" pitchFamily="34" charset="0"/>
              </a:rPr>
              <a:t>Nǖưng</a:t>
            </a:r>
            <a:endParaRPr lang="en-US" sz="3600" b="1">
              <a:solidFill>
                <a:srgbClr val="7030A0"/>
              </a:solidFill>
              <a:latin typeface="HP001 4 hàng" pitchFamily="34" charset="0"/>
            </a:endParaRPr>
          </a:p>
        </p:txBody>
      </p:sp>
      <p:sp>
        <p:nvSpPr>
          <p:cNvPr id="14" name="Rectangle 13"/>
          <p:cNvSpPr/>
          <p:nvPr/>
        </p:nvSpPr>
        <p:spPr>
          <a:xfrm>
            <a:off x="97221" y="2556014"/>
            <a:ext cx="7371274" cy="646331"/>
          </a:xfrm>
          <a:prstGeom prst="rect">
            <a:avLst/>
          </a:prstGeom>
        </p:spPr>
        <p:txBody>
          <a:bodyPr wrap="square">
            <a:spAutoFit/>
          </a:bodyPr>
          <a:lstStyle/>
          <a:p>
            <a:pPr algn="just"/>
            <a:r>
              <a:rPr lang="vi-VN" sz="3600" b="1">
                <a:solidFill>
                  <a:srgbClr val="7030A0"/>
                </a:solidFill>
                <a:latin typeface="HP001 4 hàng" pitchFamily="34" charset="0"/>
              </a:rPr>
              <a:t>cả hai Αϛu đưϑ Ǉặng giải κưŋg</a:t>
            </a:r>
            <a:r>
              <a:rPr lang="en-US" sz="3600"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6" y="895350"/>
            <a:ext cx="8251825"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vần phù hợp thay cho ô vuông</a:t>
            </a:r>
          </a:p>
        </p:txBody>
      </p:sp>
      <p:sp>
        <p:nvSpPr>
          <p:cNvPr id="7" name="TextBox 6"/>
          <p:cNvSpPr txBox="1"/>
          <p:nvPr/>
        </p:nvSpPr>
        <p:spPr>
          <a:xfrm>
            <a:off x="0" y="2038350"/>
            <a:ext cx="29718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 </a:t>
            </a:r>
            <a:r>
              <a:rPr lang="en-US" sz="3200" i="1">
                <a:latin typeface="Arial-Rounded" pitchFamily="34" charset="0"/>
                <a:ea typeface="Arial-Rounded" pitchFamily="34" charset="0"/>
                <a:cs typeface="Arial-Rounded" pitchFamily="34" charset="0"/>
              </a:rPr>
              <a:t>ươc</a:t>
            </a:r>
            <a:r>
              <a:rPr lang="en-US" sz="3200">
                <a:latin typeface="Arial-Rounded" pitchFamily="34" charset="0"/>
                <a:ea typeface="Arial-Rounded" pitchFamily="34" charset="0"/>
                <a:cs typeface="Arial-Rounded" pitchFamily="34" charset="0"/>
              </a:rPr>
              <a:t> hay </a:t>
            </a:r>
            <a:r>
              <a:rPr lang="en-US" sz="3200" i="1">
                <a:latin typeface="Arial-Rounded" pitchFamily="34" charset="0"/>
                <a:ea typeface="Arial-Rounded" pitchFamily="34" charset="0"/>
                <a:cs typeface="Arial-Rounded" pitchFamily="34" charset="0"/>
              </a:rPr>
              <a:t>ươt?</a:t>
            </a:r>
          </a:p>
        </p:txBody>
      </p:sp>
      <p:sp>
        <p:nvSpPr>
          <p:cNvPr id="8" name="TextBox 7"/>
          <p:cNvSpPr txBox="1"/>
          <p:nvPr/>
        </p:nvSpPr>
        <p:spPr>
          <a:xfrm>
            <a:off x="0" y="2952750"/>
            <a:ext cx="29718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 </a:t>
            </a:r>
            <a:r>
              <a:rPr lang="en-US" sz="3200" i="1">
                <a:latin typeface="Arial-Rounded" pitchFamily="34" charset="0"/>
                <a:ea typeface="Arial-Rounded" pitchFamily="34" charset="0"/>
                <a:cs typeface="Arial-Rounded" pitchFamily="34" charset="0"/>
              </a:rPr>
              <a:t>inh</a:t>
            </a:r>
            <a:r>
              <a:rPr lang="en-US" sz="3200">
                <a:latin typeface="Arial-Rounded" pitchFamily="34" charset="0"/>
                <a:ea typeface="Arial-Rounded" pitchFamily="34" charset="0"/>
                <a:cs typeface="Arial-Rounded" pitchFamily="34" charset="0"/>
              </a:rPr>
              <a:t> hay </a:t>
            </a:r>
            <a:r>
              <a:rPr lang="en-US" sz="3200" i="1">
                <a:latin typeface="Arial-Rounded" pitchFamily="34" charset="0"/>
                <a:ea typeface="Arial-Rounded" pitchFamily="34" charset="0"/>
                <a:cs typeface="Arial-Rounded" pitchFamily="34" charset="0"/>
              </a:rPr>
              <a:t>in?</a:t>
            </a:r>
          </a:p>
        </p:txBody>
      </p:sp>
      <p:sp>
        <p:nvSpPr>
          <p:cNvPr id="9" name="TextBox 8"/>
          <p:cNvSpPr txBox="1"/>
          <p:nvPr/>
        </p:nvSpPr>
        <p:spPr>
          <a:xfrm>
            <a:off x="3124200" y="20383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     đi</a:t>
            </a:r>
            <a:endParaRPr lang="en-US" sz="3200" i="1">
              <a:latin typeface="Arial-Rounded" pitchFamily="34" charset="0"/>
              <a:ea typeface="Arial-Rounded" pitchFamily="34" charset="0"/>
              <a:cs typeface="Arial-Rounded" pitchFamily="34" charset="0"/>
            </a:endParaRPr>
          </a:p>
        </p:txBody>
      </p:sp>
      <p:grpSp>
        <p:nvGrpSpPr>
          <p:cNvPr id="3" name="Group 2"/>
          <p:cNvGrpSpPr/>
          <p:nvPr/>
        </p:nvGrpSpPr>
        <p:grpSpPr>
          <a:xfrm>
            <a:off x="7197440" y="2038350"/>
            <a:ext cx="1981200" cy="707874"/>
            <a:chOff x="6781800" y="2038350"/>
            <a:chExt cx="1981200" cy="707874"/>
          </a:xfrm>
        </p:grpSpPr>
        <p:sp>
          <p:nvSpPr>
            <p:cNvPr id="11" name="TextBox 10"/>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12" name="TextBox 11"/>
            <p:cNvSpPr txBox="1"/>
            <p:nvPr/>
          </p:nvSpPr>
          <p:spPr>
            <a:xfrm>
              <a:off x="7068741" y="2038350"/>
              <a:ext cx="367505" cy="707874"/>
            </a:xfrm>
            <a:prstGeom prst="rect">
              <a:avLst/>
            </a:prstGeom>
            <a:noFill/>
          </p:spPr>
          <p:txBody>
            <a:bodyPr wrap="square" lIns="91428" tIns="45714" rIns="91428" bIns="45714" rtlCol="0">
              <a:spAutoFit/>
            </a:bodyPr>
            <a:lstStyle/>
            <a:p>
              <a:pPr algn="just"/>
              <a:r>
                <a:rPr lang="en-US" sz="400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grpSp>
        <p:nvGrpSpPr>
          <p:cNvPr id="4" name="Group 3"/>
          <p:cNvGrpSpPr/>
          <p:nvPr/>
        </p:nvGrpSpPr>
        <p:grpSpPr>
          <a:xfrm>
            <a:off x="4986917" y="1968673"/>
            <a:ext cx="1981200" cy="654439"/>
            <a:chOff x="4903789" y="1968673"/>
            <a:chExt cx="1981200" cy="654439"/>
          </a:xfrm>
        </p:grpSpPr>
        <p:sp>
          <p:nvSpPr>
            <p:cNvPr id="10" name="TextBox 9"/>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3" name="TextBox 12"/>
            <p:cNvSpPr txBox="1"/>
            <p:nvPr/>
          </p:nvSpPr>
          <p:spPr>
            <a:xfrm>
              <a:off x="5355140" y="1968673"/>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4" name="TextBox 13"/>
          <p:cNvSpPr txBox="1"/>
          <p:nvPr/>
        </p:nvSpPr>
        <p:spPr>
          <a:xfrm>
            <a:off x="3516847" y="1961342"/>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15" name="TextBox 14"/>
          <p:cNvSpPr txBox="1"/>
          <p:nvPr/>
        </p:nvSpPr>
        <p:spPr>
          <a:xfrm>
            <a:off x="3173411" y="29527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grpSp>
        <p:nvGrpSpPr>
          <p:cNvPr id="19" name="Group 18"/>
          <p:cNvGrpSpPr/>
          <p:nvPr/>
        </p:nvGrpSpPr>
        <p:grpSpPr>
          <a:xfrm>
            <a:off x="5085339" y="2931967"/>
            <a:ext cx="1550989" cy="605546"/>
            <a:chOff x="5002211" y="2931967"/>
            <a:chExt cx="1550989" cy="605546"/>
          </a:xfrm>
        </p:grpSpPr>
        <p:sp>
          <p:nvSpPr>
            <p:cNvPr id="16" name="TextBox 15"/>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sp>
          <p:nvSpPr>
            <p:cNvPr id="17" name="TextBox 16"/>
            <p:cNvSpPr txBox="1"/>
            <p:nvPr/>
          </p:nvSpPr>
          <p:spPr>
            <a:xfrm>
              <a:off x="6185695" y="2931967"/>
              <a:ext cx="367505"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grpSp>
      <p:sp>
        <p:nvSpPr>
          <p:cNvPr id="18" name="TextBox 17"/>
          <p:cNvSpPr txBox="1"/>
          <p:nvPr/>
        </p:nvSpPr>
        <p:spPr>
          <a:xfrm>
            <a:off x="7162804" y="2952750"/>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20" name="Rectangle 19"/>
          <p:cNvSpPr/>
          <p:nvPr/>
        </p:nvSpPr>
        <p:spPr>
          <a:xfrm>
            <a:off x="3470805" y="224233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2119" y="224233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1126" y="223265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61811"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50973"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0698" y="314430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1123"/>
          <a:stretch/>
        </p:blipFill>
        <p:spPr>
          <a:xfrm>
            <a:off x="2658802" y="520700"/>
            <a:ext cx="6485197" cy="4495800"/>
          </a:xfrm>
          <a:prstGeom prst="rect">
            <a:avLst/>
          </a:prstGeom>
        </p:spPr>
      </p:pic>
      <p:pic>
        <p:nvPicPr>
          <p:cNvPr id="40" name="Picture 13" descr="Cartoon Birds Flying In The Sky Animal Kid Animated Birds Flying - Low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0406" y="284704"/>
            <a:ext cx="3397894" cy="2264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Flying See Ya Sticker by dieselraptor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212" y="676565"/>
            <a:ext cx="633086" cy="6330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9354" y="4335286"/>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38" name="TextBox 37"/>
          <p:cNvSpPr txBox="1"/>
          <p:nvPr/>
        </p:nvSpPr>
        <p:spPr>
          <a:xfrm>
            <a:off x="277154" y="4352603"/>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24" name="Group 23"/>
          <p:cNvGrpSpPr/>
          <p:nvPr/>
        </p:nvGrpSpPr>
        <p:grpSpPr>
          <a:xfrm>
            <a:off x="94455" y="3788623"/>
            <a:ext cx="1550989" cy="614780"/>
            <a:chOff x="5002211" y="2952750"/>
            <a:chExt cx="1550989" cy="614780"/>
          </a:xfrm>
        </p:grpSpPr>
        <p:sp>
          <p:nvSpPr>
            <p:cNvPr id="26" name="TextBox 25"/>
            <p:cNvSpPr txBox="1"/>
            <p:nvPr/>
          </p:nvSpPr>
          <p:spPr>
            <a:xfrm>
              <a:off x="6071395" y="2982767"/>
              <a:ext cx="367505"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sp>
          <p:nvSpPr>
            <p:cNvPr id="25" name="TextBox 24"/>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grpSp>
      <p:sp>
        <p:nvSpPr>
          <p:cNvPr id="37" name="TextBox 36"/>
          <p:cNvSpPr txBox="1"/>
          <p:nvPr/>
        </p:nvSpPr>
        <p:spPr>
          <a:xfrm>
            <a:off x="946150" y="3796064"/>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18" name="Group 17"/>
          <p:cNvGrpSpPr/>
          <p:nvPr/>
        </p:nvGrpSpPr>
        <p:grpSpPr>
          <a:xfrm>
            <a:off x="152400" y="2054739"/>
            <a:ext cx="1981200" cy="707874"/>
            <a:chOff x="6781800" y="2038350"/>
            <a:chExt cx="1981200" cy="707874"/>
          </a:xfrm>
        </p:grpSpPr>
        <p:sp>
          <p:nvSpPr>
            <p:cNvPr id="19" name="TextBox 18"/>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20" name="TextBox 19"/>
            <p:cNvSpPr txBox="1"/>
            <p:nvPr/>
          </p:nvSpPr>
          <p:spPr>
            <a:xfrm>
              <a:off x="7144941" y="2038350"/>
              <a:ext cx="367505" cy="707874"/>
            </a:xfrm>
            <a:prstGeom prst="rect">
              <a:avLst/>
            </a:prstGeom>
            <a:noFill/>
          </p:spPr>
          <p:txBody>
            <a:bodyPr wrap="square" lIns="91428" tIns="45714" rIns="91428" bIns="45714" rtlCol="0">
              <a:spAutoFit/>
            </a:bodyPr>
            <a:lstStyle/>
            <a:p>
              <a:pPr algn="just"/>
              <a:r>
                <a:rPr lang="en-US" sz="400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sp>
        <p:nvSpPr>
          <p:cNvPr id="35" name="TextBox 34"/>
          <p:cNvSpPr txBox="1"/>
          <p:nvPr/>
        </p:nvSpPr>
        <p:spPr>
          <a:xfrm>
            <a:off x="275137" y="2066209"/>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grpSp>
        <p:nvGrpSpPr>
          <p:cNvPr id="13" name="Group 12"/>
          <p:cNvGrpSpPr/>
          <p:nvPr/>
        </p:nvGrpSpPr>
        <p:grpSpPr>
          <a:xfrm>
            <a:off x="165100" y="1492646"/>
            <a:ext cx="1981200" cy="603639"/>
            <a:chOff x="4903789" y="2019473"/>
            <a:chExt cx="1981200" cy="603639"/>
          </a:xfrm>
        </p:grpSpPr>
        <p:sp>
          <p:nvSpPr>
            <p:cNvPr id="14" name="TextBox 13"/>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5" name="TextBox 14"/>
            <p:cNvSpPr txBox="1"/>
            <p:nvPr/>
          </p:nvSpPr>
          <p:spPr>
            <a:xfrm>
              <a:off x="5405940" y="2019473"/>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7" name="TextBox 16"/>
          <p:cNvSpPr txBox="1"/>
          <p:nvPr/>
        </p:nvSpPr>
        <p:spPr>
          <a:xfrm>
            <a:off x="368300" y="1516538"/>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ươc</a:t>
            </a:r>
          </a:p>
        </p:txBody>
      </p:sp>
      <p:sp>
        <p:nvSpPr>
          <p:cNvPr id="5" name="TextBox 4"/>
          <p:cNvSpPr txBox="1"/>
          <p:nvPr/>
        </p:nvSpPr>
        <p:spPr>
          <a:xfrm>
            <a:off x="152400" y="982353"/>
            <a:ext cx="17526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        đi </a:t>
            </a:r>
            <a:endParaRPr lang="en-US" sz="3200" i="1">
              <a:latin typeface="Arial-Rounded" pitchFamily="34" charset="0"/>
              <a:ea typeface="Arial-Rounded" pitchFamily="34" charset="0"/>
              <a:cs typeface="Arial-Rounded" pitchFamily="34" charset="0"/>
            </a:endParaRPr>
          </a:p>
        </p:txBody>
      </p:sp>
      <p:sp>
        <p:nvSpPr>
          <p:cNvPr id="7" name="TextBox 6"/>
          <p:cNvSpPr txBox="1"/>
          <p:nvPr/>
        </p:nvSpPr>
        <p:spPr>
          <a:xfrm>
            <a:off x="381000" y="993108"/>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ươc</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671649" y="970354"/>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4" name="TextBox 3"/>
          <p:cNvSpPr txBox="1"/>
          <p:nvPr/>
        </p:nvSpPr>
        <p:spPr>
          <a:xfrm>
            <a:off x="0" y="520700"/>
            <a:ext cx="2819400"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 </a:t>
            </a:r>
            <a:r>
              <a:rPr lang="en-US" sz="2800" i="1">
                <a:latin typeface="Arial-Rounded" pitchFamily="34" charset="0"/>
                <a:ea typeface="Arial-Rounded" pitchFamily="34" charset="0"/>
                <a:cs typeface="Arial-Rounded" pitchFamily="34" charset="0"/>
              </a:rPr>
              <a:t>ươc</a:t>
            </a:r>
            <a:r>
              <a:rPr lang="en-US" sz="2800">
                <a:latin typeface="Arial-Rounded" pitchFamily="34" charset="0"/>
                <a:ea typeface="Arial-Rounded" pitchFamily="34" charset="0"/>
                <a:cs typeface="Arial-Rounded" pitchFamily="34" charset="0"/>
              </a:rPr>
              <a:t> hay </a:t>
            </a:r>
            <a:r>
              <a:rPr lang="en-US" sz="2800" i="1">
                <a:latin typeface="Arial-Rounded" pitchFamily="34" charset="0"/>
                <a:ea typeface="Arial-Rounded" pitchFamily="34" charset="0"/>
                <a:cs typeface="Arial-Rounded" pitchFamily="34" charset="0"/>
              </a:rPr>
              <a:t>ươt?</a:t>
            </a:r>
          </a:p>
        </p:txBody>
      </p:sp>
      <p:sp>
        <p:nvSpPr>
          <p:cNvPr id="6" name="Rectangle 5"/>
          <p:cNvSpPr/>
          <p:nvPr/>
        </p:nvSpPr>
        <p:spPr>
          <a:xfrm>
            <a:off x="531949" y="120636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786" y="2629337"/>
            <a:ext cx="1187227" cy="10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37400" y="2923535"/>
            <a:ext cx="990600" cy="11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00302" y="171550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086" y="22490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2661733"/>
            <a:ext cx="29718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 </a:t>
            </a:r>
            <a:r>
              <a:rPr lang="en-US" sz="3200" i="1">
                <a:latin typeface="Arial-Rounded" pitchFamily="34" charset="0"/>
                <a:ea typeface="Arial-Rounded" pitchFamily="34" charset="0"/>
                <a:cs typeface="Arial-Rounded" pitchFamily="34" charset="0"/>
              </a:rPr>
              <a:t>inh</a:t>
            </a:r>
            <a:r>
              <a:rPr lang="en-US" sz="3200">
                <a:latin typeface="Arial-Rounded" pitchFamily="34" charset="0"/>
                <a:ea typeface="Arial-Rounded" pitchFamily="34" charset="0"/>
                <a:cs typeface="Arial-Rounded" pitchFamily="34" charset="0"/>
              </a:rPr>
              <a:t> hay </a:t>
            </a:r>
            <a:r>
              <a:rPr lang="en-US" sz="3200" i="1">
                <a:latin typeface="Arial-Rounded" pitchFamily="34" charset="0"/>
                <a:ea typeface="Arial-Rounded" pitchFamily="34" charset="0"/>
                <a:cs typeface="Arial-Rounded" pitchFamily="34" charset="0"/>
              </a:rPr>
              <a:t>in?</a:t>
            </a:r>
          </a:p>
        </p:txBody>
      </p:sp>
      <p:sp>
        <p:nvSpPr>
          <p:cNvPr id="23" name="TextBox 22"/>
          <p:cNvSpPr txBox="1"/>
          <p:nvPr/>
        </p:nvSpPr>
        <p:spPr>
          <a:xfrm>
            <a:off x="144599" y="3245845"/>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sp>
        <p:nvSpPr>
          <p:cNvPr id="28" name="Rectangle 27"/>
          <p:cNvSpPr/>
          <p:nvPr/>
        </p:nvSpPr>
        <p:spPr>
          <a:xfrm>
            <a:off x="398361" y="451928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0089" y="3972617"/>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60" r="50000"/>
          <a:stretch/>
        </p:blipFill>
        <p:spPr bwMode="auto">
          <a:xfrm>
            <a:off x="5901399" y="2469055"/>
            <a:ext cx="1420727" cy="18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2101301"/>
            <a:ext cx="1398762" cy="203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971800" y="2702428"/>
            <a:ext cx="2538606" cy="22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6433" y="3868879"/>
            <a:ext cx="701933" cy="108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9989" y="3249401"/>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a:t>
            </a:r>
          </a:p>
        </p:txBody>
      </p:sp>
      <p:sp>
        <p:nvSpPr>
          <p:cNvPr id="30" name="Rectangle 29"/>
          <p:cNvSpPr/>
          <p:nvPr/>
        </p:nvSpPr>
        <p:spPr>
          <a:xfrm>
            <a:off x="381000" y="338827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Animated Sprites:"/>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9459" y="2033708"/>
            <a:ext cx="773241" cy="7732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19400" y="2696075"/>
            <a:ext cx="1170186" cy="658230"/>
          </a:xfrm>
          <a:prstGeom prst="rect">
            <a:avLst/>
          </a:prstGeom>
        </p:spPr>
      </p:pic>
      <p:pic>
        <p:nvPicPr>
          <p:cNvPr id="43" name="Picture 16"/>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659" b="97749" l="9422" r="97990"/>
                    </a14:imgEffect>
                  </a14:imgLayer>
                </a14:imgProps>
              </a:ext>
              <a:ext uri="{28A0092B-C50C-407E-A947-70E740481C1C}">
                <a14:useLocalDpi xmlns:a14="http://schemas.microsoft.com/office/drawing/2010/main" val="0"/>
              </a:ext>
            </a:extLst>
          </a:blip>
          <a:srcRect/>
          <a:stretch>
            <a:fillRect/>
          </a:stretch>
        </p:blipFill>
        <p:spPr bwMode="auto">
          <a:xfrm flipH="1">
            <a:off x="3662056" y="2512755"/>
            <a:ext cx="579047" cy="61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fade">
                                      <p:cBhvr>
                                        <p:cTn id="61" dur="1750"/>
                                        <p:tgtEl>
                                          <p:spTgt spid="4102"/>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7"/>
                                        </p:tgtEl>
                                        <p:attrNameLst>
                                          <p:attrName>style.visibility</p:attrName>
                                        </p:attrNameLst>
                                      </p:cBhvr>
                                      <p:to>
                                        <p:strVal val="visible"/>
                                      </p:to>
                                    </p:set>
                                    <p:animEffect transition="in" filter="fade">
                                      <p:cBhvr>
                                        <p:cTn id="89" dur="1500"/>
                                        <p:tgtEl>
                                          <p:spTgt spid="1027"/>
                                        </p:tgtEl>
                                      </p:cBhvr>
                                    </p:animEffec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1028"/>
                                        </p:tgtEl>
                                        <p:attrNameLst>
                                          <p:attrName>style.visibility</p:attrName>
                                        </p:attrNameLst>
                                      </p:cBhvr>
                                      <p:to>
                                        <p:strVal val="visible"/>
                                      </p:to>
                                    </p:set>
                                    <p:animEffect transition="in" filter="fade">
                                      <p:cBhvr>
                                        <p:cTn id="103" dur="1750"/>
                                        <p:tgtEl>
                                          <p:spTgt spid="1028"/>
                                        </p:tgtEl>
                                      </p:cBhvr>
                                    </p:animEffect>
                                  </p:childTnLst>
                                </p:cTn>
                              </p:par>
                            </p:childTnLst>
                          </p:cTn>
                        </p:par>
                      </p:childTnLst>
                    </p:cTn>
                  </p:par>
                </p:childTnLst>
              </p:cTn>
              <p:nextCondLst>
                <p:cond evt="onClick" delay="0">
                  <p:tgtEl>
                    <p:spTgt spid="28"/>
                  </p:tgtEl>
                </p:cond>
              </p:nextCondLst>
            </p:seq>
          </p:childTnLst>
        </p:cTn>
      </p:par>
    </p:tnLst>
    <p:bldLst>
      <p:bldP spid="38" grpId="0"/>
      <p:bldP spid="37" grpId="0"/>
      <p:bldP spid="35" grpId="0"/>
      <p:bldP spid="17" grpId="0"/>
      <p:bldP spid="7" grpId="0"/>
      <p:bldP spid="6" grpId="0" animBg="1"/>
      <p:bldP spid="16" grpId="0" animBg="1"/>
      <p:bldP spid="21" grpId="0" animBg="1"/>
      <p:bldP spid="28" grpId="0" animBg="1"/>
      <p:bldP spid="29" grpId="0" animBg="1"/>
      <p:bldP spid="36"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6" t="26890" r="52534" b="23809"/>
          <a:stretch/>
        </p:blipFill>
        <p:spPr bwMode="auto">
          <a:xfrm>
            <a:off x="0" y="1042971"/>
            <a:ext cx="2816071" cy="3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58" t="27182" r="23363" b="23809"/>
          <a:stretch/>
        </p:blipFill>
        <p:spPr bwMode="auto">
          <a:xfrm>
            <a:off x="6326415" y="1161597"/>
            <a:ext cx="2803071" cy="38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để nói theo tranh</a:t>
            </a:r>
          </a:p>
        </p:txBody>
      </p:sp>
      <p:sp>
        <p:nvSpPr>
          <p:cNvPr id="6" name="Oval 5"/>
          <p:cNvSpPr/>
          <p:nvPr/>
        </p:nvSpPr>
        <p:spPr>
          <a:xfrm rot="204183">
            <a:off x="3617367" y="1165169"/>
            <a:ext cx="1939873"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cùng học</a:t>
            </a:r>
          </a:p>
        </p:txBody>
      </p:sp>
      <p:sp>
        <p:nvSpPr>
          <p:cNvPr id="12" name="Oval 11"/>
          <p:cNvSpPr/>
          <p:nvPr/>
        </p:nvSpPr>
        <p:spPr>
          <a:xfrm rot="21311009">
            <a:off x="3526626" y="2077139"/>
            <a:ext cx="2010481"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cùng ăn</a:t>
            </a:r>
          </a:p>
        </p:txBody>
      </p:sp>
      <p:sp>
        <p:nvSpPr>
          <p:cNvPr id="13" name="Oval 12"/>
          <p:cNvSpPr/>
          <p:nvPr/>
        </p:nvSpPr>
        <p:spPr>
          <a:xfrm rot="21420666">
            <a:off x="3502159" y="2940952"/>
            <a:ext cx="2073414"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cùng chơi</a:t>
            </a:r>
          </a:p>
        </p:txBody>
      </p:sp>
      <p:sp>
        <p:nvSpPr>
          <p:cNvPr id="14" name="Oval 13"/>
          <p:cNvSpPr/>
          <p:nvPr/>
        </p:nvSpPr>
        <p:spPr>
          <a:xfrm rot="214482">
            <a:off x="3617466" y="3861556"/>
            <a:ext cx="1828800"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cùng vẽ</a:t>
            </a: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1</a:t>
            </a: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2</a:t>
            </a: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3</a:t>
            </a: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4</a:t>
            </a:r>
          </a:p>
        </p:txBody>
      </p:sp>
    </p:spTree>
    <p:extLst>
      <p:ext uri="{BB962C8B-B14F-4D97-AF65-F5344CB8AC3E}">
        <p14:creationId xmlns:p14="http://schemas.microsoft.com/office/powerpoint/2010/main" val="7562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10493 " pathEditMode="relative" rAng="0" ptsTypes="AA">
                                      <p:cBhvr>
                                        <p:cTn id="6" dur="2000" fill="hold"/>
                                        <p:tgtEl>
                                          <p:spTgt spid="14"/>
                                        </p:tgtEl>
                                        <p:attrNameLst>
                                          <p:attrName>ppt_x</p:attrName>
                                          <p:attrName>ppt_y</p:attrName>
                                        </p:attrNameLst>
                                      </p:cBhvr>
                                      <p:rCtr x="16875" y="524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6 L -0.36007 0.24383 " pathEditMode="relative" rAng="0" ptsTypes="AA">
                                      <p:cBhvr>
                                        <p:cTn id="11" dur="2000" fill="hold"/>
                                        <p:tgtEl>
                                          <p:spTgt spid="6"/>
                                        </p:tgtEl>
                                        <p:attrNameLst>
                                          <p:attrName>ppt_x</p:attrName>
                                          <p:attrName>ppt_y</p:attrName>
                                        </p:attrNameLst>
                                      </p:cBhvr>
                                      <p:rCtr x="-18003" y="12191"/>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6667 " pathEditMode="relative" rAng="0" ptsTypes="AA">
                                      <p:cBhvr>
                                        <p:cTn id="16" dur="2000" fill="hold"/>
                                        <p:tgtEl>
                                          <p:spTgt spid="12"/>
                                        </p:tgtEl>
                                        <p:attrNameLst>
                                          <p:attrName>ppt_x</p:attrName>
                                          <p:attrName>ppt_y</p:attrName>
                                        </p:attrNameLst>
                                      </p:cBhvr>
                                      <p:rCtr x="16892" y="3333"/>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83951E-6 L -0.33802 0.28364 " pathEditMode="relative" rAng="0" ptsTypes="AA">
                                      <p:cBhvr>
                                        <p:cTn id="21" dur="2000" fill="hold"/>
                                        <p:tgtEl>
                                          <p:spTgt spid="13"/>
                                        </p:tgtEl>
                                        <p:attrNameLst>
                                          <p:attrName>ppt_x</p:attrName>
                                          <p:attrName>ppt_y</p:attrName>
                                        </p:attrNameLst>
                                      </p:cBhvr>
                                      <p:rCtr x="-16910" y="14167"/>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533</Words>
  <Application>Microsoft Office PowerPoint</Application>
  <PresentationFormat>On-screen Show (16:9)</PresentationFormat>
  <Paragraphs>84</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Chào quý thầy cô! Cảm ơn thầy cô đã tin tưởng và sử dụng sản phẩm của mình. Nếu thấy cô cần trọn bộ giáo án, mời thầy cô liên hệ sđt: 0916.604.268 Và tham gia nhóm để cập nhật tài liệu ngay. Link nhóm: https://www.facebook.com/groups/443096903751589 Facebook chính chủ: https://www.facebook.com/nhilinh.phan/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145</cp:revision>
  <dcterms:created xsi:type="dcterms:W3CDTF">2020-12-08T15:48:47Z</dcterms:created>
  <dcterms:modified xsi:type="dcterms:W3CDTF">2021-01-20T17:49:39Z</dcterms:modified>
</cp:coreProperties>
</file>