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8" r:id="rId2"/>
    <p:sldId id="283" r:id="rId3"/>
    <p:sldId id="279" r:id="rId4"/>
    <p:sldId id="257" r:id="rId5"/>
    <p:sldId id="258" r:id="rId6"/>
    <p:sldId id="280" r:id="rId7"/>
    <p:sldId id="281" r:id="rId8"/>
    <p:sldId id="276" r:id="rId9"/>
    <p:sldId id="268" r:id="rId10"/>
    <p:sldId id="282" r:id="rId11"/>
    <p:sldId id="277" r:id="rId12"/>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B00"/>
    <a:srgbClr val="A9DA74"/>
    <a:srgbClr val="EBF6F9"/>
    <a:srgbClr val="FBD6B7"/>
    <a:srgbClr val="E824B5"/>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“quây quần”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tổ</a:t>
            </a:r>
            <a:r>
              <a:rPr lang="en-US" baseline="0" smtClean="0"/>
              <a:t> chức cho hs làm việc nhóm, vẽ sơ đồ tư duy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4/2/2021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4/2/2021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4/2/2021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www.facebook.com/groups/443096903751589"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2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011" y="819150"/>
            <a:ext cx="544988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4450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smtClean="0">
                <a:solidFill>
                  <a:schemeClr val="tx1"/>
                </a:solidFill>
                <a:latin typeface="Arial" pitchFamily="34" charset="0"/>
                <a:cs typeface="Arial" pitchFamily="34" charset="0"/>
              </a:rPr>
              <a:t>Xem </a:t>
            </a:r>
            <a:r>
              <a:rPr lang="en-US" sz="3200">
                <a:solidFill>
                  <a:schemeClr val="tx1"/>
                </a:solidFill>
                <a:latin typeface="Arial" pitchFamily="34" charset="0"/>
                <a:cs typeface="Arial" pitchFamily="34" charset="0"/>
              </a:rPr>
              <a:t>lại </a:t>
            </a:r>
            <a:r>
              <a:rPr lang="en-US" sz="3200" smtClean="0">
                <a:solidFill>
                  <a:schemeClr val="tx1"/>
                </a:solidFill>
                <a:latin typeface="Arial" pitchFamily="34" charset="0"/>
                <a:cs typeface="Arial" pitchFamily="34" charset="0"/>
              </a:rPr>
              <a:t>bài</a:t>
            </a:r>
            <a:r>
              <a:rPr lang="en-US" sz="3200">
                <a:solidFill>
                  <a:schemeClr val="tx1"/>
                </a:solidFill>
                <a:latin typeface="Arial" pitchFamily="34" charset="0"/>
                <a:cs typeface="Arial" pitchFamily="34" charset="0"/>
              </a:rPr>
              <a:t> </a:t>
            </a:r>
            <a:r>
              <a:rPr lang="en-US" sz="3200" smtClean="0">
                <a:solidFill>
                  <a:schemeClr val="tx1"/>
                </a:solidFill>
                <a:latin typeface="Arial" pitchFamily="34" charset="0"/>
                <a:cs typeface="Arial" pitchFamily="34" charset="0"/>
              </a:rPr>
              <a:t>từ trang 128 đến trang 131.</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a:t>
            </a:r>
            <a:r>
              <a:rPr lang="en-US" sz="3200" i="1" smtClean="0">
                <a:solidFill>
                  <a:schemeClr val="tx1"/>
                </a:solidFill>
                <a:latin typeface="Arial" pitchFamily="34" charset="0"/>
                <a:cs typeface="Arial" pitchFamily="34" charset="0"/>
              </a:rPr>
              <a:t>Hỏi mẹ</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132).</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8723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4" y="358379"/>
            <a:ext cx="8915400" cy="4346971"/>
          </a:xfrm>
        </p:spPr>
        <p:txBody>
          <a:bodyPr>
            <a:noAutofit/>
          </a:bodyPr>
          <a:lstStyle/>
          <a:p>
            <a:pPr algn="l"/>
            <a:r>
              <a:rPr lang="en-US" sz="2000" smtClean="0">
                <a:latin typeface="Arial" pitchFamily="34" charset="0"/>
                <a:cs typeface="Arial" pitchFamily="34" charset="0"/>
              </a:rPr>
              <a:t>Mời thầy cô tham gia nhóm </a:t>
            </a:r>
            <a:r>
              <a:rPr lang="en-US" sz="2000" smtClean="0">
                <a:latin typeface="Arial" pitchFamily="34" charset="0"/>
                <a:cs typeface="Arial" pitchFamily="34" charset="0"/>
              </a:rPr>
              <a:t>chia sẻ tài liệu: </a:t>
            </a:r>
            <a:r>
              <a:rPr lang="en-US" sz="1800">
                <a:latin typeface="Arial" pitchFamily="34" charset="0"/>
                <a:cs typeface="Arial" pitchFamily="34" charset="0"/>
                <a:hlinkClick r:id="rId2"/>
              </a:rPr>
              <a:t>https://</a:t>
            </a:r>
            <a:r>
              <a:rPr lang="en-US" sz="1800" smtClean="0">
                <a:latin typeface="Arial" pitchFamily="34" charset="0"/>
                <a:cs typeface="Arial" pitchFamily="34" charset="0"/>
                <a:hlinkClick r:id="rId2"/>
              </a:rPr>
              <a:t>www.facebook.com/groups/443096903751589</a:t>
            </a:r>
            <a:r>
              <a:rPr lang="en-US" sz="1800" smtClean="0">
                <a:latin typeface="Arial" pitchFamily="34" charset="0"/>
                <a:cs typeface="Arial" pitchFamily="34" charset="0"/>
              </a:rPr>
              <a:t/>
            </a:r>
            <a:br>
              <a:rPr lang="en-US" sz="1800" smtClean="0">
                <a:latin typeface="Arial" pitchFamily="34" charset="0"/>
                <a:cs typeface="Arial" pitchFamily="34" charset="0"/>
              </a:rPr>
            </a:br>
            <a:r>
              <a:rPr lang="en-US" sz="1800" smtClean="0">
                <a:latin typeface="Arial" pitchFamily="34" charset="0"/>
                <a:cs typeface="Arial" pitchFamily="34" charset="0"/>
              </a:rPr>
              <a:t>Zalo: 0916604268 </a:t>
            </a:r>
            <a:br>
              <a:rPr lang="en-US" sz="1800" smtClean="0">
                <a:latin typeface="Arial" pitchFamily="34" charset="0"/>
                <a:cs typeface="Arial" pitchFamily="34" charset="0"/>
              </a:rPr>
            </a:br>
            <a:r>
              <a:rPr lang="en-US" sz="1800" smtClean="0">
                <a:latin typeface="Arial" pitchFamily="34" charset="0"/>
                <a:cs typeface="Arial" pitchFamily="34" charset="0"/>
              </a:rPr>
              <a:t>Nếu phát hiện lỗi sai nào, phiền thầy cô chụp ảnh và báo lại giúp mình nhé</a:t>
            </a:r>
            <a:r>
              <a:rPr lang="en-US" sz="1800" smtClean="0">
                <a:latin typeface="Arial" pitchFamily="34" charset="0"/>
                <a:cs typeface="Arial" pitchFamily="34" charset="0"/>
              </a:rPr>
              <a:t>!</a:t>
            </a:r>
            <a:br>
              <a:rPr lang="en-US" sz="1800" smtClean="0">
                <a:latin typeface="Arial" pitchFamily="34" charset="0"/>
                <a:cs typeface="Arial" pitchFamily="34" charset="0"/>
              </a:rPr>
            </a:br>
            <a:r>
              <a:rPr lang="en-US" sz="1800" smtClean="0">
                <a:latin typeface="Arial" pitchFamily="34" charset="0"/>
                <a:cs typeface="Arial" pitchFamily="34" charset="0"/>
              </a:rPr>
              <a:t>Trân trọng!</a:t>
            </a:r>
            <a:endParaRPr lang="en-US" sz="2000">
              <a:latin typeface="Arial" pitchFamily="34" charset="0"/>
              <a:cs typeface="Arial" pitchFamily="34" charset="0"/>
            </a:endParaRPr>
          </a:p>
        </p:txBody>
      </p:sp>
    </p:spTree>
    <p:extLst>
      <p:ext uri="{BB962C8B-B14F-4D97-AF65-F5344CB8AC3E}">
        <p14:creationId xmlns:p14="http://schemas.microsoft.com/office/powerpoint/2010/main" val="2951834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ài hát buổi sáng VTV7.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 y="133350"/>
            <a:ext cx="8842664" cy="4973853"/>
          </a:xfrm>
          <a:prstGeom prst="rect">
            <a:avLst/>
          </a:prstGeom>
        </p:spPr>
      </p:pic>
    </p:spTree>
    <p:extLst>
      <p:ext uri="{BB962C8B-B14F-4D97-AF65-F5344CB8AC3E}">
        <p14:creationId xmlns:p14="http://schemas.microsoft.com/office/powerpoint/2010/main" val="151463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6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1354231" y="2152115"/>
            <a:ext cx="7219136"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85800"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smtClean="0">
                <a:solidFill>
                  <a:schemeClr val="accent6"/>
                </a:solidFill>
                <a:latin typeface="Arial Rounded MT Bold" pitchFamily="34" charset="0"/>
                <a:ea typeface="Arial-Rounded" pitchFamily="34" charset="0"/>
                <a:cs typeface="Times New Roman" pitchFamily="18" charset="0"/>
              </a:rPr>
              <a:t>7</a:t>
            </a:r>
            <a:endParaRPr lang="en-US" sz="6600" b="1">
              <a:solidFill>
                <a:schemeClr val="accent6"/>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828800" y="437711"/>
            <a:ext cx="7162800" cy="830948"/>
          </a:xfrm>
          <a:prstGeom prst="rect">
            <a:avLst/>
          </a:prstGeom>
          <a:noFill/>
        </p:spPr>
        <p:txBody>
          <a:bodyPr wrap="square" lIns="91391" tIns="45696" rIns="91391" bIns="45696" rtlCol="0">
            <a:spAutoFit/>
          </a:bodyPr>
          <a:lstStyle/>
          <a:p>
            <a:pPr algn="ctr"/>
            <a:r>
              <a:rPr lang="en-US" sz="4800" b="1" smtClean="0">
                <a:ln w="3175">
                  <a:solidFill>
                    <a:schemeClr val="bg1"/>
                  </a:solidFill>
                </a:ln>
                <a:solidFill>
                  <a:schemeClr val="bg1"/>
                </a:solidFill>
                <a:latin typeface="Arial-Rounded" pitchFamily="34" charset="0"/>
                <a:ea typeface="Arial-Rounded" pitchFamily="34" charset="0"/>
                <a:cs typeface="Arial-Rounded" pitchFamily="34" charset="0"/>
              </a:rPr>
              <a:t>THẾ GIỚI TRONG MẮT EM</a:t>
            </a:r>
            <a:endParaRPr lang="en-US" sz="48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716605"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1371600" y="2289089"/>
            <a:ext cx="6350566"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NGÀY MỚI BẮT ĐẦU</a:t>
            </a:r>
            <a:endParaRPr lang="en-US" sz="3600" b="1">
              <a:solidFill>
                <a:srgbClr val="F68426"/>
              </a:solidFill>
              <a:latin typeface="Arial-Rounded" pitchFamily="34" charset="0"/>
              <a:ea typeface="Arial-Rounded" pitchFamily="34" charset="0"/>
              <a:cs typeface="Arial-Rounded"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8889"/>
          <a:stretch/>
        </p:blipFill>
        <p:spPr>
          <a:xfrm>
            <a:off x="3562350" y="3136474"/>
            <a:ext cx="1847850" cy="1818284"/>
          </a:xfrm>
          <a:prstGeom prst="rect">
            <a:avLst/>
          </a:prstGeom>
        </p:spPr>
      </p:pic>
    </p:spTree>
    <p:extLst>
      <p:ext uri="{BB962C8B-B14F-4D97-AF65-F5344CB8AC3E}">
        <p14:creationId xmlns:p14="http://schemas.microsoft.com/office/powerpoint/2010/main" val="3037515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2857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375046"/>
            <a:ext cx="8496300" cy="477042"/>
          </a:xfrm>
          <a:prstGeom prst="rect">
            <a:avLst/>
          </a:prstGeom>
          <a:noFill/>
        </p:spPr>
        <p:txBody>
          <a:bodyPr wrap="square" lIns="91428" tIns="45714" rIns="91428" bIns="45714" rtlCol="0">
            <a:spAutoFit/>
          </a:bodyPr>
          <a:lstStyle/>
          <a:p>
            <a:pPr algn="just"/>
            <a:r>
              <a:rPr lang="en-US" sz="2500" b="1" smtClean="0">
                <a:latin typeface="Arial" pitchFamily="34" charset="0"/>
                <a:ea typeface="Arial-Rounded" pitchFamily="34" charset="0"/>
                <a:cs typeface="Arial" pitchFamily="34" charset="0"/>
              </a:rPr>
              <a:t>Chọn từ ngữ để hoàn thiện câu và viết câu vào vở</a:t>
            </a:r>
            <a:endParaRPr lang="en-US" sz="2500" b="1">
              <a:latin typeface="Arial" pitchFamily="34" charset="0"/>
              <a:ea typeface="Arial-Rounded" pitchFamily="34" charset="0"/>
              <a:cs typeface="Arial" pitchFamily="34" charset="0"/>
            </a:endParaRPr>
          </a:p>
        </p:txBody>
      </p:sp>
      <p:sp>
        <p:nvSpPr>
          <p:cNvPr id="19" name="Rectangle 18"/>
          <p:cNvSpPr/>
          <p:nvPr/>
        </p:nvSpPr>
        <p:spPr>
          <a:xfrm>
            <a:off x="228600" y="1109972"/>
            <a:ext cx="8305800" cy="147771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04800" y="2833002"/>
            <a:ext cx="86868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a. Những (…………) cười khi thấy anh đi học về.</a:t>
            </a:r>
            <a:endParaRPr lang="en-US" sz="3200" b="1">
              <a:latin typeface="Arial" pitchFamily="34" charset="0"/>
              <a:ea typeface="Arial-Rounded" pitchFamily="34" charset="0"/>
              <a:cs typeface="Arial" pitchFamily="34" charset="0"/>
            </a:endParaRPr>
          </a:p>
        </p:txBody>
      </p:sp>
      <p:sp>
        <p:nvSpPr>
          <p:cNvPr id="21" name="TextBox 20"/>
          <p:cNvSpPr txBox="1"/>
          <p:nvPr/>
        </p:nvSpPr>
        <p:spPr>
          <a:xfrm>
            <a:off x="293370" y="3856865"/>
            <a:ext cx="86868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b. Mấy chú chim chích choè đang (…..) vang trên cành cây.</a:t>
            </a:r>
            <a:endParaRPr lang="en-US" sz="3200" b="1">
              <a:latin typeface="Arial" pitchFamily="34" charset="0"/>
              <a:ea typeface="Arial-Rounded" pitchFamily="34" charset="0"/>
              <a:cs typeface="Arial" pitchFamily="34" charset="0"/>
            </a:endParaRPr>
          </a:p>
        </p:txBody>
      </p:sp>
      <p:sp>
        <p:nvSpPr>
          <p:cNvPr id="22" name="TextBox 21"/>
          <p:cNvSpPr txBox="1"/>
          <p:nvPr/>
        </p:nvSpPr>
        <p:spPr>
          <a:xfrm>
            <a:off x="377450" y="1168847"/>
            <a:ext cx="1837825" cy="584763"/>
          </a:xfrm>
          <a:prstGeom prst="rect">
            <a:avLst/>
          </a:prstGeom>
          <a:solidFill>
            <a:srgbClr val="FFC000"/>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mặt trời</a:t>
            </a:r>
            <a:endParaRPr lang="en-US" sz="3200" b="1">
              <a:latin typeface="Arial" pitchFamily="34" charset="0"/>
              <a:ea typeface="Arial-Rounded" pitchFamily="34" charset="0"/>
              <a:cs typeface="Arial" pitchFamily="34" charset="0"/>
            </a:endParaRPr>
          </a:p>
        </p:txBody>
      </p:sp>
      <p:sp>
        <p:nvSpPr>
          <p:cNvPr id="23" name="TextBox 22"/>
          <p:cNvSpPr txBox="1"/>
          <p:nvPr/>
        </p:nvSpPr>
        <p:spPr>
          <a:xfrm>
            <a:off x="1395173" y="1972827"/>
            <a:ext cx="1976223" cy="584763"/>
          </a:xfrm>
          <a:prstGeom prst="rect">
            <a:avLst/>
          </a:prstGeom>
          <a:solidFill>
            <a:srgbClr val="FFC000"/>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tia nắng</a:t>
            </a:r>
            <a:endParaRPr lang="en-US" sz="3200" b="1">
              <a:latin typeface="Arial" pitchFamily="34" charset="0"/>
              <a:ea typeface="Arial-Rounded" pitchFamily="34" charset="0"/>
              <a:cs typeface="Arial" pitchFamily="34" charset="0"/>
            </a:endParaRPr>
          </a:p>
        </p:txBody>
      </p:sp>
      <p:sp>
        <p:nvSpPr>
          <p:cNvPr id="24" name="TextBox 23"/>
          <p:cNvSpPr txBox="1"/>
          <p:nvPr/>
        </p:nvSpPr>
        <p:spPr>
          <a:xfrm>
            <a:off x="4267200" y="1940842"/>
            <a:ext cx="2057400" cy="584763"/>
          </a:xfrm>
          <a:prstGeom prst="rect">
            <a:avLst/>
          </a:prstGeom>
          <a:solidFill>
            <a:srgbClr val="FFC000"/>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lục tục</a:t>
            </a:r>
          </a:p>
        </p:txBody>
      </p:sp>
      <p:sp>
        <p:nvSpPr>
          <p:cNvPr id="25" name="TextBox 24"/>
          <p:cNvSpPr txBox="1"/>
          <p:nvPr/>
        </p:nvSpPr>
        <p:spPr>
          <a:xfrm>
            <a:off x="3653523" y="1204123"/>
            <a:ext cx="978203" cy="584763"/>
          </a:xfrm>
          <a:prstGeom prst="rect">
            <a:avLst/>
          </a:prstGeom>
          <a:solidFill>
            <a:srgbClr val="FFC000"/>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hót</a:t>
            </a:r>
            <a:endParaRPr lang="en-US" sz="3200" b="1">
              <a:latin typeface="Arial" pitchFamily="34" charset="0"/>
              <a:ea typeface="Arial-Rounded" pitchFamily="34" charset="0"/>
              <a:cs typeface="Arial" pitchFamily="34" charset="0"/>
            </a:endParaRPr>
          </a:p>
        </p:txBody>
      </p:sp>
      <p:sp>
        <p:nvSpPr>
          <p:cNvPr id="26" name="TextBox 25"/>
          <p:cNvSpPr txBox="1"/>
          <p:nvPr/>
        </p:nvSpPr>
        <p:spPr>
          <a:xfrm>
            <a:off x="6096000" y="1204124"/>
            <a:ext cx="2057400" cy="584763"/>
          </a:xfrm>
          <a:prstGeom prst="rect">
            <a:avLst/>
          </a:prstGeom>
          <a:solidFill>
            <a:srgbClr val="FFC000"/>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gáy</a:t>
            </a:r>
            <a:endParaRPr lang="en-US" sz="32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38889E-6 6.17284E-7 L 0.47205 0.52006 " pathEditMode="relative" rAng="0" ptsTypes="AA">
                                      <p:cBhvr>
                                        <p:cTn id="6" dur="2000" fill="hold"/>
                                        <p:tgtEl>
                                          <p:spTgt spid="25"/>
                                        </p:tgtEl>
                                        <p:attrNameLst>
                                          <p:attrName>ppt_x</p:attrName>
                                          <p:attrName>ppt_y</p:attrName>
                                        </p:attrNameLst>
                                      </p:cBhvr>
                                      <p:rCtr x="23594" y="25988"/>
                                    </p:animMotion>
                                  </p:childTnLst>
                                  <p:subTnLst>
                                    <p:audio>
                                      <p:cMediaNode vol="100000">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22"/>
                                        </p:tgtEl>
                                        <p:attrNameLst>
                                          <p:attrName>r</p:attrName>
                                        </p:attrNameLst>
                                      </p:cBhvr>
                                    </p:animRot>
                                    <p:animRot by="-240000">
                                      <p:cBhvr>
                                        <p:cTn id="12" dur="200" fill="hold">
                                          <p:stCondLst>
                                            <p:cond delay="200"/>
                                          </p:stCondLst>
                                        </p:cTn>
                                        <p:tgtEl>
                                          <p:spTgt spid="22"/>
                                        </p:tgtEl>
                                        <p:attrNameLst>
                                          <p:attrName>r</p:attrName>
                                        </p:attrNameLst>
                                      </p:cBhvr>
                                    </p:animRot>
                                    <p:animRot by="240000">
                                      <p:cBhvr>
                                        <p:cTn id="13" dur="200" fill="hold">
                                          <p:stCondLst>
                                            <p:cond delay="400"/>
                                          </p:stCondLst>
                                        </p:cTn>
                                        <p:tgtEl>
                                          <p:spTgt spid="22"/>
                                        </p:tgtEl>
                                        <p:attrNameLst>
                                          <p:attrName>r</p:attrName>
                                        </p:attrNameLst>
                                      </p:cBhvr>
                                    </p:animRot>
                                    <p:animRot by="-240000">
                                      <p:cBhvr>
                                        <p:cTn id="14" dur="200" fill="hold">
                                          <p:stCondLst>
                                            <p:cond delay="600"/>
                                          </p:stCondLst>
                                        </p:cTn>
                                        <p:tgtEl>
                                          <p:spTgt spid="22"/>
                                        </p:tgtEl>
                                        <p:attrNameLst>
                                          <p:attrName>r</p:attrName>
                                        </p:attrNameLst>
                                      </p:cBhvr>
                                    </p:animRot>
                                    <p:animRot by="120000">
                                      <p:cBhvr>
                                        <p:cTn id="15" dur="200" fill="hold">
                                          <p:stCondLst>
                                            <p:cond delay="800"/>
                                          </p:stCondLst>
                                        </p:cTn>
                                        <p:tgtEl>
                                          <p:spTgt spid="22"/>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22"/>
                  </p:tgtEl>
                </p:cond>
              </p:nextCondLst>
            </p:seq>
            <p:seq concurrent="1" nextAc="seek">
              <p:cTn id="16" restart="whenNotActive" fill="hold" evtFilter="cancelBubble" nodeType="interactiveSeq">
                <p:stCondLst>
                  <p:cond evt="onClick" delay="0">
                    <p:tgtEl>
                      <p:spTgt spid="23"/>
                    </p:tgtEl>
                  </p:cond>
                </p:stCondLst>
                <p:endSync evt="end" delay="0">
                  <p:rtn val="all"/>
                </p:endSync>
                <p:childTnLst>
                  <p:par>
                    <p:cTn id="17" fill="hold">
                      <p:stCondLst>
                        <p:cond delay="0"/>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2.77778E-7 -2.84214E-7 L 0.11441 0.16342 " pathEditMode="relative" rAng="0" ptsTypes="AA">
                                      <p:cBhvr>
                                        <p:cTn id="20" dur="2000" fill="hold"/>
                                        <p:tgtEl>
                                          <p:spTgt spid="23"/>
                                        </p:tgtEl>
                                        <p:attrNameLst>
                                          <p:attrName>ppt_x</p:attrName>
                                          <p:attrName>ppt_y</p:attrName>
                                        </p:attrNameLst>
                                      </p:cBhvr>
                                      <p:rCtr x="5712" y="8156"/>
                                    </p:animMotion>
                                  </p:childTnLst>
                                  <p:subTnLst>
                                    <p:audio>
                                      <p:cMediaNode vol="100000">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seq concurrent="1" nextAc="seek">
              <p:cTn id="21" restart="whenNotActive" fill="hold" evtFilter="cancelBubble" nodeType="interactiveSeq">
                <p:stCondLst>
                  <p:cond evt="onClick" delay="0">
                    <p:tgtEl>
                      <p:spTgt spid="24"/>
                    </p:tgtEl>
                  </p:cond>
                </p:stCondLst>
                <p:endSync evt="end" delay="0">
                  <p:rtn val="all"/>
                </p:endSync>
                <p:childTnLst>
                  <p:par>
                    <p:cTn id="22" fill="hold">
                      <p:stCondLst>
                        <p:cond delay="0"/>
                      </p:stCondLst>
                      <p:childTnLst>
                        <p:par>
                          <p:cTn id="23" fill="hold">
                            <p:stCondLst>
                              <p:cond delay="0"/>
                            </p:stCondLst>
                            <p:childTnLst>
                              <p:par>
                                <p:cTn id="24" presetID="32" presetClass="emph" presetSubtype="0" fill="hold" grpId="0" nodeType="clickEffect">
                                  <p:stCondLst>
                                    <p:cond delay="0"/>
                                  </p:stCondLst>
                                  <p:childTnLst>
                                    <p:animRot by="120000">
                                      <p:cBhvr>
                                        <p:cTn id="25" dur="100" fill="hold">
                                          <p:stCondLst>
                                            <p:cond delay="0"/>
                                          </p:stCondLst>
                                        </p:cTn>
                                        <p:tgtEl>
                                          <p:spTgt spid="24"/>
                                        </p:tgtEl>
                                        <p:attrNameLst>
                                          <p:attrName>r</p:attrName>
                                        </p:attrNameLst>
                                      </p:cBhvr>
                                    </p:animRot>
                                    <p:animRot by="-240000">
                                      <p:cBhvr>
                                        <p:cTn id="26" dur="200" fill="hold">
                                          <p:stCondLst>
                                            <p:cond delay="200"/>
                                          </p:stCondLst>
                                        </p:cTn>
                                        <p:tgtEl>
                                          <p:spTgt spid="24"/>
                                        </p:tgtEl>
                                        <p:attrNameLst>
                                          <p:attrName>r</p:attrName>
                                        </p:attrNameLst>
                                      </p:cBhvr>
                                    </p:animRot>
                                    <p:animRot by="240000">
                                      <p:cBhvr>
                                        <p:cTn id="27" dur="200" fill="hold">
                                          <p:stCondLst>
                                            <p:cond delay="400"/>
                                          </p:stCondLst>
                                        </p:cTn>
                                        <p:tgtEl>
                                          <p:spTgt spid="24"/>
                                        </p:tgtEl>
                                        <p:attrNameLst>
                                          <p:attrName>r</p:attrName>
                                        </p:attrNameLst>
                                      </p:cBhvr>
                                    </p:animRot>
                                    <p:animRot by="-240000">
                                      <p:cBhvr>
                                        <p:cTn id="28" dur="200" fill="hold">
                                          <p:stCondLst>
                                            <p:cond delay="600"/>
                                          </p:stCondLst>
                                        </p:cTn>
                                        <p:tgtEl>
                                          <p:spTgt spid="24"/>
                                        </p:tgtEl>
                                        <p:attrNameLst>
                                          <p:attrName>r</p:attrName>
                                        </p:attrNameLst>
                                      </p:cBhvr>
                                    </p:animRot>
                                    <p:animRot by="120000">
                                      <p:cBhvr>
                                        <p:cTn id="29" dur="200" fill="hold">
                                          <p:stCondLst>
                                            <p:cond delay="800"/>
                                          </p:stCondLst>
                                        </p:cTn>
                                        <p:tgtEl>
                                          <p:spTgt spid="24"/>
                                        </p:tgtEl>
                                        <p:attrNameLst>
                                          <p:attrName>r</p:attrName>
                                        </p:attrNameLst>
                                      </p:cBhvr>
                                    </p:animRot>
                                  </p:childTnLst>
                                  <p:subTnLst>
                                    <p:audio>
                                      <p:cMediaNode>
                                        <p:cTn display="0" masterRel="sameClick">
                                          <p:stCondLst>
                                            <p:cond evt="begin" delay="0">
                                              <p:tn val="24"/>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24"/>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32" presetClass="emph" presetSubtype="0" fill="hold" grpId="0" nodeType="clickEffect">
                                  <p:stCondLst>
                                    <p:cond delay="0"/>
                                  </p:stCondLst>
                                  <p:childTnLst>
                                    <p:animRot by="120000">
                                      <p:cBhvr>
                                        <p:cTn id="34" dur="100" fill="hold">
                                          <p:stCondLst>
                                            <p:cond delay="0"/>
                                          </p:stCondLst>
                                        </p:cTn>
                                        <p:tgtEl>
                                          <p:spTgt spid="26"/>
                                        </p:tgtEl>
                                        <p:attrNameLst>
                                          <p:attrName>r</p:attrName>
                                        </p:attrNameLst>
                                      </p:cBhvr>
                                    </p:animRot>
                                    <p:animRot by="-240000">
                                      <p:cBhvr>
                                        <p:cTn id="35" dur="200" fill="hold">
                                          <p:stCondLst>
                                            <p:cond delay="200"/>
                                          </p:stCondLst>
                                        </p:cTn>
                                        <p:tgtEl>
                                          <p:spTgt spid="26"/>
                                        </p:tgtEl>
                                        <p:attrNameLst>
                                          <p:attrName>r</p:attrName>
                                        </p:attrNameLst>
                                      </p:cBhvr>
                                    </p:animRot>
                                    <p:animRot by="240000">
                                      <p:cBhvr>
                                        <p:cTn id="36" dur="200" fill="hold">
                                          <p:stCondLst>
                                            <p:cond delay="400"/>
                                          </p:stCondLst>
                                        </p:cTn>
                                        <p:tgtEl>
                                          <p:spTgt spid="26"/>
                                        </p:tgtEl>
                                        <p:attrNameLst>
                                          <p:attrName>r</p:attrName>
                                        </p:attrNameLst>
                                      </p:cBhvr>
                                    </p:animRot>
                                    <p:animRot by="-240000">
                                      <p:cBhvr>
                                        <p:cTn id="37" dur="200" fill="hold">
                                          <p:stCondLst>
                                            <p:cond delay="600"/>
                                          </p:stCondLst>
                                        </p:cTn>
                                        <p:tgtEl>
                                          <p:spTgt spid="26"/>
                                        </p:tgtEl>
                                        <p:attrNameLst>
                                          <p:attrName>r</p:attrName>
                                        </p:attrNameLst>
                                      </p:cBhvr>
                                    </p:animRot>
                                    <p:animRot by="120000">
                                      <p:cBhvr>
                                        <p:cTn id="38" dur="200" fill="hold">
                                          <p:stCondLst>
                                            <p:cond delay="800"/>
                                          </p:stCondLst>
                                        </p:cTn>
                                        <p:tgtEl>
                                          <p:spTgt spid="26"/>
                                        </p:tgtEl>
                                        <p:attrNameLst>
                                          <p:attrName>r</p:attrName>
                                        </p:attrNameLst>
                                      </p:cBhvr>
                                    </p:animRot>
                                  </p:childTnLst>
                                  <p:subTnLst>
                                    <p:audio>
                                      <p:cMediaNode>
                                        <p:cTn display="0" masterRel="sameClick">
                                          <p:stCondLst>
                                            <p:cond evt="begin" delay="0">
                                              <p:tn val="33"/>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26"/>
                  </p:tgtEl>
                </p:cond>
              </p:nextCondLst>
            </p:seq>
          </p:childTnLst>
        </p:cTn>
      </p:par>
    </p:tnLst>
    <p:bldLst>
      <p:bldP spid="22" grpId="0" animBg="1"/>
      <p:bldP spid="23"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571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144348"/>
            <a:ext cx="8094518" cy="954095"/>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Quan sát tranh và dùng từ ngữ trong khung để nói theo tranh</a:t>
            </a:r>
            <a:endParaRPr lang="en-US" sz="2800" b="1">
              <a:latin typeface="Arial" pitchFamily="34" charset="0"/>
              <a:ea typeface="Arial-Rounded" pitchFamily="34" charset="0"/>
              <a:cs typeface="Arial" pitchFamily="34" charset="0"/>
            </a:endParaRPr>
          </a:p>
        </p:txBody>
      </p:sp>
      <p:sp>
        <p:nvSpPr>
          <p:cNvPr id="20" name="TextBox 19"/>
          <p:cNvSpPr txBox="1"/>
          <p:nvPr/>
        </p:nvSpPr>
        <p:spPr>
          <a:xfrm>
            <a:off x="914400" y="1234244"/>
            <a:ext cx="7924800" cy="461653"/>
          </a:xfrm>
          <a:prstGeom prst="rect">
            <a:avLst/>
          </a:prstGeom>
          <a:noFill/>
          <a:ln>
            <a:solidFill>
              <a:schemeClr val="accent6"/>
            </a:solidFill>
          </a:ln>
        </p:spPr>
        <p:txBody>
          <a:bodyPr wrap="square" lIns="91428" tIns="45714" rIns="91428" bIns="45714" rtlCol="0">
            <a:spAutoFit/>
          </a:bodyPr>
          <a:lstStyle/>
          <a:p>
            <a:pPr algn="ctr"/>
            <a:r>
              <a:rPr lang="en-US" sz="2400" smtClean="0">
                <a:latin typeface="Arial-Rounded" pitchFamily="34" charset="0"/>
                <a:ea typeface="Arial-Rounded" pitchFamily="34" charset="0"/>
                <a:cs typeface="Arial-Rounded" pitchFamily="34" charset="0"/>
              </a:rPr>
              <a:t>buổi sáng		bố		mẹ 		em</a:t>
            </a:r>
            <a:endParaRPr lang="en-US" sz="2400">
              <a:latin typeface="Arial-Rounded" pitchFamily="34" charset="0"/>
              <a:ea typeface="Arial-Rounded" pitchFamily="34" charset="0"/>
              <a:cs typeface="Arial-Rounded" pitchFamily="34"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940" t="23183" r="27672" b="18750"/>
          <a:stretch/>
        </p:blipFill>
        <p:spPr bwMode="auto">
          <a:xfrm>
            <a:off x="2489200" y="1809750"/>
            <a:ext cx="4267200" cy="3069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17764" y="972355"/>
            <a:ext cx="8873836" cy="37329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18081" y="1428750"/>
            <a:ext cx="7563919" cy="2862310"/>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	</a:t>
            </a:r>
            <a:r>
              <a:rPr lang="en-US" sz="3600" smtClean="0">
                <a:latin typeface="Arial" pitchFamily="34" charset="0"/>
                <a:ea typeface="Arial-Rounded" pitchFamily="34" charset="0"/>
                <a:cs typeface="Arial" pitchFamily="34" charset="0"/>
              </a:rPr>
              <a:t>Nắng chiếu vào tổ chim. Chim bay ra khỏi tổ, cất tiếng hót. Nắng chiếu vào tổ ong. Ong bay đi kiếm mật. Nắng chiếu vào nhà, gọi bé thức dậy đến trường.</a:t>
            </a:r>
            <a:endParaRPr lang="en-US" sz="3600">
              <a:latin typeface="Arial" pitchFamily="34" charset="0"/>
              <a:ea typeface="Arial-Rounded" pitchFamily="34" charset="0"/>
              <a:cs typeface="Arial" pitchFamily="34" charset="0"/>
            </a:endParaRPr>
          </a:p>
        </p:txBody>
      </p:sp>
      <p:sp>
        <p:nvSpPr>
          <p:cNvPr id="18" name="Right Arrow 17"/>
          <p:cNvSpPr/>
          <p:nvPr/>
        </p:nvSpPr>
        <p:spPr>
          <a:xfrm>
            <a:off x="1317850" y="1693957"/>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1803499" y="1974850"/>
            <a:ext cx="3509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239000" y="1974850"/>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892107" y="1726817"/>
            <a:ext cx="138304" cy="27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856484" y="2295525"/>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7207885" y="2518412"/>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461736" y="2859905"/>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7764" y="199159"/>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19" name="TextBox 18"/>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sp>
        <p:nvSpPr>
          <p:cNvPr id="22" name="Oval 21"/>
          <p:cNvSpPr/>
          <p:nvPr/>
        </p:nvSpPr>
        <p:spPr>
          <a:xfrm>
            <a:off x="1684245" y="3409950"/>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105400" y="3972424"/>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4812029" y="3079617"/>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097402" y="3631934"/>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74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32" presetClass="emph" presetSubtype="0" fill="hold" grpId="0" nodeType="afterEffect">
                                  <p:stCondLst>
                                    <p:cond delay="0"/>
                                  </p:stCondLst>
                                  <p:childTnLst>
                                    <p:animRot by="120000">
                                      <p:cBhvr>
                                        <p:cTn id="10" dur="300" fill="hold">
                                          <p:stCondLst>
                                            <p:cond delay="0"/>
                                          </p:stCondLst>
                                        </p:cTn>
                                        <p:tgtEl>
                                          <p:spTgt spid="18"/>
                                        </p:tgtEl>
                                        <p:attrNameLst>
                                          <p:attrName>r</p:attrName>
                                        </p:attrNameLst>
                                      </p:cBhvr>
                                    </p:animRot>
                                    <p:animRot by="-240000">
                                      <p:cBhvr>
                                        <p:cTn id="11" dur="600" fill="hold">
                                          <p:stCondLst>
                                            <p:cond delay="600"/>
                                          </p:stCondLst>
                                        </p:cTn>
                                        <p:tgtEl>
                                          <p:spTgt spid="18"/>
                                        </p:tgtEl>
                                        <p:attrNameLst>
                                          <p:attrName>r</p:attrName>
                                        </p:attrNameLst>
                                      </p:cBhvr>
                                    </p:animRot>
                                    <p:animRot by="240000">
                                      <p:cBhvr>
                                        <p:cTn id="12" dur="600" fill="hold">
                                          <p:stCondLst>
                                            <p:cond delay="1200"/>
                                          </p:stCondLst>
                                        </p:cTn>
                                        <p:tgtEl>
                                          <p:spTgt spid="18"/>
                                        </p:tgtEl>
                                        <p:attrNameLst>
                                          <p:attrName>r</p:attrName>
                                        </p:attrNameLst>
                                      </p:cBhvr>
                                    </p:animRot>
                                    <p:animRot by="-240000">
                                      <p:cBhvr>
                                        <p:cTn id="13" dur="600" fill="hold">
                                          <p:stCondLst>
                                            <p:cond delay="1800"/>
                                          </p:stCondLst>
                                        </p:cTn>
                                        <p:tgtEl>
                                          <p:spTgt spid="18"/>
                                        </p:tgtEl>
                                        <p:attrNameLst>
                                          <p:attrName>r</p:attrName>
                                        </p:attrNameLst>
                                      </p:cBhvr>
                                    </p:animRot>
                                    <p:animRot by="120000">
                                      <p:cBhvr>
                                        <p:cTn id="14" dur="600" fill="hold">
                                          <p:stCondLst>
                                            <p:cond delay="2400"/>
                                          </p:stCondLst>
                                        </p:cTn>
                                        <p:tgtEl>
                                          <p:spTgt spid="18"/>
                                        </p:tgtEl>
                                        <p:attrNameLst>
                                          <p:attrName>r</p:attrName>
                                        </p:attrNameLst>
                                      </p:cBhvr>
                                    </p:animRot>
                                  </p:childTnLst>
                                </p:cTn>
                              </p:par>
                            </p:childTnLst>
                          </p:cTn>
                        </p:par>
                        <p:par>
                          <p:cTn id="15" fill="hold">
                            <p:stCondLst>
                              <p:cond delay="3500"/>
                            </p:stCondLst>
                            <p:childTnLst>
                              <p:par>
                                <p:cTn id="16" presetID="10" presetClass="exit" presetSubtype="0" fill="hold" grpId="2" nodeType="after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750"/>
                                        <p:tgtEl>
                                          <p:spTgt spid="21"/>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75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750"/>
                                        <p:tgtEl>
                                          <p:spTgt spid="27"/>
                                        </p:tgtEl>
                                      </p:cBhvr>
                                    </p:animEffect>
                                  </p:childTnLst>
                                </p:cTn>
                              </p:par>
                              <p:par>
                                <p:cTn id="30" presetID="10"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750"/>
                                        <p:tgtEl>
                                          <p:spTgt spid="28"/>
                                        </p:tgtEl>
                                      </p:cBhvr>
                                    </p:animEffec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75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0"/>
                                        </p:tgtEl>
                                      </p:cBhvr>
                                    </p:animEffect>
                                    <p:set>
                                      <p:cBhvr>
                                        <p:cTn id="46" dur="1" fill="hold">
                                          <p:stCondLst>
                                            <p:cond delay="499"/>
                                          </p:stCondLst>
                                        </p:cTn>
                                        <p:tgtEl>
                                          <p:spTgt spid="20"/>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6"/>
                                        </p:tgtEl>
                                      </p:cBhvr>
                                    </p:animEffect>
                                    <p:set>
                                      <p:cBhvr>
                                        <p:cTn id="52" dur="1" fill="hold">
                                          <p:stCondLst>
                                            <p:cond delay="499"/>
                                          </p:stCondLst>
                                        </p:cTn>
                                        <p:tgtEl>
                                          <p:spTgt spid="2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par>
                                <p:cTn id="70" presetID="8" presetClass="emph" presetSubtype="0" fill="hold" grpId="1" nodeType="withEffect">
                                  <p:stCondLst>
                                    <p:cond delay="0"/>
                                  </p:stCondLst>
                                  <p:childTnLst>
                                    <p:animRot by="21600000">
                                      <p:cBhvr>
                                        <p:cTn id="71" dur="2500" fill="hold"/>
                                        <p:tgtEl>
                                          <p:spTgt spid="25"/>
                                        </p:tgtEl>
                                        <p:attrNameLst>
                                          <p:attrName>r</p:attrName>
                                        </p:attrNameLst>
                                      </p:cBhvr>
                                    </p:animRot>
                                  </p:childTnLst>
                                </p:cTn>
                              </p:par>
                              <p:par>
                                <p:cTn id="72" presetID="8" presetClass="emph" presetSubtype="0" fill="hold" grpId="1" nodeType="withEffect">
                                  <p:stCondLst>
                                    <p:cond delay="0"/>
                                  </p:stCondLst>
                                  <p:childTnLst>
                                    <p:animRot by="21600000">
                                      <p:cBhvr>
                                        <p:cTn id="73" dur="2500" fill="hold"/>
                                        <p:tgtEl>
                                          <p:spTgt spid="23"/>
                                        </p:tgtEl>
                                        <p:attrNameLst>
                                          <p:attrName>r</p:attrName>
                                        </p:attrNameLst>
                                      </p:cBhvr>
                                    </p:animRot>
                                  </p:childTnLst>
                                </p:cTn>
                              </p:par>
                              <p:par>
                                <p:cTn id="74" presetID="8" presetClass="emph" presetSubtype="0" fill="hold" grpId="1" nodeType="withEffect">
                                  <p:stCondLst>
                                    <p:cond delay="0"/>
                                  </p:stCondLst>
                                  <p:childTnLst>
                                    <p:animRot by="21600000">
                                      <p:cBhvr>
                                        <p:cTn id="75" dur="2500" fill="hold"/>
                                        <p:tgtEl>
                                          <p:spTgt spid="17"/>
                                        </p:tgtEl>
                                        <p:attrNameLst>
                                          <p:attrName>r</p:attrName>
                                        </p:attrNameLst>
                                      </p:cBhvr>
                                    </p:animRot>
                                  </p:childTnLst>
                                </p:cTn>
                              </p:par>
                              <p:par>
                                <p:cTn id="76" presetID="8" presetClass="emph" presetSubtype="0" fill="hold" grpId="1" nodeType="withEffect">
                                  <p:stCondLst>
                                    <p:cond delay="0"/>
                                  </p:stCondLst>
                                  <p:childTnLst>
                                    <p:animRot by="21600000">
                                      <p:cBhvr>
                                        <p:cTn id="77" dur="2500" fill="hold"/>
                                        <p:tgtEl>
                                          <p:spTgt spid="22"/>
                                        </p:tgtEl>
                                        <p:attrNameLst>
                                          <p:attrName>r</p:attrName>
                                        </p:attrNameLst>
                                      </p:cBhvr>
                                    </p:animRot>
                                  </p:childTnLst>
                                </p:cTn>
                              </p:par>
                              <p:par>
                                <p:cTn id="78" presetID="8" presetClass="emph" presetSubtype="0" fill="hold" grpId="1" nodeType="withEffect">
                                  <p:stCondLst>
                                    <p:cond delay="0"/>
                                  </p:stCondLst>
                                  <p:childTnLst>
                                    <p:animRot by="21600000">
                                      <p:cBhvr>
                                        <p:cTn id="79" dur="25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23" grpId="0" animBg="1"/>
      <p:bldP spid="23" grpId="1" animBg="1"/>
      <p:bldP spid="25" grpId="0" animBg="1"/>
      <p:bldP spid="25" grpId="1" animBg="1"/>
      <p:bldP spid="17" grpId="0" animBg="1"/>
      <p:bldP spid="17" grpId="1" animBg="1"/>
      <p:bldP spid="22" grpId="0" animBg="1"/>
      <p:bldP spid="22" grpId="1" animBg="1"/>
      <p:bldP spid="24" grpId="0" animBg="1"/>
      <p:bldP spid="2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38200" y="831850"/>
            <a:ext cx="9067800" cy="630942"/>
          </a:xfrm>
          <a:prstGeom prst="rect">
            <a:avLst/>
          </a:prstGeom>
        </p:spPr>
        <p:txBody>
          <a:bodyPr wrap="square">
            <a:spAutoFit/>
          </a:bodyPr>
          <a:lstStyle/>
          <a:p>
            <a:pPr algn="just"/>
            <a:r>
              <a:rPr lang="vi-VN" sz="3500" b="1">
                <a:solidFill>
                  <a:srgbClr val="7030A0"/>
                </a:solidFill>
                <a:latin typeface="HP001 5 hàng" pitchFamily="34" charset="0"/>
              </a:rPr>
              <a:t>Nắng </a:t>
            </a:r>
            <a:r>
              <a:rPr lang="el-GR" sz="3500" b="1">
                <a:solidFill>
                  <a:srgbClr val="7030A0"/>
                </a:solidFill>
                <a:latin typeface="HP001 5 hàng" pitchFamily="34" charset="0"/>
              </a:rPr>
              <a:t>εΗ</a:t>
            </a:r>
            <a:r>
              <a:rPr lang="vi-VN" sz="3500" b="1">
                <a:solidFill>
                  <a:srgbClr val="7030A0"/>
                </a:solidFill>
                <a:latin typeface="HP001 5 hàng" pitchFamily="34" charset="0"/>
              </a:rPr>
              <a:t>Ğu vào Ǉổ </a:t>
            </a:r>
            <a:r>
              <a:rPr lang="el-GR" sz="3500" b="1">
                <a:solidFill>
                  <a:srgbClr val="7030A0"/>
                </a:solidFill>
                <a:latin typeface="HP001 5 hàng" pitchFamily="34" charset="0"/>
              </a:rPr>
              <a:t>ε</a:t>
            </a:r>
            <a:r>
              <a:rPr lang="vi-VN" sz="3500" b="1" smtClean="0">
                <a:solidFill>
                  <a:srgbClr val="7030A0"/>
                </a:solidFill>
                <a:latin typeface="HP001 5 hàng" pitchFamily="34" charset="0"/>
              </a:rPr>
              <a:t>im. Chim </a:t>
            </a:r>
            <a:r>
              <a:rPr lang="vi-VN" sz="3500" b="1">
                <a:solidFill>
                  <a:srgbClr val="7030A0"/>
                </a:solidFill>
                <a:latin typeface="HP001 5 hàng" pitchFamily="34" charset="0"/>
              </a:rPr>
              <a:t>bay </a:t>
            </a:r>
            <a:r>
              <a:rPr lang="vi-VN" sz="3500" b="1" smtClean="0">
                <a:solidFill>
                  <a:srgbClr val="7030A0"/>
                </a:solidFill>
                <a:latin typeface="HP001 5 hàng" pitchFamily="34" charset="0"/>
              </a:rPr>
              <a:t>ǟa</a:t>
            </a:r>
            <a:endParaRPr lang="en-US" sz="3500" b="1">
              <a:solidFill>
                <a:srgbClr val="7030A0"/>
              </a:solidFill>
              <a:latin typeface="HP001 4 hàng" pitchFamily="34" charset="0"/>
            </a:endParaRPr>
          </a:p>
        </p:txBody>
      </p:sp>
      <p:sp>
        <p:nvSpPr>
          <p:cNvPr id="8" name="Rectangle 7"/>
          <p:cNvSpPr/>
          <p:nvPr/>
        </p:nvSpPr>
        <p:spPr>
          <a:xfrm>
            <a:off x="190500" y="1534408"/>
            <a:ext cx="9067800" cy="630942"/>
          </a:xfrm>
          <a:prstGeom prst="rect">
            <a:avLst/>
          </a:prstGeom>
        </p:spPr>
        <p:txBody>
          <a:bodyPr wrap="square">
            <a:spAutoFit/>
          </a:bodyPr>
          <a:lstStyle/>
          <a:p>
            <a:pPr algn="just"/>
            <a:r>
              <a:rPr lang="el-GR" sz="3500" b="1" smtClean="0">
                <a:solidFill>
                  <a:srgbClr val="7030A0"/>
                </a:solidFill>
                <a:latin typeface="HP001 4 hàng" pitchFamily="34" charset="0"/>
              </a:rPr>
              <a:t>δ</a:t>
            </a:r>
            <a:r>
              <a:rPr lang="en-US" sz="3500" b="1">
                <a:solidFill>
                  <a:srgbClr val="7030A0"/>
                </a:solidFill>
                <a:latin typeface="HP001 4 hàng" pitchFamily="34" charset="0"/>
              </a:rPr>
              <a:t>Ĉ Ǉổ, cất Ǉ</a:t>
            </a:r>
            <a:r>
              <a:rPr lang="el-GR" sz="3500" b="1">
                <a:solidFill>
                  <a:srgbClr val="7030A0"/>
                </a:solidFill>
                <a:latin typeface="HP001 4 hàng" pitchFamily="34" charset="0"/>
              </a:rPr>
              <a:t>Η</a:t>
            </a:r>
            <a:r>
              <a:rPr lang="en-US" sz="3500" b="1">
                <a:solidFill>
                  <a:srgbClr val="7030A0"/>
                </a:solidFill>
                <a:latin typeface="HP001 4 hàng" pitchFamily="34" charset="0"/>
              </a:rPr>
              <a:t>Ğng </a:t>
            </a:r>
            <a:r>
              <a:rPr lang="en-US" sz="3500" b="1" smtClean="0">
                <a:solidFill>
                  <a:srgbClr val="7030A0"/>
                </a:solidFill>
                <a:latin typeface="HP001 4 hàng" pitchFamily="34" charset="0"/>
              </a:rPr>
              <a:t>hĝ. Nắng </a:t>
            </a:r>
            <a:r>
              <a:rPr lang="el-GR" sz="3500" b="1">
                <a:solidFill>
                  <a:srgbClr val="7030A0"/>
                </a:solidFill>
                <a:latin typeface="HP001 4 hàng" pitchFamily="34" charset="0"/>
              </a:rPr>
              <a:t>εΗ</a:t>
            </a:r>
            <a:r>
              <a:rPr lang="en-US" sz="3500" b="1">
                <a:solidFill>
                  <a:srgbClr val="7030A0"/>
                </a:solidFill>
                <a:latin typeface="HP001 4 hàng" pitchFamily="34" charset="0"/>
              </a:rPr>
              <a:t>Ğu vào Ǉổ </a:t>
            </a:r>
            <a:r>
              <a:rPr lang="el-GR" sz="3500" b="1">
                <a:solidFill>
                  <a:srgbClr val="7030A0"/>
                </a:solidFill>
                <a:latin typeface="HP001 4 hàng" pitchFamily="34" charset="0"/>
              </a:rPr>
              <a:t>Ϊ</a:t>
            </a:r>
            <a:r>
              <a:rPr lang="en-US" sz="3500" b="1" smtClean="0">
                <a:solidFill>
                  <a:srgbClr val="7030A0"/>
                </a:solidFill>
                <a:latin typeface="HP001 4 hàng" pitchFamily="34" charset="0"/>
              </a:rPr>
              <a:t>g.  </a:t>
            </a:r>
            <a:endParaRPr lang="en-US" sz="3500" b="1">
              <a:solidFill>
                <a:srgbClr val="7030A0"/>
              </a:solidFill>
              <a:latin typeface="HP001 4 hàng" pitchFamily="34" charset="0"/>
            </a:endParaRPr>
          </a:p>
        </p:txBody>
      </p:sp>
      <p:sp>
        <p:nvSpPr>
          <p:cNvPr id="9" name="Rectangle 8"/>
          <p:cNvSpPr/>
          <p:nvPr/>
        </p:nvSpPr>
        <p:spPr>
          <a:xfrm>
            <a:off x="215900" y="2205822"/>
            <a:ext cx="9067800" cy="630942"/>
          </a:xfrm>
          <a:prstGeom prst="rect">
            <a:avLst/>
          </a:prstGeom>
        </p:spPr>
        <p:txBody>
          <a:bodyPr wrap="square">
            <a:spAutoFit/>
          </a:bodyPr>
          <a:lstStyle/>
          <a:p>
            <a:pPr algn="just"/>
            <a:r>
              <a:rPr lang="vi-VN" sz="3500" b="1">
                <a:solidFill>
                  <a:srgbClr val="7030A0"/>
                </a:solidFill>
                <a:latin typeface="HP001 5 hàng" pitchFamily="34" charset="0"/>
              </a:rPr>
              <a:t>Ong bay đi k</a:t>
            </a:r>
            <a:r>
              <a:rPr lang="el-GR" sz="3500" b="1">
                <a:solidFill>
                  <a:srgbClr val="7030A0"/>
                </a:solidFill>
                <a:latin typeface="HP001 5 hàng" pitchFamily="34" charset="0"/>
              </a:rPr>
              <a:t>Η</a:t>
            </a:r>
            <a:r>
              <a:rPr lang="vi-VN" sz="3500" b="1">
                <a:solidFill>
                  <a:srgbClr val="7030A0"/>
                </a:solidFill>
                <a:latin typeface="HP001 5 hàng" pitchFamily="34" charset="0"/>
              </a:rPr>
              <a:t>Ğm </a:t>
            </a:r>
            <a:r>
              <a:rPr lang="vi-VN" sz="3500" b="1" smtClean="0">
                <a:solidFill>
                  <a:srgbClr val="7030A0"/>
                </a:solidFill>
                <a:latin typeface="HP001 5 hàng" pitchFamily="34" charset="0"/>
              </a:rPr>
              <a:t>jật. Nắng </a:t>
            </a:r>
            <a:r>
              <a:rPr lang="el-GR" sz="3500" b="1">
                <a:solidFill>
                  <a:srgbClr val="7030A0"/>
                </a:solidFill>
                <a:latin typeface="HP001 5 hàng" pitchFamily="34" charset="0"/>
              </a:rPr>
              <a:t>εΗ</a:t>
            </a:r>
            <a:r>
              <a:rPr lang="vi-VN" sz="3500" b="1">
                <a:solidFill>
                  <a:srgbClr val="7030A0"/>
                </a:solidFill>
                <a:latin typeface="HP001 5 hàng" pitchFamily="34" charset="0"/>
              </a:rPr>
              <a:t>Ğu vào </a:t>
            </a:r>
            <a:r>
              <a:rPr lang="el-GR" sz="3500" b="1">
                <a:solidFill>
                  <a:srgbClr val="7030A0"/>
                </a:solidFill>
                <a:latin typeface="HP001 5 hàng" pitchFamily="34" charset="0"/>
              </a:rPr>
              <a:t>η</a:t>
            </a:r>
            <a:r>
              <a:rPr lang="vi-VN" sz="3500" b="1" smtClean="0">
                <a:solidFill>
                  <a:srgbClr val="7030A0"/>
                </a:solidFill>
                <a:latin typeface="HP001 5 hàng" pitchFamily="34" charset="0"/>
              </a:rPr>
              <a:t>à,</a:t>
            </a:r>
            <a:endParaRPr lang="en-US" sz="3500" b="1">
              <a:solidFill>
                <a:srgbClr val="7030A0"/>
              </a:solidFill>
              <a:latin typeface="HP001 5 hàng" pitchFamily="34" charset="0"/>
            </a:endParaRPr>
          </a:p>
        </p:txBody>
      </p:sp>
      <p:sp>
        <p:nvSpPr>
          <p:cNvPr id="10" name="Rectangle 9"/>
          <p:cNvSpPr/>
          <p:nvPr/>
        </p:nvSpPr>
        <p:spPr>
          <a:xfrm>
            <a:off x="152400" y="2893308"/>
            <a:ext cx="9067800" cy="630942"/>
          </a:xfrm>
          <a:prstGeom prst="rect">
            <a:avLst/>
          </a:prstGeom>
        </p:spPr>
        <p:txBody>
          <a:bodyPr wrap="square">
            <a:spAutoFit/>
          </a:bodyPr>
          <a:lstStyle/>
          <a:p>
            <a:pPr algn="just"/>
            <a:r>
              <a:rPr lang="vi-VN" sz="3500" b="1">
                <a:solidFill>
                  <a:srgbClr val="7030A0"/>
                </a:solidFill>
                <a:latin typeface="HP001 5 hàng" pitchFamily="34" charset="0"/>
              </a:rPr>
              <a:t>gĊ </a:t>
            </a:r>
            <a:r>
              <a:rPr lang="el-GR" sz="3500" b="1">
                <a:solidFill>
                  <a:srgbClr val="7030A0"/>
                </a:solidFill>
                <a:latin typeface="HP001 5 hàng" pitchFamily="34" charset="0"/>
              </a:rPr>
              <a:t>χ≠ κ</a:t>
            </a:r>
            <a:r>
              <a:rPr lang="vi-VN" sz="3500" b="1">
                <a:solidFill>
                  <a:srgbClr val="7030A0"/>
                </a:solidFill>
                <a:latin typeface="HP001 5 hàng" pitchFamily="34" charset="0"/>
              </a:rPr>
              <a:t>ức dậy </a:t>
            </a:r>
            <a:r>
              <a:rPr lang="el-GR" sz="3500" b="1">
                <a:solidFill>
                  <a:srgbClr val="7030A0"/>
                </a:solidFill>
                <a:latin typeface="HP001 5 hàng" pitchFamily="34" charset="0"/>
              </a:rPr>
              <a:t>Α</a:t>
            </a:r>
            <a:r>
              <a:rPr lang="vi-VN" sz="3500" b="1">
                <a:solidFill>
                  <a:srgbClr val="7030A0"/>
                </a:solidFill>
                <a:latin typeface="HP001 5 hàng" pitchFamily="34" charset="0"/>
              </a:rPr>
              <a:t>Ğn </a:t>
            </a:r>
            <a:r>
              <a:rPr lang="vi-VN" sz="3500" b="1" smtClean="0">
                <a:solidFill>
                  <a:srgbClr val="7030A0"/>
                </a:solidFill>
                <a:latin typeface="HP001 5 hàng" pitchFamily="34" charset="0"/>
              </a:rPr>
              <a:t>ǇrưŊg</a:t>
            </a:r>
            <a:r>
              <a:rPr lang="en-US" sz="3500" b="1" smtClean="0">
                <a:solidFill>
                  <a:srgbClr val="7030A0"/>
                </a:solidFill>
                <a:latin typeface="HP001 5 hàng" pitchFamily="34" charset="0"/>
              </a:rPr>
              <a:t>.</a:t>
            </a:r>
            <a:endParaRPr lang="en-US" sz="3500" b="1">
              <a:solidFill>
                <a:srgbClr val="7030A0"/>
              </a:solidFill>
              <a:latin typeface="HP001 5 hàng" pitchFamily="34" charset="0"/>
            </a:endParaRPr>
          </a:p>
        </p:txBody>
      </p:sp>
    </p:spTree>
    <p:extLst>
      <p:ext uri="{BB962C8B-B14F-4D97-AF65-F5344CB8AC3E}">
        <p14:creationId xmlns:p14="http://schemas.microsoft.com/office/powerpoint/2010/main" val="97926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04395"/>
            <a:ext cx="8298873" cy="954095"/>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Tìm trong hoặc ngoài bài đọc </a:t>
            </a:r>
            <a:r>
              <a:rPr lang="en-US" sz="2800" b="1" i="1" smtClean="0">
                <a:latin typeface="Arial" pitchFamily="34" charset="0"/>
                <a:ea typeface="Arial-Rounded" pitchFamily="34" charset="0"/>
                <a:cs typeface="Arial" pitchFamily="34" charset="0"/>
              </a:rPr>
              <a:t>Ngày mới bắt đầu </a:t>
            </a:r>
            <a:r>
              <a:rPr lang="en-US" sz="2800" b="1" smtClean="0">
                <a:latin typeface="Arial" pitchFamily="34" charset="0"/>
                <a:ea typeface="Arial-Rounded" pitchFamily="34" charset="0"/>
                <a:cs typeface="Arial" pitchFamily="34" charset="0"/>
              </a:rPr>
              <a:t>từ ngữ có tiếng chứa vần </a:t>
            </a:r>
            <a:r>
              <a:rPr lang="en-US" sz="2800" b="1" i="1" smtClean="0">
                <a:latin typeface="Arial" pitchFamily="34" charset="0"/>
                <a:ea typeface="Arial-Rounded" pitchFamily="34" charset="0"/>
                <a:cs typeface="Arial" pitchFamily="34" charset="0"/>
              </a:rPr>
              <a:t>iêu, iu, uông, uôn</a:t>
            </a:r>
            <a:endParaRPr lang="en-US" sz="2800" b="1">
              <a:latin typeface="Arial" pitchFamily="34" charset="0"/>
              <a:ea typeface="Arial-Rounded" pitchFamily="34" charset="0"/>
              <a:cs typeface="Arial" pitchFamily="34" charset="0"/>
            </a:endParaRPr>
          </a:p>
        </p:txBody>
      </p:sp>
      <p:sp>
        <p:nvSpPr>
          <p:cNvPr id="2" name="AutoShape 2" descr="Free Group Work Cliparts, Download Free Clip Art, Free Clip Art on Clip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Free Group Work Cliparts, Download Free Clip Art, Free Clip Art on Clip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504950"/>
            <a:ext cx="5187484" cy="316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929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3099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15" name="TextBox 14"/>
          <p:cNvSpPr txBox="1"/>
          <p:nvPr/>
        </p:nvSpPr>
        <p:spPr>
          <a:xfrm>
            <a:off x="635578" y="330998"/>
            <a:ext cx="7975022" cy="830985"/>
          </a:xfrm>
          <a:prstGeom prst="rect">
            <a:avLst/>
          </a:prstGeom>
          <a:noFill/>
        </p:spPr>
        <p:txBody>
          <a:bodyPr wrap="square" lIns="91428" tIns="45714" rIns="91428" bIns="45714" rtlCol="0">
            <a:spAutoFit/>
          </a:bodyPr>
          <a:lstStyle/>
          <a:p>
            <a:pPr algn="just"/>
            <a:r>
              <a:rPr lang="en-US" sz="2400" b="1" smtClean="0">
                <a:latin typeface="Arial" pitchFamily="34" charset="0"/>
                <a:ea typeface="Arial-Rounded" pitchFamily="34" charset="0"/>
                <a:cs typeface="Arial" pitchFamily="34" charset="0"/>
              </a:rPr>
              <a:t>Hát một bài và cùng nhau vận động theo nhịp điệu của bài hát</a:t>
            </a:r>
            <a:endParaRPr lang="en-US" sz="2400" b="1">
              <a:latin typeface="Arial" pitchFamily="34" charset="0"/>
              <a:ea typeface="Arial-Rounded" pitchFamily="34" charset="0"/>
              <a:cs typeface="Arial" pitchFamily="34" charset="0"/>
            </a:endParaRPr>
          </a:p>
        </p:txBody>
      </p:sp>
      <p:pic>
        <p:nvPicPr>
          <p:cNvPr id="16" name="Bài hát buổi sáng VTV7.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219200" y="1161983"/>
            <a:ext cx="6570445" cy="3695767"/>
          </a:xfrm>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66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1011</TotalTime>
  <Words>285</Words>
  <Application>Microsoft Office PowerPoint</Application>
  <PresentationFormat>On-screen Show (16:9)</PresentationFormat>
  <Paragraphs>41</Paragraphs>
  <Slides>11</Slides>
  <Notes>5</Notes>
  <HiddenSlides>0</HiddenSlides>
  <MMClips>2</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Mời thầy cô tham gia nhóm chia sẻ tài liệu: https://www.facebook.com/groups/443096903751589 Zalo: 0916604268  Nếu phát hiện lỗi sai nào, phiền thầy cô chụp ảnh và báo lại giúp mình nhé! Trân trọng!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185</cp:revision>
  <dcterms:created xsi:type="dcterms:W3CDTF">2020-12-08T15:48:47Z</dcterms:created>
  <dcterms:modified xsi:type="dcterms:W3CDTF">2021-04-01T22:58:25Z</dcterms:modified>
</cp:coreProperties>
</file>