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70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46" y="6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 panose="020B0604020202020204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 panose="020B0604020202020204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21B14C-3617-4BDC-80CC-3254825EC698}" type="slidenum">
              <a:rPr lang="en-US" sz="1200" b="0" strike="noStrike" spc="-1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03D6A64-D341-4742-8C38-58CC4A81813C}" type="slidenum">
              <a:rPr lang="en-US" sz="1200" b="0" strike="noStrike" spc="-1">
                <a:solidFill>
                  <a:srgbClr val="000000"/>
                </a:solidFill>
                <a:latin typeface="Arial" panose="020B0604020202020204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720" indent="-42672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Click to edit the outline text format</a:t>
            </a:r>
          </a:p>
          <a:p>
            <a:pPr marL="927100" lvl="1" indent="-35560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Second Outline Level</a:t>
            </a:r>
          </a:p>
          <a:p>
            <a:pPr marL="1426845" lvl="2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Third Outline Level</a:t>
            </a:r>
          </a:p>
          <a:p>
            <a:pPr marL="1998345" lvl="3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Fourth Outline Level</a:t>
            </a:r>
          </a:p>
          <a:p>
            <a:pPr marL="2569845" lvl="4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Fifth Outline Level</a:t>
            </a:r>
          </a:p>
          <a:p>
            <a:pPr marL="2569845" lvl="5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Sixth Outline Level</a:t>
            </a:r>
          </a:p>
          <a:p>
            <a:pPr marL="2569845" lvl="6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4.wav"/><Relationship Id="rId7" Type="http://schemas.openxmlformats.org/officeDocument/2006/relationships/image" Target="../media/image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jpeg"/><Relationship Id="rId5" Type="http://schemas.openxmlformats.org/officeDocument/2006/relationships/image" Target="../media/image4.GIF"/><Relationship Id="rId4" Type="http://schemas.openxmlformats.org/officeDocument/2006/relationships/image" Target="../media/image18.jpe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jpeg"/><Relationship Id="rId5" Type="http://schemas.openxmlformats.org/officeDocument/2006/relationships/image" Target="../media/image4.GIF"/><Relationship Id="rId10" Type="http://schemas.openxmlformats.org/officeDocument/2006/relationships/image" Target="../media/image17.png"/><Relationship Id="rId4" Type="http://schemas.openxmlformats.org/officeDocument/2006/relationships/image" Target="../media/image18.jpe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16.png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4.GI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4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4.wav"/><Relationship Id="rId7" Type="http://schemas.openxmlformats.org/officeDocument/2006/relationships/image" Target="../media/image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 panose="02020603050405020304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>
            <a:fillRect/>
          </a:stretch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>
            <a:fillRect/>
          </a:stretch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6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7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7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7"/>
          <p:cNvSpPr/>
          <p:nvPr/>
        </p:nvSpPr>
        <p:spPr>
          <a:xfrm>
            <a:off x="2557440" y="1071720"/>
            <a:ext cx="63579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Phân biệt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70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>
            <a:fillRect/>
          </a:stretch>
        </p:blipFill>
        <p:spPr>
          <a:xfrm>
            <a:off x="5772240" y="250020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>
            <a:fillRect/>
          </a:stretch>
        </p:blipFill>
        <p:spPr>
          <a:xfrm>
            <a:off x="1414440" y="250020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10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11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7"/>
          <p:cNvSpPr/>
          <p:nvPr/>
        </p:nvSpPr>
        <p:spPr>
          <a:xfrm>
            <a:off x="628560" y="103320"/>
            <a:ext cx="40006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Nghe và vận động 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78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9156" t="47836" r="63382" b="42065"/>
          <a:stretch>
            <a:fillRect/>
          </a:stretch>
        </p:blipFill>
        <p:spPr>
          <a:xfrm>
            <a:off x="6058080" y="1214280"/>
            <a:ext cx="3571560" cy="20163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10955" t="61956" r="67140" b="25465"/>
          <a:stretch>
            <a:fillRect/>
          </a:stretch>
        </p:blipFill>
        <p:spPr>
          <a:xfrm>
            <a:off x="1057320" y="1143000"/>
            <a:ext cx="2928960" cy="2286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Media"/>
          <p:cNvPicPr/>
          <p:nvPr/>
        </p:nvPicPr>
        <p:blipFill>
          <a:blip r:embed="rId7"/>
          <a:stretch>
            <a:fillRect/>
          </a:stretch>
        </p:blipFill>
        <p:spPr>
          <a:xfrm>
            <a:off x="1700280" y="3286080"/>
            <a:ext cx="1628640" cy="23130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4" descr="Media"/>
          <p:cNvPicPr/>
          <p:nvPr/>
        </p:nvPicPr>
        <p:blipFill>
          <a:blip r:embed="rId8"/>
          <a:stretch>
            <a:fillRect/>
          </a:stretch>
        </p:blipFill>
        <p:spPr>
          <a:xfrm>
            <a:off x="7129440" y="3214800"/>
            <a:ext cx="1536840" cy="228600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PHÂN BIỆT CAO -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4156" y="3832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Vận dụng sáng tạo\Cao thấp 2.jpg"/>
          <p:cNvPicPr/>
          <p:nvPr/>
        </p:nvPicPr>
        <p:blipFill>
          <a:blip r:embed="rId4">
            <a:lum contrast="30000"/>
          </a:blip>
          <a:srcRect t="54171" b="10415"/>
          <a:stretch>
            <a:fillRect/>
          </a:stretch>
        </p:blipFill>
        <p:spPr>
          <a:xfrm>
            <a:off x="1343160" y="2214720"/>
            <a:ext cx="8429400" cy="3357360"/>
          </a:xfrm>
          <a:prstGeom prst="rect">
            <a:avLst/>
          </a:prstGeom>
          <a:ln w="0">
            <a:noFill/>
          </a:ln>
        </p:spPr>
      </p:pic>
      <p:sp>
        <p:nvSpPr>
          <p:cNvPr id="288" name="Rectangle 13"/>
          <p:cNvSpPr/>
          <p:nvPr/>
        </p:nvSpPr>
        <p:spPr>
          <a:xfrm>
            <a:off x="2364480" y="1071720"/>
            <a:ext cx="64040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NGHE NHẠC VÀ VẬN ĐỘNG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 THEO Ý THÍCH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89" name="Rectangle 14"/>
          <p:cNvSpPr/>
          <p:nvPr/>
        </p:nvSpPr>
        <p:spPr>
          <a:xfrm>
            <a:off x="1493280" y="214200"/>
            <a:ext cx="262512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31567" r="9986" b="59378"/>
          <a:stretch>
            <a:fillRect/>
          </a:stretch>
        </p:blipFill>
        <p:spPr>
          <a:xfrm>
            <a:off x="1200240" y="3137040"/>
            <a:ext cx="8858160" cy="1238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Media"/>
          <p:cNvPicPr/>
          <p:nvPr/>
        </p:nvPicPr>
        <p:blipFill>
          <a:blip r:embed="rId7"/>
          <a:stretch>
            <a:fillRect/>
          </a:stretch>
        </p:blipFill>
        <p:spPr>
          <a:xfrm>
            <a:off x="2057400" y="214308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Media"/>
          <p:cNvPicPr/>
          <p:nvPr/>
        </p:nvPicPr>
        <p:blipFill>
          <a:blip r:embed="rId8"/>
          <a:stretch>
            <a:fillRect/>
          </a:stretch>
        </p:blipFill>
        <p:spPr>
          <a:xfrm>
            <a:off x="4057560" y="216864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 descr="Media"/>
          <p:cNvPicPr/>
          <p:nvPr/>
        </p:nvPicPr>
        <p:blipFill>
          <a:blip r:embed="rId7"/>
          <a:stretch>
            <a:fillRect/>
          </a:stretch>
        </p:blipFill>
        <p:spPr>
          <a:xfrm>
            <a:off x="5986440" y="221472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4" descr="Media"/>
          <p:cNvPicPr/>
          <p:nvPr/>
        </p:nvPicPr>
        <p:blipFill>
          <a:blip r:embed="rId8"/>
          <a:stretch>
            <a:fillRect/>
          </a:stretch>
        </p:blipFill>
        <p:spPr>
          <a:xfrm>
            <a:off x="7843680" y="221472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" descr="Media"/>
          <p:cNvPicPr/>
          <p:nvPr/>
        </p:nvPicPr>
        <p:blipFill>
          <a:blip r:embed="rId7"/>
          <a:stretch>
            <a:fillRect/>
          </a:stretch>
        </p:blipFill>
        <p:spPr>
          <a:xfrm>
            <a:off x="198612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20800" r="9986" b="70702"/>
          <a:stretch>
            <a:fillRect/>
          </a:stretch>
        </p:blipFill>
        <p:spPr>
          <a:xfrm>
            <a:off x="985680" y="1071720"/>
            <a:ext cx="9001440" cy="114300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" descr="Media"/>
          <p:cNvPicPr/>
          <p:nvPr/>
        </p:nvPicPr>
        <p:blipFill>
          <a:blip r:embed="rId7"/>
          <a:stretch>
            <a:fillRect/>
          </a:stretch>
        </p:blipFill>
        <p:spPr>
          <a:xfrm>
            <a:off x="4200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" descr="Media"/>
          <p:cNvPicPr/>
          <p:nvPr/>
        </p:nvPicPr>
        <p:blipFill>
          <a:blip r:embed="rId7"/>
          <a:stretch>
            <a:fillRect/>
          </a:stretch>
        </p:blipFill>
        <p:spPr>
          <a:xfrm>
            <a:off x="6486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4" descr="Media"/>
          <p:cNvPicPr/>
          <p:nvPr/>
        </p:nvPicPr>
        <p:blipFill>
          <a:blip r:embed="rId8"/>
          <a:stretch>
            <a:fillRect/>
          </a:stretch>
        </p:blipFill>
        <p:spPr>
          <a:xfrm>
            <a:off x="3057480" y="435780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4" descr="Media"/>
          <p:cNvPicPr/>
          <p:nvPr/>
        </p:nvPicPr>
        <p:blipFill>
          <a:blip r:embed="rId8"/>
          <a:stretch>
            <a:fillRect/>
          </a:stretch>
        </p:blipFill>
        <p:spPr>
          <a:xfrm>
            <a:off x="5129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4" descr="Media"/>
          <p:cNvPicPr/>
          <p:nvPr/>
        </p:nvPicPr>
        <p:blipFill>
          <a:blip r:embed="rId8"/>
          <a:stretch>
            <a:fillRect/>
          </a:stretch>
        </p:blipFill>
        <p:spPr>
          <a:xfrm>
            <a:off x="7415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" descr="D:\GIÁO ÁN 1 2020-2021\HÌNH SOẠN GIÁO ÁN\Picture1.png"/>
          <p:cNvPicPr/>
          <p:nvPr/>
        </p:nvPicPr>
        <p:blipFill>
          <a:blip r:embed="rId9"/>
          <a:srcRect l="38037" t="19936" r="39101" b="36639"/>
          <a:stretch>
            <a:fillRect/>
          </a:stretch>
        </p:blipFill>
        <p:spPr>
          <a:xfrm>
            <a:off x="8674200" y="4357800"/>
            <a:ext cx="922320" cy="121428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VẬN ĐỘNG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6134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14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>
            <a:fillRect/>
          </a:stretch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 panose="02020603050405020304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17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18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 panose="02020603050405020304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>
            <a:fillRect/>
          </a:stretch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>
            <a:fillRect/>
          </a:stretch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>
            <a:fillRect/>
          </a:stretch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271440"/>
            <a:ext cx="9501120" cy="94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Lắng nghe và điền từ còn thiếu vào câu hát sau? 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Và cho biết tên bài hát là gì?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>
            <a:fillRect/>
          </a:stretch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>
            <a:fillRect/>
          </a:stretch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>
            <a:fillRect/>
          </a:stretch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>
            <a:fillRect/>
          </a:stretch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2" descr="D:\GIÁO ÁN 1 2020-2021\HÌNH SOẠN GIÁO ÁN\Học hát\Tổ Quôc ta\Tổ quốc ta.jpg"/>
          <p:cNvPicPr/>
          <p:nvPr/>
        </p:nvPicPr>
        <p:blipFill>
          <a:blip r:embed="rId16"/>
          <a:stretch>
            <a:fillRect/>
          </a:stretch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  <p:pic>
        <p:nvPicPr>
          <p:cNvPr id="2" name="tro ch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2980" y="177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2" descr="D:\GIÁO ÁN 1 2020-2021\HÌNH SOẠN GIÁO ÁN\Học hát\Tổ Quôc ta\Tổ quốc ta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 panose="02020603050405020304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0" descr="Kết quả hình ảnh cho nền powerpoint đẹp"/>
          <p:cNvPicPr/>
          <p:nvPr/>
        </p:nvPicPr>
        <p:blipFill>
          <a:blip r:embed="rId2"/>
          <a:srcRect t="3617" b="4847"/>
          <a:stretch>
            <a:fillRect/>
          </a:stretch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6" descr="ag00373_"/>
          <p:cNvPicPr/>
          <p:nvPr/>
        </p:nvPicPr>
        <p:blipFill>
          <a:blip r:embed="rId3"/>
          <a:stretch>
            <a:fillRect/>
          </a:stretch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25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5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0" descr="Kết quả hình ảnh cho nền powerpoint đẹp"/>
          <p:cNvPicPr/>
          <p:nvPr/>
        </p:nvPicPr>
        <p:blipFill>
          <a:blip r:embed="rId3"/>
          <a:srcRect t="3617" b="4847"/>
          <a:stretch>
            <a:fillRect/>
          </a:stretch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6" descr="ag00373_"/>
          <p:cNvPicPr/>
          <p:nvPr/>
        </p:nvPicPr>
        <p:blipFill>
          <a:blip r:embed="rId4"/>
          <a:stretch>
            <a:fillRect/>
          </a:stretch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"/>
          <p:cNvPicPr/>
          <p:nvPr/>
        </p:nvPicPr>
        <p:blipFill>
          <a:blip r:embed="rId5"/>
          <a:stretch>
            <a:fillRect/>
          </a:stretch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"/>
          <p:cNvSpPr/>
          <p:nvPr/>
        </p:nvSpPr>
        <p:spPr>
          <a:xfrm>
            <a:off x="1200240" y="2571840"/>
            <a:ext cx="835812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HÁT KẾT HỢP VẬN ĐỘNG</a:t>
            </a:r>
            <a:endParaRPr lang="en-US" sz="44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THEO BÀI HÁT</a:t>
            </a:r>
            <a:endParaRPr lang="en-US" sz="4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40" name="Picture 8" descr="000o"/>
          <p:cNvPicPr/>
          <p:nvPr/>
        </p:nvPicPr>
        <p:blipFill>
          <a:blip r:embed="rId6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9" descr="000o"/>
          <p:cNvPicPr/>
          <p:nvPr/>
        </p:nvPicPr>
        <p:blipFill>
          <a:blip r:embed="rId6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0" descr="000o"/>
          <p:cNvPicPr/>
          <p:nvPr/>
        </p:nvPicPr>
        <p:blipFill>
          <a:blip r:embed="rId6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1" descr="000o"/>
          <p:cNvPicPr/>
          <p:nvPr/>
        </p:nvPicPr>
        <p:blipFill>
          <a:blip r:embed="rId6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0" name="Text Box 9"/>
          <p:cNvSpPr/>
          <p:nvPr/>
        </p:nvSpPr>
        <p:spPr>
          <a:xfrm>
            <a:off x="1271520" y="1000080"/>
            <a:ext cx="83581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TRÒ CHƠI</a:t>
            </a:r>
            <a:endParaRPr lang="en-US" sz="4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51" name="Picture 2" descr="Media"/>
          <p:cNvPicPr/>
          <p:nvPr/>
        </p:nvPicPr>
        <p:blipFill>
          <a:blip r:embed="rId4"/>
          <a:stretch>
            <a:fillRect/>
          </a:stretch>
        </p:blipFill>
        <p:spPr>
          <a:xfrm>
            <a:off x="270036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4" descr="Media"/>
          <p:cNvPicPr/>
          <p:nvPr/>
        </p:nvPicPr>
        <p:blipFill>
          <a:blip r:embed="rId5"/>
          <a:stretch>
            <a:fillRect/>
          </a:stretch>
        </p:blipFill>
        <p:spPr>
          <a:xfrm>
            <a:off x="5415120" y="2000160"/>
            <a:ext cx="2357280" cy="350856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13"/>
          <p:cNvSpPr/>
          <p:nvPr/>
        </p:nvSpPr>
        <p:spPr>
          <a:xfrm>
            <a:off x="8344080" y="4143240"/>
            <a:ext cx="2143080" cy="857520"/>
          </a:xfrm>
          <a:prstGeom prst="wedgeRoundRectCallout">
            <a:avLst>
              <a:gd name="adj1" fmla="val -95333"/>
              <a:gd name="adj2" fmla="val -42962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Bóng thấp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54" name="Rounded Rectangular Callout 14"/>
          <p:cNvSpPr/>
          <p:nvPr/>
        </p:nvSpPr>
        <p:spPr>
          <a:xfrm>
            <a:off x="628560" y="1571760"/>
            <a:ext cx="1928880" cy="785520"/>
          </a:xfrm>
          <a:prstGeom prst="wedgeRoundRectCallout">
            <a:avLst>
              <a:gd name="adj1" fmla="val 65037"/>
              <a:gd name="adj2" fmla="val 89083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Cây cao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1" descr="14"/>
          <p:cNvPicPr/>
          <p:nvPr/>
        </p:nvPicPr>
        <p:blipFill>
          <a:blip r:embed="rId6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7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7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7"/>
          <p:cNvSpPr/>
          <p:nvPr/>
        </p:nvSpPr>
        <p:spPr>
          <a:xfrm>
            <a:off x="3200400" y="150012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CAO - THẤP</a:t>
            </a:r>
            <a:endParaRPr lang="en-US" sz="44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61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62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>
            <a:fillRect/>
          </a:stretch>
        </p:blipFill>
        <p:spPr>
          <a:xfrm>
            <a:off x="5557680" y="271476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>
            <a:fillRect/>
          </a:stretch>
        </p:blipFill>
        <p:spPr>
          <a:xfrm>
            <a:off x="1200240" y="271476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2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3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Custom</PresentationFormat>
  <Paragraphs>33</Paragraphs>
  <Slides>14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612</cp:revision>
  <dcterms:created xsi:type="dcterms:W3CDTF">2010-04-30T20:19:00Z</dcterms:created>
  <dcterms:modified xsi:type="dcterms:W3CDTF">2025-01-15T23:12:57Z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9FCBA2B11C82486EB9BB1E35D14E55F9_13</vt:lpwstr>
  </property>
  <property fmtid="{D5CDD505-2E9C-101B-9397-08002B2CF9AE}" pid="3" name="KSOProductBuildVer">
    <vt:lpwstr>1033-12.2.0.13266</vt:lpwstr>
  </property>
</Properties>
</file>