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6" r:id="rId4"/>
    <p:sldMasterId id="2147483718" r:id="rId5"/>
    <p:sldMasterId id="2147483730" r:id="rId6"/>
    <p:sldMasterId id="2147483743" r:id="rId7"/>
    <p:sldMasterId id="2147483767" r:id="rId8"/>
  </p:sldMasterIdLst>
  <p:notesMasterIdLst>
    <p:notesMasterId r:id="rId34"/>
  </p:notesMasterIdLst>
  <p:sldIdLst>
    <p:sldId id="260" r:id="rId9"/>
    <p:sldId id="265" r:id="rId10"/>
    <p:sldId id="309" r:id="rId11"/>
    <p:sldId id="3381" r:id="rId12"/>
    <p:sldId id="3382" r:id="rId13"/>
    <p:sldId id="3383" r:id="rId14"/>
    <p:sldId id="3385" r:id="rId15"/>
    <p:sldId id="3386" r:id="rId16"/>
    <p:sldId id="3387" r:id="rId17"/>
    <p:sldId id="3388" r:id="rId18"/>
    <p:sldId id="340" r:id="rId19"/>
    <p:sldId id="308" r:id="rId20"/>
    <p:sldId id="311" r:id="rId21"/>
    <p:sldId id="312" r:id="rId22"/>
    <p:sldId id="722" r:id="rId23"/>
    <p:sldId id="3389" r:id="rId24"/>
    <p:sldId id="313" r:id="rId25"/>
    <p:sldId id="3390" r:id="rId26"/>
    <p:sldId id="3393" r:id="rId27"/>
    <p:sldId id="3391" r:id="rId28"/>
    <p:sldId id="3392" r:id="rId29"/>
    <p:sldId id="377" r:id="rId30"/>
    <p:sldId id="328" r:id="rId31"/>
    <p:sldId id="3394" r:id="rId32"/>
    <p:sldId id="34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94660"/>
  </p:normalViewPr>
  <p:slideViewPr>
    <p:cSldViewPr snapToGrid="0">
      <p:cViewPr varScale="1">
        <p:scale>
          <a:sx n="65" d="100"/>
          <a:sy n="65" d="100"/>
        </p:scale>
        <p:origin x="504"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04771-3698-4542-8EA6-D1EF5FAB29CC}" type="datetimeFigureOut">
              <a:rPr lang="en-US" smtClean="0"/>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BD8AF-3428-4AA4-831C-33307FFAC8FC}" type="slidenum">
              <a:rPr lang="en-US" smtClean="0"/>
              <a:t>‹#›</a:t>
            </a:fld>
            <a:endParaRPr lang="en-US"/>
          </a:p>
        </p:txBody>
      </p:sp>
    </p:spTree>
    <p:extLst>
      <p:ext uri="{BB962C8B-B14F-4D97-AF65-F5344CB8AC3E}">
        <p14:creationId xmlns:p14="http://schemas.microsoft.com/office/powerpoint/2010/main" val="4193921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3318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CFD5-E350-446A-A599-E26514AA59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9728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3144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04663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24510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B7DDE-870D-4822-9047-7B201A2AC9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072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3166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CFD5-E350-446A-A599-E26514AA59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51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a:fld id="{2E3AAC11-D570-4EA9-AFC0-30FB72BA45EB}" type="datetimeFigureOut">
              <a:rPr lang="zh-CN" altLang="en-US" smtClean="0">
                <a:solidFill>
                  <a:prstClr val="black"/>
                </a:solidFill>
              </a:rPr>
              <a:t>2025/1/15</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09503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216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2025/1/15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669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2025/1/15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90756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676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469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2025/1/15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89102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1/15/2025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562943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1/15/2025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4163267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1/15/2025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141905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1/15/2025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450791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a:fld id="{2E3AAC11-D570-4EA9-AFC0-30FB72BA45EB}" type="datetimeFigureOut">
              <a:rPr lang="zh-CN" altLang="en-US" smtClean="0">
                <a:solidFill>
                  <a:prstClr val="black"/>
                </a:solidFill>
              </a:rPr>
              <a:t>2025/1/15</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75712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1/15/2025</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581612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1/15/2025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191500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1/15/2025</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929438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1/15/2025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196406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1/15/2025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978227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1/15/2025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079214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1/15/2025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771901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1/15/2025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83675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1/15/2025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33634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1/15/2025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924607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144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1/15/2025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93877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1/15/2025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3369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1/15/2025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58794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1/15/2025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068828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1/15/2025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67720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1/15/2025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75479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1/15/2025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18496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1/15/2025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0506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044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647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2180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535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6945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3828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999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4171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975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641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4568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2025/1/15</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672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3909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2025/1/15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937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34257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0083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56950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9827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43010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7702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941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9599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98348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648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6646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1/15/2025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243057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1/15/2025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1527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1/15/2025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766043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1/15/2025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653446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1/15/2025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09967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1/15/2025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263364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1/15/2025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268210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1/15/2025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4207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1/15/2025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396278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1/15/2025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1295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2025/1/15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459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1/15/2025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656214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70384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224861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4759615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041011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840520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3862724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87962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2845031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39636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2025/1/15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6641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640666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1/15/2025</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58340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2025/1/15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5209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6.xml"/><Relationship Id="rId16" Type="http://schemas.openxmlformats.org/officeDocument/2006/relationships/tags" Target="../tags/tag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ags" Target="../tags/tag3.xml"/><Relationship Id="rId10" Type="http://schemas.openxmlformats.org/officeDocument/2006/relationships/slideLayout" Target="../slideLayouts/slideLayout14.xml"/><Relationship Id="rId19" Type="http://schemas.openxmlformats.org/officeDocument/2006/relationships/image" Target="../media/image2.pn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51ED84E-0CA7-52BA-C9FE-C8D3225A9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48682" y="131505"/>
            <a:ext cx="2004553" cy="2004553"/>
          </a:xfrm>
          <a:prstGeom prst="rect">
            <a:avLst/>
          </a:prstGeom>
        </p:spPr>
      </p:pic>
    </p:spTree>
    <p:extLst>
      <p:ext uri="{BB962C8B-B14F-4D97-AF65-F5344CB8AC3E}">
        <p14:creationId xmlns:p14="http://schemas.microsoft.com/office/powerpoint/2010/main" val="672795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2025/1/15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44136376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1311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60503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4027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74017594"/>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4957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79565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10.wdp"/><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44.xml"/><Relationship Id="rId6" Type="http://schemas.openxmlformats.org/officeDocument/2006/relationships/image" Target="../media/image39.png"/><Relationship Id="rId5" Type="http://schemas.openxmlformats.org/officeDocument/2006/relationships/image" Target="../media/image40.svg"/><Relationship Id="rId4" Type="http://schemas.openxmlformats.org/officeDocument/2006/relationships/image" Target="../media/image38.png"/><Relationship Id="rId9" Type="http://schemas.openxmlformats.org/officeDocument/2006/relationships/image" Target="../media/image44.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4.png"/><Relationship Id="rId5" Type="http://schemas.microsoft.com/office/2007/relationships/hdphoto" Target="../media/hdphoto11.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emf"/><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g"/><Relationship Id="rId1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66.xml"/><Relationship Id="rId6" Type="http://schemas.microsoft.com/office/2007/relationships/hdphoto" Target="../media/hdphoto14.wdp"/><Relationship Id="rId11" Type="http://schemas.openxmlformats.org/officeDocument/2006/relationships/image" Target="../media/image69.png"/><Relationship Id="rId5" Type="http://schemas.openxmlformats.org/officeDocument/2006/relationships/image" Target="../media/image65.png"/><Relationship Id="rId10" Type="http://schemas.microsoft.com/office/2007/relationships/hdphoto" Target="../media/hdphoto15.wdp"/><Relationship Id="rId4" Type="http://schemas.openxmlformats.org/officeDocument/2006/relationships/image" Target="../media/image64.jpe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5.xml"/><Relationship Id="rId5" Type="http://schemas.openxmlformats.org/officeDocument/2006/relationships/image" Target="../media/image17.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18" Type="http://schemas.microsoft.com/office/2007/relationships/hdphoto" Target="../media/hdphoto7.wdp"/><Relationship Id="rId3" Type="http://schemas.openxmlformats.org/officeDocument/2006/relationships/image" Target="../media/image19.jpg"/><Relationship Id="rId21" Type="http://schemas.microsoft.com/office/2007/relationships/hdphoto" Target="../media/hdphoto8.wdp"/><Relationship Id="rId7" Type="http://schemas.openxmlformats.org/officeDocument/2006/relationships/image" Target="../media/image22.png"/><Relationship Id="rId12" Type="http://schemas.microsoft.com/office/2007/relationships/hdphoto" Target="../media/hdphoto4.wdp"/><Relationship Id="rId17" Type="http://schemas.openxmlformats.org/officeDocument/2006/relationships/image" Target="../media/image27.png"/><Relationship Id="rId25" Type="http://schemas.openxmlformats.org/officeDocument/2006/relationships/slide" Target="slide9.xml"/><Relationship Id="rId2" Type="http://schemas.openxmlformats.org/officeDocument/2006/relationships/notesSlide" Target="../notesSlides/notesSlide4.xml"/><Relationship Id="rId16" Type="http://schemas.microsoft.com/office/2007/relationships/hdphoto" Target="../media/hdphoto6.wdp"/><Relationship Id="rId20" Type="http://schemas.openxmlformats.org/officeDocument/2006/relationships/image" Target="../media/image28.png"/><Relationship Id="rId1" Type="http://schemas.openxmlformats.org/officeDocument/2006/relationships/slideLayout" Target="../slideLayouts/slideLayout22.xml"/><Relationship Id="rId6" Type="http://schemas.openxmlformats.org/officeDocument/2006/relationships/image" Target="../media/image21.jpg"/><Relationship Id="rId11" Type="http://schemas.openxmlformats.org/officeDocument/2006/relationships/image" Target="../media/image24.png"/><Relationship Id="rId24" Type="http://schemas.openxmlformats.org/officeDocument/2006/relationships/slide" Target="slide6.xml"/><Relationship Id="rId5" Type="http://schemas.microsoft.com/office/2007/relationships/hdphoto" Target="../media/hdphoto1.wdp"/><Relationship Id="rId15" Type="http://schemas.openxmlformats.org/officeDocument/2006/relationships/image" Target="../media/image26.png"/><Relationship Id="rId23" Type="http://schemas.openxmlformats.org/officeDocument/2006/relationships/slide" Target="slide7.xml"/><Relationship Id="rId10" Type="http://schemas.microsoft.com/office/2007/relationships/hdphoto" Target="../media/hdphoto3.wdp"/><Relationship Id="rId19" Type="http://schemas.openxmlformats.org/officeDocument/2006/relationships/slide" Target="slide10.xml"/><Relationship Id="rId4" Type="http://schemas.openxmlformats.org/officeDocument/2006/relationships/image" Target="../media/image20.png"/><Relationship Id="rId9" Type="http://schemas.openxmlformats.org/officeDocument/2006/relationships/image" Target="../media/image23.png"/><Relationship Id="rId14" Type="http://schemas.microsoft.com/office/2007/relationships/hdphoto" Target="../media/hdphoto5.wdp"/><Relationship Id="rId22"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slide" Target="slide5.xml"/><Relationship Id="rId5" Type="http://schemas.microsoft.com/office/2007/relationships/hdphoto" Target="../media/hdphoto9.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0015"/>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图片 2" descr="组 8"/>
          <p:cNvPicPr>
            <a:picLocks noChangeAspect="1"/>
          </p:cNvPicPr>
          <p:nvPr/>
        </p:nvPicPr>
        <p:blipFill>
          <a:blip r:embed="rId6"/>
          <a:stretch>
            <a:fillRect/>
          </a:stretch>
        </p:blipFill>
        <p:spPr>
          <a:xfrm>
            <a:off x="0" y="-247650"/>
            <a:ext cx="12192000" cy="4318000"/>
          </a:xfrm>
          <a:prstGeom prst="rect">
            <a:avLst/>
          </a:prstGeom>
        </p:spPr>
      </p:pic>
      <p:pic>
        <p:nvPicPr>
          <p:cNvPr id="6" name="Picture 5">
            <a:extLst>
              <a:ext uri="{FF2B5EF4-FFF2-40B4-BE49-F238E27FC236}">
                <a16:creationId xmlns:a16="http://schemas.microsoft.com/office/drawing/2014/main" id="{9356C104-386D-4C25-4F12-6BC432C7C588}"/>
              </a:ext>
            </a:extLst>
          </p:cNvPr>
          <p:cNvPicPr>
            <a:picLocks noChangeAspect="1"/>
          </p:cNvPicPr>
          <p:nvPr/>
        </p:nvPicPr>
        <p:blipFill>
          <a:blip r:embed="rId7"/>
          <a:stretch>
            <a:fillRect/>
          </a:stretch>
        </p:blipFill>
        <p:spPr>
          <a:xfrm>
            <a:off x="2167220" y="1389469"/>
            <a:ext cx="6657409" cy="859611"/>
          </a:xfrm>
          <a:prstGeom prst="rect">
            <a:avLst/>
          </a:prstGeom>
        </p:spPr>
      </p:pic>
      <p:pic>
        <p:nvPicPr>
          <p:cNvPr id="8" name="Picture 7">
            <a:extLst>
              <a:ext uri="{FF2B5EF4-FFF2-40B4-BE49-F238E27FC236}">
                <a16:creationId xmlns:a16="http://schemas.microsoft.com/office/drawing/2014/main" id="{D3D1781D-0E4E-FAA4-E6A1-6AAD63F3583E}"/>
              </a:ext>
            </a:extLst>
          </p:cNvPr>
          <p:cNvPicPr>
            <a:picLocks noChangeAspect="1"/>
          </p:cNvPicPr>
          <p:nvPr/>
        </p:nvPicPr>
        <p:blipFill>
          <a:blip r:embed="rId8"/>
          <a:stretch>
            <a:fillRect/>
          </a:stretch>
        </p:blipFill>
        <p:spPr>
          <a:xfrm rot="19925745">
            <a:off x="-80141" y="1550981"/>
            <a:ext cx="3017782" cy="1603387"/>
          </a:xfrm>
          <a:prstGeom prst="rect">
            <a:avLst/>
          </a:prstGeom>
        </p:spPr>
      </p:pic>
      <p:pic>
        <p:nvPicPr>
          <p:cNvPr id="10" name="Picture 9">
            <a:extLst>
              <a:ext uri="{FF2B5EF4-FFF2-40B4-BE49-F238E27FC236}">
                <a16:creationId xmlns:a16="http://schemas.microsoft.com/office/drawing/2014/main" id="{DCB3C459-86B5-3D83-729A-9CF3983874EA}"/>
              </a:ext>
            </a:extLst>
          </p:cNvPr>
          <p:cNvPicPr>
            <a:picLocks noChangeAspect="1"/>
          </p:cNvPicPr>
          <p:nvPr/>
        </p:nvPicPr>
        <p:blipFill>
          <a:blip r:embed="rId9"/>
          <a:stretch>
            <a:fillRect/>
          </a:stretch>
        </p:blipFill>
        <p:spPr>
          <a:xfrm>
            <a:off x="1712642" y="2365182"/>
            <a:ext cx="7699915" cy="15180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9540"/>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pic>
        <p:nvPicPr>
          <p:cNvPr id="12" name="图片 11" descr="组 8"/>
          <p:cNvPicPr>
            <a:picLocks noChangeAspect="1"/>
          </p:cNvPicPr>
          <p:nvPr/>
        </p:nvPicPr>
        <p:blipFill>
          <a:blip r:embed="rId6"/>
          <a:stretch>
            <a:fillRect/>
          </a:stretch>
        </p:blipFill>
        <p:spPr>
          <a:xfrm>
            <a:off x="0" y="-243509"/>
            <a:ext cx="12192000" cy="431800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15A6520A-331B-A094-12DB-FC267E84038C}"/>
              </a:ext>
            </a:extLst>
          </p:cNvPr>
          <p:cNvPicPr>
            <a:picLocks noChangeAspect="1"/>
          </p:cNvPicPr>
          <p:nvPr/>
        </p:nvPicPr>
        <p:blipFill>
          <a:blip r:embed="rId7"/>
          <a:stretch>
            <a:fillRect/>
          </a:stretch>
        </p:blipFill>
        <p:spPr>
          <a:xfrm>
            <a:off x="2425215" y="1671272"/>
            <a:ext cx="5322269" cy="4029805"/>
          </a:xfrm>
          <a:prstGeom prst="rect">
            <a:avLst/>
          </a:prstGeom>
        </p:spPr>
      </p:pic>
    </p:spTree>
    <p:extLst>
      <p:ext uri="{BB962C8B-B14F-4D97-AF65-F5344CB8AC3E}">
        <p14:creationId xmlns:p14="http://schemas.microsoft.com/office/powerpoint/2010/main" val="57122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6456B1FF-88AE-471D-9118-40538784A731}"/>
              </a:ext>
            </a:extLst>
          </p:cNvPr>
          <p:cNvPicPr>
            <a:picLocks noChangeAspect="1"/>
          </p:cNvPicPr>
          <p:nvPr/>
        </p:nvPicPr>
        <p:blipFill rotWithShape="1">
          <a:blip r:embed="rId3">
            <a:extLst>
              <a:ext uri="{28A0092B-C50C-407E-A947-70E740481C1C}">
                <a14:useLocalDpi xmlns:a14="http://schemas.microsoft.com/office/drawing/2010/main" val="0"/>
              </a:ext>
            </a:extLst>
          </a:blip>
          <a:srcRect l="711" r="604"/>
          <a:stretch/>
        </p:blipFill>
        <p:spPr>
          <a:xfrm>
            <a:off x="20" y="1282"/>
            <a:ext cx="12191980" cy="6856718"/>
          </a:xfrm>
          <a:prstGeom prst="rect">
            <a:avLst/>
          </a:prstGeom>
        </p:spPr>
      </p:pic>
      <p:sp>
        <p:nvSpPr>
          <p:cNvPr id="6" name="Google Shape;980;p43">
            <a:extLst>
              <a:ext uri="{FF2B5EF4-FFF2-40B4-BE49-F238E27FC236}">
                <a16:creationId xmlns:a16="http://schemas.microsoft.com/office/drawing/2014/main" id="{D7DB6CD2-D794-42C9-A961-1434DD9B1DEC}"/>
              </a:ext>
            </a:extLst>
          </p:cNvPr>
          <p:cNvSpPr/>
          <p:nvPr/>
        </p:nvSpPr>
        <p:spPr>
          <a:xfrm flipH="1">
            <a:off x="1742760" y="536526"/>
            <a:ext cx="9258171" cy="2044749"/>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56A6F96-ADF9-BBE2-EA69-10DC0CC58BCF}"/>
              </a:ext>
            </a:extLst>
          </p:cNvPr>
          <p:cNvSpPr txBox="1"/>
          <p:nvPr/>
        </p:nvSpPr>
        <p:spPr>
          <a:xfrm>
            <a:off x="2609850" y="609600"/>
            <a:ext cx="7696200" cy="1754326"/>
          </a:xfrm>
          <a:prstGeom prst="rect">
            <a:avLst/>
          </a:prstGeom>
          <a:noFill/>
        </p:spPr>
        <p:txBody>
          <a:bodyPr wrap="square" rtlCol="0">
            <a:spAutoFit/>
          </a:bodyPr>
          <a:lstStyle/>
          <a:p>
            <a:pPr algn="ctr"/>
            <a:r>
              <a:rPr lang="vi-VN" sz="5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 động 1: Chơi trò chơi </a:t>
            </a:r>
            <a:r>
              <a:rPr lang="vi-VN" sz="5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 não, luyện trí.</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828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E:\PPT\PPT\外\8月18号开学第一课PPT模板\组 2.png组 2"/>
          <p:cNvPicPr>
            <a:picLocks noChangeAspect="1"/>
          </p:cNvPicPr>
          <p:nvPr/>
        </p:nvPicPr>
        <p:blipFill>
          <a:blip r:embed="rId4"/>
          <a:srcRect/>
          <a:stretch>
            <a:fillRect/>
          </a:stretch>
        </p:blipFill>
        <p:spPr>
          <a:xfrm>
            <a:off x="318" y="129540"/>
            <a:ext cx="12191365" cy="6598920"/>
          </a:xfrm>
          <a:prstGeom prst="rect">
            <a:avLst/>
          </a:prstGeom>
        </p:spPr>
      </p:pic>
      <p:pic>
        <p:nvPicPr>
          <p:cNvPr id="70" name="图片 69" descr="组 8"/>
          <p:cNvPicPr>
            <a:picLocks noChangeAspect="1"/>
          </p:cNvPicPr>
          <p:nvPr/>
        </p:nvPicPr>
        <p:blipFill>
          <a:blip r:embed="rId5"/>
          <a:stretch>
            <a:fillRect/>
          </a:stretch>
        </p:blipFill>
        <p:spPr>
          <a:xfrm>
            <a:off x="0" y="0"/>
            <a:ext cx="12192000" cy="4318000"/>
          </a:xfrm>
          <a:prstGeom prst="rect">
            <a:avLst/>
          </a:prstGeom>
        </p:spPr>
      </p:pic>
      <p:sp>
        <p:nvSpPr>
          <p:cNvPr id="71" name="椭圆 70"/>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5" name="Picture 14">
            <a:extLst>
              <a:ext uri="{FF2B5EF4-FFF2-40B4-BE49-F238E27FC236}">
                <a16:creationId xmlns:a16="http://schemas.microsoft.com/office/drawing/2014/main" id="{145EAA3B-08CB-A675-5806-48C65C6BAA96}"/>
              </a:ext>
            </a:extLst>
          </p:cNvPr>
          <p:cNvPicPr>
            <a:picLocks noChangeAspect="1"/>
          </p:cNvPicPr>
          <p:nvPr/>
        </p:nvPicPr>
        <p:blipFill>
          <a:blip r:embed="rId6"/>
          <a:stretch>
            <a:fillRect/>
          </a:stretch>
        </p:blipFill>
        <p:spPr>
          <a:xfrm>
            <a:off x="3348032" y="1175724"/>
            <a:ext cx="5638507" cy="1205526"/>
          </a:xfrm>
          <a:prstGeom prst="rect">
            <a:avLst/>
          </a:prstGeom>
        </p:spPr>
      </p:pic>
      <p:sp>
        <p:nvSpPr>
          <p:cNvPr id="18" name="TextBox 17">
            <a:extLst>
              <a:ext uri="{FF2B5EF4-FFF2-40B4-BE49-F238E27FC236}">
                <a16:creationId xmlns:a16="http://schemas.microsoft.com/office/drawing/2014/main" id="{6DB38E2E-17CE-82A4-2555-03C4C3F40BEA}"/>
              </a:ext>
            </a:extLst>
          </p:cNvPr>
          <p:cNvSpPr txBox="1"/>
          <p:nvPr/>
        </p:nvSpPr>
        <p:spPr>
          <a:xfrm>
            <a:off x="647699" y="2076450"/>
            <a:ext cx="10791825" cy="3539430"/>
          </a:xfrm>
          <a:prstGeom prst="rect">
            <a:avLst/>
          </a:prstGeom>
          <a:noFill/>
        </p:spPr>
        <p:txBody>
          <a:bodyPr wrap="square" rtlCol="0">
            <a:spAutoFit/>
          </a:bodyPr>
          <a:lstStyle/>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Các thành viên trong nhóm quan sát và ghi tên một đồ vật mình nhìn thấy trong lớp học vào một tấm bìa và úp các tấm bìa xuống bàn.</a:t>
            </a:r>
            <a:endParaRPr lang="en-US" sz="2800" b="1" dirty="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Mỗi thành viên trong nhóm lần lượt rút một tấm bìa, trả lời câu hỏi tìm hiểu thông tin của các thành viên khác: “Ai? Cái gì? Ở đâu? Khi nào? Vì sao? Như thế nào?” để các thành viên khác đoán được đồ vật được ghi trên tấm bìa.</a:t>
            </a:r>
            <a:endParaRPr lang="en-US" sz="2800" b="1" dirty="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Bạn nào hỏi ít thông tin mà đoán được nhanh nhất là người chiến thắng.</a:t>
            </a:r>
            <a:endParaRPr lang="en-US" sz="28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up)">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up)">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wipe(up)">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58C833-3292-E1F2-790D-C02386B6CE80}"/>
              </a:ext>
            </a:extLst>
          </p:cNvPr>
          <p:cNvPicPr>
            <a:picLocks noChangeAspect="1"/>
          </p:cNvPicPr>
          <p:nvPr/>
        </p:nvPicPr>
        <p:blipFill>
          <a:blip r:embed="rId3"/>
          <a:stretch>
            <a:fillRect/>
          </a:stretch>
        </p:blipFill>
        <p:spPr>
          <a:xfrm>
            <a:off x="527684" y="967739"/>
            <a:ext cx="11043875" cy="4451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ảng đen khung gỗ">
            <a:extLst>
              <a:ext uri="{FF2B5EF4-FFF2-40B4-BE49-F238E27FC236}">
                <a16:creationId xmlns:a16="http://schemas.microsoft.com/office/drawing/2014/main" id="{29D0265C-BF6B-AE3D-2F15-8F7FDD658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0" y="514350"/>
            <a:ext cx="3486150" cy="225574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96927FF8-5201-3E54-C490-324851248181}"/>
              </a:ext>
            </a:extLst>
          </p:cNvPr>
          <p:cNvGrpSpPr/>
          <p:nvPr/>
        </p:nvGrpSpPr>
        <p:grpSpPr>
          <a:xfrm>
            <a:off x="114300" y="997806"/>
            <a:ext cx="7541716" cy="750060"/>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747068"/>
              <a:ext cx="4084363" cy="309511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Trong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bìa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đen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sp>
        <p:nvSpPr>
          <p:cNvPr id="23" name="TextBox 22">
            <a:extLst>
              <a:ext uri="{FF2B5EF4-FFF2-40B4-BE49-F238E27FC236}">
                <a16:creationId xmlns:a16="http://schemas.microsoft.com/office/drawing/2014/main" id="{1AA77E7A-5D3F-2AE8-F191-A6B84F285ABA}"/>
              </a:ext>
            </a:extLst>
          </p:cNvPr>
          <p:cNvSpPr txBox="1"/>
          <p:nvPr/>
        </p:nvSpPr>
        <p:spPr>
          <a:xfrm>
            <a:off x="371475" y="1971675"/>
            <a:ext cx="9848850" cy="4031873"/>
          </a:xfrm>
          <a:prstGeom prst="rect">
            <a:avLst/>
          </a:prstGeom>
          <a:noFill/>
        </p:spPr>
        <p:txBody>
          <a:bodyPr wrap="square" rtlCol="0">
            <a:spAutoFit/>
          </a:bodyPr>
          <a:lstStyle/>
          <a:p>
            <a:pPr marL="0" marR="0" algn="just">
              <a:spcBef>
                <a:spcPts val="0"/>
              </a:spcBef>
              <a:spcAft>
                <a:spcPts val="0"/>
              </a:spcAft>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đặt</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hỏi</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bằng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gn="just">
              <a:spcBef>
                <a:spcPts val="0"/>
              </a:spcBef>
              <a:spcAft>
                <a:spcPts val="0"/>
              </a:spcAft>
              <a:buFont typeface="Arial" panose="020B0604020202020204" pitchFamily="34" charset="0"/>
              <a:buChar char="•"/>
            </a:pP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Ai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endPar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lúc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đặt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đâu</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Vì</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sao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treo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tường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không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phải</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dưới</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đất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i="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như</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wipe(down)">
                                      <p:cBhvr>
                                        <p:cTn id="14" dur="5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wipe(down)">
                                      <p:cBhvr>
                                        <p:cTn id="19" dur="500"/>
                                        <p:tgtEl>
                                          <p:spTgt spid="2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xEl>
                                              <p:pRg st="2" end="2"/>
                                            </p:txEl>
                                          </p:spTgt>
                                        </p:tgtEl>
                                        <p:attrNameLst>
                                          <p:attrName>style.visibility</p:attrName>
                                        </p:attrNameLst>
                                      </p:cBhvr>
                                      <p:to>
                                        <p:strVal val="visible"/>
                                      </p:to>
                                    </p:set>
                                    <p:animEffect transition="in" filter="wipe(down)">
                                      <p:cBhvr>
                                        <p:cTn id="24" dur="500"/>
                                        <p:tgtEl>
                                          <p:spTgt spid="2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xEl>
                                              <p:pRg st="3" end="3"/>
                                            </p:txEl>
                                          </p:spTgt>
                                        </p:tgtEl>
                                        <p:attrNameLst>
                                          <p:attrName>style.visibility</p:attrName>
                                        </p:attrNameLst>
                                      </p:cBhvr>
                                      <p:to>
                                        <p:strVal val="visible"/>
                                      </p:to>
                                    </p:set>
                                    <p:animEffect transition="in" filter="wipe(down)">
                                      <p:cBhvr>
                                        <p:cTn id="29" dur="500"/>
                                        <p:tgtEl>
                                          <p:spTgt spid="2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animEffect transition="in" filter="wipe(down)">
                                      <p:cBhvr>
                                        <p:cTn id="34" dur="500"/>
                                        <p:tgtEl>
                                          <p:spTgt spid="2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xEl>
                                              <p:pRg st="5" end="5"/>
                                            </p:txEl>
                                          </p:spTgt>
                                        </p:tgtEl>
                                        <p:attrNameLst>
                                          <p:attrName>style.visibility</p:attrName>
                                        </p:attrNameLst>
                                      </p:cBhvr>
                                      <p:to>
                                        <p:strVal val="visible"/>
                                      </p:to>
                                    </p:set>
                                    <p:animEffect transition="in" filter="wipe(down)">
                                      <p:cBhvr>
                                        <p:cTn id="39" dur="500"/>
                                        <p:tgtEl>
                                          <p:spTgt spid="2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3">
                                            <p:txEl>
                                              <p:pRg st="6" end="6"/>
                                            </p:txEl>
                                          </p:spTgt>
                                        </p:tgtEl>
                                        <p:attrNameLst>
                                          <p:attrName>style.visibility</p:attrName>
                                        </p:attrNameLst>
                                      </p:cBhvr>
                                      <p:to>
                                        <p:strVal val="visible"/>
                                      </p:to>
                                    </p:set>
                                    <p:animEffect transition="in" filter="wipe(down)">
                                      <p:cBhvr>
                                        <p:cTn id="44"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EBFAC11D-F26C-53B8-DE06-7F376C593BD1}"/>
              </a:ext>
            </a:extLst>
          </p:cNvPr>
          <p:cNvSpPr txBox="1"/>
          <p:nvPr/>
        </p:nvSpPr>
        <p:spPr>
          <a:xfrm>
            <a:off x="5981700" y="1276350"/>
            <a:ext cx="4800600" cy="2308324"/>
          </a:xfrm>
          <a:prstGeom prst="rect">
            <a:avLst/>
          </a:prstGeom>
          <a:noFill/>
        </p:spPr>
        <p:txBody>
          <a:bodyPr wrap="square" rtlCol="0">
            <a:spAutoFit/>
          </a:bodyPr>
          <a:lstStyle/>
          <a:p>
            <a:pPr algn="ctr"/>
            <a:r>
              <a:rPr lang="en-US" sz="7200" b="1" dirty="0">
                <a:solidFill>
                  <a:schemeClr val="bg1"/>
                </a:solidFill>
              </a:rPr>
              <a:t>HỎI – ĐÁP </a:t>
            </a:r>
            <a:r>
              <a:rPr lang="en-US" sz="7200" b="1" dirty="0" err="1">
                <a:solidFill>
                  <a:schemeClr val="bg1"/>
                </a:solidFill>
              </a:rPr>
              <a:t>trước</a:t>
            </a:r>
            <a:r>
              <a:rPr lang="en-US" sz="7200" b="1" dirty="0">
                <a:solidFill>
                  <a:schemeClr val="bg1"/>
                </a:solidFill>
              </a:rPr>
              <a:t> </a:t>
            </a:r>
            <a:r>
              <a:rPr lang="en-US" sz="7200" b="1" dirty="0" err="1">
                <a:solidFill>
                  <a:schemeClr val="bg1"/>
                </a:solidFill>
              </a:rPr>
              <a:t>lớp</a:t>
            </a:r>
            <a:endParaRPr lang="en-US" sz="7200" b="1" dirty="0">
              <a:solidFill>
                <a:schemeClr val="bg1"/>
              </a:solidFill>
            </a:endParaRPr>
          </a:p>
        </p:txBody>
      </p:sp>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8">
            <a:extLst>
              <a:ext uri="{FF2B5EF4-FFF2-40B4-BE49-F238E27FC236}">
                <a16:creationId xmlns:a16="http://schemas.microsoft.com/office/drawing/2014/main" id="{26E70D95-9DA1-902D-7DF2-D006727F6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325" y="-183677"/>
            <a:ext cx="7848599" cy="2332437"/>
          </a:xfrm>
          <a:prstGeom prst="rect">
            <a:avLst/>
          </a:prstGeom>
        </p:spPr>
      </p:pic>
      <p:sp>
        <p:nvSpPr>
          <p:cNvPr id="30" name="TextBox 29">
            <a:extLst>
              <a:ext uri="{FF2B5EF4-FFF2-40B4-BE49-F238E27FC236}">
                <a16:creationId xmlns:a16="http://schemas.microsoft.com/office/drawing/2014/main" id="{90AC39AE-4E3C-0795-E8DE-3C7F2957AE9D}"/>
              </a:ext>
            </a:extLst>
          </p:cNvPr>
          <p:cNvSpPr txBox="1"/>
          <p:nvPr/>
        </p:nvSpPr>
        <p:spPr>
          <a:xfrm rot="21242213">
            <a:off x="3937474" y="766134"/>
            <a:ext cx="4566615" cy="707886"/>
          </a:xfrm>
          <a:prstGeom prst="rect">
            <a:avLst/>
          </a:prstGeom>
          <a:noFill/>
        </p:spPr>
        <p:txBody>
          <a:bodyPr wrap="square" rtlCol="0">
            <a:spAutoFit/>
          </a:bodyPr>
          <a:lstStyle/>
          <a:p>
            <a:pPr lvl="0" algn="ctr"/>
            <a:r>
              <a:rPr lang="vi-VN" sz="4000" b="1" dirty="0">
                <a:solidFill>
                  <a:srgbClr val="FF0000"/>
                </a:solidFill>
              </a:rPr>
              <a:t>5W1H </a:t>
            </a:r>
            <a:r>
              <a:rPr lang="en-US" sz="4000" b="1" dirty="0" err="1">
                <a:solidFill>
                  <a:srgbClr val="FF0000"/>
                </a:solidFill>
              </a:rPr>
              <a:t>là</a:t>
            </a:r>
            <a:r>
              <a:rPr lang="en-US" sz="4000" b="1" dirty="0">
                <a:solidFill>
                  <a:srgbClr val="FF0000"/>
                </a:solidFill>
              </a:rPr>
              <a:t> </a:t>
            </a:r>
            <a:r>
              <a:rPr lang="en-US" sz="4000" b="1" dirty="0" err="1">
                <a:solidFill>
                  <a:srgbClr val="FF0000"/>
                </a:solidFill>
              </a:rPr>
              <a:t>gì</a:t>
            </a:r>
            <a:r>
              <a:rPr lang="en-US" sz="4000" b="1" dirty="0">
                <a:solidFill>
                  <a:srgbClr val="FF0000"/>
                </a:solidFill>
              </a:rPr>
              <a:t>?</a:t>
            </a:r>
            <a:endParaRPr kumimoji="0" lang="en-US" sz="4000" b="1" i="0" u="none" strike="noStrike" kern="1200" cap="none" spc="0" normalizeH="0" baseline="0" noProof="0" dirty="0">
              <a:ln>
                <a:noFill/>
              </a:ln>
              <a:solidFill>
                <a:srgbClr val="FF0000"/>
              </a:solidFill>
              <a:effectLst/>
              <a:uLnTx/>
              <a:uFillTx/>
              <a:latin typeface="Arial"/>
              <a:ea typeface="微软雅黑"/>
            </a:endParaRPr>
          </a:p>
        </p:txBody>
      </p:sp>
      <p:sp>
        <p:nvSpPr>
          <p:cNvPr id="52" name="Rectangle: Rounded Corners 51">
            <a:extLst>
              <a:ext uri="{FF2B5EF4-FFF2-40B4-BE49-F238E27FC236}">
                <a16:creationId xmlns:a16="http://schemas.microsoft.com/office/drawing/2014/main" id="{018D3E7B-DF7B-61F1-E094-C212AFE0CAE6}"/>
              </a:ext>
            </a:extLst>
          </p:cNvPr>
          <p:cNvSpPr/>
          <p:nvPr/>
        </p:nvSpPr>
        <p:spPr>
          <a:xfrm>
            <a:off x="228600" y="2237361"/>
            <a:ext cx="7496175" cy="359193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3500" b="1" i="1" dirty="0">
                <a:solidFill>
                  <a:prstClr val="black"/>
                </a:solidFill>
                <a:latin typeface="Calibri" panose="020F0502020204030204" pitchFamily="34" charset="0"/>
                <a:cs typeface="Calibri" panose="020F0502020204030204" pitchFamily="34" charset="0"/>
              </a:rPr>
              <a:t>5W1H </a:t>
            </a:r>
            <a:r>
              <a:rPr lang="en-US" sz="3500" b="1" i="1" dirty="0" err="1">
                <a:solidFill>
                  <a:prstClr val="black"/>
                </a:solidFill>
                <a:latin typeface="Calibri" panose="020F0502020204030204" pitchFamily="34" charset="0"/>
                <a:cs typeface="Calibri" panose="020F0502020204030204" pitchFamily="34" charset="0"/>
              </a:rPr>
              <a:t>là</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cách</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viết</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tắt</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của</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các</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từ</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để</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hỏi</a:t>
            </a:r>
            <a:r>
              <a:rPr lang="en-US" sz="3500" b="1" i="1" dirty="0">
                <a:solidFill>
                  <a:prstClr val="black"/>
                </a:solidFill>
                <a:latin typeface="Calibri" panose="020F0502020204030204" pitchFamily="34" charset="0"/>
                <a:cs typeface="Calibri" panose="020F0502020204030204" pitchFamily="34" charset="0"/>
              </a:rPr>
              <a:t> “What – When – Where – Why – Who – How” </a:t>
            </a:r>
            <a:r>
              <a:rPr lang="en-US" sz="3500" b="1" i="1" dirty="0" err="1">
                <a:solidFill>
                  <a:prstClr val="black"/>
                </a:solidFill>
                <a:latin typeface="Calibri" panose="020F0502020204030204" pitchFamily="34" charset="0"/>
                <a:cs typeface="Calibri" panose="020F0502020204030204" pitchFamily="34" charset="0"/>
              </a:rPr>
              <a:t>trong</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tiếng</a:t>
            </a:r>
            <a:r>
              <a:rPr lang="en-US" sz="3500" b="1" i="1" dirty="0">
                <a:solidFill>
                  <a:prstClr val="black"/>
                </a:solidFill>
                <a:latin typeface="Calibri" panose="020F0502020204030204" pitchFamily="34" charset="0"/>
                <a:cs typeface="Calibri" panose="020F0502020204030204" pitchFamily="34" charset="0"/>
              </a:rPr>
              <a:t> Anh (</a:t>
            </a:r>
            <a:r>
              <a:rPr lang="vi-VN" sz="3500" b="1" i="1" dirty="0">
                <a:solidFill>
                  <a:prstClr val="black"/>
                </a:solidFill>
                <a:latin typeface="Calibri" panose="020F0502020204030204" pitchFamily="34" charset="0"/>
                <a:cs typeface="Calibri" panose="020F0502020204030204" pitchFamily="34" charset="0"/>
              </a:rPr>
              <a:t>Cái gì – Khi nào – Ở đâu – Tại sao – Ai – Như </a:t>
            </a:r>
            <a:r>
              <a:rPr lang="en-US" sz="3500" b="1" i="1" dirty="0" err="1">
                <a:solidFill>
                  <a:prstClr val="black"/>
                </a:solidFill>
                <a:latin typeface="Calibri" panose="020F0502020204030204" pitchFamily="34" charset="0"/>
                <a:cs typeface="Calibri" panose="020F0502020204030204" pitchFamily="34" charset="0"/>
              </a:rPr>
              <a:t>thế</a:t>
            </a:r>
            <a:r>
              <a:rPr lang="en-US" sz="3500" b="1" i="1" dirty="0">
                <a:solidFill>
                  <a:prstClr val="black"/>
                </a:solidFill>
                <a:latin typeface="Calibri" panose="020F0502020204030204" pitchFamily="34" charset="0"/>
                <a:cs typeface="Calibri" panose="020F0502020204030204" pitchFamily="34" charset="0"/>
              </a:rPr>
              <a:t> </a:t>
            </a:r>
            <a:r>
              <a:rPr lang="vi-VN" sz="3500" b="1" i="1" dirty="0">
                <a:solidFill>
                  <a:prstClr val="black"/>
                </a:solidFill>
                <a:latin typeface="Calibri" panose="020F0502020204030204" pitchFamily="34" charset="0"/>
                <a:cs typeface="Calibri" panose="020F0502020204030204" pitchFamily="34" charset="0"/>
              </a:rPr>
              <a:t>nào</a:t>
            </a:r>
            <a:r>
              <a:rPr lang="en-US" sz="3500" b="1" i="1" dirty="0">
                <a:solidFill>
                  <a:prstClr val="black"/>
                </a:solidFill>
                <a:latin typeface="Calibri" panose="020F0502020204030204" pitchFamily="34" charset="0"/>
                <a:cs typeface="Calibri" panose="020F0502020204030204" pitchFamily="34" charset="0"/>
              </a:rPr>
              <a:t>)</a:t>
            </a:r>
            <a:endParaRPr kumimoji="0" lang="vi-VN" sz="3500" b="1" i="1"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54" name="Picture 53">
            <a:extLst>
              <a:ext uri="{FF2B5EF4-FFF2-40B4-BE49-F238E27FC236}">
                <a16:creationId xmlns:a16="http://schemas.microsoft.com/office/drawing/2014/main" id="{25544E78-5741-6295-A1FC-007AD6FB002A}"/>
              </a:ext>
            </a:extLst>
          </p:cNvPr>
          <p:cNvPicPr>
            <a:picLocks noChangeAspect="1"/>
          </p:cNvPicPr>
          <p:nvPr/>
        </p:nvPicPr>
        <p:blipFill>
          <a:blip r:embed="rId4"/>
          <a:stretch>
            <a:fillRect/>
          </a:stretch>
        </p:blipFill>
        <p:spPr>
          <a:xfrm>
            <a:off x="7839074" y="2103040"/>
            <a:ext cx="4048125" cy="4054872"/>
          </a:xfrm>
          <a:prstGeom prst="rect">
            <a:avLst/>
          </a:prstGeom>
        </p:spPr>
      </p:pic>
    </p:spTree>
    <p:extLst>
      <p:ext uri="{BB962C8B-B14F-4D97-AF65-F5344CB8AC3E}">
        <p14:creationId xmlns:p14="http://schemas.microsoft.com/office/powerpoint/2010/main" val="7202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par>
                                <p:cTn id="20" presetID="16" presetClass="entr" presetSubtype="21"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arn(inVertical)">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8">
            <a:extLst>
              <a:ext uri="{FF2B5EF4-FFF2-40B4-BE49-F238E27FC236}">
                <a16:creationId xmlns:a16="http://schemas.microsoft.com/office/drawing/2014/main" id="{26E70D95-9DA1-902D-7DF2-D006727F6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30" name="TextBox 29">
            <a:extLst>
              <a:ext uri="{FF2B5EF4-FFF2-40B4-BE49-F238E27FC236}">
                <a16:creationId xmlns:a16="http://schemas.microsoft.com/office/drawing/2014/main" id="{90AC39AE-4E3C-0795-E8DE-3C7F2957AE9D}"/>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2" name="Rectangle: Rounded Corners 51">
            <a:extLst>
              <a:ext uri="{FF2B5EF4-FFF2-40B4-BE49-F238E27FC236}">
                <a16:creationId xmlns:a16="http://schemas.microsoft.com/office/drawing/2014/main" id="{018D3E7B-DF7B-61F1-E094-C212AFE0CAE6}"/>
              </a:ext>
            </a:extLst>
          </p:cNvPr>
          <p:cNvSpPr/>
          <p:nvPr/>
        </p:nvSpPr>
        <p:spPr>
          <a:xfrm>
            <a:off x="228600" y="2237361"/>
            <a:ext cx="7496175"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500" b="1" i="1" dirty="0">
                <a:latin typeface="Calibri" panose="020F0502020204030204" pitchFamily="34" charset="0"/>
                <a:cs typeface="Calibri" panose="020F0502020204030204" pitchFamily="34" charset="0"/>
              </a:rPr>
              <a:t>Phương pháp 5W1H được sử dụng khi đặt câu hỏi tìm hiểu thông tin về con người, sự vật, hiện tượng. Chúng ta có thể dùng câu hỏi để hỏi người khác, nhưng cũng có thể tự đặt câu hỏi cho mình để từ đó phán đoán, tìm hiểu được thêm thông tin.</a:t>
            </a:r>
          </a:p>
        </p:txBody>
      </p:sp>
      <p:pic>
        <p:nvPicPr>
          <p:cNvPr id="56" name="Picture 55">
            <a:extLst>
              <a:ext uri="{FF2B5EF4-FFF2-40B4-BE49-F238E27FC236}">
                <a16:creationId xmlns:a16="http://schemas.microsoft.com/office/drawing/2014/main" id="{36D1648D-EFAB-50CB-EE85-AB0CF7D62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000682" y="3250928"/>
            <a:ext cx="2088232" cy="3322187"/>
          </a:xfrm>
          <a:prstGeom prst="rect">
            <a:avLst/>
          </a:prstGeom>
        </p:spPr>
      </p:pic>
      <p:pic>
        <p:nvPicPr>
          <p:cNvPr id="57" name="Picture 56">
            <a:extLst>
              <a:ext uri="{FF2B5EF4-FFF2-40B4-BE49-F238E27FC236}">
                <a16:creationId xmlns:a16="http://schemas.microsoft.com/office/drawing/2014/main" id="{33863472-2A46-B698-7F6B-826D97BBF07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875808" y="3333121"/>
            <a:ext cx="2088231" cy="29918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6456B1FF-88AE-471D-9118-40538784A731}"/>
              </a:ext>
            </a:extLst>
          </p:cNvPr>
          <p:cNvPicPr>
            <a:picLocks noChangeAspect="1"/>
          </p:cNvPicPr>
          <p:nvPr/>
        </p:nvPicPr>
        <p:blipFill rotWithShape="1">
          <a:blip r:embed="rId3">
            <a:extLst>
              <a:ext uri="{28A0092B-C50C-407E-A947-70E740481C1C}">
                <a14:useLocalDpi xmlns:a14="http://schemas.microsoft.com/office/drawing/2010/main" val="0"/>
              </a:ext>
            </a:extLst>
          </a:blip>
          <a:srcRect l="711" r="604"/>
          <a:stretch/>
        </p:blipFill>
        <p:spPr>
          <a:xfrm>
            <a:off x="20" y="1282"/>
            <a:ext cx="12191980" cy="6856718"/>
          </a:xfrm>
          <a:prstGeom prst="rect">
            <a:avLst/>
          </a:prstGeom>
        </p:spPr>
      </p:pic>
      <p:sp>
        <p:nvSpPr>
          <p:cNvPr id="6" name="Google Shape;980;p43">
            <a:extLst>
              <a:ext uri="{FF2B5EF4-FFF2-40B4-BE49-F238E27FC236}">
                <a16:creationId xmlns:a16="http://schemas.microsoft.com/office/drawing/2014/main" id="{D7DB6CD2-D794-42C9-A961-1434DD9B1DEC}"/>
              </a:ext>
            </a:extLst>
          </p:cNvPr>
          <p:cNvSpPr/>
          <p:nvPr/>
        </p:nvSpPr>
        <p:spPr>
          <a:xfrm flipH="1">
            <a:off x="1742759" y="536526"/>
            <a:ext cx="9258171" cy="2235249"/>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256A6F96-ADF9-BBE2-EA69-10DC0CC58BCF}"/>
              </a:ext>
            </a:extLst>
          </p:cNvPr>
          <p:cNvSpPr txBox="1"/>
          <p:nvPr/>
        </p:nvSpPr>
        <p:spPr>
          <a:xfrm>
            <a:off x="2609850" y="609600"/>
            <a:ext cx="7696200" cy="2123658"/>
          </a:xfrm>
          <a:prstGeom prst="rect">
            <a:avLst/>
          </a:prstGeom>
          <a:noFill/>
        </p:spPr>
        <p:txBody>
          <a:bodyPr wrap="square" rtlCol="0">
            <a:spAutoFit/>
          </a:bodyPr>
          <a:lstStyle/>
          <a:p>
            <a:pPr lvl="0" algn="ctr"/>
            <a:r>
              <a:rPr lang="vi-VN" sz="4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Hoạt động 2: Trình bày thông tin tìm hiểu được bằng hình thức sơ đồ tư duy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587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6927FF8-5201-3E54-C490-324851248181}"/>
              </a:ext>
            </a:extLst>
          </p:cNvPr>
          <p:cNvGrpSpPr/>
          <p:nvPr/>
        </p:nvGrpSpPr>
        <p:grpSpPr>
          <a:xfrm>
            <a:off x="171449" y="238125"/>
            <a:ext cx="11401425" cy="1266825"/>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388661"/>
              <a:ext cx="4084363" cy="2984341"/>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Mỗi nhóm hãy lựa chọn một đồ vật để vẽ sơ đồ tư duy trình bày những thông tin đã tìm hiểu được qua trò chơi ở HĐ1.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Picture 1">
            <a:extLst>
              <a:ext uri="{FF2B5EF4-FFF2-40B4-BE49-F238E27FC236}">
                <a16:creationId xmlns:a16="http://schemas.microsoft.com/office/drawing/2014/main" id="{392F222C-44FC-0F27-B417-53C917E70F2B}"/>
              </a:ext>
            </a:extLst>
          </p:cNvPr>
          <p:cNvPicPr/>
          <p:nvPr/>
        </p:nvPicPr>
        <p:blipFill>
          <a:blip r:embed="rId3"/>
          <a:stretch>
            <a:fillRect/>
          </a:stretch>
        </p:blipFill>
        <p:spPr>
          <a:xfrm>
            <a:off x="782955" y="2210435"/>
            <a:ext cx="501650" cy="544830"/>
          </a:xfrm>
          <a:prstGeom prst="rect">
            <a:avLst/>
          </a:prstGeom>
          <a:noFill/>
          <a:ln w="9525">
            <a:noFill/>
          </a:ln>
        </p:spPr>
      </p:pic>
      <p:sp>
        <p:nvSpPr>
          <p:cNvPr id="5" name="Text Box 30">
            <a:extLst>
              <a:ext uri="{FF2B5EF4-FFF2-40B4-BE49-F238E27FC236}">
                <a16:creationId xmlns:a16="http://schemas.microsoft.com/office/drawing/2014/main" id="{6E103090-CC1E-EEF6-D5BD-9EAFCFE514F4}"/>
              </a:ext>
            </a:extLst>
          </p:cNvPr>
          <p:cNvSpPr txBox="1"/>
          <p:nvPr/>
        </p:nvSpPr>
        <p:spPr>
          <a:xfrm>
            <a:off x="1426209" y="2114550"/>
            <a:ext cx="10127615" cy="1148648"/>
          </a:xfrm>
          <a:prstGeom prst="rect">
            <a:avLst/>
          </a:prstGeom>
          <a:noFill/>
        </p:spPr>
        <p:txBody>
          <a:bodyPr wrap="square" rtlCol="0">
            <a:spAutoFit/>
          </a:bodyPr>
          <a:lstStyle/>
          <a:p>
            <a:pPr algn="just">
              <a:lnSpc>
                <a:spcPct val="110000"/>
              </a:lnSpc>
            </a:pPr>
            <a:r>
              <a:rPr lang="vi-VN" sz="3200" b="1" dirty="0">
                <a:latin typeface="Calibri" panose="020F0502020204030204" charset="0"/>
                <a:cs typeface="Calibri" panose="020F0502020204030204" charset="0"/>
              </a:rPr>
              <a:t>Tên đồ vật ở giữa, có các đường nhánh chính, nhánh phụ tỏa ra, thể hiện sự phân loại.</a:t>
            </a:r>
            <a:endParaRPr lang="en-US" sz="3200" b="1" dirty="0">
              <a:solidFill>
                <a:schemeClr val="tx1"/>
              </a:solidFill>
              <a:latin typeface="Calibri" panose="020F0502020204030204" charset="0"/>
              <a:cs typeface="Calibri" panose="020F0502020204030204" charset="0"/>
            </a:endParaRPr>
          </a:p>
        </p:txBody>
      </p:sp>
      <p:pic>
        <p:nvPicPr>
          <p:cNvPr id="6" name="Picture 5">
            <a:extLst>
              <a:ext uri="{FF2B5EF4-FFF2-40B4-BE49-F238E27FC236}">
                <a16:creationId xmlns:a16="http://schemas.microsoft.com/office/drawing/2014/main" id="{5A62A190-98B2-66BD-1DBB-97B2C680E0E6}"/>
              </a:ext>
            </a:extLst>
          </p:cNvPr>
          <p:cNvPicPr/>
          <p:nvPr/>
        </p:nvPicPr>
        <p:blipFill>
          <a:blip r:embed="rId3"/>
          <a:stretch>
            <a:fillRect/>
          </a:stretch>
        </p:blipFill>
        <p:spPr>
          <a:xfrm>
            <a:off x="668655" y="3839210"/>
            <a:ext cx="501650" cy="544830"/>
          </a:xfrm>
          <a:prstGeom prst="rect">
            <a:avLst/>
          </a:prstGeom>
          <a:noFill/>
          <a:ln w="9525">
            <a:noFill/>
          </a:ln>
        </p:spPr>
      </p:pic>
      <p:sp>
        <p:nvSpPr>
          <p:cNvPr id="7" name="Text Box 30">
            <a:extLst>
              <a:ext uri="{FF2B5EF4-FFF2-40B4-BE49-F238E27FC236}">
                <a16:creationId xmlns:a16="http://schemas.microsoft.com/office/drawing/2014/main" id="{F115F059-975B-C8B4-C9C8-2DBCCE8BAF98}"/>
              </a:ext>
            </a:extLst>
          </p:cNvPr>
          <p:cNvSpPr txBox="1"/>
          <p:nvPr/>
        </p:nvSpPr>
        <p:spPr>
          <a:xfrm>
            <a:off x="1311909" y="3743325"/>
            <a:ext cx="10127615" cy="1148648"/>
          </a:xfrm>
          <a:prstGeom prst="rect">
            <a:avLst/>
          </a:prstGeom>
          <a:noFill/>
        </p:spPr>
        <p:txBody>
          <a:bodyPr wrap="square" rtlCol="0">
            <a:spAutoFit/>
          </a:bodyPr>
          <a:lstStyle/>
          <a:p>
            <a:pPr algn="just">
              <a:lnSpc>
                <a:spcPct val="110000"/>
              </a:lnSpc>
            </a:pPr>
            <a:r>
              <a:rPr lang="vi-VN" sz="3200" b="1">
                <a:latin typeface="Calibri" panose="020F0502020204030204" charset="0"/>
                <a:cs typeface="Calibri" panose="020F0502020204030204" charset="0"/>
              </a:rPr>
              <a:t>Xác định các nhánh chính dựa trên câu hỏi, không cần thiết sử dụng tất cả các nhánh.</a:t>
            </a:r>
            <a:endParaRPr lang="en-US" sz="32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427490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399" y="4222073"/>
            <a:ext cx="4872187" cy="2741417"/>
          </a:xfrm>
          <a:prstGeom prst="rect">
            <a:avLst/>
          </a:prstGeom>
        </p:spPr>
      </p:pic>
      <p:grpSp>
        <p:nvGrpSpPr>
          <p:cNvPr id="4" name="Group 3">
            <a:extLst>
              <a:ext uri="{FF2B5EF4-FFF2-40B4-BE49-F238E27FC236}">
                <a16:creationId xmlns:a16="http://schemas.microsoft.com/office/drawing/2014/main" id="{2194A8FD-ECD9-31C4-6D0F-50837B23FEEF}"/>
              </a:ext>
            </a:extLst>
          </p:cNvPr>
          <p:cNvGrpSpPr/>
          <p:nvPr/>
        </p:nvGrpSpPr>
        <p:grpSpPr>
          <a:xfrm>
            <a:off x="206372" y="1718262"/>
            <a:ext cx="11422062" cy="1031631"/>
            <a:chOff x="6308591" y="1081302"/>
            <a:chExt cx="11422062" cy="1031631"/>
          </a:xfrm>
        </p:grpSpPr>
        <p:sp>
          <p:nvSpPr>
            <p:cNvPr id="5" name="Rectangle: Rounded Corners 4">
              <a:extLst>
                <a:ext uri="{FF2B5EF4-FFF2-40B4-BE49-F238E27FC236}">
                  <a16:creationId xmlns:a16="http://schemas.microsoft.com/office/drawing/2014/main" id="{C4DBA04F-F8AB-918B-43D1-595249677C19}"/>
                </a:ext>
              </a:extLst>
            </p:cNvPr>
            <p:cNvSpPr/>
            <p:nvPr/>
          </p:nvSpPr>
          <p:spPr>
            <a:xfrm>
              <a:off x="7083294" y="1268211"/>
              <a:ext cx="1064735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Biết sử dụng các câu hỏi 5W1H để khai thác và tổ chức quản lí thông tin về sự vật, hiện tượng đang tìm hiểu.</a:t>
              </a:r>
              <a:endParaRPr lang="en-US" sz="2800" b="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1E6F692-978C-8C00-D848-902ED02CEFA2}"/>
                </a:ext>
              </a:extLst>
            </p:cNvPr>
            <p:cNvPicPr>
              <a:picLocks noChangeAspect="1"/>
            </p:cNvPicPr>
            <p:nvPr/>
          </p:nvPicPr>
          <p:blipFill>
            <a:blip r:embed="rId4"/>
            <a:stretch>
              <a:fillRect/>
            </a:stretch>
          </p:blipFill>
          <p:spPr>
            <a:xfrm>
              <a:off x="6308591" y="1081302"/>
              <a:ext cx="1031631" cy="1031631"/>
            </a:xfrm>
            <a:prstGeom prst="rect">
              <a:avLst/>
            </a:prstGeom>
          </p:spPr>
        </p:pic>
      </p:grpSp>
      <p:grpSp>
        <p:nvGrpSpPr>
          <p:cNvPr id="7" name="Group 6">
            <a:extLst>
              <a:ext uri="{FF2B5EF4-FFF2-40B4-BE49-F238E27FC236}">
                <a16:creationId xmlns:a16="http://schemas.microsoft.com/office/drawing/2014/main" id="{51FC579D-054D-4EA0-DDAE-55E2804A037B}"/>
              </a:ext>
            </a:extLst>
          </p:cNvPr>
          <p:cNvGrpSpPr/>
          <p:nvPr/>
        </p:nvGrpSpPr>
        <p:grpSpPr>
          <a:xfrm>
            <a:off x="267073" y="2837837"/>
            <a:ext cx="11045688" cy="1791313"/>
            <a:chOff x="6376985" y="2204685"/>
            <a:chExt cx="11045688" cy="1791313"/>
          </a:xfrm>
        </p:grpSpPr>
        <p:sp>
          <p:nvSpPr>
            <p:cNvPr id="8" name="Rectangle: Rounded Corners 7">
              <a:extLst>
                <a:ext uri="{FF2B5EF4-FFF2-40B4-BE49-F238E27FC236}">
                  <a16:creationId xmlns:a16="http://schemas.microsoft.com/office/drawing/2014/main" id="{BB3969E8-8A46-6A8C-8AAF-CFCDFA940FA5}"/>
                </a:ext>
              </a:extLst>
            </p:cNvPr>
            <p:cNvSpPr/>
            <p:nvPr/>
          </p:nvSpPr>
          <p:spPr>
            <a:xfrm>
              <a:off x="6824407" y="2395883"/>
              <a:ext cx="10598266" cy="160011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Biết cách thiết kế và sử dụng sơ đồ tư duy như công cụ tìm hiểu và công cụ hỗ trợ khi trình bày, qua đó thể hiện rõ các ý trong kết quả tư duy (thời gian, nhân quả, chính phụ,…).</a:t>
              </a:r>
              <a:endParaRPr lang="en-US" sz="28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7AF7DB96-A4C1-46F1-ED2C-544513E03CF8}"/>
                </a:ext>
              </a:extLst>
            </p:cNvPr>
            <p:cNvPicPr>
              <a:picLocks noChangeAspect="1"/>
            </p:cNvPicPr>
            <p:nvPr/>
          </p:nvPicPr>
          <p:blipFill>
            <a:blip r:embed="rId5"/>
            <a:stretch>
              <a:fillRect/>
            </a:stretch>
          </p:blipFill>
          <p:spPr>
            <a:xfrm>
              <a:off x="6376985" y="2204685"/>
              <a:ext cx="1031631" cy="1031631"/>
            </a:xfrm>
            <a:prstGeom prst="rect">
              <a:avLst/>
            </a:prstGeom>
          </p:spPr>
        </p:pic>
      </p:grpSp>
      <p:grpSp>
        <p:nvGrpSpPr>
          <p:cNvPr id="10" name="Group 9">
            <a:extLst>
              <a:ext uri="{FF2B5EF4-FFF2-40B4-BE49-F238E27FC236}">
                <a16:creationId xmlns:a16="http://schemas.microsoft.com/office/drawing/2014/main" id="{128909DA-12B9-AAD4-99F9-B2EF3A347713}"/>
              </a:ext>
            </a:extLst>
          </p:cNvPr>
          <p:cNvGrpSpPr/>
          <p:nvPr/>
        </p:nvGrpSpPr>
        <p:grpSpPr>
          <a:xfrm>
            <a:off x="142875" y="4863982"/>
            <a:ext cx="11181857" cy="1142555"/>
            <a:chOff x="6256561" y="3853734"/>
            <a:chExt cx="11181857" cy="1142555"/>
          </a:xfrm>
        </p:grpSpPr>
        <p:sp>
          <p:nvSpPr>
            <p:cNvPr id="11" name="Rectangle: Rounded Corners 10">
              <a:extLst>
                <a:ext uri="{FF2B5EF4-FFF2-40B4-BE49-F238E27FC236}">
                  <a16:creationId xmlns:a16="http://schemas.microsoft.com/office/drawing/2014/main" id="{EF434DA0-8453-3DD7-23D7-41067EAB4AED}"/>
                </a:ext>
              </a:extLst>
            </p:cNvPr>
            <p:cNvSpPr/>
            <p:nvPr/>
          </p:nvSpPr>
          <p:spPr>
            <a:xfrm>
              <a:off x="6840153" y="3969854"/>
              <a:ext cx="10598265" cy="102643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Chia sẻ về cách thiết kế và sử dụng sơ đồ tư duy trong sinh hoạt và học tập.</a:t>
              </a:r>
              <a:endParaRPr lang="en-US" sz="2800" b="1"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3087025-3BF4-B84F-CE53-BB1B251FF640}"/>
                </a:ext>
              </a:extLst>
            </p:cNvPr>
            <p:cNvPicPr>
              <a:picLocks noChangeAspect="1"/>
            </p:cNvPicPr>
            <p:nvPr/>
          </p:nvPicPr>
          <p:blipFill>
            <a:blip r:embed="rId6"/>
            <a:stretch>
              <a:fillRect/>
            </a:stretch>
          </p:blipFill>
          <p:spPr>
            <a:xfrm>
              <a:off x="6256561" y="3853734"/>
              <a:ext cx="1031631" cy="1031631"/>
            </a:xfrm>
            <a:prstGeom prst="rect">
              <a:avLst/>
            </a:prstGeom>
          </p:spPr>
        </p:pic>
      </p:grpSp>
      <p:pic>
        <p:nvPicPr>
          <p:cNvPr id="14" name="Picture 13">
            <a:extLst>
              <a:ext uri="{FF2B5EF4-FFF2-40B4-BE49-F238E27FC236}">
                <a16:creationId xmlns:a16="http://schemas.microsoft.com/office/drawing/2014/main" id="{0BEAC611-81E2-6670-1663-63D6F05722FF}"/>
              </a:ext>
            </a:extLst>
          </p:cNvPr>
          <p:cNvPicPr>
            <a:picLocks noChangeAspect="1"/>
          </p:cNvPicPr>
          <p:nvPr/>
        </p:nvPicPr>
        <p:blipFill>
          <a:blip r:embed="rId7"/>
          <a:stretch>
            <a:fillRect/>
          </a:stretch>
        </p:blipFill>
        <p:spPr>
          <a:xfrm>
            <a:off x="3197101" y="825580"/>
            <a:ext cx="5797798"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68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8000">
                                          <p:cBhvr additive="base">
                                            <p:cTn id="13" dur="1000" fill="hold"/>
                                            <p:tgtEl>
                                              <p:spTgt spid="4"/>
                                            </p:tgtEl>
                                            <p:attrNameLst>
                                              <p:attrName>ppt_x</p:attrName>
                                            </p:attrNameLst>
                                          </p:cBhvr>
                                          <p:tavLst>
                                            <p:tav tm="0">
                                              <p:val>
                                                <p:strVal val="0-#ppt_w/2"/>
                                              </p:val>
                                            </p:tav>
                                            <p:tav tm="100000">
                                              <p:val>
                                                <p:strVal val="#ppt_x"/>
                                              </p:val>
                                            </p:tav>
                                          </p:tavLst>
                                        </p:anim>
                                        <p:anim calcmode="lin" valueType="num" p14:bounceEnd="68000">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68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68000">
                                          <p:cBhvr additive="base">
                                            <p:cTn id="19" dur="1000" fill="hold"/>
                                            <p:tgtEl>
                                              <p:spTgt spid="7"/>
                                            </p:tgtEl>
                                            <p:attrNameLst>
                                              <p:attrName>ppt_x</p:attrName>
                                            </p:attrNameLst>
                                          </p:cBhvr>
                                          <p:tavLst>
                                            <p:tav tm="0">
                                              <p:val>
                                                <p:strVal val="0-#ppt_w/2"/>
                                              </p:val>
                                            </p:tav>
                                            <p:tav tm="100000">
                                              <p:val>
                                                <p:strVal val="#ppt_x"/>
                                              </p:val>
                                            </p:tav>
                                          </p:tavLst>
                                        </p:anim>
                                        <p:anim calcmode="lin" valueType="num" p14:bounceEnd="68000">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68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8000">
                                          <p:cBhvr additive="base">
                                            <p:cTn id="25" dur="1000" fill="hold"/>
                                            <p:tgtEl>
                                              <p:spTgt spid="10"/>
                                            </p:tgtEl>
                                            <p:attrNameLst>
                                              <p:attrName>ppt_x</p:attrName>
                                            </p:attrNameLst>
                                          </p:cBhvr>
                                          <p:tavLst>
                                            <p:tav tm="0">
                                              <p:val>
                                                <p:strVal val="#ppt_x"/>
                                              </p:val>
                                            </p:tav>
                                            <p:tav tm="100000">
                                              <p:val>
                                                <p:strVal val="#ppt_x"/>
                                              </p:val>
                                            </p:tav>
                                          </p:tavLst>
                                        </p:anim>
                                        <p:anim calcmode="lin" valueType="num" p14:bounceEnd="68000">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6927FF8-5201-3E54-C490-324851248181}"/>
              </a:ext>
            </a:extLst>
          </p:cNvPr>
          <p:cNvGrpSpPr/>
          <p:nvPr/>
        </p:nvGrpSpPr>
        <p:grpSpPr>
          <a:xfrm>
            <a:off x="2724150" y="104775"/>
            <a:ext cx="6153149" cy="847725"/>
            <a:chOff x="903320" y="1985271"/>
            <a:chExt cx="4290531" cy="3983916"/>
          </a:xfrm>
        </p:grpSpPr>
        <p:sp>
          <p:nvSpPr>
            <p:cNvPr id="21" name="矩形 17">
              <a:extLst>
                <a:ext uri="{FF2B5EF4-FFF2-40B4-BE49-F238E27FC236}">
                  <a16:creationId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C6ABD77B-3C55-1C7E-ACEF-311F68CBA9B1}"/>
                </a:ext>
              </a:extLst>
            </p:cNvPr>
            <p:cNvSpPr txBox="1"/>
            <p:nvPr/>
          </p:nvSpPr>
          <p:spPr>
            <a:xfrm>
              <a:off x="1004539" y="2388661"/>
              <a:ext cx="4084363" cy="1887398"/>
            </a:xfrm>
            <a:prstGeom prst="rect">
              <a:avLst/>
            </a:prstGeom>
            <a:noFill/>
          </p:spPr>
          <p:txBody>
            <a:bodyPr wrap="square" lIns="0" tIns="0" rtlCol="0">
              <a:spAutoFit/>
            </a:bodyPr>
            <a:lstStyle/>
            <a:p>
              <a:pPr marL="0" marR="0" algn="ctr">
                <a:spcBef>
                  <a:spcPts val="0"/>
                </a:spcBef>
                <a:spcAft>
                  <a:spcPts val="0"/>
                </a:spcAft>
              </a:pPr>
              <a:r>
                <a:rPr lang="en-US" sz="3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V</a:t>
              </a:r>
              <a:r>
                <a:rPr lang="vi-VN" sz="36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í dụ: Tủ sách lớp học:</a:t>
              </a:r>
              <a:endParaRPr lang="en-US"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2D95F341-81DD-34F4-30FA-FA8D87FE32C7}"/>
              </a:ext>
            </a:extLst>
          </p:cNvPr>
          <p:cNvGrpSpPr/>
          <p:nvPr/>
        </p:nvGrpSpPr>
        <p:grpSpPr>
          <a:xfrm>
            <a:off x="430711" y="1179512"/>
            <a:ext cx="10885131" cy="754063"/>
            <a:chOff x="8882" y="6360"/>
            <a:chExt cx="17146" cy="1528"/>
          </a:xfrm>
        </p:grpSpPr>
        <p:sp>
          <p:nvSpPr>
            <p:cNvPr id="25" name="Flowchart: Alternate Process 24">
              <a:extLst>
                <a:ext uri="{FF2B5EF4-FFF2-40B4-BE49-F238E27FC236}">
                  <a16:creationId xmlns:a16="http://schemas.microsoft.com/office/drawing/2014/main" id="{38B9EA1D-F95C-46B3-24C2-E876A25A894E}"/>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Nhánh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1: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Nội</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dung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tủ</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sách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bao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gồm</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những</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cuốn</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sách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nào</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về</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chủ</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đề</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gì</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a:t>
              </a:r>
            </a:p>
          </p:txBody>
        </p:sp>
        <p:grpSp>
          <p:nvGrpSpPr>
            <p:cNvPr id="26" name="Group 25">
              <a:extLst>
                <a:ext uri="{FF2B5EF4-FFF2-40B4-BE49-F238E27FC236}">
                  <a16:creationId xmlns:a16="http://schemas.microsoft.com/office/drawing/2014/main" id="{F452DA30-EFF1-A3F6-F766-5EAEE7236E6C}"/>
                </a:ext>
              </a:extLst>
            </p:cNvPr>
            <p:cNvGrpSpPr/>
            <p:nvPr/>
          </p:nvGrpSpPr>
          <p:grpSpPr>
            <a:xfrm>
              <a:off x="8882" y="6360"/>
              <a:ext cx="1550" cy="1528"/>
              <a:chOff x="6115" y="484"/>
              <a:chExt cx="2156" cy="2093"/>
            </a:xfrm>
          </p:grpSpPr>
          <p:sp>
            <p:nvSpPr>
              <p:cNvPr id="27" name="Oval 26">
                <a:extLst>
                  <a:ext uri="{FF2B5EF4-FFF2-40B4-BE49-F238E27FC236}">
                    <a16:creationId xmlns:a16="http://schemas.microsoft.com/office/drawing/2014/main" id="{6564D3ED-9545-F538-222D-8F1BD9F26F17}"/>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28" name="Picture 27">
                <a:extLst>
                  <a:ext uri="{FF2B5EF4-FFF2-40B4-BE49-F238E27FC236}">
                    <a16:creationId xmlns:a16="http://schemas.microsoft.com/office/drawing/2014/main" id="{33E64041-5B7C-EE8F-9927-E6C43160A504}"/>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29" name="Group 28">
            <a:extLst>
              <a:ext uri="{FF2B5EF4-FFF2-40B4-BE49-F238E27FC236}">
                <a16:creationId xmlns:a16="http://schemas.microsoft.com/office/drawing/2014/main" id="{ACC77A80-EC24-EEE5-57E9-15362CC5C5F9}"/>
              </a:ext>
            </a:extLst>
          </p:cNvPr>
          <p:cNvGrpSpPr/>
          <p:nvPr/>
        </p:nvGrpSpPr>
        <p:grpSpPr>
          <a:xfrm>
            <a:off x="383086" y="2008187"/>
            <a:ext cx="10885131" cy="782638"/>
            <a:chOff x="8882" y="6360"/>
            <a:chExt cx="17146" cy="1528"/>
          </a:xfrm>
        </p:grpSpPr>
        <p:sp>
          <p:nvSpPr>
            <p:cNvPr id="30" name="Flowchart: Alternate Process 29">
              <a:extLst>
                <a:ext uri="{FF2B5EF4-FFF2-40B4-BE49-F238E27FC236}">
                  <a16:creationId xmlns:a16="http://schemas.microsoft.com/office/drawing/2014/main" id="{DFCB5E40-3902-E7E4-5BAE-0C5BF23C46A4}"/>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ai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a:extLst>
                <a:ext uri="{FF2B5EF4-FFF2-40B4-BE49-F238E27FC236}">
                  <a16:creationId xmlns:a16="http://schemas.microsoft.com/office/drawing/2014/main" id="{50BFAB44-26B5-BC87-0F50-4E7BB1C7E326}"/>
                </a:ext>
              </a:extLst>
            </p:cNvPr>
            <p:cNvGrpSpPr/>
            <p:nvPr/>
          </p:nvGrpSpPr>
          <p:grpSpPr>
            <a:xfrm>
              <a:off x="8882" y="6360"/>
              <a:ext cx="1550" cy="1528"/>
              <a:chOff x="6115" y="484"/>
              <a:chExt cx="2156" cy="2093"/>
            </a:xfrm>
          </p:grpSpPr>
          <p:sp>
            <p:nvSpPr>
              <p:cNvPr id="32" name="Oval 31">
                <a:extLst>
                  <a:ext uri="{FF2B5EF4-FFF2-40B4-BE49-F238E27FC236}">
                    <a16:creationId xmlns:a16="http://schemas.microsoft.com/office/drawing/2014/main" id="{364F5B56-13ED-7E86-58E6-37303609C3D1}"/>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33" name="Picture 32">
                <a:extLst>
                  <a:ext uri="{FF2B5EF4-FFF2-40B4-BE49-F238E27FC236}">
                    <a16:creationId xmlns:a16="http://schemas.microsoft.com/office/drawing/2014/main" id="{66C50EF8-4380-8BC0-116E-D0DFB2554F87}"/>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38" name="Group 37">
            <a:extLst>
              <a:ext uri="{FF2B5EF4-FFF2-40B4-BE49-F238E27FC236}">
                <a16:creationId xmlns:a16="http://schemas.microsoft.com/office/drawing/2014/main" id="{D6179861-A152-2D46-A41D-7A6F3BC5325E}"/>
              </a:ext>
            </a:extLst>
          </p:cNvPr>
          <p:cNvGrpSpPr/>
          <p:nvPr/>
        </p:nvGrpSpPr>
        <p:grpSpPr>
          <a:xfrm>
            <a:off x="325936" y="2855912"/>
            <a:ext cx="11332700" cy="839788"/>
            <a:chOff x="8882" y="6360"/>
            <a:chExt cx="17851" cy="1528"/>
          </a:xfrm>
        </p:grpSpPr>
        <p:sp>
          <p:nvSpPr>
            <p:cNvPr id="39" name="Flowchart: Alternate Process 38">
              <a:extLst>
                <a:ext uri="{FF2B5EF4-FFF2-40B4-BE49-F238E27FC236}">
                  <a16:creationId xmlns:a16="http://schemas.microsoft.com/office/drawing/2014/main" id="{7A4A8673-E6CB-A16D-5029-81B2CAEC665E}"/>
                </a:ext>
              </a:extLst>
            </p:cNvPr>
            <p:cNvSpPr/>
            <p:nvPr/>
          </p:nvSpPr>
          <p:spPr>
            <a:xfrm>
              <a:off x="10079" y="6443"/>
              <a:ext cx="16654"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gian</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gian</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ngày</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0" name="Group 39">
              <a:extLst>
                <a:ext uri="{FF2B5EF4-FFF2-40B4-BE49-F238E27FC236}">
                  <a16:creationId xmlns:a16="http://schemas.microsoft.com/office/drawing/2014/main" id="{C7C665B4-B1B4-379A-BB02-A742FF487F7B}"/>
                </a:ext>
              </a:extLst>
            </p:cNvPr>
            <p:cNvGrpSpPr/>
            <p:nvPr/>
          </p:nvGrpSpPr>
          <p:grpSpPr>
            <a:xfrm>
              <a:off x="8882" y="6360"/>
              <a:ext cx="1550" cy="1528"/>
              <a:chOff x="6115" y="484"/>
              <a:chExt cx="2156" cy="2093"/>
            </a:xfrm>
          </p:grpSpPr>
          <p:sp>
            <p:nvSpPr>
              <p:cNvPr id="41" name="Oval 40">
                <a:extLst>
                  <a:ext uri="{FF2B5EF4-FFF2-40B4-BE49-F238E27FC236}">
                    <a16:creationId xmlns:a16="http://schemas.microsoft.com/office/drawing/2014/main" id="{F1378709-7B96-B67B-4D16-D372E4E88E65}"/>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42" name="Picture 41">
                <a:extLst>
                  <a:ext uri="{FF2B5EF4-FFF2-40B4-BE49-F238E27FC236}">
                    <a16:creationId xmlns:a16="http://schemas.microsoft.com/office/drawing/2014/main" id="{1288605E-4B81-6CCD-A462-00BDB28D8903}"/>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43" name="Group 42">
            <a:extLst>
              <a:ext uri="{FF2B5EF4-FFF2-40B4-BE49-F238E27FC236}">
                <a16:creationId xmlns:a16="http://schemas.microsoft.com/office/drawing/2014/main" id="{0B1D6941-A175-C9B9-3B0A-943DB44F1417}"/>
              </a:ext>
            </a:extLst>
          </p:cNvPr>
          <p:cNvGrpSpPr/>
          <p:nvPr/>
        </p:nvGrpSpPr>
        <p:grpSpPr>
          <a:xfrm>
            <a:off x="230686" y="3798887"/>
            <a:ext cx="11246939" cy="754063"/>
            <a:chOff x="8882" y="6360"/>
            <a:chExt cx="17146" cy="1528"/>
          </a:xfrm>
        </p:grpSpPr>
        <p:sp>
          <p:nvSpPr>
            <p:cNvPr id="44" name="Flowchart: Alternate Process 43">
              <a:extLst>
                <a:ext uri="{FF2B5EF4-FFF2-40B4-BE49-F238E27FC236}">
                  <a16:creationId xmlns:a16="http://schemas.microsoft.com/office/drawing/2014/main" id="{5E65852F-FD3A-C973-E39C-2AB76616C1C0}"/>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4: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Mục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đích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vì</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lại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lớp</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học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đây</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làm</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gì</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E43EB96A-A0C3-9A76-5795-E78F6A5F1CED}"/>
                </a:ext>
              </a:extLst>
            </p:cNvPr>
            <p:cNvGrpSpPr/>
            <p:nvPr/>
          </p:nvGrpSpPr>
          <p:grpSpPr>
            <a:xfrm>
              <a:off x="8882" y="6360"/>
              <a:ext cx="1550" cy="1528"/>
              <a:chOff x="6115" y="484"/>
              <a:chExt cx="2156" cy="2093"/>
            </a:xfrm>
          </p:grpSpPr>
          <p:sp>
            <p:nvSpPr>
              <p:cNvPr id="46" name="Oval 45">
                <a:extLst>
                  <a:ext uri="{FF2B5EF4-FFF2-40B4-BE49-F238E27FC236}">
                    <a16:creationId xmlns:a16="http://schemas.microsoft.com/office/drawing/2014/main" id="{A09A5889-BB37-F3BE-8D32-B4A946B5F5A5}"/>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47" name="Picture 46">
                <a:extLst>
                  <a:ext uri="{FF2B5EF4-FFF2-40B4-BE49-F238E27FC236}">
                    <a16:creationId xmlns:a16="http://schemas.microsoft.com/office/drawing/2014/main" id="{874E4B40-732F-4E71-AD11-5B83AB845B4D}"/>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48" name="Group 47">
            <a:extLst>
              <a:ext uri="{FF2B5EF4-FFF2-40B4-BE49-F238E27FC236}">
                <a16:creationId xmlns:a16="http://schemas.microsoft.com/office/drawing/2014/main" id="{B38B4D82-31EC-04D6-1BEB-DC4719B7878A}"/>
              </a:ext>
            </a:extLst>
          </p:cNvPr>
          <p:cNvGrpSpPr/>
          <p:nvPr/>
        </p:nvGrpSpPr>
        <p:grpSpPr>
          <a:xfrm>
            <a:off x="192586" y="4627562"/>
            <a:ext cx="10885131" cy="830263"/>
            <a:chOff x="8882" y="6360"/>
            <a:chExt cx="17146" cy="1528"/>
          </a:xfrm>
        </p:grpSpPr>
        <p:sp>
          <p:nvSpPr>
            <p:cNvPr id="49" name="Flowchart: Alternate Process 48">
              <a:extLst>
                <a:ext uri="{FF2B5EF4-FFF2-40B4-BE49-F238E27FC236}">
                  <a16:creationId xmlns:a16="http://schemas.microsoft.com/office/drawing/2014/main" id="{DE34C49A-6D58-90F1-4266-C376EA41CD56}"/>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5: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Vị</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đặt</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đặt</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ở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đâu</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góc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lớp</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50" name="Group 49">
              <a:extLst>
                <a:ext uri="{FF2B5EF4-FFF2-40B4-BE49-F238E27FC236}">
                  <a16:creationId xmlns:a16="http://schemas.microsoft.com/office/drawing/2014/main" id="{95880352-6FFF-2BDF-0224-04EBC0535164}"/>
                </a:ext>
              </a:extLst>
            </p:cNvPr>
            <p:cNvGrpSpPr/>
            <p:nvPr/>
          </p:nvGrpSpPr>
          <p:grpSpPr>
            <a:xfrm>
              <a:off x="8882" y="6360"/>
              <a:ext cx="1550" cy="1528"/>
              <a:chOff x="6115" y="484"/>
              <a:chExt cx="2156" cy="2093"/>
            </a:xfrm>
          </p:grpSpPr>
          <p:sp>
            <p:nvSpPr>
              <p:cNvPr id="51" name="Oval 50">
                <a:extLst>
                  <a:ext uri="{FF2B5EF4-FFF2-40B4-BE49-F238E27FC236}">
                    <a16:creationId xmlns:a16="http://schemas.microsoft.com/office/drawing/2014/main" id="{DB07F9F7-281C-F014-66F2-C3239B182C3E}"/>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2" name="Picture 51">
                <a:extLst>
                  <a:ext uri="{FF2B5EF4-FFF2-40B4-BE49-F238E27FC236}">
                    <a16:creationId xmlns:a16="http://schemas.microsoft.com/office/drawing/2014/main" id="{38DF6B64-EB6E-DECE-3997-1B13E69F8555}"/>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53" name="Group 52">
            <a:extLst>
              <a:ext uri="{FF2B5EF4-FFF2-40B4-BE49-F238E27FC236}">
                <a16:creationId xmlns:a16="http://schemas.microsoft.com/office/drawing/2014/main" id="{4036ED7C-2FEA-5FD8-8B93-68E8F9D354D1}"/>
              </a:ext>
            </a:extLst>
          </p:cNvPr>
          <p:cNvGrpSpPr/>
          <p:nvPr/>
        </p:nvGrpSpPr>
        <p:grpSpPr>
          <a:xfrm>
            <a:off x="192586" y="5551487"/>
            <a:ext cx="10885131" cy="830263"/>
            <a:chOff x="8882" y="6360"/>
            <a:chExt cx="17146" cy="1528"/>
          </a:xfrm>
        </p:grpSpPr>
        <p:sp>
          <p:nvSpPr>
            <p:cNvPr id="54" name="Flowchart: Alternate Process 53">
              <a:extLst>
                <a:ext uri="{FF2B5EF4-FFF2-40B4-BE49-F238E27FC236}">
                  <a16:creationId xmlns:a16="http://schemas.microsoft.com/office/drawing/2014/main" id="{235B9DA0-5D46-9A07-57B9-A4F6471AA634}"/>
                </a:ext>
              </a:extLst>
            </p:cNvPr>
            <p:cNvSpPr/>
            <p:nvPr/>
          </p:nvSpPr>
          <p:spPr>
            <a:xfrm>
              <a:off x="10019" y="6443"/>
              <a:ext cx="16009"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Nhánh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Biện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pháp</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tủ</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thập</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thêm</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bằng</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tủ</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như</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5" name="Group 54">
              <a:extLst>
                <a:ext uri="{FF2B5EF4-FFF2-40B4-BE49-F238E27FC236}">
                  <a16:creationId xmlns:a16="http://schemas.microsoft.com/office/drawing/2014/main" id="{5B729538-A245-5BD1-D4AE-ABFAF3E9F108}"/>
                </a:ext>
              </a:extLst>
            </p:cNvPr>
            <p:cNvGrpSpPr/>
            <p:nvPr/>
          </p:nvGrpSpPr>
          <p:grpSpPr>
            <a:xfrm>
              <a:off x="8882" y="6360"/>
              <a:ext cx="1550" cy="1528"/>
              <a:chOff x="6115" y="484"/>
              <a:chExt cx="2156" cy="2093"/>
            </a:xfrm>
          </p:grpSpPr>
          <p:sp>
            <p:nvSpPr>
              <p:cNvPr id="56" name="Oval 55">
                <a:extLst>
                  <a:ext uri="{FF2B5EF4-FFF2-40B4-BE49-F238E27FC236}">
                    <a16:creationId xmlns:a16="http://schemas.microsoft.com/office/drawing/2014/main" id="{F1082B48-C0C9-770E-4D98-A93AD8D56899}"/>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7" name="Picture 56">
                <a:extLst>
                  <a:ext uri="{FF2B5EF4-FFF2-40B4-BE49-F238E27FC236}">
                    <a16:creationId xmlns:a16="http://schemas.microsoft.com/office/drawing/2014/main" id="{D852F270-E16A-0537-9071-E38BFA1840A7}"/>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spTree>
    <p:extLst>
      <p:ext uri="{BB962C8B-B14F-4D97-AF65-F5344CB8AC3E}">
        <p14:creationId xmlns:p14="http://schemas.microsoft.com/office/powerpoint/2010/main" val="285108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3"/>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strVal val="#ppt_w+.3"/>
                                          </p:val>
                                        </p:tav>
                                        <p:tav tm="100000">
                                          <p:val>
                                            <p:strVal val="#ppt_w"/>
                                          </p:val>
                                        </p:tav>
                                      </p:tavLst>
                                    </p:anim>
                                    <p:anim calcmode="lin" valueType="num">
                                      <p:cBhvr>
                                        <p:cTn id="20" dur="1000" fill="hold"/>
                                        <p:tgtEl>
                                          <p:spTgt spid="29"/>
                                        </p:tgtEl>
                                        <p:attrNameLst>
                                          <p:attrName>ppt_h</p:attrName>
                                        </p:attrNameLst>
                                      </p:cBhvr>
                                      <p:tavLst>
                                        <p:tav tm="0">
                                          <p:val>
                                            <p:strVal val="#ppt_h"/>
                                          </p:val>
                                        </p:tav>
                                        <p:tav tm="100000">
                                          <p:val>
                                            <p:strVal val="#ppt_h"/>
                                          </p:val>
                                        </p:tav>
                                      </p:tavLst>
                                    </p:anim>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strVal val="#ppt_w+.3"/>
                                          </p:val>
                                        </p:tav>
                                        <p:tav tm="100000">
                                          <p:val>
                                            <p:strVal val="#ppt_w"/>
                                          </p:val>
                                        </p:tav>
                                      </p:tavLst>
                                    </p:anim>
                                    <p:anim calcmode="lin" valueType="num">
                                      <p:cBhvr>
                                        <p:cTn id="27" dur="1000" fill="hold"/>
                                        <p:tgtEl>
                                          <p:spTgt spid="38"/>
                                        </p:tgtEl>
                                        <p:attrNameLst>
                                          <p:attrName>ppt_h</p:attrName>
                                        </p:attrNameLst>
                                      </p:cBhvr>
                                      <p:tavLst>
                                        <p:tav tm="0">
                                          <p:val>
                                            <p:strVal val="#ppt_h"/>
                                          </p:val>
                                        </p:tav>
                                        <p:tav tm="100000">
                                          <p:val>
                                            <p:strVal val="#ppt_h"/>
                                          </p:val>
                                        </p:tav>
                                      </p:tavLst>
                                    </p:anim>
                                    <p:animEffect transition="in" filter="fade">
                                      <p:cBhvr>
                                        <p:cTn id="28" dur="10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strVal val="#ppt_w+.3"/>
                                          </p:val>
                                        </p:tav>
                                        <p:tav tm="100000">
                                          <p:val>
                                            <p:strVal val="#ppt_w"/>
                                          </p:val>
                                        </p:tav>
                                      </p:tavLst>
                                    </p:anim>
                                    <p:anim calcmode="lin" valueType="num">
                                      <p:cBhvr>
                                        <p:cTn id="34" dur="1000" fill="hold"/>
                                        <p:tgtEl>
                                          <p:spTgt spid="43"/>
                                        </p:tgtEl>
                                        <p:attrNameLst>
                                          <p:attrName>ppt_h</p:attrName>
                                        </p:attrNameLst>
                                      </p:cBhvr>
                                      <p:tavLst>
                                        <p:tav tm="0">
                                          <p:val>
                                            <p:strVal val="#ppt_h"/>
                                          </p:val>
                                        </p:tav>
                                        <p:tav tm="100000">
                                          <p:val>
                                            <p:strVal val="#ppt_h"/>
                                          </p:val>
                                        </p:tav>
                                      </p:tavLst>
                                    </p:anim>
                                    <p:animEffect transition="in" filter="fade">
                                      <p:cBhvr>
                                        <p:cTn id="35" dur="10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1000" fill="hold"/>
                                        <p:tgtEl>
                                          <p:spTgt spid="48"/>
                                        </p:tgtEl>
                                        <p:attrNameLst>
                                          <p:attrName>ppt_w</p:attrName>
                                        </p:attrNameLst>
                                      </p:cBhvr>
                                      <p:tavLst>
                                        <p:tav tm="0">
                                          <p:val>
                                            <p:strVal val="#ppt_w+.3"/>
                                          </p:val>
                                        </p:tav>
                                        <p:tav tm="100000">
                                          <p:val>
                                            <p:strVal val="#ppt_w"/>
                                          </p:val>
                                        </p:tav>
                                      </p:tavLst>
                                    </p:anim>
                                    <p:anim calcmode="lin" valueType="num">
                                      <p:cBhvr>
                                        <p:cTn id="41" dur="1000" fill="hold"/>
                                        <p:tgtEl>
                                          <p:spTgt spid="48"/>
                                        </p:tgtEl>
                                        <p:attrNameLst>
                                          <p:attrName>ppt_h</p:attrName>
                                        </p:attrNameLst>
                                      </p:cBhvr>
                                      <p:tavLst>
                                        <p:tav tm="0">
                                          <p:val>
                                            <p:strVal val="#ppt_h"/>
                                          </p:val>
                                        </p:tav>
                                        <p:tav tm="100000">
                                          <p:val>
                                            <p:strVal val="#ppt_h"/>
                                          </p:val>
                                        </p:tav>
                                      </p:tavLst>
                                    </p:anim>
                                    <p:animEffect transition="in" filter="fade">
                                      <p:cBhvr>
                                        <p:cTn id="42" dur="10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1000" fill="hold"/>
                                        <p:tgtEl>
                                          <p:spTgt spid="53"/>
                                        </p:tgtEl>
                                        <p:attrNameLst>
                                          <p:attrName>ppt_w</p:attrName>
                                        </p:attrNameLst>
                                      </p:cBhvr>
                                      <p:tavLst>
                                        <p:tav tm="0">
                                          <p:val>
                                            <p:strVal val="#ppt_w+.3"/>
                                          </p:val>
                                        </p:tav>
                                        <p:tav tm="100000">
                                          <p:val>
                                            <p:strVal val="#ppt_w"/>
                                          </p:val>
                                        </p:tav>
                                      </p:tavLst>
                                    </p:anim>
                                    <p:anim calcmode="lin" valueType="num">
                                      <p:cBhvr>
                                        <p:cTn id="48" dur="1000" fill="hold"/>
                                        <p:tgtEl>
                                          <p:spTgt spid="53"/>
                                        </p:tgtEl>
                                        <p:attrNameLst>
                                          <p:attrName>ppt_h</p:attrName>
                                        </p:attrNameLst>
                                      </p:cBhvr>
                                      <p:tavLst>
                                        <p:tav tm="0">
                                          <p:val>
                                            <p:strVal val="#ppt_h"/>
                                          </p:val>
                                        </p:tav>
                                        <p:tav tm="100000">
                                          <p:val>
                                            <p:strVal val="#ppt_h"/>
                                          </p:val>
                                        </p:tav>
                                      </p:tavLst>
                                    </p:anim>
                                    <p:animEffect transition="in" filter="fade">
                                      <p:cBhvr>
                                        <p:cTn id="4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87B2D6-F9CA-C6E6-54BE-6A5EEF750512}"/>
              </a:ext>
            </a:extLst>
          </p:cNvPr>
          <p:cNvGrpSpPr/>
          <p:nvPr/>
        </p:nvGrpSpPr>
        <p:grpSpPr>
          <a:xfrm>
            <a:off x="4181475" y="1181099"/>
            <a:ext cx="3810000" cy="3990975"/>
            <a:chOff x="4257675" y="1704975"/>
            <a:chExt cx="3810000" cy="3810000"/>
          </a:xfrm>
        </p:grpSpPr>
        <p:pic>
          <p:nvPicPr>
            <p:cNvPr id="8" name="Picture 7" descr="A white cloud with brown edges&#10;&#10;Description automatically generated">
              <a:extLst>
                <a:ext uri="{FF2B5EF4-FFF2-40B4-BE49-F238E27FC236}">
                  <a16:creationId xmlns:a16="http://schemas.microsoft.com/office/drawing/2014/main" id="{496AB627-2689-0000-0A84-02D373DA3E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7675" y="1704975"/>
              <a:ext cx="3810000" cy="3810000"/>
            </a:xfrm>
            <a:prstGeom prst="rect">
              <a:avLst/>
            </a:prstGeom>
          </p:spPr>
        </p:pic>
        <p:sp>
          <p:nvSpPr>
            <p:cNvPr id="9" name="TextBox 8">
              <a:extLst>
                <a:ext uri="{FF2B5EF4-FFF2-40B4-BE49-F238E27FC236}">
                  <a16:creationId xmlns:a16="http://schemas.microsoft.com/office/drawing/2014/main" id="{CAA3262D-FDBF-6C4E-F8CD-9A4ED055BB75}"/>
                </a:ext>
              </a:extLst>
            </p:cNvPr>
            <p:cNvSpPr txBox="1"/>
            <p:nvPr/>
          </p:nvSpPr>
          <p:spPr>
            <a:xfrm>
              <a:off x="4676775" y="3476625"/>
              <a:ext cx="2743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Tủ</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sách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lớp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học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grpSp>
        <p:nvGrpSpPr>
          <p:cNvPr id="11" name="Group 10">
            <a:extLst>
              <a:ext uri="{FF2B5EF4-FFF2-40B4-BE49-F238E27FC236}">
                <a16:creationId xmlns:a16="http://schemas.microsoft.com/office/drawing/2014/main" id="{0CB1B9D7-03F7-C850-77D0-883066C277FC}"/>
              </a:ext>
            </a:extLst>
          </p:cNvPr>
          <p:cNvGrpSpPr/>
          <p:nvPr/>
        </p:nvGrpSpPr>
        <p:grpSpPr>
          <a:xfrm>
            <a:off x="1132110" y="1073117"/>
            <a:ext cx="3634695" cy="2498669"/>
            <a:chOff x="1208310" y="1596992"/>
            <a:chExt cx="3634695" cy="2498669"/>
          </a:xfrm>
        </p:grpSpPr>
        <p:pic>
          <p:nvPicPr>
            <p:cNvPr id="3" name="Picture 2" descr="A pink line on a black background&#10;&#10;Description automatically generated">
              <a:extLst>
                <a:ext uri="{FF2B5EF4-FFF2-40B4-BE49-F238E27FC236}">
                  <a16:creationId xmlns:a16="http://schemas.microsoft.com/office/drawing/2014/main" id="{072FCBA7-D543-8162-A34A-8C2B29596CBF}"/>
                </a:ext>
              </a:extLst>
            </p:cNvPr>
            <p:cNvPicPr>
              <a:picLocks noChangeAspect="1"/>
            </p:cNvPicPr>
            <p:nvPr/>
          </p:nvPicPr>
          <p:blipFill>
            <a:blip r:embed="rId4">
              <a:duotone>
                <a:prstClr val="black"/>
                <a:schemeClr val="accent4">
                  <a:lumMod val="75000"/>
                  <a:tint val="45000"/>
                  <a:satMod val="400000"/>
                </a:scheme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0" name="TextBox 9">
              <a:extLst>
                <a:ext uri="{FF2B5EF4-FFF2-40B4-BE49-F238E27FC236}">
                  <a16:creationId xmlns:a16="http://schemas.microsoft.com/office/drawing/2014/main" id="{ECE58791-79C4-607E-2E6D-A92D12068573}"/>
                </a:ext>
              </a:extLst>
            </p:cNvPr>
            <p:cNvSpPr txBox="1"/>
            <p:nvPr/>
          </p:nvSpPr>
          <p:spPr>
            <a:xfrm rot="1305598">
              <a:off x="2922256" y="2562681"/>
              <a:ext cx="1920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Mục</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đích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2" name="Group 11">
            <a:extLst>
              <a:ext uri="{FF2B5EF4-FFF2-40B4-BE49-F238E27FC236}">
                <a16:creationId xmlns:a16="http://schemas.microsoft.com/office/drawing/2014/main" id="{0BA5C44D-D1F6-3A45-FF27-1F81689BF5C2}"/>
              </a:ext>
            </a:extLst>
          </p:cNvPr>
          <p:cNvGrpSpPr/>
          <p:nvPr/>
        </p:nvGrpSpPr>
        <p:grpSpPr>
          <a:xfrm rot="19133201">
            <a:off x="858595" y="3453356"/>
            <a:ext cx="4167847" cy="2498669"/>
            <a:chOff x="1208310" y="1596992"/>
            <a:chExt cx="3649440" cy="2498669"/>
          </a:xfrm>
        </p:grpSpPr>
        <p:pic>
          <p:nvPicPr>
            <p:cNvPr id="13" name="Picture 12" descr="A pink line on a black background&#10;&#10;Description automatically generated">
              <a:extLst>
                <a:ext uri="{FF2B5EF4-FFF2-40B4-BE49-F238E27FC236}">
                  <a16:creationId xmlns:a16="http://schemas.microsoft.com/office/drawing/2014/main" id="{439C5A2F-C4C0-713A-8728-CC3741665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4" name="TextBox 13">
              <a:extLst>
                <a:ext uri="{FF2B5EF4-FFF2-40B4-BE49-F238E27FC236}">
                  <a16:creationId xmlns:a16="http://schemas.microsoft.com/office/drawing/2014/main" id="{B0984DDD-C4A6-E37C-B886-0EE79030FF5E}"/>
                </a:ext>
              </a:extLst>
            </p:cNvPr>
            <p:cNvSpPr txBox="1"/>
            <p:nvPr/>
          </p:nvSpPr>
          <p:spPr>
            <a:xfrm rot="1305598">
              <a:off x="2990850" y="2552699"/>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Thời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gian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B145773D-1FFB-4B1B-0639-C2994B71A94D}"/>
              </a:ext>
            </a:extLst>
          </p:cNvPr>
          <p:cNvGrpSpPr/>
          <p:nvPr/>
        </p:nvGrpSpPr>
        <p:grpSpPr>
          <a:xfrm rot="9220078">
            <a:off x="7083781" y="1164096"/>
            <a:ext cx="3981361" cy="2498669"/>
            <a:chOff x="1208310" y="1596992"/>
            <a:chExt cx="3486150" cy="2498669"/>
          </a:xfrm>
        </p:grpSpPr>
        <p:pic>
          <p:nvPicPr>
            <p:cNvPr id="16" name="Picture 15" descr="A pink line on a black background&#10;&#10;Description automatically generated">
              <a:extLst>
                <a:ext uri="{FF2B5EF4-FFF2-40B4-BE49-F238E27FC236}">
                  <a16:creationId xmlns:a16="http://schemas.microsoft.com/office/drawing/2014/main" id="{D5191102-60F3-0862-48B7-36D4ED7D9724}"/>
                </a:ext>
              </a:extLst>
            </p:cNvPr>
            <p:cNvPicPr>
              <a:picLocks noChangeAspect="1"/>
            </p:cNvPicPr>
            <p:nvPr/>
          </p:nvPicPr>
          <p:blipFill>
            <a:blip r:embed="rId4">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7" name="TextBox 16">
              <a:extLst>
                <a:ext uri="{FF2B5EF4-FFF2-40B4-BE49-F238E27FC236}">
                  <a16:creationId xmlns:a16="http://schemas.microsoft.com/office/drawing/2014/main" id="{BF38CC4E-99FB-536B-2926-905C70E4EC8D}"/>
                </a:ext>
              </a:extLst>
            </p:cNvPr>
            <p:cNvSpPr txBox="1"/>
            <p:nvPr/>
          </p:nvSpPr>
          <p:spPr>
            <a:xfrm rot="11847509">
              <a:off x="2638789" y="3177906"/>
              <a:ext cx="1866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8" name="Group 17">
            <a:extLst>
              <a:ext uri="{FF2B5EF4-FFF2-40B4-BE49-F238E27FC236}">
                <a16:creationId xmlns:a16="http://schemas.microsoft.com/office/drawing/2014/main" id="{7C2B1006-649B-E9C5-9E25-FE0CA08729D7}"/>
              </a:ext>
            </a:extLst>
          </p:cNvPr>
          <p:cNvGrpSpPr/>
          <p:nvPr/>
        </p:nvGrpSpPr>
        <p:grpSpPr>
          <a:xfrm rot="13340457" flipV="1">
            <a:off x="7150642" y="3402049"/>
            <a:ext cx="3981361" cy="2688907"/>
            <a:chOff x="1208310" y="1596992"/>
            <a:chExt cx="3486150" cy="2498669"/>
          </a:xfrm>
        </p:grpSpPr>
        <p:pic>
          <p:nvPicPr>
            <p:cNvPr id="19" name="Picture 18" descr="A pink line on a black background&#10;&#10;Description automatically generated">
              <a:extLst>
                <a:ext uri="{FF2B5EF4-FFF2-40B4-BE49-F238E27FC236}">
                  <a16:creationId xmlns:a16="http://schemas.microsoft.com/office/drawing/2014/main" id="{9E148E60-80AF-EC00-8576-3FB7AAB2829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23" name="TextBox 22">
              <a:extLst>
                <a:ext uri="{FF2B5EF4-FFF2-40B4-BE49-F238E27FC236}">
                  <a16:creationId xmlns:a16="http://schemas.microsoft.com/office/drawing/2014/main" id="{4F8E1B7A-1100-2522-31B2-E8524EA46685}"/>
                </a:ext>
              </a:extLst>
            </p:cNvPr>
            <p:cNvSpPr txBox="1"/>
            <p:nvPr/>
          </p:nvSpPr>
          <p:spPr>
            <a:xfrm rot="606673">
              <a:off x="2740159" y="3206963"/>
              <a:ext cx="1866900" cy="6578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Biện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pháp</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phát</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triển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tủ</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sách</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223350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28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50A82D-191C-0114-6A59-910FB481D774}"/>
              </a:ext>
            </a:extLst>
          </p:cNvPr>
          <p:cNvPicPr>
            <a:picLocks noChangeAspect="1"/>
          </p:cNvPicPr>
          <p:nvPr/>
        </p:nvPicPr>
        <p:blipFill>
          <a:blip r:embed="rId3"/>
          <a:stretch>
            <a:fillRect/>
          </a:stretch>
        </p:blipFill>
        <p:spPr>
          <a:xfrm>
            <a:off x="428625" y="1430654"/>
            <a:ext cx="11479575" cy="38938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id="{E1E4608A-ED5E-2958-BF93-3FB285CD0A80}"/>
              </a:ext>
            </a:extLst>
          </p:cNvPr>
          <p:cNvSpPr txBox="1"/>
          <p:nvPr/>
        </p:nvSpPr>
        <p:spPr>
          <a:xfrm>
            <a:off x="142876" y="696074"/>
            <a:ext cx="8164956" cy="5005626"/>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marL="571500" indent="-571500" algn="just">
              <a:buFont typeface="Arial" panose="020B0604020202020204" pitchFamily="34" charset="0"/>
              <a:buChar char="•"/>
            </a:pPr>
            <a:r>
              <a:rPr lang="vi-VN"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Sơ đồ tư duy giúp chúng ta hệ thống thông tin về một sự vật, hiện tượng, cho ta nhìn rõ hơn về mối quan hệ giữa các bộ phận, nội dung. </a:t>
            </a:r>
            <a:endParaRPr lang="en-US"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571500" indent="-571500" algn="just">
              <a:buFont typeface="Arial" panose="020B0604020202020204" pitchFamily="34" charset="0"/>
              <a:buChar char="•"/>
            </a:pPr>
            <a:r>
              <a:rPr lang="vi-VN"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Hỏi, tự hỏi để tìm kiếm thông tin; ghi lại, phân loại và hệ thống lại thông tin – đó là những thao tác ban đầu của tư duy khoa học.</a:t>
            </a:r>
            <a:endParaRPr lang="zh-CN" altLang="en-US"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3" name="Picture 2" descr="Hand Drawn Teacher Cartoon PNG Free Download And Clipart Image For Free  Download - Lovepik | 400451093">
            <a:extLst>
              <a:ext uri="{FF2B5EF4-FFF2-40B4-BE49-F238E27FC236}">
                <a16:creationId xmlns:a16="http://schemas.microsoft.com/office/drawing/2014/main" id="{AC40F2AB-C0E0-F2B9-0546-54F4485DF0F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726855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59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sp>
        <p:nvSpPr>
          <p:cNvPr id="41" name="TextBox 40">
            <a:extLst>
              <a:ext uri="{FF2B5EF4-FFF2-40B4-BE49-F238E27FC236}">
                <a16:creationId xmlns:a16="http://schemas.microsoft.com/office/drawing/2014/main" id="{E10B99C0-AF37-47E5-B25F-23F72C2F0BE1}"/>
              </a:ext>
            </a:extLst>
          </p:cNvPr>
          <p:cNvSpPr txBox="1"/>
          <p:nvPr/>
        </p:nvSpPr>
        <p:spPr>
          <a:xfrm>
            <a:off x="1114581" y="497100"/>
            <a:ext cx="7641814" cy="3046988"/>
          </a:xfrm>
          <a:prstGeom prst="rect">
            <a:avLst/>
          </a:prstGeom>
          <a:noFill/>
        </p:spPr>
        <p:txBody>
          <a:bodyPr wrap="square" rtlCol="0">
            <a:spAutoFit/>
          </a:bodyPr>
          <a:lstStyle/>
          <a:p>
            <a:pPr lvl="0" algn="ctr"/>
            <a:r>
              <a:rPr lang="en-US" sz="4800" b="1" u="sng" dirty="0" err="1">
                <a:solidFill>
                  <a:srgbClr val="FFFF00"/>
                </a:solidFill>
                <a:latin typeface="Calibri" panose="020F0502020204030204"/>
              </a:rPr>
              <a:t>Về</a:t>
            </a:r>
            <a:r>
              <a:rPr lang="en-US" sz="4800" b="1" u="sng" dirty="0">
                <a:solidFill>
                  <a:srgbClr val="FFFF00"/>
                </a:solidFill>
                <a:latin typeface="Calibri" panose="020F0502020204030204"/>
              </a:rPr>
              <a:t> </a:t>
            </a:r>
            <a:r>
              <a:rPr lang="en-US" sz="4800" b="1" u="sng" dirty="0" err="1">
                <a:solidFill>
                  <a:srgbClr val="FFFF00"/>
                </a:solidFill>
                <a:latin typeface="Calibri" panose="020F0502020204030204"/>
              </a:rPr>
              <a:t>nhà</a:t>
            </a:r>
            <a:r>
              <a:rPr lang="en-US" sz="4800" b="1" u="sng" dirty="0">
                <a:solidFill>
                  <a:srgbClr val="FFFF00"/>
                </a:solidFill>
                <a:latin typeface="Calibri" panose="020F0502020204030204"/>
              </a:rPr>
              <a:t>:</a:t>
            </a:r>
          </a:p>
          <a:p>
            <a:pPr lvl="0" algn="ctr"/>
            <a:r>
              <a:rPr lang="vi-VN" sz="4800" b="1" dirty="0">
                <a:solidFill>
                  <a:prstClr val="white"/>
                </a:solidFill>
                <a:latin typeface="Calibri" panose="020F0502020204030204"/>
              </a:rPr>
              <a:t>Lựa chọn một sự vật, hiện tượng mà em quan tâm để vẽ sơ đồ tư duy.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41" y="3438427"/>
            <a:ext cx="9972231" cy="3419573"/>
          </a:xfrm>
          <a:prstGeom prst="rect">
            <a:avLst/>
          </a:prstGeom>
        </p:spPr>
      </p:pic>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9540"/>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pic>
        <p:nvPicPr>
          <p:cNvPr id="12" name="图片 11" descr="组 8"/>
          <p:cNvPicPr>
            <a:picLocks noChangeAspect="1"/>
          </p:cNvPicPr>
          <p:nvPr/>
        </p:nvPicPr>
        <p:blipFill>
          <a:blip r:embed="rId6"/>
          <a:stretch>
            <a:fillRect/>
          </a:stretch>
        </p:blipFill>
        <p:spPr>
          <a:xfrm>
            <a:off x="0" y="-243509"/>
            <a:ext cx="12192000" cy="431800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TextBox 7">
            <a:extLst>
              <a:ext uri="{FF2B5EF4-FFF2-40B4-BE49-F238E27FC236}">
                <a16:creationId xmlns:a16="http://schemas.microsoft.com/office/drawing/2014/main" id="{9C93F7E5-B935-DB1E-4FD5-0B21A41D8465}"/>
              </a:ext>
            </a:extLst>
          </p:cNvPr>
          <p:cNvSpPr txBox="1"/>
          <p:nvPr/>
        </p:nvSpPr>
        <p:spPr>
          <a:xfrm>
            <a:off x="2476500" y="1943100"/>
            <a:ext cx="5181600" cy="3046988"/>
          </a:xfrm>
          <a:prstGeom prst="rect">
            <a:avLst/>
          </a:prstGeom>
          <a:noFill/>
        </p:spPr>
        <p:txBody>
          <a:bodyPr wrap="square" rtlCol="0">
            <a:spAutoFit/>
          </a:bodyPr>
          <a:lstStyle/>
          <a:p>
            <a:pPr algn="ctr"/>
            <a:r>
              <a:rPr lang="en-US" sz="9600" dirty="0">
                <a:solidFill>
                  <a:srgbClr val="FF0000"/>
                </a:solidFill>
                <a:latin typeface="Coiny" panose="02000903060500060000" pitchFamily="2" charset="0"/>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sp>
        <p:nvSpPr>
          <p:cNvPr id="5" name="Rectangle 4"/>
          <p:cNvSpPr/>
          <p:nvPr/>
        </p:nvSpPr>
        <p:spPr>
          <a:xfrm>
            <a:off x="2504050" y="92585"/>
            <a:ext cx="7445326" cy="9061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iny" panose="02000903060500060000" pitchFamily="2" charset="0"/>
                <a:ea typeface="+mn-ea"/>
                <a:cs typeface="Times New Roman" pitchFamily="18" charset="0"/>
              </a:rPr>
              <a:t>GIÚP HỌC SINH QUA ĐƯỜNG</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24034"/>
          <a:stretch/>
        </p:blipFill>
        <p:spPr>
          <a:xfrm>
            <a:off x="4038601" y="5213131"/>
            <a:ext cx="2459421" cy="1672406"/>
          </a:xfrm>
          <a:prstGeom prst="rect">
            <a:avLst/>
          </a:prstGeom>
        </p:spPr>
      </p:pic>
      <p:sp>
        <p:nvSpPr>
          <p:cNvPr id="7" name="TextBox 6"/>
          <p:cNvSpPr txBox="1"/>
          <p:nvPr/>
        </p:nvSpPr>
        <p:spPr>
          <a:xfrm>
            <a:off x="4468210" y="5318865"/>
            <a:ext cx="16002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6" action="ppaction://hlinksldjump"/>
              </a:rPr>
              <a:t>PLAY</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 name="AnToanGiaoThongBeat-V.A-38933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00200" y="1981200"/>
            <a:ext cx="609600" cy="609600"/>
          </a:xfrm>
          <a:prstGeom prst="rect">
            <a:avLst/>
          </a:prstGeom>
        </p:spPr>
      </p:pic>
    </p:spTree>
    <p:extLst>
      <p:ext uri="{BB962C8B-B14F-4D97-AF65-F5344CB8AC3E}">
        <p14:creationId xmlns:p14="http://schemas.microsoft.com/office/powerpoint/2010/main" val="492963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3223"/>
            <a:ext cx="12179458" cy="353477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2457646" y="3247023"/>
            <a:ext cx="1732280" cy="369223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21304"/>
          <a:stretch/>
        </p:blipFill>
        <p:spPr>
          <a:xfrm>
            <a:off x="12542" y="0"/>
            <a:ext cx="12179457" cy="3792746"/>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2058021" y="1485155"/>
            <a:ext cx="799253" cy="1646852"/>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19366" b="80134" l="13750" r="38523">
                        <a14:foregroundMark x1="24545" y1="33723" x2="25909" y2="33222"/>
                        <a14:foregroundMark x1="31705" y1="33556" x2="31591" y2="38063"/>
                        <a14:foregroundMark x1="28182" y1="44407" x2="31250" y2="57763"/>
                        <a14:foregroundMark x1="24659" y1="46411" x2="27841" y2="52755"/>
                        <a14:foregroundMark x1="32727" y1="46411" x2="33977" y2="50751"/>
                        <a14:foregroundMark x1="26250" y1="45075" x2="28068" y2="47412"/>
                        <a14:foregroundMark x1="24773" y1="48080" x2="19091" y2="57596"/>
                        <a14:foregroundMark x1="24545" y1="50083" x2="26932" y2="56093"/>
                        <a14:foregroundMark x1="31591" y1="70451" x2="33523" y2="77129"/>
                        <a14:foregroundMark x1="31023" y1="71285" x2="31250" y2="74791"/>
                        <a14:foregroundMark x1="26250" y1="68781" x2="25909" y2="75626"/>
                        <a14:foregroundMark x1="24773" y1="76127" x2="23409" y2="76628"/>
                        <a14:foregroundMark x1="30795" y1="45743" x2="31591" y2="49750"/>
                      </a14:backgroundRemoval>
                    </a14:imgEffect>
                  </a14:imgLayer>
                </a14:imgProps>
              </a:ext>
              <a:ext uri="{28A0092B-C50C-407E-A947-70E740481C1C}">
                <a14:useLocalDpi xmlns:a14="http://schemas.microsoft.com/office/drawing/2010/main" val="0"/>
              </a:ext>
            </a:extLst>
          </a:blip>
          <a:srcRect l="15616" t="18418" r="61069" b="19832"/>
          <a:stretch/>
        </p:blipFill>
        <p:spPr>
          <a:xfrm>
            <a:off x="5479674" y="1496569"/>
            <a:ext cx="914400" cy="1648505"/>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8746" l="52462" r="98154">
                        <a14:foregroundMark x1="63846" y1="23297" x2="68923" y2="27240"/>
                        <a14:foregroundMark x1="76615" y1="22401" x2="78154" y2="28853"/>
                        <a14:foregroundMark x1="76154" y1="43728" x2="78308" y2="79032"/>
                        <a14:foregroundMark x1="66154" y1="46774" x2="71538" y2="61649"/>
                        <a14:foregroundMark x1="69231" y1="44265" x2="73538" y2="49462"/>
                        <a14:foregroundMark x1="78462" y1="44444" x2="79077" y2="54122"/>
                        <a14:foregroundMark x1="72000" y1="43907" x2="69385" y2="55914"/>
                        <a14:foregroundMark x1="83538" y1="46595" x2="84615" y2="50717"/>
                        <a14:foregroundMark x1="84308" y1="60573" x2="82923" y2="63799"/>
                        <a14:foregroundMark x1="67231" y1="60573" x2="67385" y2="62724"/>
                        <a14:foregroundMark x1="65846" y1="47491" x2="64615" y2="51971"/>
                        <a14:foregroundMark x1="73077" y1="65771" x2="70154" y2="75806"/>
                        <a14:foregroundMark x1="73846" y1="48208" x2="73846" y2="57168"/>
                        <a14:foregroundMark x1="80769" y1="49104" x2="81077" y2="52867"/>
                        <a14:foregroundMark x1="71692" y1="82796" x2="71077" y2="92294"/>
                        <a14:foregroundMark x1="70923" y1="88889" x2="65385" y2="94086"/>
                        <a14:foregroundMark x1="83538" y1="80645" x2="83692" y2="90860"/>
                        <a14:foregroundMark x1="83231" y1="88172" x2="81077" y2="90502"/>
                        <a14:foregroundMark x1="85692" y1="89606" x2="83385" y2="91756"/>
                        <a14:foregroundMark x1="82615" y1="92832" x2="80154" y2="94265"/>
                        <a14:foregroundMark x1="80000" y1="94444" x2="79231" y2="93728"/>
                        <a14:foregroundMark x1="68615" y1="94265" x2="70769" y2="92832"/>
                        <a14:foregroundMark x1="73077" y1="91935" x2="72000" y2="91398"/>
                        <a14:foregroundMark x1="78000" y1="20072" x2="78154" y2="25627"/>
                      </a14:backgroundRemoval>
                    </a14:imgEffect>
                  </a14:imgLayer>
                </a14:imgProps>
              </a:ext>
              <a:ext uri="{28A0092B-C50C-407E-A947-70E740481C1C}">
                <a14:useLocalDpi xmlns:a14="http://schemas.microsoft.com/office/drawing/2010/main" val="0"/>
              </a:ext>
            </a:extLst>
          </a:blip>
          <a:srcRect l="52020" b="92"/>
          <a:stretch/>
        </p:blipFill>
        <p:spPr>
          <a:xfrm>
            <a:off x="3231369" y="1485156"/>
            <a:ext cx="945163" cy="1689539"/>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14">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4184276" y="1265778"/>
            <a:ext cx="1295399" cy="1908916"/>
          </a:xfrm>
          <a:prstGeom prst="rect">
            <a:avLst/>
          </a:prstGeom>
        </p:spPr>
      </p:pic>
      <p:pic>
        <p:nvPicPr>
          <p:cNvPr id="15" name="Picture 1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10464974" y="3553564"/>
            <a:ext cx="2743200" cy="2341672"/>
          </a:xfrm>
          <a:prstGeom prst="rect">
            <a:avLst/>
          </a:prstGeom>
        </p:spPr>
      </p:pic>
      <p:pic>
        <p:nvPicPr>
          <p:cNvPr id="16" name="Picture 15"/>
          <p:cNvPicPr>
            <a:picLocks noChangeAspect="1"/>
          </p:cNvPicPr>
          <p:nvPr/>
        </p:nvPicPr>
        <p:blipFill>
          <a:blip r:embed="rId17">
            <a:extLst>
              <a:ext uri="{BEBA8EAE-BF5A-486C-A8C5-ECC9F3942E4B}">
                <a14:imgProps xmlns:a14="http://schemas.microsoft.com/office/drawing/2010/main">
                  <a14:imgLayer r:embed="rId18">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10210800" y="4724400"/>
            <a:ext cx="3233737" cy="2296342"/>
          </a:xfrm>
          <a:prstGeom prst="rect">
            <a:avLst/>
          </a:prstGeom>
        </p:spPr>
      </p:pic>
      <p:pic>
        <p:nvPicPr>
          <p:cNvPr id="1026" name="Picture 2">
            <a:hlinkClick r:id="rId19" action="ppaction://hlinksldjump"/>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94" b="90000" l="9844" r="90000"/>
                    </a14:imgEffect>
                  </a14:imgLayer>
                </a14:imgProps>
              </a:ext>
              <a:ext uri="{28A0092B-C50C-407E-A947-70E740481C1C}">
                <a14:useLocalDpi xmlns:a14="http://schemas.microsoft.com/office/drawing/2010/main" val="0"/>
              </a:ext>
            </a:extLst>
          </a:blip>
          <a:srcRect l="21875" r="23447"/>
          <a:stretch/>
        </p:blipFill>
        <p:spPr bwMode="auto">
          <a:xfrm>
            <a:off x="121160" y="2791010"/>
            <a:ext cx="1662305" cy="459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Connector 18">
            <a:hlinkClick r:id="rId22" action="ppaction://hlinksldjump"/>
          </p:cNvPr>
          <p:cNvSpPr/>
          <p:nvPr/>
        </p:nvSpPr>
        <p:spPr>
          <a:xfrm>
            <a:off x="455684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1" name="Flowchart: Connector 20">
            <a:hlinkClick r:id="rId23" action="ppaction://hlinksldjump"/>
          </p:cNvPr>
          <p:cNvSpPr/>
          <p:nvPr/>
        </p:nvSpPr>
        <p:spPr>
          <a:xfrm>
            <a:off x="350520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2" name="Flowchart: Connector 21">
            <a:hlinkClick r:id="rId24" action="ppaction://hlinksldjump"/>
          </p:cNvPr>
          <p:cNvSpPr/>
          <p:nvPr/>
        </p:nvSpPr>
        <p:spPr>
          <a:xfrm>
            <a:off x="2217392" y="3343835"/>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Flowchart: Connector 22">
            <a:hlinkClick r:id="rId25" action="ppaction://hlinksldjump"/>
          </p:cNvPr>
          <p:cNvSpPr/>
          <p:nvPr/>
        </p:nvSpPr>
        <p:spPr>
          <a:xfrm>
            <a:off x="5893843"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2" name="Rectangle: Rounded Corners 1">
            <a:extLst>
              <a:ext uri="{FF2B5EF4-FFF2-40B4-BE49-F238E27FC236}">
                <a16:creationId xmlns:a16="http://schemas.microsoft.com/office/drawing/2014/main" id="{E248A306-6E85-402E-893B-D389F4846CC8}"/>
              </a:ext>
            </a:extLst>
          </p:cNvPr>
          <p:cNvSpPr/>
          <p:nvPr/>
        </p:nvSpPr>
        <p:spPr>
          <a:xfrm>
            <a:off x="4591342" y="5762619"/>
            <a:ext cx="4989980" cy="963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số</a:t>
            </a:r>
            <a:r>
              <a:rPr kumimoji="0" lang="en-US" sz="1800" b="0" i="0" u="none" strike="noStrike" kern="1200" cap="none" spc="0" normalizeH="0" baseline="0" noProof="0" dirty="0">
                <a:ln>
                  <a:noFill/>
                </a:ln>
                <a:solidFill>
                  <a:prstClr val="white"/>
                </a:solidFill>
                <a:effectLst/>
                <a:uLnTx/>
                <a:uFillTx/>
                <a:latin typeface="Calibri"/>
                <a:ea typeface="+mn-ea"/>
                <a:cs typeface="+mn-cs"/>
              </a:rPr>
              <a:t> 1,2,3,4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câu</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hỏi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Trả</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lời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xong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về</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thì</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bạn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nhỏ</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đó</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để</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Hết</a:t>
            </a:r>
            <a:r>
              <a:rPr kumimoji="0" lang="en-US" sz="1800" b="0" i="0" u="none" strike="noStrike" kern="1200" cap="none" spc="0" normalizeH="0" baseline="0" noProof="0" dirty="0">
                <a:ln>
                  <a:noFill/>
                </a:ln>
                <a:solidFill>
                  <a:prstClr val="white"/>
                </a:solidFill>
                <a:effectLst/>
                <a:uLnTx/>
                <a:uFillTx/>
                <a:latin typeface="Calibri"/>
                <a:ea typeface="+mn-ea"/>
                <a:cs typeface="+mn-cs"/>
              </a:rPr>
              <a:t> 4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câu</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đèn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giao</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thông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1465046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3"/>
                                        </p:tgtEl>
                                        <p:attrNameLst>
                                          <p:attrName>r</p:attrName>
                                        </p:attrNameLst>
                                      </p:cBhvr>
                                    </p:animRot>
                                    <p:animRot by="-240000">
                                      <p:cBhvr>
                                        <p:cTn id="19" dur="600" fill="hold">
                                          <p:stCondLst>
                                            <p:cond delay="600"/>
                                          </p:stCondLst>
                                        </p:cTn>
                                        <p:tgtEl>
                                          <p:spTgt spid="13"/>
                                        </p:tgtEl>
                                        <p:attrNameLst>
                                          <p:attrName>r</p:attrName>
                                        </p:attrNameLst>
                                      </p:cBhvr>
                                    </p:animRot>
                                    <p:animRot by="240000">
                                      <p:cBhvr>
                                        <p:cTn id="20" dur="600" fill="hold">
                                          <p:stCondLst>
                                            <p:cond delay="1200"/>
                                          </p:stCondLst>
                                        </p:cTn>
                                        <p:tgtEl>
                                          <p:spTgt spid="13"/>
                                        </p:tgtEl>
                                        <p:attrNameLst>
                                          <p:attrName>r</p:attrName>
                                        </p:attrNameLst>
                                      </p:cBhvr>
                                    </p:animRot>
                                    <p:animRot by="-240000">
                                      <p:cBhvr>
                                        <p:cTn id="21" dur="600" fill="hold">
                                          <p:stCondLst>
                                            <p:cond delay="1800"/>
                                          </p:stCondLst>
                                        </p:cTn>
                                        <p:tgtEl>
                                          <p:spTgt spid="13"/>
                                        </p:tgtEl>
                                        <p:attrNameLst>
                                          <p:attrName>r</p:attrName>
                                        </p:attrNameLst>
                                      </p:cBhvr>
                                    </p:animRot>
                                    <p:animRot by="120000">
                                      <p:cBhvr>
                                        <p:cTn id="22" dur="600" fill="hold">
                                          <p:stCondLst>
                                            <p:cond delay="24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5" presetClass="path" presetSubtype="0" fill="hold" nodeType="withEffect">
                                  <p:stCondLst>
                                    <p:cond delay="0"/>
                                  </p:stCondLst>
                                  <p:childTnLst>
                                    <p:animMotion origin="layout" path="M -2.08333E-6 0 L -0.48659 0.00347 " pathEditMode="relative" rAng="0" ptsTypes="AA">
                                      <p:cBhvr>
                                        <p:cTn id="30" dur="2000" fill="hold"/>
                                        <p:tgtEl>
                                          <p:spTgt spid="16"/>
                                        </p:tgtEl>
                                        <p:attrNameLst>
                                          <p:attrName>ppt_x</p:attrName>
                                          <p:attrName>ppt_y</p:attrName>
                                        </p:attrNameLst>
                                      </p:cBhvr>
                                      <p:rCtr x="-24336" y="162"/>
                                    </p:animMotion>
                                  </p:childTnLst>
                                </p:cTn>
                              </p:par>
                              <p:par>
                                <p:cTn id="31" presetID="35" presetClass="path" presetSubtype="0" fill="hold" nodeType="withEffect">
                                  <p:stCondLst>
                                    <p:cond delay="0"/>
                                  </p:stCondLst>
                                  <p:childTnLst>
                                    <p:animMotion origin="layout" path="M -3.33333E-6 1.11111E-6 L -0.51653 1.11111E-6 " pathEditMode="relative" rAng="0" ptsTypes="AA">
                                      <p:cBhvr>
                                        <p:cTn id="32" dur="3000" fill="hold"/>
                                        <p:tgtEl>
                                          <p:spTgt spid="15"/>
                                        </p:tgtEl>
                                        <p:attrNameLst>
                                          <p:attrName>ppt_x</p:attrName>
                                          <p:attrName>ppt_y</p:attrName>
                                        </p:attrNameLst>
                                      </p:cBhvr>
                                      <p:rCtr x="-25833" y="0"/>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94444E-6 1.66089E-6 L -0.00504 1.17995 " pathEditMode="relative" rAng="0" ptsTypes="AA">
                                      <p:cBhvr>
                                        <p:cTn id="36" dur="5250" fill="hold"/>
                                        <p:tgtEl>
                                          <p:spTgt spid="10"/>
                                        </p:tgtEl>
                                        <p:attrNameLst>
                                          <p:attrName>ppt_x</p:attrName>
                                          <p:attrName>ppt_y</p:attrName>
                                        </p:attrNameLst>
                                      </p:cBhvr>
                                      <p:rCtr x="-260" y="589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50" presetClass="path" presetSubtype="0" fill="hold" nodeType="clickEffect">
                                  <p:stCondLst>
                                    <p:cond delay="0"/>
                                  </p:stCondLst>
                                  <p:childTnLst>
                                    <p:animMotion origin="layout" path="M -3.33333E-6 -4.33587E-6 L 0.05313 -4.33587E-6 C 0.07674 -4.33587E-6 0.10625 0.34535 0.10625 0.62486 L 0.10625 1.24972 " pathEditMode="relative" rAng="0" ptsTypes="FfFF">
                                      <p:cBhvr>
                                        <p:cTn id="41" dur="5250" fill="hold"/>
                                        <p:tgtEl>
                                          <p:spTgt spid="8"/>
                                        </p:tgtEl>
                                        <p:attrNameLst>
                                          <p:attrName>ppt_x</p:attrName>
                                          <p:attrName>ppt_y</p:attrName>
                                        </p:attrNameLst>
                                      </p:cBhvr>
                                      <p:rCtr x="5313" y="62486"/>
                                    </p:animMotion>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50" presetClass="path" presetSubtype="0" accel="50000" decel="50000" fill="hold" nodeType="clickEffect">
                                  <p:stCondLst>
                                    <p:cond delay="0"/>
                                  </p:stCondLst>
                                  <p:childTnLst>
                                    <p:animMotion origin="layout" path="M -0.025 0.00971 L -0.10591 0.00971 C -0.14237 0.00971 -0.18681 0.36201 -0.18681 0.64746 L -0.18681 1.28498 " pathEditMode="relative" rAng="0" ptsTypes="FfFF">
                                      <p:cBhvr>
                                        <p:cTn id="46" dur="5250" fill="hold"/>
                                        <p:tgtEl>
                                          <p:spTgt spid="13"/>
                                        </p:tgtEl>
                                        <p:attrNameLst>
                                          <p:attrName>ppt_x</p:attrName>
                                          <p:attrName>ppt_y</p:attrName>
                                        </p:attrNameLst>
                                      </p:cBhvr>
                                      <p:rCtr x="-8090" y="63752"/>
                                    </p:animMotion>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0" presetClass="path" presetSubtype="0" fill="hold" nodeType="clickEffect">
                                  <p:stCondLst>
                                    <p:cond delay="0"/>
                                  </p:stCondLst>
                                  <p:childTnLst>
                                    <p:animMotion origin="layout" path="M 8.33333E-7 -4.44444E-6 L -0.11172 -4.44444E-6 C -0.16198 -4.44444E-6 -0.22344 0.3507 -0.22344 0.63542 L -0.22344 1.27061 " pathEditMode="relative" rAng="0" ptsTypes="AAAA">
                                      <p:cBhvr>
                                        <p:cTn id="51" dur="4750" fill="hold"/>
                                        <p:tgtEl>
                                          <p:spTgt spid="9"/>
                                        </p:tgtEl>
                                        <p:attrNameLst>
                                          <p:attrName>ppt_x</p:attrName>
                                          <p:attrName>ppt_y</p:attrName>
                                        </p:attrNameLst>
                                      </p:cBhvr>
                                      <p:rCtr x="-11172" y="63519"/>
                                    </p:animMotion>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2297295" y="2078119"/>
            <a:ext cx="752256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Câu</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1: Con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gì</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ăn</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lửa</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với</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than?</a:t>
            </a:r>
          </a:p>
        </p:txBody>
      </p:sp>
      <p:sp>
        <p:nvSpPr>
          <p:cNvPr id="2" name="Rectangle: Rounded Corners 1">
            <a:extLst>
              <a:ext uri="{FF2B5EF4-FFF2-40B4-BE49-F238E27FC236}">
                <a16:creationId xmlns:a16="http://schemas.microsoft.com/office/drawing/2014/main" id="{6F4334DE-2653-7DAF-8EEA-15BADD39C2CC}"/>
              </a:ext>
            </a:extLst>
          </p:cNvPr>
          <p:cNvSpPr/>
          <p:nvPr/>
        </p:nvSpPr>
        <p:spPr>
          <a:xfrm>
            <a:off x="4075043" y="4601816"/>
            <a:ext cx="4562062" cy="9442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Con </a:t>
            </a:r>
            <a:r>
              <a:rPr lang="en-US" sz="4400" b="1" dirty="0" err="1">
                <a:solidFill>
                  <a:srgbClr val="FF0000"/>
                </a:solidFill>
              </a:rPr>
              <a:t>tàu</a:t>
            </a:r>
            <a:endParaRPr lang="en-US" sz="4400" b="1" dirty="0">
              <a:solidFill>
                <a:srgbClr val="FF0000"/>
              </a:solidFill>
            </a:endParaRPr>
          </a:p>
        </p:txBody>
      </p:sp>
    </p:spTree>
    <p:extLst>
      <p:ext uri="{BB962C8B-B14F-4D97-AF65-F5344CB8AC3E}">
        <p14:creationId xmlns:p14="http://schemas.microsoft.com/office/powerpoint/2010/main" val="539492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DE91D7-AAC0-3F53-5719-99ADDBED1CC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3" name="Right Arrow 23">
            <a:hlinkClick r:id="rId6" action="ppaction://hlinksldjump"/>
            <a:extLst>
              <a:ext uri="{FF2B5EF4-FFF2-40B4-BE49-F238E27FC236}">
                <a16:creationId xmlns:a16="http://schemas.microsoft.com/office/drawing/2014/main" id="{C52B6417-080F-9FA4-362A-BCD5779D62BC}"/>
              </a:ext>
            </a:extLst>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718A9594-D583-259A-4EC7-A01F54D7FE78}"/>
              </a:ext>
            </a:extLst>
          </p:cNvPr>
          <p:cNvSpPr txBox="1"/>
          <p:nvPr/>
        </p:nvSpPr>
        <p:spPr>
          <a:xfrm>
            <a:off x="2297295" y="2078119"/>
            <a:ext cx="7522566" cy="2123658"/>
          </a:xfrm>
          <a:prstGeom prst="rect">
            <a:avLst/>
          </a:prstGeom>
          <a:noFill/>
        </p:spPr>
        <p:txBody>
          <a:bodyPr wrap="square" rtlCol="0">
            <a:spAutoFit/>
          </a:bodyPr>
          <a:lstStyle/>
          <a:p>
            <a:pPr lvl="0" algn="ctr"/>
            <a:r>
              <a:rPr lang="vi-VN" sz="4400" b="1" dirty="0">
                <a:solidFill>
                  <a:prstClr val="white"/>
                </a:solidFill>
                <a:latin typeface="Calibri" panose="020F0502020204030204" pitchFamily="34" charset="0"/>
                <a:cs typeface="Calibri" panose="020F0502020204030204" pitchFamily="34" charset="0"/>
              </a:rPr>
              <a:t>Câu 2: Vừa bằng các vung, vùng xuống ao, đào chẳng thấy, lấy chẳng được, là cái gì?</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330851C5-D632-3D74-2B4B-14E6F653222B}"/>
              </a:ext>
            </a:extLst>
          </p:cNvPr>
          <p:cNvSpPr/>
          <p:nvPr/>
        </p:nvSpPr>
        <p:spPr>
          <a:xfrm>
            <a:off x="4075043" y="4601816"/>
            <a:ext cx="4562062" cy="9442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Mặt</a:t>
            </a:r>
            <a:r>
              <a:rPr lang="en-US" sz="4400" b="1" dirty="0">
                <a:solidFill>
                  <a:srgbClr val="FF0000"/>
                </a:solidFill>
              </a:rPr>
              <a:t> </a:t>
            </a:r>
            <a:r>
              <a:rPr lang="en-US" sz="4400" b="1" dirty="0" err="1">
                <a:solidFill>
                  <a:srgbClr val="FF0000"/>
                </a:solidFill>
              </a:rPr>
              <a:t>trăng</a:t>
            </a:r>
            <a:endParaRPr lang="en-US" sz="4400" b="1" dirty="0">
              <a:solidFill>
                <a:srgbClr val="FF0000"/>
              </a:solidFill>
            </a:endParaRPr>
          </a:p>
        </p:txBody>
      </p:sp>
    </p:spTree>
    <p:extLst>
      <p:ext uri="{BB962C8B-B14F-4D97-AF65-F5344CB8AC3E}">
        <p14:creationId xmlns:p14="http://schemas.microsoft.com/office/powerpoint/2010/main" val="922017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7CEC71-4920-C60E-4781-89C47D60B9C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3" name="Right Arrow 23">
            <a:hlinkClick r:id="rId6" action="ppaction://hlinksldjump"/>
            <a:extLst>
              <a:ext uri="{FF2B5EF4-FFF2-40B4-BE49-F238E27FC236}">
                <a16:creationId xmlns:a16="http://schemas.microsoft.com/office/drawing/2014/main" id="{15BFD1E6-36E2-B2D4-4D5D-931B50CAAFB4}"/>
              </a:ext>
            </a:extLst>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D0A99CCF-791C-19B3-9390-B5D3AB3F92A8}"/>
              </a:ext>
            </a:extLst>
          </p:cNvPr>
          <p:cNvSpPr txBox="1"/>
          <p:nvPr/>
        </p:nvSpPr>
        <p:spPr>
          <a:xfrm>
            <a:off x="2278245" y="2344819"/>
            <a:ext cx="7522566" cy="830997"/>
          </a:xfrm>
          <a:prstGeom prst="rect">
            <a:avLst/>
          </a:prstGeom>
          <a:noFill/>
        </p:spPr>
        <p:txBody>
          <a:bodyPr wrap="square" rtlCol="0">
            <a:spAutoFit/>
          </a:bodyPr>
          <a:lstStyle/>
          <a:p>
            <a:pPr lvl="0" algn="ctr"/>
            <a:r>
              <a:rPr lang="vi-VN" sz="4800" b="1" dirty="0">
                <a:solidFill>
                  <a:prstClr val="white"/>
                </a:solidFill>
                <a:latin typeface="Calibri" panose="020F0502020204030204" pitchFamily="34" charset="0"/>
                <a:cs typeface="Calibri" panose="020F0502020204030204" pitchFamily="34" charset="0"/>
              </a:rPr>
              <a:t>Câu 3: Lịch nào dài nhất?</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C7EE98A8-1528-C92D-6ADD-2F12A4A6D594}"/>
              </a:ext>
            </a:extLst>
          </p:cNvPr>
          <p:cNvSpPr/>
          <p:nvPr/>
        </p:nvSpPr>
        <p:spPr>
          <a:xfrm>
            <a:off x="4075043" y="4601816"/>
            <a:ext cx="4562062" cy="9442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Lịch</a:t>
            </a:r>
            <a:r>
              <a:rPr lang="en-US" sz="4400" b="1" dirty="0">
                <a:solidFill>
                  <a:srgbClr val="FF0000"/>
                </a:solidFill>
              </a:rPr>
              <a:t> </a:t>
            </a:r>
            <a:r>
              <a:rPr lang="en-US" sz="4400" b="1" dirty="0" err="1">
                <a:solidFill>
                  <a:srgbClr val="FF0000"/>
                </a:solidFill>
              </a:rPr>
              <a:t>sự</a:t>
            </a:r>
            <a:endParaRPr lang="en-US" sz="4400" b="1" dirty="0">
              <a:solidFill>
                <a:srgbClr val="FF0000"/>
              </a:solidFill>
            </a:endParaRPr>
          </a:p>
        </p:txBody>
      </p:sp>
    </p:spTree>
    <p:extLst>
      <p:ext uri="{BB962C8B-B14F-4D97-AF65-F5344CB8AC3E}">
        <p14:creationId xmlns:p14="http://schemas.microsoft.com/office/powerpoint/2010/main" val="667964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B99266-FE2E-7C5A-EB68-C7F0B305CC0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3" name="Right Arrow 23">
            <a:hlinkClick r:id="rId6" action="ppaction://hlinksldjump"/>
            <a:extLst>
              <a:ext uri="{FF2B5EF4-FFF2-40B4-BE49-F238E27FC236}">
                <a16:creationId xmlns:a16="http://schemas.microsoft.com/office/drawing/2014/main" id="{7C7385FA-5541-2742-6CA6-8A5F6298E6FB}"/>
              </a:ext>
            </a:extLst>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71FEE871-00AC-6747-26A8-E04D12C49050}"/>
              </a:ext>
            </a:extLst>
          </p:cNvPr>
          <p:cNvSpPr txBox="1"/>
          <p:nvPr/>
        </p:nvSpPr>
        <p:spPr>
          <a:xfrm>
            <a:off x="2335395" y="2078119"/>
            <a:ext cx="7522566" cy="2308324"/>
          </a:xfrm>
          <a:prstGeom prst="rect">
            <a:avLst/>
          </a:prstGeom>
          <a:noFill/>
        </p:spPr>
        <p:txBody>
          <a:bodyPr wrap="square" rtlCol="0">
            <a:spAutoFit/>
          </a:bodyPr>
          <a:lstStyle/>
          <a:p>
            <a:pPr lvl="0" algn="ctr"/>
            <a:r>
              <a:rPr lang="vi-VN" sz="4800" b="1" dirty="0">
                <a:solidFill>
                  <a:prstClr val="white"/>
                </a:solidFill>
                <a:latin typeface="Calibri" panose="020F0502020204030204" pitchFamily="34" charset="0"/>
                <a:cs typeface="Calibri" panose="020F0502020204030204" pitchFamily="34" charset="0"/>
              </a:rPr>
              <a:t>Câu 4: Cái gì đánh cha, đánh má, đánh anh, đánh chị, đánh em?</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E7FA3544-87BA-EF08-0965-45B383DA3929}"/>
              </a:ext>
            </a:extLst>
          </p:cNvPr>
          <p:cNvSpPr/>
          <p:nvPr/>
        </p:nvSpPr>
        <p:spPr>
          <a:xfrm>
            <a:off x="4075043" y="4601816"/>
            <a:ext cx="4562062" cy="137035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Bàn</a:t>
            </a:r>
            <a:r>
              <a:rPr lang="en-US" sz="4400" b="1" dirty="0">
                <a:solidFill>
                  <a:srgbClr val="FF0000"/>
                </a:solidFill>
              </a:rPr>
              <a:t> </a:t>
            </a:r>
            <a:r>
              <a:rPr lang="en-US" sz="4400" b="1" dirty="0" err="1">
                <a:solidFill>
                  <a:srgbClr val="FF0000"/>
                </a:solidFill>
              </a:rPr>
              <a:t>chải</a:t>
            </a:r>
            <a:r>
              <a:rPr lang="en-US" sz="4400" b="1" dirty="0">
                <a:solidFill>
                  <a:srgbClr val="FF0000"/>
                </a:solidFill>
              </a:rPr>
              <a:t> </a:t>
            </a:r>
            <a:r>
              <a:rPr lang="en-US" sz="4400" b="1" dirty="0" err="1">
                <a:solidFill>
                  <a:srgbClr val="FF0000"/>
                </a:solidFill>
              </a:rPr>
              <a:t>đánh</a:t>
            </a:r>
            <a:r>
              <a:rPr lang="en-US" sz="4400" b="1" dirty="0">
                <a:solidFill>
                  <a:srgbClr val="FF0000"/>
                </a:solidFill>
              </a:rPr>
              <a:t> </a:t>
            </a:r>
            <a:r>
              <a:rPr lang="en-US" sz="4400" b="1" dirty="0" err="1">
                <a:solidFill>
                  <a:srgbClr val="FF0000"/>
                </a:solidFill>
              </a:rPr>
              <a:t>răng</a:t>
            </a:r>
            <a:endParaRPr lang="en-US" sz="4400" b="1" dirty="0">
              <a:solidFill>
                <a:srgbClr val="FF0000"/>
              </a:solidFill>
            </a:endParaRPr>
          </a:p>
        </p:txBody>
      </p:sp>
    </p:spTree>
    <p:extLst>
      <p:ext uri="{BB962C8B-B14F-4D97-AF65-F5344CB8AC3E}">
        <p14:creationId xmlns:p14="http://schemas.microsoft.com/office/powerpoint/2010/main" val="295809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933</Words>
  <Application>Microsoft Office PowerPoint</Application>
  <PresentationFormat>Widescreen</PresentationFormat>
  <Paragraphs>78</Paragraphs>
  <Slides>25</Slides>
  <Notes>17</Notes>
  <HiddenSlides>0</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25</vt:i4>
      </vt:variant>
    </vt:vector>
  </HeadingPairs>
  <TitlesOfParts>
    <vt:vector size="46" baseType="lpstr">
      <vt:lpstr>微软雅黑</vt:lpstr>
      <vt:lpstr>宋体</vt:lpstr>
      <vt:lpstr>Arial</vt:lpstr>
      <vt:lpstr>Calibri</vt:lpstr>
      <vt:lpstr>Calibri Light</vt:lpstr>
      <vt:lpstr>Cambria</vt:lpstr>
      <vt:lpstr>Coiny</vt:lpstr>
      <vt:lpstr>等线</vt:lpstr>
      <vt:lpstr>Georgia</vt:lpstr>
      <vt:lpstr>Times New Roman</vt:lpstr>
      <vt:lpstr>Wingdings</vt:lpstr>
      <vt:lpstr>字魂36号-正文宋楷</vt:lpstr>
      <vt:lpstr>字魂64号-萌趣软糖体</vt:lpstr>
      <vt:lpstr>自定义设计方案</vt:lpstr>
      <vt:lpstr>1_自定义设计方案</vt:lpstr>
      <vt:lpstr>1_Office Theme</vt:lpstr>
      <vt:lpstr>Office Theme</vt:lpstr>
      <vt:lpstr>2_Office 主题</vt:lpstr>
      <vt:lpstr>1_Simple Light</vt:lpstr>
      <vt:lpstr>2_Office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cp:lastModifiedBy>
  <cp:revision>42</cp:revision>
  <dcterms:created xsi:type="dcterms:W3CDTF">2023-07-26T13:12:40Z</dcterms:created>
  <dcterms:modified xsi:type="dcterms:W3CDTF">2025-01-15T14:31:40Z</dcterms:modified>
</cp:coreProperties>
</file>