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Lst>
  <p:notesMasterIdLst>
    <p:notesMasterId r:id="rId27"/>
  </p:notesMasterIdLst>
  <p:sldIdLst>
    <p:sldId id="325" r:id="rId6"/>
    <p:sldId id="484" r:id="rId7"/>
    <p:sldId id="327" r:id="rId8"/>
    <p:sldId id="329" r:id="rId9"/>
    <p:sldId id="507" r:id="rId10"/>
    <p:sldId id="334" r:id="rId11"/>
    <p:sldId id="335" r:id="rId12"/>
    <p:sldId id="485" r:id="rId13"/>
    <p:sldId id="486" r:id="rId14"/>
    <p:sldId id="488" r:id="rId15"/>
    <p:sldId id="508" r:id="rId16"/>
    <p:sldId id="509" r:id="rId17"/>
    <p:sldId id="336" r:id="rId18"/>
    <p:sldId id="337" r:id="rId19"/>
    <p:sldId id="2753" r:id="rId20"/>
    <p:sldId id="487" r:id="rId21"/>
    <p:sldId id="2754" r:id="rId22"/>
    <p:sldId id="2755" r:id="rId23"/>
    <p:sldId id="2756" r:id="rId24"/>
    <p:sldId id="494" r:id="rId25"/>
    <p:sldId id="27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57ADB-BF12-412D-8FA6-9FA68988D1F1}"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A373D-C4AC-477D-A14F-A85F8778E3FA}" type="slidenum">
              <a:rPr lang="en-US" smtClean="0"/>
              <a:t>‹#›</a:t>
            </a:fld>
            <a:endParaRPr lang="en-US"/>
          </a:p>
        </p:txBody>
      </p:sp>
    </p:spTree>
    <p:extLst>
      <p:ext uri="{BB962C8B-B14F-4D97-AF65-F5344CB8AC3E}">
        <p14:creationId xmlns:p14="http://schemas.microsoft.com/office/powerpoint/2010/main" val="956238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5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68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6842009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2025/1/15</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5265294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2025/1/15</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987768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2025/1/15</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47976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2025/1/15</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778274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2025/1/15</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914426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2025/1/15</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3880958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2025/1/15</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374338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14954445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550829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79719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2025/1/15</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75502123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9284266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266040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4067139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6581226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0233000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4385325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50284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1/15/2025</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8503647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50591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0777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62762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46193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863734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96732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643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48018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46559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35162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82844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9446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416092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92718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36540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531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2025/1/15</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84309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2025/1/15</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343756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3.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A127614E-CDB7-5CB5-1973-40740E84611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95449" y="361949"/>
            <a:ext cx="1400174" cy="1400174"/>
          </a:xfrm>
          <a:prstGeom prst="rect">
            <a:avLst/>
          </a:prstGeom>
        </p:spPr>
      </p:pic>
    </p:spTree>
    <p:extLst>
      <p:ext uri="{BB962C8B-B14F-4D97-AF65-F5344CB8AC3E}">
        <p14:creationId xmlns:p14="http://schemas.microsoft.com/office/powerpoint/2010/main" val="898799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7DB0EBF7-16E1-9ABC-3C27-A8BB538801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95449" y="361949"/>
            <a:ext cx="1400174" cy="1400174"/>
          </a:xfrm>
          <a:prstGeom prst="rect">
            <a:avLst/>
          </a:prstGeom>
        </p:spPr>
      </p:pic>
    </p:spTree>
    <p:extLst>
      <p:ext uri="{BB962C8B-B14F-4D97-AF65-F5344CB8AC3E}">
        <p14:creationId xmlns:p14="http://schemas.microsoft.com/office/powerpoint/2010/main" val="3203242107"/>
      </p:ext>
    </p:extLst>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361950" y="0"/>
            <a:ext cx="11563349" cy="6743700"/>
          </a:xfrm>
          <a:prstGeom prst="rect">
            <a:avLst/>
          </a:prstGeom>
        </p:spPr>
      </p:pic>
    </p:spTree>
    <p:extLst>
      <p:ext uri="{BB962C8B-B14F-4D97-AF65-F5344CB8AC3E}">
        <p14:creationId xmlns:p14="http://schemas.microsoft.com/office/powerpoint/2010/main" val="9373416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837A58F-9E47-4605-FFA4-75E5BAA2DB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1050" y="143576"/>
            <a:ext cx="1489309" cy="1489309"/>
          </a:xfrm>
          <a:prstGeom prst="rect">
            <a:avLst/>
          </a:prstGeom>
        </p:spPr>
      </p:pic>
    </p:spTree>
    <p:extLst>
      <p:ext uri="{BB962C8B-B14F-4D97-AF65-F5344CB8AC3E}">
        <p14:creationId xmlns:p14="http://schemas.microsoft.com/office/powerpoint/2010/main" val="24892854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332B44EF-F700-CED3-2C1A-3EE4674DEF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5376" y="158496"/>
            <a:ext cx="1619250" cy="1619250"/>
          </a:xfrm>
          <a:prstGeom prst="rect">
            <a:avLst/>
          </a:prstGeom>
        </p:spPr>
      </p:pic>
    </p:spTree>
    <p:extLst>
      <p:ext uri="{BB962C8B-B14F-4D97-AF65-F5344CB8AC3E}">
        <p14:creationId xmlns:p14="http://schemas.microsoft.com/office/powerpoint/2010/main" val="10262733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8" name="图片 46">
            <a:extLst>
              <a:ext uri="{FF2B5EF4-FFF2-40B4-BE49-F238E27FC236}">
                <a16:creationId xmlns:a16="http://schemas.microsoft.com/office/drawing/2014/main" id="{EDFBC509-49AB-17B1-643A-B515604E1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22459" y="3571471"/>
            <a:ext cx="3048014" cy="3193373"/>
          </a:xfrm>
          <a:prstGeom prst="rect">
            <a:avLst/>
          </a:prstGeom>
        </p:spPr>
      </p:pic>
      <p:pic>
        <p:nvPicPr>
          <p:cNvPr id="10" name="Hình ảnh 5" descr="Ảnh có chứa đồ chơi, LEGO&#10;&#10;Mô tả được tạo tự động">
            <a:extLst>
              <a:ext uri="{FF2B5EF4-FFF2-40B4-BE49-F238E27FC236}">
                <a16:creationId xmlns:a16="http://schemas.microsoft.com/office/drawing/2014/main" id="{4006A250-7B32-3874-9436-6A4991444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384" y="3636577"/>
            <a:ext cx="4810466" cy="3221423"/>
          </a:xfrm>
          <a:prstGeom prst="rect">
            <a:avLst/>
          </a:prstGeom>
        </p:spPr>
      </p:pic>
      <p:sp>
        <p:nvSpPr>
          <p:cNvPr id="14" name="Hộp Văn bản 26">
            <a:extLst>
              <a:ext uri="{FF2B5EF4-FFF2-40B4-BE49-F238E27FC236}">
                <a16:creationId xmlns:a16="http://schemas.microsoft.com/office/drawing/2014/main" id="{136F0D8B-A579-1D9F-9FF2-D2D5CB208FAA}"/>
              </a:ext>
            </a:extLst>
          </p:cNvPr>
          <p:cNvSpPr txBox="1"/>
          <p:nvPr/>
        </p:nvSpPr>
        <p:spPr>
          <a:xfrm>
            <a:off x="694644" y="461715"/>
            <a:ext cx="11382232"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12700">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Thứ … ngày … tháng … năm …</a:t>
            </a:r>
          </a:p>
        </p:txBody>
      </p:sp>
      <p:pic>
        <p:nvPicPr>
          <p:cNvPr id="19" name="Picture 18">
            <a:extLst>
              <a:ext uri="{FF2B5EF4-FFF2-40B4-BE49-F238E27FC236}">
                <a16:creationId xmlns:a16="http://schemas.microsoft.com/office/drawing/2014/main" id="{30700623-6003-0A8E-4C2D-98580710890B}"/>
              </a:ext>
            </a:extLst>
          </p:cNvPr>
          <p:cNvPicPr>
            <a:picLocks noChangeAspect="1"/>
          </p:cNvPicPr>
          <p:nvPr/>
        </p:nvPicPr>
        <p:blipFill>
          <a:blip r:embed="rId7"/>
          <a:stretch>
            <a:fillRect/>
          </a:stretch>
        </p:blipFill>
        <p:spPr>
          <a:xfrm>
            <a:off x="3516090" y="1428750"/>
            <a:ext cx="5722275" cy="1381125"/>
          </a:xfrm>
          <a:prstGeom prst="rect">
            <a:avLst/>
          </a:prstGeom>
        </p:spPr>
      </p:pic>
      <p:pic>
        <p:nvPicPr>
          <p:cNvPr id="22" name="Picture 21">
            <a:extLst>
              <a:ext uri="{FF2B5EF4-FFF2-40B4-BE49-F238E27FC236}">
                <a16:creationId xmlns:a16="http://schemas.microsoft.com/office/drawing/2014/main" id="{9173371E-3E56-0502-14B7-948760608C01}"/>
              </a:ext>
            </a:extLst>
          </p:cNvPr>
          <p:cNvPicPr>
            <a:picLocks noChangeAspect="1"/>
          </p:cNvPicPr>
          <p:nvPr/>
        </p:nvPicPr>
        <p:blipFill>
          <a:blip r:embed="rId8"/>
          <a:stretch>
            <a:fillRect/>
          </a:stretch>
        </p:blipFill>
        <p:spPr>
          <a:xfrm>
            <a:off x="2029235" y="2697810"/>
            <a:ext cx="8114479" cy="1176630"/>
          </a:xfrm>
          <a:prstGeom prst="rect">
            <a:avLst/>
          </a:prstGeom>
        </p:spPr>
      </p:pic>
      <p:pic>
        <p:nvPicPr>
          <p:cNvPr id="25" name="Picture 24">
            <a:extLst>
              <a:ext uri="{FF2B5EF4-FFF2-40B4-BE49-F238E27FC236}">
                <a16:creationId xmlns:a16="http://schemas.microsoft.com/office/drawing/2014/main" id="{EBA11E17-7139-5CB0-4BE4-6121D8BA66BA}"/>
              </a:ext>
            </a:extLst>
          </p:cNvPr>
          <p:cNvPicPr>
            <a:picLocks noChangeAspect="1"/>
          </p:cNvPicPr>
          <p:nvPr/>
        </p:nvPicPr>
        <p:blipFill>
          <a:blip r:embed="rId9"/>
          <a:stretch>
            <a:fillRect/>
          </a:stretch>
        </p:blipFill>
        <p:spPr>
          <a:xfrm>
            <a:off x="1214518" y="1585253"/>
            <a:ext cx="2523963" cy="2030144"/>
          </a:xfrm>
          <a:prstGeom prst="rect">
            <a:avLst/>
          </a:prstGeom>
        </p:spPr>
      </p:pic>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972924"/>
            <a:chOff x="1116917" y="304502"/>
            <a:chExt cx="9960347" cy="740976"/>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691485"/>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viết lên tấm bìa một mục tiêu học tập của mình với câu hỏi: Em muốn kết quả môn học nào tốt lên?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图片 19">
            <a:extLst>
              <a:ext uri="{FF2B5EF4-FFF2-40B4-BE49-F238E27FC236}">
                <a16:creationId xmlns:a16="http://schemas.microsoft.com/office/drawing/2014/main" id="{858C6BBF-0942-3ED8-4B3E-F4A16464D8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82" r="14173"/>
          <a:stretch/>
        </p:blipFill>
        <p:spPr>
          <a:xfrm>
            <a:off x="4619625" y="1589452"/>
            <a:ext cx="2959505" cy="4649423"/>
          </a:xfrm>
          <a:prstGeom prst="rect">
            <a:avLst/>
          </a:prstGeom>
        </p:spPr>
      </p:pic>
    </p:spTree>
    <p:extLst>
      <p:ext uri="{BB962C8B-B14F-4D97-AF65-F5344CB8AC3E}">
        <p14:creationId xmlns:p14="http://schemas.microsoft.com/office/powerpoint/2010/main" val="946396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nêu hai mục tiêu: ngắn hạn và dài hạn đối với môn học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4" name="Hình chữ nhật: Góc Tròn 7">
            <a:extLst>
              <a:ext uri="{FF2B5EF4-FFF2-40B4-BE49-F238E27FC236}">
                <a16:creationId xmlns:a16="http://schemas.microsoft.com/office/drawing/2014/main" id="{BAA095AC-F138-A0F6-84A5-29843AA43211}"/>
              </a:ext>
            </a:extLst>
          </p:cNvPr>
          <p:cNvSpPr/>
          <p:nvPr/>
        </p:nvSpPr>
        <p:spPr>
          <a:xfrm>
            <a:off x="933449" y="1495798"/>
            <a:ext cx="10239375" cy="16188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Ngắn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dự</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định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gần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đây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tháng</a:t>
            </a:r>
            <a:r>
              <a:rPr lang="en-US" sz="3200" kern="0" dirty="0">
                <a:solidFill>
                  <a:srgbClr val="000000"/>
                </a:solidFill>
                <a:latin typeface="Calibri" panose="020F0502020204030204" pitchFamily="34" charset="0"/>
                <a:cs typeface="Calibri" panose="020F0502020204030204" pitchFamily="34" charset="0"/>
                <a:sym typeface="Arial"/>
              </a:rPr>
              <a:t>.</a:t>
            </a:r>
          </a:p>
        </p:txBody>
      </p:sp>
      <p:sp>
        <p:nvSpPr>
          <p:cNvPr id="5" name="Hình chữ nhật: Góc Tròn 7">
            <a:extLst>
              <a:ext uri="{FF2B5EF4-FFF2-40B4-BE49-F238E27FC236}">
                <a16:creationId xmlns:a16="http://schemas.microsoft.com/office/drawing/2014/main" id="{5CF1DCA7-619A-53C7-8C94-89CD00E827C0}"/>
              </a:ext>
            </a:extLst>
          </p:cNvPr>
          <p:cNvSpPr/>
          <p:nvPr/>
        </p:nvSpPr>
        <p:spPr>
          <a:xfrm>
            <a:off x="1009649" y="3448423"/>
            <a:ext cx="10239375" cy="261900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Dài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một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khoảng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rất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dài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sau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kì</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tổng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quyết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tâm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bị</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thêm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nhiều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thức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kĩ</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năng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486010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lập kế hoạch hành động để đạt được mục tiêu theo gợi ý sau: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 name="Group 1">
            <a:extLst>
              <a:ext uri="{FF2B5EF4-FFF2-40B4-BE49-F238E27FC236}">
                <a16:creationId xmlns:a16="http://schemas.microsoft.com/office/drawing/2014/main" id="{C0761CB5-5B65-A1E4-2218-21820BC9545C}"/>
              </a:ext>
            </a:extLst>
          </p:cNvPr>
          <p:cNvGrpSpPr/>
          <p:nvPr/>
        </p:nvGrpSpPr>
        <p:grpSpPr>
          <a:xfrm>
            <a:off x="1191077" y="1481321"/>
            <a:ext cx="6257473" cy="1299979"/>
            <a:chOff x="6330073" y="2742745"/>
            <a:chExt cx="4557001" cy="2457905"/>
          </a:xfrm>
        </p:grpSpPr>
        <p:grpSp>
          <p:nvGrpSpPr>
            <p:cNvPr id="3" name="Nhóm 31">
              <a:extLst>
                <a:ext uri="{FF2B5EF4-FFF2-40B4-BE49-F238E27FC236}">
                  <a16:creationId xmlns:a16="http://schemas.microsoft.com/office/drawing/2014/main" id="{8004EFA7-0803-9049-F696-10E7A91B4F68}"/>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53274F16-CB6C-F85A-7212-784CD884978A}"/>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A9338CC5-478B-6FAD-AC89-FBBCC6E07C3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6" name="Picture 4" descr="Colourful ribbons">
              <a:extLst>
                <a:ext uri="{FF2B5EF4-FFF2-40B4-BE49-F238E27FC236}">
                  <a16:creationId xmlns:a16="http://schemas.microsoft.com/office/drawing/2014/main" id="{E20B4B1B-F9CD-7B0F-31AE-58EF6140021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EDC523-2E36-3A26-89A5-EA81B7417CAF}"/>
                </a:ext>
              </a:extLst>
            </p:cNvPr>
            <p:cNvSpPr txBox="1"/>
            <p:nvPr/>
          </p:nvSpPr>
          <p:spPr>
            <a:xfrm>
              <a:off x="6825132" y="3312575"/>
              <a:ext cx="3785744" cy="7169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Kiến thức em cần bổ sung.</a:t>
              </a:r>
              <a:endParaRPr lang="vi-VN" sz="5400" dirty="0">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75018F2E-B431-970B-6C24-6B87CC4D4D9F}"/>
              </a:ext>
            </a:extLst>
          </p:cNvPr>
          <p:cNvGrpSpPr/>
          <p:nvPr/>
        </p:nvGrpSpPr>
        <p:grpSpPr>
          <a:xfrm>
            <a:off x="2591252" y="2862446"/>
            <a:ext cx="6257473" cy="1299979"/>
            <a:chOff x="6330073" y="2742745"/>
            <a:chExt cx="4557001" cy="2457905"/>
          </a:xfrm>
        </p:grpSpPr>
        <p:grpSp>
          <p:nvGrpSpPr>
            <p:cNvPr id="11" name="Nhóm 31">
              <a:extLst>
                <a:ext uri="{FF2B5EF4-FFF2-40B4-BE49-F238E27FC236}">
                  <a16:creationId xmlns:a16="http://schemas.microsoft.com/office/drawing/2014/main" id="{DBB29552-CE62-6DB9-6FBC-9FD949485EED}"/>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36386CA3-F2E5-1B5C-76AD-A7B842C643E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EBBB9F91-C3F9-33D1-AE0B-FAEEE57266B3}"/>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04383274-0A90-AF54-C038-DE0C93432D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A107A7D-CE24-0936-BFAB-8EECE2021B10}"/>
                </a:ext>
              </a:extLst>
            </p:cNvPr>
            <p:cNvSpPr txBox="1"/>
            <p:nvPr/>
          </p:nvSpPr>
          <p:spPr>
            <a:xfrm>
              <a:off x="6956927" y="3384611"/>
              <a:ext cx="3785744" cy="110565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Kĩ năng em cần rèn luyện.</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E32941A-099F-19AB-9E8A-20451012744B}"/>
              </a:ext>
            </a:extLst>
          </p:cNvPr>
          <p:cNvGrpSpPr/>
          <p:nvPr/>
        </p:nvGrpSpPr>
        <p:grpSpPr>
          <a:xfrm>
            <a:off x="4124777" y="4310246"/>
            <a:ext cx="6257473" cy="1299979"/>
            <a:chOff x="6330073" y="2742745"/>
            <a:chExt cx="4557001" cy="2457905"/>
          </a:xfrm>
        </p:grpSpPr>
        <p:grpSp>
          <p:nvGrpSpPr>
            <p:cNvPr id="20" name="Nhóm 31">
              <a:extLst>
                <a:ext uri="{FF2B5EF4-FFF2-40B4-BE49-F238E27FC236}">
                  <a16:creationId xmlns:a16="http://schemas.microsoft.com/office/drawing/2014/main" id="{E99ECEA9-664B-4024-5441-429964A7A940}"/>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61D7A3CD-545C-C597-5044-E1FB08458607}"/>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A205056F-EE07-F19F-8541-35CA92AFD638}"/>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E40C9F1A-CF3E-114E-CB14-8A5EA94BE81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E16A03F-DDB1-669B-90A1-30EA190A1E48}"/>
                </a:ext>
              </a:extLst>
            </p:cNvPr>
            <p:cNvSpPr txBox="1"/>
            <p:nvPr/>
          </p:nvSpPr>
          <p:spPr>
            <a:xfrm>
              <a:off x="6908371" y="3096464"/>
              <a:ext cx="3687367" cy="203672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Thời gian và trình tự thực hiện công việc</a:t>
              </a:r>
              <a:endParaRPr lang="vi-VN" sz="5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0329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62995C-FD93-F671-922D-BC91851CC0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3675" y="1384537"/>
            <a:ext cx="6210299" cy="4724156"/>
          </a:xfrm>
          <a:prstGeom prst="rect">
            <a:avLst/>
          </a:prstGeom>
          <a:noFill/>
        </p:spPr>
      </p:pic>
      <p:grpSp>
        <p:nvGrpSpPr>
          <p:cNvPr id="13" name="Group 12">
            <a:extLst>
              <a:ext uri="{FF2B5EF4-FFF2-40B4-BE49-F238E27FC236}">
                <a16:creationId xmlns:a16="http://schemas.microsoft.com/office/drawing/2014/main" id="{56489B4D-E9B0-F2F3-CFD4-0CD4941E9CE0}"/>
              </a:ext>
            </a:extLst>
          </p:cNvPr>
          <p:cNvGrpSpPr/>
          <p:nvPr/>
        </p:nvGrpSpPr>
        <p:grpSpPr>
          <a:xfrm>
            <a:off x="1089427" y="242737"/>
            <a:ext cx="10030802" cy="972924"/>
            <a:chOff x="1116917" y="304502"/>
            <a:chExt cx="9960347" cy="740976"/>
          </a:xfrm>
        </p:grpSpPr>
        <p:sp>
          <p:nvSpPr>
            <p:cNvPr id="14" name="矩形 10">
              <a:extLst>
                <a:ext uri="{FF2B5EF4-FFF2-40B4-BE49-F238E27FC236}">
                  <a16:creationId xmlns:a16="http://schemas.microsoft.com/office/drawing/2014/main" id="{CCA1D1BA-FDF6-E1C0-EFCA-9998E22C2666}"/>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id="{81128968-DBF7-FB24-5FE9-F29AE8FB47B6}"/>
                </a:ext>
              </a:extLst>
            </p:cNvPr>
            <p:cNvSpPr txBox="1"/>
            <p:nvPr/>
          </p:nvSpPr>
          <p:spPr>
            <a:xfrm>
              <a:off x="1264695" y="336096"/>
              <a:ext cx="9422852" cy="69148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đưa ra những việc cần làm để đạt được mục tiêu, thời gian và địa điểm thực hiện các công việc theo mẫu sau: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5FCB9-A367-C782-E705-0ACBDFBAB1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799" y="857249"/>
            <a:ext cx="7462061" cy="5372101"/>
          </a:xfrm>
          <a:prstGeom prst="rect">
            <a:avLst/>
          </a:prstGeom>
          <a:noFill/>
        </p:spPr>
      </p:pic>
      <p:grpSp>
        <p:nvGrpSpPr>
          <p:cNvPr id="3" name="Group 2">
            <a:extLst>
              <a:ext uri="{FF2B5EF4-FFF2-40B4-BE49-F238E27FC236}">
                <a16:creationId xmlns:a16="http://schemas.microsoft.com/office/drawing/2014/main" id="{0E236E38-269C-8EB3-4DB5-2D039D169F28}"/>
              </a:ext>
            </a:extLst>
          </p:cNvPr>
          <p:cNvGrpSpPr/>
          <p:nvPr/>
        </p:nvGrpSpPr>
        <p:grpSpPr>
          <a:xfrm>
            <a:off x="4004077" y="0"/>
            <a:ext cx="3501623" cy="740976"/>
            <a:chOff x="1116917" y="304502"/>
            <a:chExt cx="9960347" cy="740976"/>
          </a:xfrm>
        </p:grpSpPr>
        <p:sp>
          <p:nvSpPr>
            <p:cNvPr id="5" name="矩形 10">
              <a:extLst>
                <a:ext uri="{FF2B5EF4-FFF2-40B4-BE49-F238E27FC236}">
                  <a16:creationId xmlns:a16="http://schemas.microsoft.com/office/drawing/2014/main" id="{B65CCA51-0F8C-C4B8-5DFB-22F89E726F07}"/>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482963C3-ED68-EDCF-7A5E-FC93310376A2}"/>
                </a:ext>
              </a:extLst>
            </p:cNvPr>
            <p:cNvSpPr txBox="1"/>
            <p:nvPr/>
          </p:nvSpPr>
          <p:spPr>
            <a:xfrm>
              <a:off x="1747886" y="328842"/>
              <a:ext cx="9119364" cy="64979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mẫu</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85918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5136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2123658"/>
          </a:xfrm>
          <a:prstGeom prst="rect">
            <a:avLst/>
          </a:prstGeom>
          <a:noFill/>
        </p:spPr>
        <p:txBody>
          <a:bodyPr wrap="square" rtlCol="0">
            <a:spAutoFit/>
          </a:bodyPr>
          <a:lstStyle/>
          <a:p>
            <a:pPr lvl="0" algn="ctr">
              <a:defRPr/>
            </a:pPr>
            <a:r>
              <a:rPr lang="en-US" sz="4400" b="1" dirty="0">
                <a:solidFill>
                  <a:srgbClr val="FF0000"/>
                </a:solidFill>
              </a:rPr>
              <a:t>Chia </a:t>
            </a:r>
            <a:r>
              <a:rPr lang="en-US" sz="4400" b="1" dirty="0" err="1">
                <a:solidFill>
                  <a:srgbClr val="FF0000"/>
                </a:solidFill>
              </a:rPr>
              <a:t>sẻ</a:t>
            </a:r>
            <a:r>
              <a:rPr lang="en-US" sz="4400" b="1" dirty="0">
                <a:solidFill>
                  <a:srgbClr val="FF0000"/>
                </a:solidFill>
              </a:rPr>
              <a:t> </a:t>
            </a:r>
            <a:r>
              <a:rPr lang="en-US" sz="4400" b="1" dirty="0" err="1">
                <a:solidFill>
                  <a:srgbClr val="FF0000"/>
                </a:solidFill>
              </a:rPr>
              <a:t>với</a:t>
            </a:r>
            <a:r>
              <a:rPr lang="en-US" sz="4400" b="1" dirty="0">
                <a:solidFill>
                  <a:srgbClr val="FF0000"/>
                </a:solidFill>
              </a:rPr>
              <a:t> </a:t>
            </a:r>
            <a:r>
              <a:rPr lang="en-US" sz="4400" b="1" dirty="0" err="1">
                <a:solidFill>
                  <a:srgbClr val="FF0000"/>
                </a:solidFill>
              </a:rPr>
              <a:t>các</a:t>
            </a:r>
            <a:r>
              <a:rPr lang="en-US" sz="4400" b="1" dirty="0">
                <a:solidFill>
                  <a:srgbClr val="FF0000"/>
                </a:solidFill>
              </a:rPr>
              <a:t> </a:t>
            </a:r>
            <a:r>
              <a:rPr lang="en-US" sz="4400" b="1" dirty="0" err="1">
                <a:solidFill>
                  <a:srgbClr val="FF0000"/>
                </a:solidFill>
              </a:rPr>
              <a:t>bạn</a:t>
            </a:r>
            <a:r>
              <a:rPr lang="en-US" sz="4400" b="1" dirty="0">
                <a:solidFill>
                  <a:srgbClr val="FF0000"/>
                </a:solidFill>
              </a:rPr>
              <a:t> </a:t>
            </a:r>
            <a:r>
              <a:rPr lang="en-US" sz="4400" b="1" dirty="0" err="1">
                <a:solidFill>
                  <a:srgbClr val="FF0000"/>
                </a:solidFill>
              </a:rPr>
              <a:t>trong</a:t>
            </a:r>
            <a:r>
              <a:rPr lang="en-US" sz="4400" b="1" dirty="0">
                <a:solidFill>
                  <a:srgbClr val="FF0000"/>
                </a:solidFill>
              </a:rPr>
              <a:t> </a:t>
            </a:r>
            <a:r>
              <a:rPr lang="en-US" sz="4400" b="1" dirty="0" err="1">
                <a:solidFill>
                  <a:srgbClr val="FF0000"/>
                </a:solidFill>
              </a:rPr>
              <a:t>nhóm</a:t>
            </a:r>
            <a:r>
              <a:rPr lang="en-US" sz="4400" b="1" dirty="0">
                <a:solidFill>
                  <a:srgbClr val="FF0000"/>
                </a:solidFill>
              </a:rPr>
              <a:t> </a:t>
            </a:r>
            <a:r>
              <a:rPr lang="en-US" sz="4400" b="1" dirty="0" err="1">
                <a:solidFill>
                  <a:srgbClr val="FF0000"/>
                </a:solidFill>
              </a:rPr>
              <a:t>kế</a:t>
            </a:r>
            <a:r>
              <a:rPr lang="en-US" sz="4400" b="1" dirty="0">
                <a:solidFill>
                  <a:srgbClr val="FF0000"/>
                </a:solidFill>
              </a:rPr>
              <a:t> </a:t>
            </a:r>
            <a:r>
              <a:rPr lang="en-US" sz="4400" b="1" dirty="0" err="1">
                <a:solidFill>
                  <a:srgbClr val="FF0000"/>
                </a:solidFill>
              </a:rPr>
              <a:t>hoạch</a:t>
            </a:r>
            <a:r>
              <a:rPr lang="en-US" sz="4400" b="1" dirty="0">
                <a:solidFill>
                  <a:srgbClr val="FF0000"/>
                </a:solidFill>
              </a:rPr>
              <a:t> </a:t>
            </a:r>
            <a:r>
              <a:rPr lang="en-US" sz="4400" b="1" dirty="0" err="1">
                <a:solidFill>
                  <a:srgbClr val="FF0000"/>
                </a:solidFill>
              </a:rPr>
              <a:t>hành</a:t>
            </a:r>
            <a:r>
              <a:rPr lang="en-US" sz="4400" b="1" dirty="0">
                <a:solidFill>
                  <a:srgbClr val="FF0000"/>
                </a:solidFill>
              </a:rPr>
              <a:t> </a:t>
            </a:r>
            <a:r>
              <a:rPr lang="en-US" sz="4400" b="1" dirty="0" err="1">
                <a:solidFill>
                  <a:srgbClr val="FF0000"/>
                </a:solidFill>
              </a:rPr>
              <a:t>động</a:t>
            </a:r>
            <a:r>
              <a:rPr lang="en-US" sz="4400" b="1" dirty="0">
                <a:solidFill>
                  <a:srgbClr val="FF0000"/>
                </a:solidFill>
              </a:rPr>
              <a:t>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mình</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4935679" y="61069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5" name="TextBox 4">
            <a:extLst>
              <a:ext uri="{FF2B5EF4-FFF2-40B4-BE49-F238E27FC236}">
                <a16:creationId xmlns:a16="http://schemas.microsoft.com/office/drawing/2014/main" id="{76FCEA11-FB82-AB4A-F791-39209B44E5DC}"/>
              </a:ext>
            </a:extLst>
          </p:cNvPr>
          <p:cNvSpPr txBox="1"/>
          <p:nvPr/>
        </p:nvSpPr>
        <p:spPr>
          <a:xfrm>
            <a:off x="4571035" y="1090143"/>
            <a:ext cx="7045039" cy="1446550"/>
          </a:xfrm>
          <a:prstGeom prst="rect">
            <a:avLst/>
          </a:prstGeom>
          <a:noFill/>
        </p:spPr>
        <p:txBody>
          <a:bodyPr wrap="square" rtlCol="0">
            <a:spAutoFit/>
          </a:bodyPr>
          <a:lstStyle/>
          <a:p>
            <a:pPr lvl="0" algn="ctr">
              <a:defRPr/>
            </a:pPr>
            <a:r>
              <a:rPr lang="en-US" sz="4400" b="1">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Tự đánh giá về nền nếp sinh hoạt</a:t>
            </a:r>
            <a:endParaRPr kumimoji="0" lang="en-US" sz="44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4281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2FAB67D0-2445-26A4-9400-1B411DDC9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49" y="2125284"/>
            <a:ext cx="4847015" cy="4847015"/>
          </a:xfrm>
          <a:prstGeom prst="rect">
            <a:avLst/>
          </a:prstGeom>
        </p:spPr>
      </p:pic>
      <p:pic>
        <p:nvPicPr>
          <p:cNvPr id="6" name="Picture 5">
            <a:extLst>
              <a:ext uri="{FF2B5EF4-FFF2-40B4-BE49-F238E27FC236}">
                <a16:creationId xmlns:a16="http://schemas.microsoft.com/office/drawing/2014/main" id="{356ACABE-3224-8FBE-B5F7-2B9AB8E8FDBE}"/>
              </a:ext>
            </a:extLst>
          </p:cNvPr>
          <p:cNvPicPr>
            <a:picLocks noChangeAspect="1"/>
          </p:cNvPicPr>
          <p:nvPr/>
        </p:nvPicPr>
        <p:blipFill>
          <a:blip r:embed="rId3"/>
          <a:stretch>
            <a:fillRect/>
          </a:stretch>
        </p:blipFill>
        <p:spPr>
          <a:xfrm>
            <a:off x="1819275" y="1694391"/>
            <a:ext cx="2699916" cy="1299959"/>
          </a:xfrm>
          <a:prstGeom prst="rect">
            <a:avLst/>
          </a:prstGeom>
        </p:spPr>
      </p:pic>
      <p:grpSp>
        <p:nvGrpSpPr>
          <p:cNvPr id="7" name="Group 6">
            <a:extLst>
              <a:ext uri="{FF2B5EF4-FFF2-40B4-BE49-F238E27FC236}">
                <a16:creationId xmlns:a16="http://schemas.microsoft.com/office/drawing/2014/main" id="{2D3A29D5-D5F6-E952-8B51-5272E8C229FC}"/>
              </a:ext>
            </a:extLst>
          </p:cNvPr>
          <p:cNvGrpSpPr/>
          <p:nvPr/>
        </p:nvGrpSpPr>
        <p:grpSpPr>
          <a:xfrm>
            <a:off x="1089427" y="104775"/>
            <a:ext cx="10030802" cy="1210496"/>
            <a:chOff x="1116917" y="304502"/>
            <a:chExt cx="9960347" cy="816839"/>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64695" y="336096"/>
              <a:ext cx="9422852"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thảo luận xây dựng các tiêu chí đánh giá nền nếp sinh hoạt: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8FDCFAA7-6FC4-765D-BEA5-AC0DC53CA1A8}"/>
              </a:ext>
            </a:extLst>
          </p:cNvPr>
          <p:cNvGrpSpPr/>
          <p:nvPr/>
        </p:nvGrpSpPr>
        <p:grpSpPr>
          <a:xfrm>
            <a:off x="5563052" y="1652772"/>
            <a:ext cx="5057323" cy="1138054"/>
            <a:chOff x="6330073" y="2742745"/>
            <a:chExt cx="4557001" cy="2606554"/>
          </a:xfrm>
        </p:grpSpPr>
        <p:grpSp>
          <p:nvGrpSpPr>
            <p:cNvPr id="11" name="Nhóm 31">
              <a:extLst>
                <a:ext uri="{FF2B5EF4-FFF2-40B4-BE49-F238E27FC236}">
                  <a16:creationId xmlns:a16="http://schemas.microsoft.com/office/drawing/2014/main" id="{4F7D7BC5-B817-AA3D-C1D9-ED3C33D1A059}"/>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E92049AA-29EE-404F-2CE5-00488F22B9A4}"/>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03E6B571-1ED5-99FB-5534-539BBAB8859D}"/>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771C1E8B-6A51-5D4C-5D04-4A775D0763A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E53022C-A8C9-337A-1D16-768F32E6385F}"/>
                </a:ext>
              </a:extLst>
            </p:cNvPr>
            <p:cNvSpPr txBox="1"/>
            <p:nvPr/>
          </p:nvSpPr>
          <p:spPr>
            <a:xfrm>
              <a:off x="6825132" y="3312574"/>
              <a:ext cx="3785744" cy="203672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hoạch</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AA3AEDB-28EC-E9A2-3D4A-509947B14BCC}"/>
              </a:ext>
            </a:extLst>
          </p:cNvPr>
          <p:cNvGrpSpPr/>
          <p:nvPr/>
        </p:nvGrpSpPr>
        <p:grpSpPr>
          <a:xfrm>
            <a:off x="5667827" y="2995797"/>
            <a:ext cx="5057323" cy="1238740"/>
            <a:chOff x="6330073" y="2742745"/>
            <a:chExt cx="4557001" cy="2479931"/>
          </a:xfrm>
        </p:grpSpPr>
        <p:grpSp>
          <p:nvGrpSpPr>
            <p:cNvPr id="20" name="Nhóm 31">
              <a:extLst>
                <a:ext uri="{FF2B5EF4-FFF2-40B4-BE49-F238E27FC236}">
                  <a16:creationId xmlns:a16="http://schemas.microsoft.com/office/drawing/2014/main" id="{8A42B2BE-7D22-1623-DBE4-D42BD81A1B5E}"/>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146F1291-8F7C-14D0-2482-19EF799AA65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6AE82819-B0E9-4D5C-5C4C-39BD00857BF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52742B1F-E10F-3918-8921-601A61C9AC4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ACCFC9C-2372-5380-3126-9A04D4A7CEC0}"/>
                </a:ext>
              </a:extLst>
            </p:cNvPr>
            <p:cNvSpPr txBox="1"/>
            <p:nvPr/>
          </p:nvSpPr>
          <p:spPr>
            <a:xfrm>
              <a:off x="6825132" y="3312574"/>
              <a:ext cx="3785744" cy="1910102"/>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chỉnh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hoạch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lý</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35B01192-4906-A02B-94B0-4D6885DBC5E9}"/>
              </a:ext>
            </a:extLst>
          </p:cNvPr>
          <p:cNvGrpSpPr/>
          <p:nvPr/>
        </p:nvGrpSpPr>
        <p:grpSpPr>
          <a:xfrm>
            <a:off x="6010727" y="4300722"/>
            <a:ext cx="5057323" cy="1227738"/>
            <a:chOff x="6330073" y="2742745"/>
            <a:chExt cx="4557001" cy="2457905"/>
          </a:xfrm>
        </p:grpSpPr>
        <p:grpSp>
          <p:nvGrpSpPr>
            <p:cNvPr id="28" name="Nhóm 31">
              <a:extLst>
                <a:ext uri="{FF2B5EF4-FFF2-40B4-BE49-F238E27FC236}">
                  <a16:creationId xmlns:a16="http://schemas.microsoft.com/office/drawing/2014/main" id="{36B21F51-EA33-666D-08F8-B56490CB2F49}"/>
                </a:ext>
              </a:extLst>
            </p:cNvPr>
            <p:cNvGrpSpPr/>
            <p:nvPr/>
          </p:nvGrpSpPr>
          <p:grpSpPr>
            <a:xfrm>
              <a:off x="6488431" y="3071819"/>
              <a:ext cx="4398643" cy="2128831"/>
              <a:chOff x="1922830" y="773002"/>
              <a:chExt cx="5400981" cy="1282973"/>
            </a:xfrm>
          </p:grpSpPr>
          <p:sp>
            <p:nvSpPr>
              <p:cNvPr id="31" name="Freeform: Shape 34">
                <a:extLst>
                  <a:ext uri="{FF2B5EF4-FFF2-40B4-BE49-F238E27FC236}">
                    <a16:creationId xmlns:a16="http://schemas.microsoft.com/office/drawing/2014/main" id="{EAB0E267-852D-B5DD-4A66-05B7E61AF8D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32" name="Freeform: Shape 35">
                <a:extLst>
                  <a:ext uri="{FF2B5EF4-FFF2-40B4-BE49-F238E27FC236}">
                    <a16:creationId xmlns:a16="http://schemas.microsoft.com/office/drawing/2014/main" id="{031DFA4D-50C7-01AC-FF3C-7D02C0B64939}"/>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9" name="Picture 4" descr="Colourful ribbons">
              <a:extLst>
                <a:ext uri="{FF2B5EF4-FFF2-40B4-BE49-F238E27FC236}">
                  <a16:creationId xmlns:a16="http://schemas.microsoft.com/office/drawing/2014/main" id="{5D7A310B-4D5E-05BC-73D3-919CC9C19A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1FFC975-25DB-312A-5FC4-C10D43D67342}"/>
                </a:ext>
              </a:extLst>
            </p:cNvPr>
            <p:cNvSpPr txBox="1"/>
            <p:nvPr/>
          </p:nvSpPr>
          <p:spPr>
            <a:xfrm>
              <a:off x="6971037" y="3522331"/>
              <a:ext cx="3785744" cy="1047475"/>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662306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D3A29D5-D5F6-E952-8B51-5272E8C229FC}"/>
              </a:ext>
            </a:extLst>
          </p:cNvPr>
          <p:cNvGrpSpPr/>
          <p:nvPr/>
        </p:nvGrpSpPr>
        <p:grpSpPr>
          <a:xfrm>
            <a:off x="1089427" y="104775"/>
            <a:ext cx="10030802" cy="1098073"/>
            <a:chOff x="1116917" y="304502"/>
            <a:chExt cx="9960347" cy="740976"/>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74153" y="393943"/>
              <a:ext cx="9422852" cy="612676"/>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tự đánh giá nền nếp sinh hoạt của bản thân theo mức độ chưa đạt, đạt và tốt theo phương pháp:</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Rounded Rectangle 7">
            <a:extLst>
              <a:ext uri="{FF2B5EF4-FFF2-40B4-BE49-F238E27FC236}">
                <a16:creationId xmlns:a16="http://schemas.microsoft.com/office/drawing/2014/main" id="{AA199A79-4FB9-C499-0EC7-F45F48ED494B}"/>
              </a:ext>
            </a:extLst>
          </p:cNvPr>
          <p:cNvSpPr/>
          <p:nvPr/>
        </p:nvSpPr>
        <p:spPr>
          <a:xfrm>
            <a:off x="1200150" y="1548765"/>
            <a:ext cx="9296400" cy="1270636"/>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Rà soát từng tiêu chí đã xây dựng, mỗi tiêu chí đã đạt được, đánh dấu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ounded Rectangle 7">
            <a:extLst>
              <a:ext uri="{FF2B5EF4-FFF2-40B4-BE49-F238E27FC236}">
                <a16:creationId xmlns:a16="http://schemas.microsoft.com/office/drawing/2014/main" id="{246D8BEC-D437-8E8E-F326-6B410D1EF1E9}"/>
              </a:ext>
            </a:extLst>
          </p:cNvPr>
          <p:cNvSpPr/>
          <p:nvPr/>
        </p:nvSpPr>
        <p:spPr>
          <a:xfrm>
            <a:off x="1228725" y="3206114"/>
            <a:ext cx="9296400" cy="2756535"/>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Càng nhiều dấu cộng, càng đạt mức độ cao hơn, tùy theo số lượng tiêu chí </a:t>
            </a:r>
            <a:r>
              <a:rPr lang="en-US" sz="3200" b="1" dirty="0" err="1">
                <a:solidFill>
                  <a:srgbClr val="FF0000"/>
                </a:solidFill>
                <a:latin typeface="Calibri" panose="020F0502020204030204" pitchFamily="34" charset="0"/>
                <a:cs typeface="Calibri" panose="020F0502020204030204" pitchFamily="34" charset="0"/>
                <a:sym typeface="+mn-ea"/>
              </a:rPr>
              <a:t>các</a:t>
            </a:r>
            <a:r>
              <a:rPr lang="en-US" sz="3200" b="1" dirty="0">
                <a:solidFill>
                  <a:srgbClr val="FF0000"/>
                </a:solidFill>
                <a:latin typeface="Calibri" panose="020F0502020204030204" pitchFamily="34" charset="0"/>
                <a:cs typeface="Calibri" panose="020F0502020204030204" pitchFamily="34" charset="0"/>
                <a:sym typeface="+mn-ea"/>
              </a:rPr>
              <a:t> </a:t>
            </a:r>
            <a:r>
              <a:rPr lang="en-US" sz="3200" b="1" dirty="0" err="1">
                <a:solidFill>
                  <a:srgbClr val="FF0000"/>
                </a:solidFill>
                <a:latin typeface="Calibri" panose="020F0502020204030204" pitchFamily="34" charset="0"/>
                <a:cs typeface="Calibri" panose="020F0502020204030204" pitchFamily="34" charset="0"/>
                <a:sym typeface="+mn-ea"/>
              </a:rPr>
              <a:t>em</a:t>
            </a:r>
            <a:r>
              <a:rPr lang="vi-VN" sz="3200" b="1" dirty="0">
                <a:solidFill>
                  <a:srgbClr val="FF0000"/>
                </a:solidFill>
                <a:latin typeface="Calibri" panose="020F0502020204030204" pitchFamily="34" charset="0"/>
                <a:cs typeface="Calibri" panose="020F0502020204030204" pitchFamily="34" charset="0"/>
                <a:sym typeface="+mn-ea"/>
              </a:rPr>
              <a:t> tự đề ra:</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2/7 dấu cộng: chưa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4 – 6/7: dấu cộng: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7/7 dấu cộng: tốt.</a:t>
            </a:r>
          </a:p>
        </p:txBody>
      </p:sp>
    </p:spTree>
    <p:extLst>
      <p:ext uri="{BB962C8B-B14F-4D97-AF65-F5344CB8AC3E}">
        <p14:creationId xmlns:p14="http://schemas.microsoft.com/office/powerpoint/2010/main" val="2109732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3796DE76-8EDE-B916-D69C-8E9BDE09E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34" y="1702964"/>
            <a:ext cx="4673001" cy="4661009"/>
          </a:xfrm>
          <a:prstGeom prst="rect">
            <a:avLst/>
          </a:prstGeom>
        </p:spPr>
      </p:pic>
      <p:grpSp>
        <p:nvGrpSpPr>
          <p:cNvPr id="3" name="Group 2">
            <a:extLst>
              <a:ext uri="{FF2B5EF4-FFF2-40B4-BE49-F238E27FC236}">
                <a16:creationId xmlns:a16="http://schemas.microsoft.com/office/drawing/2014/main" id="{127E7DEA-3950-0847-0C5A-2BC90B359892}"/>
              </a:ext>
            </a:extLst>
          </p:cNvPr>
          <p:cNvGrpSpPr/>
          <p:nvPr/>
        </p:nvGrpSpPr>
        <p:grpSpPr>
          <a:xfrm>
            <a:off x="4458532" y="238866"/>
            <a:ext cx="7415968" cy="5929775"/>
            <a:chOff x="5241752" y="161403"/>
            <a:chExt cx="6819068" cy="5929774"/>
          </a:xfrm>
        </p:grpSpPr>
        <p:grpSp>
          <p:nvGrpSpPr>
            <p:cNvPr id="4" name="Group 6">
              <a:extLst>
                <a:ext uri="{FF2B5EF4-FFF2-40B4-BE49-F238E27FC236}">
                  <a16:creationId xmlns:a16="http://schemas.microsoft.com/office/drawing/2014/main" id="{DF7E08BC-F9BB-2586-3542-79C099662D7C}"/>
                </a:ext>
              </a:extLst>
            </p:cNvPr>
            <p:cNvGrpSpPr/>
            <p:nvPr/>
          </p:nvGrpSpPr>
          <p:grpSpPr>
            <a:xfrm>
              <a:off x="5335929" y="1160824"/>
              <a:ext cx="6475247" cy="0"/>
              <a:chOff x="1533184" y="0"/>
              <a:chExt cx="12950494" cy="0"/>
            </a:xfrm>
          </p:grpSpPr>
          <p:sp>
            <p:nvSpPr>
              <p:cNvPr id="8" name="AutoShape 7">
                <a:extLst>
                  <a:ext uri="{FF2B5EF4-FFF2-40B4-BE49-F238E27FC236}">
                    <a16:creationId xmlns:a16="http://schemas.microsoft.com/office/drawing/2014/main" id="{D98F6523-05E3-B903-9CA2-9DF466034045}"/>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sp>
          <p:sp>
            <p:nvSpPr>
              <p:cNvPr id="9" name="AutoShape 8">
                <a:extLst>
                  <a:ext uri="{FF2B5EF4-FFF2-40B4-BE49-F238E27FC236}">
                    <a16:creationId xmlns:a16="http://schemas.microsoft.com/office/drawing/2014/main" id="{77F4B30E-3BC6-D362-D866-E4A1964CD86C}"/>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sp>
          <p:sp>
            <p:nvSpPr>
              <p:cNvPr id="10" name="AutoShape 9">
                <a:extLst>
                  <a:ext uri="{FF2B5EF4-FFF2-40B4-BE49-F238E27FC236}">
                    <a16:creationId xmlns:a16="http://schemas.microsoft.com/office/drawing/2014/main" id="{7A48954D-5381-0121-61F9-40355ACA59ED}"/>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sp>
        </p:grpSp>
        <p:grpSp>
          <p:nvGrpSpPr>
            <p:cNvPr id="5" name="Group 4">
              <a:extLst>
                <a:ext uri="{FF2B5EF4-FFF2-40B4-BE49-F238E27FC236}">
                  <a16:creationId xmlns:a16="http://schemas.microsoft.com/office/drawing/2014/main" id="{FBCF7812-CAF8-1AA2-C806-155C8F84B57D}"/>
                </a:ext>
              </a:extLst>
            </p:cNvPr>
            <p:cNvGrpSpPr/>
            <p:nvPr/>
          </p:nvGrpSpPr>
          <p:grpSpPr>
            <a:xfrm>
              <a:off x="5241752" y="161403"/>
              <a:ext cx="6819068" cy="5929774"/>
              <a:chOff x="5241752" y="161403"/>
              <a:chExt cx="6819068" cy="5929774"/>
            </a:xfrm>
          </p:grpSpPr>
          <p:pic>
            <p:nvPicPr>
              <p:cNvPr id="6" name="图片 14">
                <a:extLst>
                  <a:ext uri="{FF2B5EF4-FFF2-40B4-BE49-F238E27FC236}">
                    <a16:creationId xmlns:a16="http://schemas.microsoft.com/office/drawing/2014/main" id="{5B2FBF95-E7D4-5CE6-64A5-363BA1427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7" name="TextBox 23">
                <a:extLst>
                  <a:ext uri="{FF2B5EF4-FFF2-40B4-BE49-F238E27FC236}">
                    <a16:creationId xmlns:a16="http://schemas.microsoft.com/office/drawing/2014/main" id="{C8EE2A84-DAA5-D5C5-29F5-B5E39E089F51}"/>
                  </a:ext>
                </a:extLst>
              </p:cNvPr>
              <p:cNvSpPr txBox="1"/>
              <p:nvPr/>
            </p:nvSpPr>
            <p:spPr>
              <a:xfrm>
                <a:off x="6232161" y="2200311"/>
                <a:ext cx="4941004" cy="2769989"/>
              </a:xfrm>
              <a:prstGeom prst="rect">
                <a:avLst/>
              </a:prstGeom>
            </p:spPr>
            <p:txBody>
              <a:bodyPr wrap="square" lIns="0" tIns="0" rIns="0" bIns="0" rtlCol="0" anchor="t">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hãy</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chia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sẻ</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kết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quả</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tự</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đánh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giá</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lắng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nhận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xét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các</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bạn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nhóm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về</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nền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nếp</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sinh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hoạt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mình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vi-VN"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spTree>
    <p:extLst>
      <p:ext uri="{BB962C8B-B14F-4D97-AF65-F5344CB8AC3E}">
        <p14:creationId xmlns:p14="http://schemas.microsoft.com/office/powerpoint/2010/main" val="3447491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26431" y="3288036"/>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Xây dựng kế hoạch hành động để đạt được mục tiêu trong học tập và sinh hoạt.</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104481" y="3308145"/>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a:t>
            </a: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ây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dựng tiêu chí để tự đánh giá nền nếp sinh hoạt của bản thân </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id="{427818C3-C8B3-B0FE-20B4-15482FF8E07C}"/>
              </a:ext>
            </a:extLst>
          </p:cNvPr>
          <p:cNvPicPr>
            <a:picLocks noChangeAspect="1"/>
          </p:cNvPicPr>
          <p:nvPr/>
        </p:nvPicPr>
        <p:blipFill>
          <a:blip r:embed="rId5"/>
          <a:stretch>
            <a:fillRect/>
          </a:stretch>
        </p:blipFill>
        <p:spPr>
          <a:xfrm>
            <a:off x="3168532" y="0"/>
            <a:ext cx="5645385" cy="1182727"/>
          </a:xfrm>
          <a:prstGeom prst="rect">
            <a:avLst/>
          </a:prstGeom>
        </p:spPr>
      </p:pic>
    </p:spTree>
    <p:extLst>
      <p:ext uri="{BB962C8B-B14F-4D97-AF65-F5344CB8AC3E}">
        <p14:creationId xmlns:p14="http://schemas.microsoft.com/office/powerpoint/2010/main" val="2464453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190750" y="1598518"/>
            <a:ext cx="7786179" cy="2862322"/>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Nếp sống khoa học là sống, lao động, học tập, vui chơi có kế hoạch, đảm bảo giờ nào việc nấy, giữ được sức khỏe cho mình, chăm sóc được gia đình, người thân.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955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6EEF541-5F44-2955-B4D4-E72789AF76AC}"/>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hôm</a:t>
            </a:r>
            <a:r>
              <a:rPr lang="en-US" sz="3200" dirty="0">
                <a:latin typeface="Calibri" panose="020F0502020204030204" pitchFamily="34" charset="0"/>
                <a:cs typeface="Calibri" panose="020F0502020204030204" pitchFamily="34" charset="0"/>
              </a:rPr>
              <a:t> nay.</a:t>
            </a:r>
          </a:p>
        </p:txBody>
      </p:sp>
      <p:pic>
        <p:nvPicPr>
          <p:cNvPr id="7" name="Picture 6">
            <a:extLst>
              <a:ext uri="{FF2B5EF4-FFF2-40B4-BE49-F238E27FC236}">
                <a16:creationId xmlns:a16="http://schemas.microsoft.com/office/drawing/2014/main" id="{1E3310ED-60E9-C68C-D199-1CEB1771054F}"/>
              </a:ext>
            </a:extLst>
          </p:cNvPr>
          <p:cNvPicPr>
            <a:picLocks noChangeAspect="1"/>
          </p:cNvPicPr>
          <p:nvPr/>
        </p:nvPicPr>
        <p:blipFill>
          <a:blip r:embed="rId2"/>
          <a:stretch>
            <a:fillRect/>
          </a:stretch>
        </p:blipFill>
        <p:spPr>
          <a:xfrm rot="737208" flipH="1">
            <a:off x="627572" y="1718065"/>
            <a:ext cx="919996" cy="919996"/>
          </a:xfrm>
          <a:prstGeom prst="rect">
            <a:avLst/>
          </a:prstGeom>
        </p:spPr>
      </p:pic>
      <p:sp>
        <p:nvSpPr>
          <p:cNvPr id="8" name="TextBox 36">
            <a:extLst>
              <a:ext uri="{FF2B5EF4-FFF2-40B4-BE49-F238E27FC236}">
                <a16:creationId xmlns:a16="http://schemas.microsoft.com/office/drawing/2014/main" id="{8F858E7C-F4FA-4921-6B61-B49BFB942E4A}"/>
              </a:ext>
            </a:extLst>
          </p:cNvPr>
          <p:cNvSpPr txBox="1"/>
          <p:nvPr/>
        </p:nvSpPr>
        <p:spPr>
          <a:xfrm>
            <a:off x="1819686" y="2781728"/>
            <a:ext cx="935002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dirty="0">
                <a:latin typeface="Calibri" panose="020F0502020204030204" pitchFamily="34" charset="0"/>
                <a:cs typeface="Calibri" panose="020F0502020204030204" pitchFamily="34" charset="0"/>
              </a:rPr>
              <a:t>Hoàn </a:t>
            </a:r>
            <a:r>
              <a:rPr lang="en-US" sz="3200" dirty="0" err="1">
                <a:latin typeface="Calibri" panose="020F0502020204030204" pitchFamily="34" charset="0"/>
                <a:cs typeface="Calibri" panose="020F0502020204030204" pitchFamily="34" charset="0"/>
              </a:rPr>
              <a:t>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hoạch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động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tập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việc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DD8CD812-6C9B-A1D5-C1D3-C453C22E1019}"/>
              </a:ext>
            </a:extLst>
          </p:cNvPr>
          <p:cNvPicPr>
            <a:picLocks noChangeAspect="1"/>
          </p:cNvPicPr>
          <p:nvPr/>
        </p:nvPicPr>
        <p:blipFill>
          <a:blip r:embed="rId2"/>
          <a:stretch>
            <a:fillRect/>
          </a:stretch>
        </p:blipFill>
        <p:spPr>
          <a:xfrm rot="737208" flipH="1">
            <a:off x="627572" y="2699077"/>
            <a:ext cx="919996" cy="919996"/>
          </a:xfrm>
          <a:prstGeom prst="rect">
            <a:avLst/>
          </a:prstGeom>
        </p:spPr>
      </p:pic>
      <p:sp>
        <p:nvSpPr>
          <p:cNvPr id="12" name="TextBox 40">
            <a:extLst>
              <a:ext uri="{FF2B5EF4-FFF2-40B4-BE49-F238E27FC236}">
                <a16:creationId xmlns:a16="http://schemas.microsoft.com/office/drawing/2014/main" id="{1A080F36-CFD0-FFF0-2047-2CB3780F0998}"/>
              </a:ext>
            </a:extLst>
          </p:cNvPr>
          <p:cNvSpPr txBox="1"/>
          <p:nvPr/>
        </p:nvSpPr>
        <p:spPr>
          <a:xfrm>
            <a:off x="1819686" y="44770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75E4EABA-2CFD-70BC-02E2-41F9F0784400}"/>
              </a:ext>
            </a:extLst>
          </p:cNvPr>
          <p:cNvPicPr>
            <a:picLocks noChangeAspect="1"/>
          </p:cNvPicPr>
          <p:nvPr/>
        </p:nvPicPr>
        <p:blipFill>
          <a:blip r:embed="rId2"/>
          <a:stretch>
            <a:fillRect/>
          </a:stretch>
        </p:blipFill>
        <p:spPr>
          <a:xfrm rot="737208" flipH="1">
            <a:off x="627572" y="4394401"/>
            <a:ext cx="919996" cy="919996"/>
          </a:xfrm>
          <a:prstGeom prst="rect">
            <a:avLst/>
          </a:prstGeom>
        </p:spPr>
      </p:pic>
      <p:pic>
        <p:nvPicPr>
          <p:cNvPr id="14" name="Picture 13">
            <a:extLst>
              <a:ext uri="{FF2B5EF4-FFF2-40B4-BE49-F238E27FC236}">
                <a16:creationId xmlns:a16="http://schemas.microsoft.com/office/drawing/2014/main" id="{62902216-ADAD-F110-5908-5FFEF553C80D}"/>
              </a:ext>
            </a:extLst>
          </p:cNvPr>
          <p:cNvPicPr>
            <a:picLocks noChangeAspect="1"/>
          </p:cNvPicPr>
          <p:nvPr/>
        </p:nvPicPr>
        <p:blipFill>
          <a:blip r:embed="rId3"/>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14964956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ppy cute boy study with smile Premium Vector">
            <a:extLst>
              <a:ext uri="{FF2B5EF4-FFF2-40B4-BE49-F238E27FC236}">
                <a16:creationId xmlns:a16="http://schemas.microsoft.com/office/drawing/2014/main" id="{E048FE43-7F65-4A96-A28F-C9E031BDD1D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838" y="4633983"/>
            <a:ext cx="2458992" cy="2458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F2ED7E-A2A3-EA10-A503-80099AFC45C1}"/>
              </a:ext>
            </a:extLst>
          </p:cNvPr>
          <p:cNvPicPr>
            <a:picLocks noChangeAspect="1"/>
          </p:cNvPicPr>
          <p:nvPr/>
        </p:nvPicPr>
        <p:blipFill>
          <a:blip r:embed="rId3"/>
          <a:stretch>
            <a:fillRect/>
          </a:stretch>
        </p:blipFill>
        <p:spPr>
          <a:xfrm>
            <a:off x="1496883" y="911305"/>
            <a:ext cx="10303133" cy="1072989"/>
          </a:xfrm>
          <a:prstGeom prst="rect">
            <a:avLst/>
          </a:prstGeom>
        </p:spPr>
      </p:pic>
      <p:pic>
        <p:nvPicPr>
          <p:cNvPr id="5" name="Picture 4" descr="Cartoon characters on stairs&#10;&#10;Description automatically generated">
            <a:extLst>
              <a:ext uri="{FF2B5EF4-FFF2-40B4-BE49-F238E27FC236}">
                <a16:creationId xmlns:a16="http://schemas.microsoft.com/office/drawing/2014/main" id="{C6F73746-2FC3-7630-9077-A999DA343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227" y="1847850"/>
            <a:ext cx="4181098" cy="4181098"/>
          </a:xfrm>
          <a:prstGeom prst="rect">
            <a:avLst/>
          </a:prstGeom>
        </p:spPr>
      </p:pic>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66027" y="2713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0089A1B4-B148-6783-F957-A57F7AEA07EA}"/>
              </a:ext>
            </a:extLst>
          </p:cNvPr>
          <p:cNvSpPr txBox="1"/>
          <p:nvPr/>
        </p:nvSpPr>
        <p:spPr>
          <a:xfrm>
            <a:off x="1171575" y="1400175"/>
            <a:ext cx="955357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trong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nối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đuôi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nhau</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phía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trước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xung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quanh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bàn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vòng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như</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roup of girls walking on grass&#10;&#10;Description automatically generated">
            <a:extLst>
              <a:ext uri="{FF2B5EF4-FFF2-40B4-BE49-F238E27FC236}">
                <a16:creationId xmlns:a16="http://schemas.microsoft.com/office/drawing/2014/main" id="{8381637B-42C2-F007-E4D0-144C79C8DB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62350" y="2581275"/>
            <a:ext cx="4343406" cy="4343406"/>
          </a:xfrm>
          <a:prstGeom prst="rect">
            <a:avLst/>
          </a:prstGeom>
        </p:spPr>
      </p:pic>
    </p:spTree>
    <p:extLst>
      <p:ext uri="{BB962C8B-B14F-4D97-AF65-F5344CB8AC3E}">
        <p14:creationId xmlns:p14="http://schemas.microsoft.com/office/powerpoint/2010/main" val="194701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75552" y="808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Luật</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0089A1B4-B148-6783-F957-A57F7AEA07EA}"/>
              </a:ext>
            </a:extLst>
          </p:cNvPr>
          <p:cNvSpPr txBox="1"/>
          <p:nvPr/>
        </p:nvSpPr>
        <p:spPr>
          <a:xfrm>
            <a:off x="1047750" y="895350"/>
            <a:ext cx="9934575" cy="3046988"/>
          </a:xfrm>
          <a:prstGeom prst="rect">
            <a:avLst/>
          </a:prstGeom>
          <a:noFill/>
        </p:spPr>
        <p:txBody>
          <a:bodyPr wrap="square" rtlCol="0">
            <a:spAutoFit/>
          </a:bodyPr>
          <a:lstStyle/>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GV hô 1, 1, 2, 2, 1 hoặc 2, 2, 1, 1, 1,… HS ghi nhớ dãy số rồi cả tổ cùng nhảy quanh dãy bàn, đứng nhảy lò cò 1 chân mỗi khi có số 1 và nhảy 2 chân khi đọc số 2.</a:t>
            </a:r>
            <a:endPar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Nếu trong tổ có người nhảy sai sẽ bị trừ 1 điểm và cả tổ phải lùi 1 bước. Tổ nào đến đích trước sẽ dành chiến thắng.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Cartoon of a child and child walking on a tile path&#10;&#10;Description automatically generated">
            <a:extLst>
              <a:ext uri="{FF2B5EF4-FFF2-40B4-BE49-F238E27FC236}">
                <a16:creationId xmlns:a16="http://schemas.microsoft.com/office/drawing/2014/main" id="{64319D44-EE1A-0B37-D016-72D2E00F6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5908"/>
            <a:ext cx="5105399" cy="3273016"/>
          </a:xfrm>
          <a:prstGeom prst="rect">
            <a:avLst/>
          </a:prstGeom>
        </p:spPr>
      </p:pic>
    </p:spTree>
    <p:extLst>
      <p:ext uri="{BB962C8B-B14F-4D97-AF65-F5344CB8AC3E}">
        <p14:creationId xmlns:p14="http://schemas.microsoft.com/office/powerpoint/2010/main" val="2879158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形标注 3">
            <a:extLst>
              <a:ext uri="{FF2B5EF4-FFF2-40B4-BE49-F238E27FC236}">
                <a16:creationId xmlns:a16="http://schemas.microsoft.com/office/drawing/2014/main" id="{C9B92F21-DE9F-D36A-9028-E142F86D9449}"/>
              </a:ext>
            </a:extLst>
          </p:cNvPr>
          <p:cNvSpPr/>
          <p:nvPr/>
        </p:nvSpPr>
        <p:spPr>
          <a:xfrm rot="160631">
            <a:off x="4444366" y="737271"/>
            <a:ext cx="5543689" cy="3296340"/>
          </a:xfrm>
          <a:prstGeom prst="wedgeEllipseCallout">
            <a:avLst>
              <a:gd name="adj1" fmla="val -45641"/>
              <a:gd name="adj2" fmla="val 45276"/>
            </a:avLst>
          </a:prstGeom>
          <a:solidFill>
            <a:srgbClr val="FFFF00"/>
          </a:solidFill>
          <a:ln w="5715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thế</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nào</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để</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không</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bị</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nhảy</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nhầm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chân</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a:t>
            </a:r>
            <a:endParaRPr kumimoji="0" lang="zh-CN" altLang="en-US" sz="4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529CB9F7-86CB-60E1-95CE-3E49C065FD3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05544" y="2031201"/>
            <a:ext cx="3942781"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038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sp>
        <p:nvSpPr>
          <p:cNvPr id="7" name="TextBox 6">
            <a:extLst>
              <a:ext uri="{FF2B5EF4-FFF2-40B4-BE49-F238E27FC236}">
                <a16:creationId xmlns:a16="http://schemas.microsoft.com/office/drawing/2014/main" id="{D803E6AE-C097-69F1-6C8C-BC82CC3B516C}"/>
              </a:ext>
            </a:extLst>
          </p:cNvPr>
          <p:cNvSpPr txBox="1"/>
          <p:nvPr/>
        </p:nvSpPr>
        <p:spPr>
          <a:xfrm>
            <a:off x="2085974" y="2400300"/>
            <a:ext cx="658177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solidFill>
                    <a:sysClr val="windowText" lastClr="000000"/>
                  </a:solidFill>
                </a:ln>
                <a:solidFill>
                  <a:srgbClr val="FF0000"/>
                </a:solidFill>
                <a:effectLst/>
                <a:uLnTx/>
                <a:uFillTx/>
                <a:latin typeface="UTM Showcard" panose="02040603050506020204" pitchFamily="18" charset="0"/>
                <a:ea typeface="+mn-ea"/>
                <a:cs typeface="+mn-cs"/>
              </a:rPr>
              <a:t>KHÁM PHÁ</a:t>
            </a:r>
          </a:p>
        </p:txBody>
      </p:sp>
    </p:spTree>
    <p:extLst>
      <p:ext uri="{BB962C8B-B14F-4D97-AF65-F5344CB8AC3E}">
        <p14:creationId xmlns:p14="http://schemas.microsoft.com/office/powerpoint/2010/main" val="1690369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4840429" y="51544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1</a:t>
            </a:r>
          </a:p>
        </p:txBody>
      </p:sp>
      <p:sp>
        <p:nvSpPr>
          <p:cNvPr id="5" name="TextBox 4">
            <a:extLst>
              <a:ext uri="{FF2B5EF4-FFF2-40B4-BE49-F238E27FC236}">
                <a16:creationId xmlns:a16="http://schemas.microsoft.com/office/drawing/2014/main" id="{76FCEA11-FB82-AB4A-F791-39209B44E5DC}"/>
              </a:ext>
            </a:extLst>
          </p:cNvPr>
          <p:cNvSpPr txBox="1"/>
          <p:nvPr/>
        </p:nvSpPr>
        <p:spPr>
          <a:xfrm>
            <a:off x="4704385" y="1233018"/>
            <a:ext cx="7045039" cy="1077218"/>
          </a:xfrm>
          <a:prstGeom prst="rect">
            <a:avLst/>
          </a:prstGeom>
          <a:noFill/>
        </p:spPr>
        <p:txBody>
          <a:bodyPr wrap="square" rtlCol="0">
            <a:spAutoFit/>
          </a:bodyPr>
          <a:lstStyle/>
          <a:p>
            <a:pPr lvl="0" algn="ctr">
              <a:defRPr/>
            </a:pPr>
            <a:r>
              <a:rPr lang="vi-VN" sz="3200" b="1" dirty="0">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Lập và chia sẻ kế hoạch hành động để đạt được mục tiêu học tập</a:t>
            </a:r>
            <a:endParaRPr kumimoji="0" lang="en-US" sz="32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3624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693</Words>
  <Application>Microsoft Office PowerPoint</Application>
  <PresentationFormat>Widescreen</PresentationFormat>
  <Paragraphs>56</Paragraphs>
  <Slides>21</Slides>
  <Notes>3</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21</vt:i4>
      </vt:variant>
    </vt:vector>
  </HeadingPairs>
  <TitlesOfParts>
    <vt:vector size="41" baseType="lpstr">
      <vt:lpstr>微软雅黑</vt:lpstr>
      <vt:lpstr>#9Slide03 Arima Madurai ExtraBo</vt:lpstr>
      <vt:lpstr>Arial</vt:lpstr>
      <vt:lpstr>Calibri</vt:lpstr>
      <vt:lpstr>Calibri Light</vt:lpstr>
      <vt:lpstr>Cambria</vt:lpstr>
      <vt:lpstr>Chango</vt:lpstr>
      <vt:lpstr>等线</vt:lpstr>
      <vt:lpstr>等线 Light</vt:lpstr>
      <vt:lpstr>SVN-Hole Hearted</vt:lpstr>
      <vt:lpstr>Times New Roman</vt:lpstr>
      <vt:lpstr>UTM Showcard</vt:lpstr>
      <vt:lpstr>Wingdings</vt:lpstr>
      <vt:lpstr>仓耳羽辰体-谷力 W05</vt:lpstr>
      <vt:lpstr>字魂64号-萌趣软糖体</vt:lpstr>
      <vt:lpstr>Office 主题​​</vt:lpstr>
      <vt:lpstr>2_Office 主题​​</vt:lpstr>
      <vt:lpstr>3_Office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42</cp:revision>
  <dcterms:created xsi:type="dcterms:W3CDTF">2023-08-07T12:41:21Z</dcterms:created>
  <dcterms:modified xsi:type="dcterms:W3CDTF">2025-01-15T14:33:28Z</dcterms:modified>
</cp:coreProperties>
</file>