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10" r:id="rId3"/>
    <p:sldMasterId id="2147483719" r:id="rId4"/>
  </p:sldMasterIdLst>
  <p:notesMasterIdLst>
    <p:notesMasterId r:id="rId13"/>
  </p:notesMasterIdLst>
  <p:sldIdLst>
    <p:sldId id="2007577114" r:id="rId5"/>
    <p:sldId id="2007577117" r:id="rId6"/>
    <p:sldId id="2007577145" r:id="rId7"/>
    <p:sldId id="2007577146" r:id="rId8"/>
    <p:sldId id="2007577151" r:id="rId9"/>
    <p:sldId id="2007577152" r:id="rId10"/>
    <p:sldId id="344" r:id="rId11"/>
    <p:sldId id="20075771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024"/>
    <a:srgbClr val="5F3BC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14/10/2025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2069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2025/10/14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3977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758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2025/10/14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71"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2025/10/14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74" r:id="rId12"/>
    <p:sldLayoutId id="21474837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a:solidFill>
            <a:srgbClr val="FFFF00"/>
          </a:solidFill>
        </p:spPr>
      </p:pic>
      <p:sp>
        <p:nvSpPr>
          <p:cNvPr id="4" name="Title 1"/>
          <p:cNvSpPr txBox="1">
            <a:spLocks/>
          </p:cNvSpPr>
          <p:nvPr/>
        </p:nvSpPr>
        <p:spPr>
          <a:xfrm>
            <a:off x="2183401" y="1503317"/>
            <a:ext cx="7381060" cy="1445623"/>
          </a:xfrm>
          <a:prstGeom prst="rect">
            <a:avLst/>
          </a:prstGeom>
          <a:effectLst>
            <a:glow rad="228600">
              <a:schemeClr val="accent1">
                <a:satMod val="175000"/>
                <a:alpha val="40000"/>
              </a:schemeClr>
            </a:glow>
          </a:effectLst>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Chào</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mừng</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các</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em</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đến</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với</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vi-VN"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tiết</a:t>
            </a:r>
            <a:r>
              <a:rPr lang="en-US" altLang="vi-VN"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altLang="vi-VN"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Tiếng</a:t>
            </a:r>
            <a:r>
              <a:rPr lang="en-US" altLang="vi-VN"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 </a:t>
            </a:r>
            <a:r>
              <a:rPr lang="en-US" altLang="vi-VN"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rPr>
              <a:t>Việt</a:t>
            </a:r>
            <a:endParaRPr lang="en-US" altLang="vi-VN"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Rounded" panose="020B0500000000000000" charset="0"/>
              <a:cs typeface="Arial-Rounded" panose="020B0500000000000000" charset="0"/>
              <a:sym typeface="+mn-ea"/>
            </a:endParaRPr>
          </a:p>
        </p:txBody>
      </p:sp>
      <p:sp>
        <p:nvSpPr>
          <p:cNvPr id="8" name="TextBox 7"/>
          <p:cNvSpPr txBox="1"/>
          <p:nvPr/>
        </p:nvSpPr>
        <p:spPr>
          <a:xfrm>
            <a:off x="2464897" y="2839216"/>
            <a:ext cx="7487478" cy="707886"/>
          </a:xfrm>
          <a:prstGeom prst="rect">
            <a:avLst/>
          </a:prstGeom>
          <a:noFill/>
        </p:spPr>
        <p:txBody>
          <a:bodyPr wrap="square" rtlCol="0">
            <a:spAutoFit/>
          </a:bodyPr>
          <a:lstStyle/>
          <a:p>
            <a:r>
              <a:rPr lang="en-US" sz="4000" dirty="0" err="1">
                <a:solidFill>
                  <a:srgbClr val="FF0000"/>
                </a:solidFill>
              </a:rPr>
              <a:t>Bài</a:t>
            </a:r>
            <a:r>
              <a:rPr lang="en-US" sz="4000" dirty="0">
                <a:solidFill>
                  <a:srgbClr val="FF0000"/>
                </a:solidFill>
              </a:rPr>
              <a:t> : </a:t>
            </a:r>
            <a:r>
              <a:rPr lang="en-US" sz="4000" dirty="0" err="1">
                <a:solidFill>
                  <a:srgbClr val="FF0000"/>
                </a:solidFill>
              </a:rPr>
              <a:t>Cái</a:t>
            </a:r>
            <a:r>
              <a:rPr lang="en-US" sz="4000" dirty="0">
                <a:solidFill>
                  <a:srgbClr val="FF0000"/>
                </a:solidFill>
              </a:rPr>
              <a:t> </a:t>
            </a:r>
            <a:r>
              <a:rPr lang="en-US" sz="4000">
                <a:solidFill>
                  <a:srgbClr val="FF0000"/>
                </a:solidFill>
              </a:rPr>
              <a:t>trống</a:t>
            </a:r>
            <a:r>
              <a:rPr lang="en-US" sz="4000" dirty="0">
                <a:solidFill>
                  <a:srgbClr val="FF0000"/>
                </a:solidFill>
              </a:rPr>
              <a:t> </a:t>
            </a:r>
            <a:r>
              <a:rPr lang="en-US" sz="4000" dirty="0" err="1">
                <a:solidFill>
                  <a:srgbClr val="FF0000"/>
                </a:solidFill>
              </a:rPr>
              <a:t>trường</a:t>
            </a:r>
            <a:r>
              <a:rPr lang="en-US" sz="4000" dirty="0">
                <a:solidFill>
                  <a:srgbClr val="FF0000"/>
                </a:solidFill>
              </a:rPr>
              <a:t> </a:t>
            </a:r>
            <a:r>
              <a:rPr lang="en-US" sz="4000" dirty="0" err="1">
                <a:solidFill>
                  <a:srgbClr val="FF0000"/>
                </a:solidFill>
              </a:rPr>
              <a:t>em</a:t>
            </a:r>
            <a:r>
              <a:rPr lang="en-US" dirty="0"/>
              <a:t>.</a:t>
            </a:r>
          </a:p>
        </p:txBody>
      </p:sp>
    </p:spTree>
    <p:extLst>
      <p:ext uri="{BB962C8B-B14F-4D97-AF65-F5344CB8AC3E}">
        <p14:creationId xmlns:p14="http://schemas.microsoft.com/office/powerpoint/2010/main" val="32059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在走动的火车 852x480 | Pics, Animation, Trave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4"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6" name="组合 23"/>
          <p:cNvGrpSpPr/>
          <p:nvPr/>
        </p:nvGrpSpPr>
        <p:grpSpPr>
          <a:xfrm>
            <a:off x="3596319" y="491818"/>
            <a:ext cx="5155335" cy="4896929"/>
            <a:chOff x="3084810" y="-335112"/>
            <a:chExt cx="5809496" cy="5760000"/>
          </a:xfrm>
        </p:grpSpPr>
        <p:grpSp>
          <p:nvGrpSpPr>
            <p:cNvPr id="7" name="组合 16"/>
            <p:cNvGrpSpPr/>
            <p:nvPr/>
          </p:nvGrpSpPr>
          <p:grpSpPr>
            <a:xfrm>
              <a:off x="3297693" y="-335112"/>
              <a:ext cx="5596613" cy="5760000"/>
              <a:chOff x="3297693" y="-335112"/>
              <a:chExt cx="5596613" cy="5760000"/>
            </a:xfrm>
          </p:grpSpPr>
          <p:cxnSp>
            <p:nvCxnSpPr>
              <p:cNvPr id="9"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0"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8"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1"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2"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13"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4"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5" name="Rectangle 14"/>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2813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13"/>
                                        </p:tgtEl>
                                      </p:cBhvr>
                                    </p:animEffect>
                                    <p:animScale>
                                      <p:cBhvr>
                                        <p:cTn id="42" dur="500" autoRev="1" fill="hold"/>
                                        <p:tgtEl>
                                          <p:spTgt spid="13"/>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14"/>
                                        </p:tgtEl>
                                      </p:cBhvr>
                                    </p:animEffect>
                                    <p:animScale>
                                      <p:cBhvr>
                                        <p:cTn id="45" dur="500" autoRev="1" fill="hold"/>
                                        <p:tgtEl>
                                          <p:spTgt spid="14"/>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5"/>
                                        </p:tgtEl>
                                      </p:cBhvr>
                                    </p:animEffect>
                                    <p:animScale>
                                      <p:cBhvr>
                                        <p:cTn id="48" dur="500" autoRev="1" fill="hold"/>
                                        <p:tgtEl>
                                          <p:spTgt spid="5"/>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1"/>
                                        </p:tgtEl>
                                      </p:cBhvr>
                                    </p:animEffect>
                                    <p:animScale>
                                      <p:cBhvr>
                                        <p:cTn id="51" dur="500" autoRev="1" fill="hold"/>
                                        <p:tgtEl>
                                          <p:spTgt spid="11"/>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3"/>
                                        </p:tgtEl>
                                      </p:cBhvr>
                                    </p:animEffect>
                                    <p:animScale>
                                      <p:cBhvr>
                                        <p:cTn id="54" dur="500" autoRev="1" fill="hold"/>
                                        <p:tgtEl>
                                          <p:spTgt spid="3"/>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4"/>
                                        </p:tgtEl>
                                      </p:cBhvr>
                                    </p:animEffect>
                                    <p:animScale>
                                      <p:cBhvr>
                                        <p:cTn id="5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P spid="11" grpId="0" bldLvl="0" animBg="1"/>
      <p:bldP spid="11" grpId="1" bldLvl="0" animBg="1"/>
      <p:bldP spid="13" grpId="0" bldLvl="0" animBg="1"/>
      <p:bldP spid="13" grpId="1" bldLvl="0" animBg="1"/>
      <p:bldP spid="14" grpId="0" bldLvl="0" animBg="1"/>
      <p:bldP spid="14"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6436227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14"/>
          <p:cNvGrpSpPr/>
          <p:nvPr/>
        </p:nvGrpSpPr>
        <p:grpSpPr>
          <a:xfrm>
            <a:off x="2332301" y="119520"/>
            <a:ext cx="6405880" cy="1094105"/>
            <a:chOff x="2511715" y="335043"/>
            <a:chExt cx="803516" cy="820619"/>
          </a:xfrm>
        </p:grpSpPr>
        <p:sp>
          <p:nvSpPr>
            <p:cNvPr id="16" name="15"/>
            <p:cNvSpPr/>
            <p:nvPr/>
          </p:nvSpPr>
          <p:spPr>
            <a:xfrm>
              <a:off x="2511715" y="335043"/>
              <a:ext cx="803516" cy="8206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28203" y="452206"/>
              <a:ext cx="762098" cy="587444"/>
            </a:xfrm>
            <a:prstGeom prst="roundRect">
              <a:avLst/>
            </a:prstGeom>
            <a:noFill/>
          </p:spPr>
          <p:txBody>
            <a:bodyPr wrap="square" rtlCol="0">
              <a:spAutoFit/>
            </a:bodyPr>
            <a:lstStyle/>
            <a:p>
              <a:pPr marL="0" lvl="1" algn="ctr" defTabSz="1219200">
                <a:defRPr/>
              </a:pPr>
              <a:r>
                <a:rPr lang="en-US" altLang="zh-CN" sz="4000" spc="300" dirty="0">
                  <a:solidFill>
                    <a:srgbClr val="FFFFFF"/>
                  </a:solidFill>
                  <a:latin typeface="Arial-Rounded" panose="020B0500000000000000" charset="0"/>
                  <a:ea typeface="Microsoft YaHei" panose="020B0503020204020204" charset="-122"/>
                  <a:cs typeface="Arial-Rounded" panose="020B0500000000000000" charset="0"/>
                </a:rPr>
                <a:t>Ngôi trường của em</a:t>
              </a:r>
              <a:endParaRPr lang="zh-CN" altLang="en-US" sz="4000" spc="300" dirty="0">
                <a:solidFill>
                  <a:srgbClr val="FFFFFF"/>
                </a:solidFill>
                <a:latin typeface="Arial-Rounded" panose="020B0500000000000000" charset="0"/>
                <a:ea typeface="Microsoft YaHei" panose="020B0503020204020204" charset="-122"/>
                <a:cs typeface="Arial-Rounded" panose="020B0500000000000000" charset="0"/>
              </a:endParaRPr>
            </a:p>
          </p:txBody>
        </p:sp>
      </p:grpSp>
      <p:pic>
        <p:nvPicPr>
          <p:cNvPr id="2" name="Picture 1"/>
          <p:cNvPicPr>
            <a:picLocks noChangeAspect="1"/>
          </p:cNvPicPr>
          <p:nvPr/>
        </p:nvPicPr>
        <p:blipFill>
          <a:blip r:embed="rId2"/>
          <a:stretch>
            <a:fillRect/>
          </a:stretch>
        </p:blipFill>
        <p:spPr>
          <a:xfrm>
            <a:off x="676014" y="1213626"/>
            <a:ext cx="11146791" cy="1850884"/>
          </a:xfrm>
          <a:prstGeom prst="rect">
            <a:avLst/>
          </a:prstGeom>
        </p:spPr>
      </p:pic>
      <p:pic>
        <p:nvPicPr>
          <p:cNvPr id="3" name="Picture 2"/>
          <p:cNvPicPr>
            <a:picLocks noChangeAspect="1"/>
          </p:cNvPicPr>
          <p:nvPr/>
        </p:nvPicPr>
        <p:blipFill>
          <a:blip r:embed="rId3"/>
          <a:stretch>
            <a:fillRect/>
          </a:stretch>
        </p:blipFill>
        <p:spPr>
          <a:xfrm>
            <a:off x="1" y="3064510"/>
            <a:ext cx="12192000" cy="3793490"/>
          </a:xfrm>
          <a:prstGeom prst="rect">
            <a:avLst/>
          </a:prstGeom>
        </p:spPr>
      </p:pic>
    </p:spTree>
    <p:extLst>
      <p:ext uri="{BB962C8B-B14F-4D97-AF65-F5344CB8AC3E}">
        <p14:creationId xmlns:p14="http://schemas.microsoft.com/office/powerpoint/2010/main" val="1079632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8C9792-DF32-205C-D2D5-8ADCBBD842D1}"/>
              </a:ext>
            </a:extLst>
          </p:cNvPr>
          <p:cNvSpPr txBox="1"/>
          <p:nvPr/>
        </p:nvSpPr>
        <p:spPr>
          <a:xfrm>
            <a:off x="272143" y="1053737"/>
            <a:ext cx="11647714" cy="5636928"/>
          </a:xfrm>
          <a:prstGeom prst="rect">
            <a:avLst/>
          </a:prstGeom>
          <a:noFill/>
        </p:spPr>
        <p:txBody>
          <a:bodyPr wrap="square" rtlCol="0">
            <a:spAutoFit/>
          </a:bodyPr>
          <a:lstStyle/>
          <a:p>
            <a:pPr algn="ctr">
              <a:lnSpc>
                <a:spcPct val="150000"/>
              </a:lnSpc>
            </a:pPr>
            <a:r>
              <a:rPr lang="vi-VN" sz="2800" b="1" i="0">
                <a:solidFill>
                  <a:srgbClr val="FF0000"/>
                </a:solidFill>
                <a:effectLst/>
                <a:latin typeface="+mj-lt"/>
              </a:rPr>
              <a:t>Bài mẫu 1 </a:t>
            </a:r>
          </a:p>
          <a:p>
            <a:pPr>
              <a:lnSpc>
                <a:spcPct val="150000"/>
              </a:lnSpc>
            </a:pPr>
            <a:r>
              <a:rPr lang="vi-VN" sz="3600" b="0" i="0">
                <a:effectLst/>
                <a:latin typeface="+mj-lt"/>
              </a:rPr>
              <a:t>Em rất thích ngôi trường Tiểu học </a:t>
            </a:r>
            <a:r>
              <a:rPr lang="en-US" sz="3600">
                <a:latin typeface="Times New Roman" panose="02020603050405020304" pitchFamily="18" charset="0"/>
                <a:cs typeface="Times New Roman" panose="02020603050405020304" pitchFamily="18" charset="0"/>
              </a:rPr>
              <a:t>Hiệp Hòa </a:t>
            </a:r>
            <a:r>
              <a:rPr lang="vi-VN" sz="3600" b="0" i="0">
                <a:effectLst/>
                <a:latin typeface="+mj-lt"/>
              </a:rPr>
              <a:t>của mình. Ngôi trường rất rộng lớn, khang trang. Sân trường luôn có bóng mát nhờ những cây cổ thụ cao lớn. Phòng học có đầy đủ đồ dùng học tập. Thầy cô rất yêu mến chúng em. Còn những người bạn thân thiện, tốt bụng. Mỗi ngày đến trường, em đều vui vẻ, học được nhiều kiến thức bổ ích. Vì vậy, em rất thích đi học.</a:t>
            </a:r>
            <a:endParaRPr lang="en-US" sz="3600">
              <a:latin typeface="+mj-lt"/>
            </a:endParaRPr>
          </a:p>
        </p:txBody>
      </p:sp>
      <p:sp>
        <p:nvSpPr>
          <p:cNvPr id="3" name="TextBox 2">
            <a:extLst>
              <a:ext uri="{FF2B5EF4-FFF2-40B4-BE49-F238E27FC236}">
                <a16:creationId xmlns:a16="http://schemas.microsoft.com/office/drawing/2014/main" id="{2F6B2A6B-E5EE-ED54-8615-69AD1A62ADD9}"/>
              </a:ext>
            </a:extLst>
          </p:cNvPr>
          <p:cNvSpPr txBox="1"/>
          <p:nvPr/>
        </p:nvSpPr>
        <p:spPr>
          <a:xfrm>
            <a:off x="653143" y="315901"/>
            <a:ext cx="11430000" cy="584775"/>
          </a:xfrm>
          <a:prstGeom prst="rect">
            <a:avLst/>
          </a:prstGeom>
          <a:noFill/>
        </p:spPr>
        <p:txBody>
          <a:bodyPr wrap="square" rtlCol="0">
            <a:spAutoFit/>
          </a:bodyPr>
          <a:lstStyle/>
          <a:p>
            <a:r>
              <a:rPr lang="vi-VN" sz="3200" b="1">
                <a:solidFill>
                  <a:schemeClr val="accent1">
                    <a:lumMod val="75000"/>
                  </a:schemeClr>
                </a:solidFill>
              </a:rPr>
              <a:t>Nói những điều em thích về trường của em. </a:t>
            </a:r>
            <a:endParaRPr lang="en-US" sz="3200" b="1">
              <a:solidFill>
                <a:schemeClr val="accent1">
                  <a:lumMod val="75000"/>
                </a:schemeClr>
              </a:solidFill>
            </a:endParaRPr>
          </a:p>
        </p:txBody>
      </p:sp>
    </p:spTree>
    <p:extLst>
      <p:ext uri="{BB962C8B-B14F-4D97-AF65-F5344CB8AC3E}">
        <p14:creationId xmlns:p14="http://schemas.microsoft.com/office/powerpoint/2010/main" val="24289099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6EE6-4D09-F2B7-9C08-C70728150D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26AB65-BE18-EACB-9737-EE1CC52EA550}"/>
              </a:ext>
            </a:extLst>
          </p:cNvPr>
          <p:cNvSpPr txBox="1"/>
          <p:nvPr/>
        </p:nvSpPr>
        <p:spPr>
          <a:xfrm>
            <a:off x="272143" y="608288"/>
            <a:ext cx="11647714" cy="5140382"/>
          </a:xfrm>
          <a:prstGeom prst="rect">
            <a:avLst/>
          </a:prstGeom>
          <a:noFill/>
        </p:spPr>
        <p:txBody>
          <a:bodyPr wrap="square" rtlCol="0">
            <a:spAutoFit/>
          </a:bodyPr>
          <a:lstStyle/>
          <a:p>
            <a:pPr algn="ctr">
              <a:lnSpc>
                <a:spcPct val="200000"/>
              </a:lnSpc>
            </a:pPr>
            <a:r>
              <a:rPr lang="vi-VN" sz="2800" b="1" i="0">
                <a:solidFill>
                  <a:srgbClr val="FF0000"/>
                </a:solidFill>
                <a:effectLst/>
                <a:latin typeface="+mj-lt"/>
              </a:rPr>
              <a:t>Bài mẫu 2</a:t>
            </a:r>
          </a:p>
          <a:p>
            <a:pPr>
              <a:lnSpc>
                <a:spcPct val="200000"/>
              </a:lnSpc>
            </a:pPr>
            <a:r>
              <a:rPr lang="vi-VN" sz="2800" b="0" i="0">
                <a:effectLst/>
                <a:latin typeface="arial" panose="020B0604020202020204" pitchFamily="34" charset="0"/>
              </a:rPr>
              <a:t>Ngôi trường Tiểu học của em có tên </a:t>
            </a:r>
            <a:r>
              <a:rPr lang="en-US" sz="2800" b="0" i="0">
                <a:effectLst/>
                <a:latin typeface="arial" panose="020B0604020202020204" pitchFamily="34" charset="0"/>
              </a:rPr>
              <a:t>Hiệp Hòa</a:t>
            </a:r>
            <a:r>
              <a:rPr lang="vi-VN" sz="2800" b="0" i="0">
                <a:effectLst/>
                <a:latin typeface="arial" panose="020B0604020202020204" pitchFamily="34" charset="0"/>
              </a:rPr>
              <a:t>. Trường em có rất nhiều cây xanh. Cổng trường lớn, có biển tên Trường Tiểu học </a:t>
            </a:r>
            <a:r>
              <a:rPr lang="en-US" sz="2800">
                <a:latin typeface="arial" panose="020B0604020202020204" pitchFamily="34" charset="0"/>
              </a:rPr>
              <a:t>Hiệp Hòa</a:t>
            </a:r>
            <a:r>
              <a:rPr lang="vi-VN" sz="2800" b="0" i="0">
                <a:effectLst/>
                <a:latin typeface="arial" panose="020B0604020202020204" pitchFamily="34" charset="0"/>
              </a:rPr>
              <a:t>. Sân trường </a:t>
            </a:r>
            <a:r>
              <a:rPr lang="en-US" sz="2800" b="0" i="0">
                <a:effectLst/>
                <a:latin typeface="arial" panose="020B0604020202020204" pitchFamily="34" charset="0"/>
              </a:rPr>
              <a:t>lát gạch </a:t>
            </a:r>
            <a:r>
              <a:rPr lang="vi-VN" sz="2800" b="0" i="0">
                <a:effectLst/>
                <a:latin typeface="arial" panose="020B0604020202020204" pitchFamily="34" charset="0"/>
              </a:rPr>
              <a:t>phẳng lì và vô cùng rộng rãi. Các thầy cô giáo trong trường đều vô cùng nhiệt tình và yêu mến chúng em. Em yêu trường em lắm.</a:t>
            </a:r>
            <a:endParaRPr lang="en-US" sz="2800">
              <a:latin typeface="+mj-lt"/>
            </a:endParaRPr>
          </a:p>
        </p:txBody>
      </p:sp>
      <p:sp>
        <p:nvSpPr>
          <p:cNvPr id="3" name="TextBox 2">
            <a:extLst>
              <a:ext uri="{FF2B5EF4-FFF2-40B4-BE49-F238E27FC236}">
                <a16:creationId xmlns:a16="http://schemas.microsoft.com/office/drawing/2014/main" id="{2DDDCD7C-CB8D-1901-12F3-E1027028CDDF}"/>
              </a:ext>
            </a:extLst>
          </p:cNvPr>
          <p:cNvSpPr txBox="1"/>
          <p:nvPr/>
        </p:nvSpPr>
        <p:spPr>
          <a:xfrm>
            <a:off x="653143" y="315901"/>
            <a:ext cx="11430000" cy="584775"/>
          </a:xfrm>
          <a:prstGeom prst="rect">
            <a:avLst/>
          </a:prstGeom>
          <a:noFill/>
        </p:spPr>
        <p:txBody>
          <a:bodyPr wrap="square" rtlCol="0">
            <a:spAutoFit/>
          </a:bodyPr>
          <a:lstStyle/>
          <a:p>
            <a:r>
              <a:rPr lang="vi-VN" sz="3200" b="1">
                <a:solidFill>
                  <a:schemeClr val="accent1">
                    <a:lumMod val="75000"/>
                  </a:schemeClr>
                </a:solidFill>
              </a:rPr>
              <a:t>Nói những điều em thích về trường của em. </a:t>
            </a:r>
            <a:endParaRPr lang="en-US" sz="3200" b="1">
              <a:solidFill>
                <a:schemeClr val="accent1">
                  <a:lumMod val="75000"/>
                </a:schemeClr>
              </a:solidFill>
            </a:endParaRPr>
          </a:p>
        </p:txBody>
      </p:sp>
    </p:spTree>
    <p:extLst>
      <p:ext uri="{BB962C8B-B14F-4D97-AF65-F5344CB8AC3E}">
        <p14:creationId xmlns:p14="http://schemas.microsoft.com/office/powerpoint/2010/main" val="31595128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1040;p90"/>
          <p:cNvSpPr/>
          <p:nvPr/>
        </p:nvSpPr>
        <p:spPr>
          <a:xfrm>
            <a:off x="7730568" y="1869901"/>
            <a:ext cx="2767935" cy="27748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6" name="Google Shape;1041;p90"/>
          <p:cNvSpPr/>
          <p:nvPr/>
        </p:nvSpPr>
        <p:spPr>
          <a:xfrm>
            <a:off x="1099914" y="1869901"/>
            <a:ext cx="2767935" cy="27748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7" name="Google Shape;1042;p90"/>
          <p:cNvSpPr/>
          <p:nvPr/>
        </p:nvSpPr>
        <p:spPr>
          <a:xfrm>
            <a:off x="714924" y="1463126"/>
            <a:ext cx="3538026" cy="3546400"/>
          </a:xfrm>
          <a:prstGeom prst="blockArc">
            <a:avLst>
              <a:gd name="adj1" fmla="val 10800000"/>
              <a:gd name="adj2" fmla="val 21567105"/>
              <a:gd name="adj3" fmla="val 6316"/>
            </a:avLst>
          </a:prstGeom>
          <a:solidFill>
            <a:schemeClr val="accent1"/>
          </a:solidFill>
          <a:ln>
            <a:noFill/>
          </a:ln>
        </p:spPr>
        <p:txBody>
          <a:bodyPr spcFirstLastPara="1" wrap="square" lIns="121705" tIns="121705" rIns="121705" bIns="121705" anchor="ctr" anchorCtr="0">
            <a:noAutofit/>
          </a:bodyPr>
          <a:lstStyle/>
          <a:p>
            <a:endParaRPr/>
          </a:p>
        </p:txBody>
      </p:sp>
      <p:sp>
        <p:nvSpPr>
          <p:cNvPr id="8" name="Google Shape;1043;p90"/>
          <p:cNvSpPr txBox="1">
            <a:spLocks/>
          </p:cNvSpPr>
          <p:nvPr/>
        </p:nvSpPr>
        <p:spPr>
          <a:xfrm>
            <a:off x="1213721" y="-161293"/>
            <a:ext cx="9002872" cy="1261600"/>
          </a:xfrm>
          <a:prstGeom prst="rect">
            <a:avLst/>
          </a:prstGeom>
        </p:spPr>
        <p:txBody>
          <a:bodyPr spcFirstLastPara="1" wrap="square" lIns="121705" tIns="121705" rIns="121705" bIns="12170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a:solidFill>
                  <a:srgbClr val="002060"/>
                </a:solidFill>
                <a:latin typeface="Arial-Rounded" pitchFamily="34" charset="0"/>
                <a:ea typeface="Arial-Rounded" pitchFamily="34" charset="0"/>
                <a:cs typeface="Arial-Rounded" pitchFamily="34" charset="0"/>
              </a:rPr>
              <a:t>Dặn dò</a:t>
            </a:r>
          </a:p>
        </p:txBody>
      </p:sp>
      <p:sp>
        <p:nvSpPr>
          <p:cNvPr id="10" name="Google Shape;1045;p90"/>
          <p:cNvSpPr/>
          <p:nvPr/>
        </p:nvSpPr>
        <p:spPr>
          <a:xfrm rot="10800000" flipH="1">
            <a:off x="4034429" y="1463322"/>
            <a:ext cx="3538026" cy="3546400"/>
          </a:xfrm>
          <a:prstGeom prst="blockArc">
            <a:avLst>
              <a:gd name="adj1" fmla="val 10714166"/>
              <a:gd name="adj2" fmla="val 3315"/>
              <a:gd name="adj3" fmla="val 6140"/>
            </a:avLst>
          </a:prstGeom>
          <a:solidFill>
            <a:schemeClr val="accent1"/>
          </a:solidFill>
          <a:ln>
            <a:noFill/>
          </a:ln>
        </p:spPr>
        <p:txBody>
          <a:bodyPr spcFirstLastPara="1" wrap="square" lIns="121705" tIns="121705" rIns="121705" bIns="121705" anchor="ctr" anchorCtr="0">
            <a:noAutofit/>
          </a:bodyPr>
          <a:lstStyle/>
          <a:p>
            <a:endParaRPr/>
          </a:p>
        </p:txBody>
      </p:sp>
      <p:sp>
        <p:nvSpPr>
          <p:cNvPr id="11" name="Google Shape;1046;p90"/>
          <p:cNvSpPr/>
          <p:nvPr/>
        </p:nvSpPr>
        <p:spPr>
          <a:xfrm>
            <a:off x="7345579" y="1463126"/>
            <a:ext cx="3538026" cy="3546400"/>
          </a:xfrm>
          <a:prstGeom prst="blockArc">
            <a:avLst>
              <a:gd name="adj1" fmla="val 10800000"/>
              <a:gd name="adj2" fmla="val 21567105"/>
              <a:gd name="adj3" fmla="val 6316"/>
            </a:avLst>
          </a:prstGeom>
          <a:solidFill>
            <a:schemeClr val="accent1"/>
          </a:solidFill>
          <a:ln>
            <a:noFill/>
          </a:ln>
        </p:spPr>
        <p:txBody>
          <a:bodyPr spcFirstLastPara="1" wrap="square" lIns="121705" tIns="121705" rIns="121705" bIns="121705" anchor="ctr" anchorCtr="0">
            <a:noAutofit/>
          </a:bodyPr>
          <a:lstStyle/>
          <a:p>
            <a:endParaRPr/>
          </a:p>
        </p:txBody>
      </p:sp>
      <p:sp>
        <p:nvSpPr>
          <p:cNvPr id="12" name="Google Shape;1049;p90"/>
          <p:cNvSpPr txBox="1">
            <a:spLocks/>
          </p:cNvSpPr>
          <p:nvPr/>
        </p:nvSpPr>
        <p:spPr>
          <a:xfrm>
            <a:off x="1675668" y="3528454"/>
            <a:ext cx="2379455" cy="513200"/>
          </a:xfrm>
          <a:prstGeom prst="rect">
            <a:avLst/>
          </a:prstGeom>
        </p:spPr>
        <p:txBody>
          <a:bodyPr spcFirstLastPara="1" vert="horz" wrap="square" lIns="121705" tIns="121705" rIns="121705" bIns="12170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chemeClr val="lt1"/>
                </a:solidFill>
                <a:latin typeface="Arial-Rounded" pitchFamily="34" charset="0"/>
                <a:ea typeface="Arial-Rounded" pitchFamily="34" charset="0"/>
                <a:cs typeface="Arial-Rounded" pitchFamily="34" charset="0"/>
              </a:rPr>
              <a:t>Luyện</a:t>
            </a:r>
            <a:r>
              <a:rPr lang="en-US" sz="4000" dirty="0">
                <a:solidFill>
                  <a:schemeClr val="lt1"/>
                </a:solidFill>
                <a:latin typeface="Arial-Rounded" pitchFamily="34" charset="0"/>
                <a:ea typeface="Arial-Rounded" pitchFamily="34" charset="0"/>
                <a:cs typeface="Arial-Rounded" pitchFamily="34" charset="0"/>
              </a:rPr>
              <a:t> </a:t>
            </a:r>
            <a:r>
              <a:rPr lang="en-US" sz="4000" dirty="0" err="1">
                <a:solidFill>
                  <a:schemeClr val="lt1"/>
                </a:solidFill>
                <a:latin typeface="Arial-Rounded" pitchFamily="34" charset="0"/>
                <a:ea typeface="Arial-Rounded" pitchFamily="34" charset="0"/>
                <a:cs typeface="Arial-Rounded" pitchFamily="34" charset="0"/>
              </a:rPr>
              <a:t>đọc</a:t>
            </a:r>
            <a:r>
              <a:rPr lang="en-US" sz="4000" dirty="0">
                <a:solidFill>
                  <a:schemeClr val="lt1"/>
                </a:solidFill>
                <a:latin typeface="Arial-Rounded" pitchFamily="34" charset="0"/>
                <a:ea typeface="Arial-Rounded" pitchFamily="34" charset="0"/>
                <a:cs typeface="Arial-Rounded" pitchFamily="34" charset="0"/>
              </a:rPr>
              <a:t> ở </a:t>
            </a:r>
            <a:r>
              <a:rPr lang="en-US" sz="4000" dirty="0" err="1">
                <a:solidFill>
                  <a:schemeClr val="lt1"/>
                </a:solidFill>
                <a:latin typeface="Arial-Rounded" pitchFamily="34" charset="0"/>
                <a:ea typeface="Arial-Rounded" pitchFamily="34" charset="0"/>
                <a:cs typeface="Arial-Rounded" pitchFamily="34" charset="0"/>
              </a:rPr>
              <a:t>nhà</a:t>
            </a:r>
            <a:endParaRPr lang="en-US" sz="4000" dirty="0">
              <a:solidFill>
                <a:schemeClr val="lt1"/>
              </a:solidFill>
              <a:latin typeface="Arial-Rounded" pitchFamily="34" charset="0"/>
              <a:ea typeface="Arial-Rounded" pitchFamily="34" charset="0"/>
              <a:cs typeface="Arial-Rounded" pitchFamily="34" charset="0"/>
            </a:endParaRPr>
          </a:p>
        </p:txBody>
      </p:sp>
      <p:sp>
        <p:nvSpPr>
          <p:cNvPr id="13" name="Google Shape;1051;p90"/>
          <p:cNvSpPr txBox="1">
            <a:spLocks/>
          </p:cNvSpPr>
          <p:nvPr/>
        </p:nvSpPr>
        <p:spPr>
          <a:xfrm>
            <a:off x="7909101" y="3460796"/>
            <a:ext cx="3167055" cy="513200"/>
          </a:xfrm>
          <a:prstGeom prst="rect">
            <a:avLst/>
          </a:prstGeom>
        </p:spPr>
        <p:txBody>
          <a:bodyPr spcFirstLastPara="1" wrap="square" lIns="121705" tIns="121705" rIns="121705" bIns="12170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chemeClr val="lt1"/>
                </a:solidFill>
                <a:latin typeface="Arial-Rounded" pitchFamily="34" charset="0"/>
                <a:ea typeface="Arial-Rounded" pitchFamily="34" charset="0"/>
                <a:cs typeface="Arial-Rounded" pitchFamily="34" charset="0"/>
              </a:rPr>
              <a:t>Chuẩn</a:t>
            </a:r>
            <a:r>
              <a:rPr lang="en-US" dirty="0">
                <a:solidFill>
                  <a:schemeClr val="lt1"/>
                </a:solidFill>
                <a:latin typeface="Arial-Rounded" pitchFamily="34" charset="0"/>
                <a:ea typeface="Arial-Rounded" pitchFamily="34" charset="0"/>
                <a:cs typeface="Arial-Rounded" pitchFamily="34" charset="0"/>
              </a:rPr>
              <a:t> </a:t>
            </a:r>
            <a:r>
              <a:rPr lang="en-US" dirty="0" err="1">
                <a:solidFill>
                  <a:schemeClr val="lt1"/>
                </a:solidFill>
                <a:latin typeface="Arial-Rounded" pitchFamily="34" charset="0"/>
                <a:ea typeface="Arial-Rounded" pitchFamily="34" charset="0"/>
                <a:cs typeface="Arial-Rounded" pitchFamily="34" charset="0"/>
              </a:rPr>
              <a:t>bị</a:t>
            </a:r>
            <a:r>
              <a:rPr lang="en-US" dirty="0">
                <a:solidFill>
                  <a:schemeClr val="lt1"/>
                </a:solidFill>
                <a:latin typeface="Arial-Rounded" pitchFamily="34" charset="0"/>
                <a:ea typeface="Arial-Rounded" pitchFamily="34" charset="0"/>
                <a:cs typeface="Arial-Rounded" pitchFamily="34" charset="0"/>
              </a:rPr>
              <a:t> </a:t>
            </a:r>
            <a:r>
              <a:rPr lang="en-US" dirty="0" err="1">
                <a:solidFill>
                  <a:schemeClr val="lt1"/>
                </a:solidFill>
                <a:latin typeface="Arial-Rounded" pitchFamily="34" charset="0"/>
                <a:ea typeface="Arial-Rounded" pitchFamily="34" charset="0"/>
                <a:cs typeface="Arial-Rounded" pitchFamily="34" charset="0"/>
              </a:rPr>
              <a:t>bài</a:t>
            </a:r>
            <a:r>
              <a:rPr lang="en-US" dirty="0">
                <a:solidFill>
                  <a:schemeClr val="lt1"/>
                </a:solidFill>
                <a:latin typeface="Arial-Rounded" pitchFamily="34" charset="0"/>
                <a:ea typeface="Arial-Rounded" pitchFamily="34" charset="0"/>
                <a:cs typeface="Arial-Rounded" pitchFamily="34" charset="0"/>
              </a:rPr>
              <a:t> </a:t>
            </a:r>
            <a:r>
              <a:rPr lang="en-US" dirty="0" err="1">
                <a:solidFill>
                  <a:schemeClr val="lt1"/>
                </a:solidFill>
                <a:latin typeface="Arial-Rounded" pitchFamily="34" charset="0"/>
                <a:ea typeface="Arial-Rounded" pitchFamily="34" charset="0"/>
                <a:cs typeface="Arial-Rounded" pitchFamily="34" charset="0"/>
              </a:rPr>
              <a:t>mới</a:t>
            </a:r>
            <a:endParaRPr lang="en-US" dirty="0">
              <a:solidFill>
                <a:schemeClr val="lt1"/>
              </a:solidFill>
              <a:latin typeface="Arial-Rounded" pitchFamily="34" charset="0"/>
              <a:ea typeface="Arial-Rounded" pitchFamily="34" charset="0"/>
              <a:cs typeface="Arial-Rounded" pitchFamily="34" charset="0"/>
            </a:endParaRPr>
          </a:p>
        </p:txBody>
      </p:sp>
      <p:sp>
        <p:nvSpPr>
          <p:cNvPr id="14" name="Google Shape;1052;p90"/>
          <p:cNvSpPr txBox="1">
            <a:spLocks/>
          </p:cNvSpPr>
          <p:nvPr/>
        </p:nvSpPr>
        <p:spPr>
          <a:xfrm>
            <a:off x="747068" y="2328177"/>
            <a:ext cx="3483760" cy="513200"/>
          </a:xfrm>
          <a:prstGeom prst="rect">
            <a:avLst/>
          </a:prstGeom>
        </p:spPr>
        <p:txBody>
          <a:bodyPr spcFirstLastPara="1" vert="horz" wrap="square" lIns="121705" tIns="121705" rIns="121705" bIns="12170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4000" b="1" dirty="0">
                <a:ln w="0"/>
                <a:effectLst>
                  <a:outerShdw blurRad="38100" dist="19050" dir="2700000" algn="tl" rotWithShape="0">
                    <a:schemeClr val="dk1">
                      <a:alpha val="40000"/>
                    </a:schemeClr>
                  </a:outerShdw>
                </a:effectLst>
              </a:rPr>
              <a:t>1</a:t>
            </a:r>
          </a:p>
        </p:txBody>
      </p:sp>
      <p:sp>
        <p:nvSpPr>
          <p:cNvPr id="16" name="Google Shape;1054;p90"/>
          <p:cNvSpPr txBox="1">
            <a:spLocks/>
          </p:cNvSpPr>
          <p:nvPr/>
        </p:nvSpPr>
        <p:spPr>
          <a:xfrm>
            <a:off x="7187353" y="2584777"/>
            <a:ext cx="3483760" cy="513200"/>
          </a:xfrm>
          <a:prstGeom prst="rect">
            <a:avLst/>
          </a:prstGeom>
        </p:spPr>
        <p:txBody>
          <a:bodyPr spcFirstLastPara="1" wrap="square" lIns="121705" tIns="121705" rIns="121705" bIns="12170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b="1" dirty="0">
                <a:ln w="0"/>
                <a:effectLst>
                  <a:outerShdw blurRad="38100" dist="19050" dir="2700000" algn="tl" rotWithShape="0">
                    <a:schemeClr val="dk1">
                      <a:alpha val="40000"/>
                    </a:schemeClr>
                  </a:outerShdw>
                </a:effectLst>
              </a:rPr>
              <a:t>2</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2483" t="28300" r="19592" b="36795"/>
          <a:stretch/>
        </p:blipFill>
        <p:spPr>
          <a:xfrm>
            <a:off x="996887" y="4501641"/>
            <a:ext cx="2881849" cy="1873745"/>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64443" t="3791" r="4218" b="70510"/>
          <a:stretch/>
        </p:blipFill>
        <p:spPr>
          <a:xfrm>
            <a:off x="6792883" y="988422"/>
            <a:ext cx="1559141" cy="1379622"/>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8282" t="67119" r="19425" b="10170"/>
          <a:stretch/>
        </p:blipFill>
        <p:spPr>
          <a:xfrm>
            <a:off x="4272042" y="3079283"/>
            <a:ext cx="3099115" cy="1219200"/>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50" t="5129" r="56093" b="72638"/>
          <a:stretch/>
        </p:blipFill>
        <p:spPr>
          <a:xfrm>
            <a:off x="1219357" y="391650"/>
            <a:ext cx="2191829" cy="1193544"/>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2483" t="28300" r="19592" b="36795"/>
          <a:stretch/>
        </p:blipFill>
        <p:spPr>
          <a:xfrm flipH="1">
            <a:off x="7711476" y="4501640"/>
            <a:ext cx="2881849" cy="1873745"/>
          </a:xfrm>
          <a:prstGeom prst="rect">
            <a:avLst/>
          </a:prstGeom>
        </p:spPr>
      </p:pic>
    </p:spTree>
    <p:extLst>
      <p:ext uri="{BB962C8B-B14F-4D97-AF65-F5344CB8AC3E}">
        <p14:creationId xmlns:p14="http://schemas.microsoft.com/office/powerpoint/2010/main" val="1920306182"/>
      </p:ext>
    </p:extLst>
  </p:cSld>
  <p:clrMapOvr>
    <a:masterClrMapping/>
  </p:clrMapOvr>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251</Words>
  <Application>Microsoft Office PowerPoint</Application>
  <PresentationFormat>Widescreen</PresentationFormat>
  <Paragraphs>21</Paragraphs>
  <Slides>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等线</vt:lpstr>
      <vt:lpstr>等线 Light</vt:lpstr>
      <vt:lpstr>Arial</vt:lpstr>
      <vt:lpstr>Arial</vt:lpstr>
      <vt:lpstr>Arial Rounded MT Bold</vt:lpstr>
      <vt:lpstr>Arial-Rounded</vt:lpstr>
      <vt:lpstr>Calibri</vt:lpstr>
      <vt:lpstr>Times New Roman</vt:lpstr>
      <vt:lpstr>https://www.freeppt7.com</vt:lpstr>
      <vt:lpstr>3_Office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Tô Thanh Tâm</cp:lastModifiedBy>
  <cp:revision>45</cp:revision>
  <dcterms:created xsi:type="dcterms:W3CDTF">2021-07-24T08:20:40Z</dcterms:created>
  <dcterms:modified xsi:type="dcterms:W3CDTF">2025-10-14T01:33:51Z</dcterms:modified>
</cp:coreProperties>
</file>