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Lst>
  <p:notesMasterIdLst>
    <p:notesMasterId r:id="rId33"/>
  </p:notesMasterIdLst>
  <p:sldIdLst>
    <p:sldId id="321" r:id="rId4"/>
    <p:sldId id="264" r:id="rId5"/>
    <p:sldId id="3080" r:id="rId6"/>
    <p:sldId id="324" r:id="rId7"/>
    <p:sldId id="327" r:id="rId8"/>
    <p:sldId id="339" r:id="rId9"/>
    <p:sldId id="340" r:id="rId10"/>
    <p:sldId id="341" r:id="rId11"/>
    <p:sldId id="330" r:id="rId12"/>
    <p:sldId id="331" r:id="rId13"/>
    <p:sldId id="344" r:id="rId14"/>
    <p:sldId id="282" r:id="rId15"/>
    <p:sldId id="311" r:id="rId16"/>
    <p:sldId id="312" r:id="rId17"/>
    <p:sldId id="314" r:id="rId18"/>
    <p:sldId id="315" r:id="rId19"/>
    <p:sldId id="316" r:id="rId20"/>
    <p:sldId id="332" r:id="rId21"/>
    <p:sldId id="3085" r:id="rId22"/>
    <p:sldId id="3086" r:id="rId23"/>
    <p:sldId id="333" r:id="rId24"/>
    <p:sldId id="343" r:id="rId25"/>
    <p:sldId id="345" r:id="rId26"/>
    <p:sldId id="336" r:id="rId27"/>
    <p:sldId id="342" r:id="rId28"/>
    <p:sldId id="325" r:id="rId29"/>
    <p:sldId id="337" r:id="rId30"/>
    <p:sldId id="338" r:id="rId31"/>
    <p:sldId id="32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F92"/>
    <a:srgbClr val="62CEB4"/>
    <a:srgbClr val="79D5BF"/>
    <a:srgbClr val="4BB2FF"/>
    <a:srgbClr val="0192FF"/>
    <a:srgbClr val="63CD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0"/>
  </p:normalViewPr>
  <p:slideViewPr>
    <p:cSldViewPr snapToGrid="0">
      <p:cViewPr varScale="1">
        <p:scale>
          <a:sx n="65" d="100"/>
          <a:sy n="65" d="100"/>
        </p:scale>
        <p:origin x="90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49535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luongtran8495@gmail.com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47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2</a:t>
            </a:fld>
            <a:endParaRPr lang="zh-CN" altLang="en-US"/>
          </a:p>
        </p:txBody>
      </p:sp>
    </p:spTree>
    <p:extLst>
      <p:ext uri="{BB962C8B-B14F-4D97-AF65-F5344CB8AC3E}">
        <p14:creationId xmlns:p14="http://schemas.microsoft.com/office/powerpoint/2010/main" val="68900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a:defRPr/>
            </a:pPr>
            <a:fld id="{8E50DC96-BAE7-4D90-BC42-33A0CA1BD315}"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12195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t>4</a:t>
            </a:fld>
            <a:endParaRPr lang="en-US"/>
          </a:p>
        </p:txBody>
      </p:sp>
    </p:spTree>
    <p:extLst>
      <p:ext uri="{BB962C8B-B14F-4D97-AF65-F5344CB8AC3E}">
        <p14:creationId xmlns:p14="http://schemas.microsoft.com/office/powerpoint/2010/main" val="1553854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Nội dung bài 1">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85" y="100895"/>
            <a:ext cx="1705129" cy="384719"/>
          </a:xfrm>
          <a:prstGeom prst="rect">
            <a:avLst/>
          </a:prstGeom>
          <a:noFill/>
        </p:spPr>
        <p:txBody>
          <a:bodyPr wrap="square" lIns="91426" tIns="45718" rIns="91426" bIns="45718"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900">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831487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2025/11/22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2025/11/22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2025/11/22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2025/11/22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2025/11/22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2025/11/22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2025/11/22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2025/11/22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2025/11/22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2025/11/22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2025/11/22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11/22/2025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2025/11/22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5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5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4.jp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png"/><Relationship Id="rId7" Type="http://schemas.openxmlformats.org/officeDocument/2006/relationships/image" Target="../media/image75.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5.jp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jp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jpg"/></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g"/><Relationship Id="rId3" Type="http://schemas.openxmlformats.org/officeDocument/2006/relationships/image" Target="../media/image26.jp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g"/><Relationship Id="rId5" Type="http://schemas.openxmlformats.org/officeDocument/2006/relationships/image" Target="../media/image28.jpeg"/><Relationship Id="rId10" Type="http://schemas.openxmlformats.org/officeDocument/2006/relationships/image" Target="../media/image33.jpg"/><Relationship Id="rId4" Type="http://schemas.openxmlformats.org/officeDocument/2006/relationships/image" Target="../media/image27.jpeg"/><Relationship Id="rId9" Type="http://schemas.openxmlformats.org/officeDocument/2006/relationships/image" Target="../media/image32.gif"/><Relationship Id="rId1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9477" y="2437339"/>
            <a:ext cx="4906376" cy="3980824"/>
          </a:xfrm>
          <a:prstGeom prst="rect">
            <a:avLst/>
          </a:prstGeom>
        </p:spPr>
      </p:pic>
      <p:pic>
        <p:nvPicPr>
          <p:cNvPr id="4" name="19"/>
          <p:cNvPicPr>
            <a:picLocks noChangeAspect="1"/>
          </p:cNvPicPr>
          <p:nvPr/>
        </p:nvPicPr>
        <p:blipFill>
          <a:blip r:embed="rId5" cstate="screen"/>
          <a:stretch>
            <a:fillRect/>
          </a:stretch>
        </p:blipFill>
        <p:spPr>
          <a:xfrm flipH="1">
            <a:off x="8465491" y="4080941"/>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764244" y="40632"/>
            <a:ext cx="9803219" cy="3630303"/>
          </a:xfrm>
          <a:prstGeom prst="rect">
            <a:avLst/>
          </a:prstGeom>
        </p:spPr>
      </p:pic>
      <p:pic>
        <p:nvPicPr>
          <p:cNvPr id="19" name="69"/>
          <p:cNvPicPr>
            <a:picLocks noChangeAspect="1"/>
          </p:cNvPicPr>
          <p:nvPr/>
        </p:nvPicPr>
        <p:blipFill>
          <a:blip r:embed="rId7" cstate="screen"/>
          <a:stretch>
            <a:fillRect/>
          </a:stretch>
        </p:blipFill>
        <p:spPr>
          <a:xfrm>
            <a:off x="8588453" y="450638"/>
            <a:ext cx="3603548" cy="1986702"/>
          </a:xfrm>
          <a:prstGeom prst="rect">
            <a:avLst/>
          </a:prstGeom>
        </p:spPr>
      </p:pic>
      <p:sp>
        <p:nvSpPr>
          <p:cNvPr id="6" name="Rectangle 5"/>
          <p:cNvSpPr/>
          <p:nvPr/>
        </p:nvSpPr>
        <p:spPr>
          <a:xfrm>
            <a:off x="3039007" y="1274227"/>
            <a:ext cx="6096541"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Chào</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mừng</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các</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em</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đến</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với</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tiết</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lang="en-US" altLang="zh-CN" sz="40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Tự</a:t>
            </a:r>
            <a:r>
              <a:rPr lang="en-US" altLang="zh-CN" sz="40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 </a:t>
            </a:r>
            <a:r>
              <a:rPr lang="en-US" altLang="zh-CN" sz="4000" b="1" i="1" kern="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nhiên</a:t>
            </a:r>
            <a:r>
              <a:rPr lang="en-US" altLang="zh-CN" sz="4000" b="1" i="1" ker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 và Xã </a:t>
            </a:r>
            <a:r>
              <a:rPr lang="en-US" altLang="zh-CN" sz="40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hội</a:t>
            </a:r>
            <a:endPar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endParaRPr>
          </a:p>
        </p:txBody>
      </p:sp>
      <p:pic>
        <p:nvPicPr>
          <p:cNvPr id="20" name="Picture 19"/>
          <p:cNvPicPr>
            <a:picLocks noChangeAspect="1"/>
          </p:cNvPicPr>
          <p:nvPr/>
        </p:nvPicPr>
        <p:blipFill>
          <a:blip r:embed="rId8"/>
          <a:stretch>
            <a:fillRect/>
          </a:stretch>
        </p:blipFill>
        <p:spPr>
          <a:xfrm>
            <a:off x="4935853" y="3850009"/>
            <a:ext cx="1696959" cy="2385090"/>
          </a:xfrm>
          <a:prstGeom prst="rect">
            <a:avLst/>
          </a:prstGeom>
        </p:spPr>
      </p:pic>
    </p:spTree>
    <p:extLst>
      <p:ext uri="{BB962C8B-B14F-4D97-AF65-F5344CB8AC3E}">
        <p14:creationId xmlns:p14="http://schemas.microsoft.com/office/powerpoint/2010/main" val="219348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960032" y="0"/>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1)</a:t>
            </a:r>
            <a:endParaRPr lang="en-US" sz="2400" dirty="0">
              <a:solidFill>
                <a:srgbClr val="FF0000"/>
              </a:solidFill>
              <a:latin typeface="Arial" panose="020B0604020202020204" pitchFamily="34" charset="0"/>
              <a:cs typeface="Arial" panose="020B0604020202020204" pitchFamily="34" charset="0"/>
            </a:endParaRPr>
          </a:p>
        </p:txBody>
      </p:sp>
      <p:sp>
        <p:nvSpPr>
          <p:cNvPr id="9" name="Rounded Rectangle 8"/>
          <p:cNvSpPr/>
          <p:nvPr/>
        </p:nvSpPr>
        <p:spPr>
          <a:xfrm>
            <a:off x="764275" y="1371525"/>
            <a:ext cx="9693825" cy="4992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Arial" panose="020B0604020202020204" pitchFamily="34" charset="0"/>
                <a:cs typeface="Arial" panose="020B0604020202020204" pitchFamily="34" charset="0"/>
              </a:rPr>
              <a:t>1. Kể tên những hàng hóa cần thiết cho cuộc sống của gia đình em.</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8528" t="12484" r="6949" b="11965"/>
          <a:stretch/>
        </p:blipFill>
        <p:spPr>
          <a:xfrm>
            <a:off x="764275" y="683122"/>
            <a:ext cx="736732" cy="677285"/>
          </a:xfrm>
          <a:prstGeom prst="rect">
            <a:avLst/>
          </a:prstGeom>
        </p:spPr>
      </p:pic>
      <p:sp>
        <p:nvSpPr>
          <p:cNvPr id="11" name="TextBox 10"/>
          <p:cNvSpPr txBox="1"/>
          <p:nvPr/>
        </p:nvSpPr>
        <p:spPr>
          <a:xfrm>
            <a:off x="1501007" y="909860"/>
            <a:ext cx="381427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 Hoạt động thực hành</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84" y="2369947"/>
            <a:ext cx="4953136" cy="4488053"/>
          </a:xfrm>
          <a:prstGeom prst="rect">
            <a:avLst/>
          </a:prstGeom>
        </p:spPr>
      </p:pic>
      <p:sp>
        <p:nvSpPr>
          <p:cNvPr id="14" name="Rounded Rectangle 13"/>
          <p:cNvSpPr/>
          <p:nvPr/>
        </p:nvSpPr>
        <p:spPr>
          <a:xfrm>
            <a:off x="764275" y="1820535"/>
            <a:ext cx="10922641" cy="488093"/>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a:solidFill>
                  <a:schemeClr val="tx1"/>
                </a:solidFill>
                <a:latin typeface="Arial" panose="020B0604020202020204" pitchFamily="34" charset="0"/>
                <a:cs typeface="Arial" panose="020B0604020202020204" pitchFamily="34" charset="0"/>
              </a:rPr>
              <a:t>2. Nếu thiếu hàng hóa đó thì cuộc sống của em và gia đình như thế nào?</a:t>
            </a:r>
          </a:p>
        </p:txBody>
      </p:sp>
      <p:sp>
        <p:nvSpPr>
          <p:cNvPr id="13" name="TextBox 12"/>
          <p:cNvSpPr txBox="1"/>
          <p:nvPr/>
        </p:nvSpPr>
        <p:spPr>
          <a:xfrm>
            <a:off x="7563470" y="2710348"/>
            <a:ext cx="2162629" cy="461665"/>
          </a:xfrm>
          <a:prstGeom prst="rect">
            <a:avLst/>
          </a:prstGeom>
          <a:solidFill>
            <a:srgbClr val="62CEB4"/>
          </a:solidFill>
          <a:ln>
            <a:solidFill>
              <a:srgbClr val="37AF92"/>
            </a:solidFill>
          </a:ln>
        </p:spPr>
        <p:txBody>
          <a:bodyPr wrap="square" rtlCol="0">
            <a:spAutoFit/>
          </a:bodyPr>
          <a:lstStyle/>
          <a:p>
            <a:pPr algn="ctr"/>
            <a:r>
              <a:rPr lang="en-US" altLang="zh-CN" sz="2400" b="1">
                <a:latin typeface="Arial" panose="020B0604020202020204" pitchFamily="34" charset="0"/>
                <a:ea typeface="Microsoft YaHei" panose="020B0503020204020204" charset="-122"/>
                <a:cs typeface="Arial" panose="020B0604020202020204" pitchFamily="34" charset="0"/>
              </a:rPr>
              <a:t>Kết luận</a:t>
            </a:r>
            <a:endParaRPr lang="zh-CN" altLang="en-US" sz="2400" b="0" dirty="0">
              <a:latin typeface="Arial" panose="020B0604020202020204" pitchFamily="34" charset="0"/>
              <a:ea typeface="Microsoft YaHei" panose="020B0503020204020204" charset="-122"/>
              <a:cs typeface="Arial" panose="020B0604020202020204" pitchFamily="34" charset="0"/>
            </a:endParaRPr>
          </a:p>
        </p:txBody>
      </p:sp>
      <p:sp>
        <p:nvSpPr>
          <p:cNvPr id="16" name="TextBox 15"/>
          <p:cNvSpPr txBox="1"/>
          <p:nvPr/>
        </p:nvSpPr>
        <p:spPr>
          <a:xfrm>
            <a:off x="5452078" y="3459811"/>
            <a:ext cx="6385412" cy="2308324"/>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buFont typeface="Arial" panose="020B0604020202020204" pitchFamily="34" charset="0"/>
              <a:buChar char="•"/>
            </a:pP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Cuộc sống của mỗi gia đình cần nhiều loại hàng hóa khác nhau như đồ ăn, thức uống, quần áo, đồ dùng, ... </a:t>
            </a:r>
          </a:p>
          <a:p>
            <a:pPr marL="342900" indent="-342900" algn="just">
              <a:buFont typeface="Arial" panose="020B0604020202020204" pitchFamily="34" charset="0"/>
              <a:buChar char="•"/>
            </a:pP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Nếu thiếu những loại hàng hóa đó thì cuộc sống sẽ gặp nhiều khó khăn, trở ngại và chất lượng cuộc sống không đảm bảo.</a:t>
            </a:r>
            <a:endParaRPr lang="en-US" altLang="zh-CN" sz="2400" dirty="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endParaRPr>
          </a:p>
        </p:txBody>
      </p:sp>
      <p:sp>
        <p:nvSpPr>
          <p:cNvPr id="2" name="Rectangle 1"/>
          <p:cNvSpPr/>
          <p:nvPr/>
        </p:nvSpPr>
        <p:spPr>
          <a:xfrm>
            <a:off x="211283" y="2444080"/>
            <a:ext cx="4621973"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a:solidFill>
                  <a:srgbClr val="000000"/>
                </a:solidFill>
                <a:latin typeface="Arial" panose="020B0604020202020204" pitchFamily="34" charset="0"/>
                <a:cs typeface="Arial" panose="020B0604020202020204" pitchFamily="34" charset="0"/>
              </a:rPr>
              <a:t>N</a:t>
            </a:r>
            <a:r>
              <a:rPr lang="vi-VN" sz="2400">
                <a:solidFill>
                  <a:srgbClr val="000000"/>
                </a:solidFill>
                <a:latin typeface="Arial" panose="020B0604020202020204" pitchFamily="34" charset="0"/>
                <a:cs typeface="Arial" panose="020B0604020202020204" pitchFamily="34" charset="0"/>
              </a:rPr>
              <a:t>hững hàng hóa cần thiết</a:t>
            </a:r>
            <a:r>
              <a:rPr lang="en-US" sz="240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gạo, thịt,</a:t>
            </a:r>
            <a:r>
              <a:rPr lang="en-US" sz="2400">
                <a:solidFill>
                  <a:srgbClr val="000000"/>
                </a:solidFill>
                <a:latin typeface="Arial" panose="020B0604020202020204" pitchFamily="34" charset="0"/>
                <a:cs typeface="Arial" panose="020B0604020202020204" pitchFamily="34" charset="0"/>
              </a:rPr>
              <a:t> cá, trứng, sữa,</a:t>
            </a:r>
            <a:r>
              <a:rPr lang="vi-VN" sz="2400">
                <a:solidFill>
                  <a:srgbClr val="000000"/>
                </a:solidFill>
                <a:latin typeface="Arial" panose="020B0604020202020204" pitchFamily="34" charset="0"/>
                <a:cs typeface="Arial" panose="020B0604020202020204" pitchFamily="34" charset="0"/>
              </a:rPr>
              <a:t> rau, </a:t>
            </a:r>
            <a:r>
              <a:rPr lang="en-US" sz="2400">
                <a:solidFill>
                  <a:srgbClr val="000000"/>
                </a:solidFill>
                <a:latin typeface="Arial" panose="020B0604020202020204" pitchFamily="34" charset="0"/>
                <a:cs typeface="Arial" panose="020B0604020202020204" pitchFamily="34" charset="0"/>
              </a:rPr>
              <a:t>củ, trái cây, </a:t>
            </a:r>
            <a:r>
              <a:rPr lang="vi-VN" sz="2400">
                <a:solidFill>
                  <a:srgbClr val="000000"/>
                </a:solidFill>
                <a:latin typeface="Arial" panose="020B0604020202020204" pitchFamily="34" charset="0"/>
                <a:cs typeface="Arial" panose="020B0604020202020204" pitchFamily="34" charset="0"/>
              </a:rPr>
              <a:t>nước, </a:t>
            </a:r>
            <a:r>
              <a:rPr lang="en-US" sz="2400">
                <a:solidFill>
                  <a:srgbClr val="000000"/>
                </a:solidFill>
                <a:latin typeface="Arial" panose="020B0604020202020204" pitchFamily="34" charset="0"/>
                <a:cs typeface="Arial" panose="020B0604020202020204" pitchFamily="34" charset="0"/>
              </a:rPr>
              <a:t>gia vị</a:t>
            </a:r>
            <a:r>
              <a:rPr lang="vi-VN" sz="2400">
                <a:solidFill>
                  <a:srgbClr val="000000"/>
                </a:solidFill>
                <a:latin typeface="Arial" panose="020B0604020202020204" pitchFamily="34" charset="0"/>
                <a:cs typeface="Arial" panose="020B0604020202020204" pitchFamily="34" charset="0"/>
              </a:rPr>
              <a:t>, đồ gia dụng, đồ dùng học tập, </a:t>
            </a:r>
            <a:r>
              <a:rPr lang="en-US" sz="2400">
                <a:solidFill>
                  <a:srgbClr val="000000"/>
                </a:solidFill>
                <a:latin typeface="Arial" panose="020B0604020202020204" pitchFamily="34" charset="0"/>
                <a:cs typeface="Arial" panose="020B0604020202020204" pitchFamily="34" charset="0"/>
              </a:rPr>
              <a:t>quần áo</a:t>
            </a:r>
            <a:r>
              <a:rPr lang="vi-VN" sz="2400">
                <a:solidFill>
                  <a:srgbClr val="000000"/>
                </a:solidFill>
                <a:latin typeface="Arial" panose="020B0604020202020204" pitchFamily="34" charset="0"/>
                <a:cs typeface="Arial" panose="020B0604020202020204" pitchFamily="34" charset="0"/>
              </a:rPr>
              <a:t>, </a:t>
            </a:r>
            <a:r>
              <a:rPr lang="en-US" sz="2400">
                <a:solidFill>
                  <a:srgbClr val="000000"/>
                </a:solidFill>
                <a:latin typeface="Arial" panose="020B0604020202020204" pitchFamily="34" charset="0"/>
                <a:cs typeface="Arial" panose="020B0604020202020204" pitchFamily="34" charset="0"/>
              </a:rPr>
              <a:t>ô tô, </a:t>
            </a:r>
            <a:r>
              <a:rPr lang="vi-VN" sz="2400">
                <a:solidFill>
                  <a:srgbClr val="000000"/>
                </a:solidFill>
                <a:latin typeface="Arial" panose="020B0604020202020204" pitchFamily="34" charset="0"/>
                <a:cs typeface="Arial" panose="020B0604020202020204" pitchFamily="34" charset="0"/>
              </a:rPr>
              <a:t>xe máy, máy tính, ti</a:t>
            </a:r>
            <a:r>
              <a:rPr lang="en-US" sz="240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vi, </a:t>
            </a:r>
            <a:r>
              <a:rPr lang="en-US" sz="2400">
                <a:solidFill>
                  <a:srgbClr val="000000"/>
                </a:solidFill>
                <a:latin typeface="Arial" panose="020B0604020202020204" pitchFamily="34" charset="0"/>
                <a:cs typeface="Arial" panose="020B0604020202020204" pitchFamily="34" charset="0"/>
              </a:rPr>
              <a:t>tủ lạnh, </a:t>
            </a:r>
            <a:r>
              <a:rPr lang="vi-VN" sz="2400">
                <a:solidFill>
                  <a:srgbClr val="000000"/>
                </a:solidFill>
                <a:latin typeface="Arial" panose="020B0604020202020204" pitchFamily="34" charset="0"/>
                <a:cs typeface="Arial" panose="020B0604020202020204" pitchFamily="34" charset="0"/>
              </a:rPr>
              <a:t>điện thoại</a:t>
            </a:r>
            <a:r>
              <a:rPr lang="en-US" sz="240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24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2"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2"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11" grpId="0" animBg="1"/>
      <p:bldP spid="14" grpId="1"/>
      <p:bldP spid="14" grpId="2"/>
      <p:bldP spid="13" grpId="0" animBg="1"/>
      <p:bldP spid="16" grpId="0" animBg="1"/>
      <p:bldP spid="16" grpId="1" animBg="1"/>
      <p:bldP spid="2" grpId="0" animBg="1"/>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370"/>
            <a:ext cx="12192000" cy="830997"/>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buFont typeface="Arial" panose="020B0604020202020204" pitchFamily="34" charset="0"/>
              <a:buChar char="•"/>
            </a:pP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Xem video: Đời sống của người dân gặp nhiều khó khăn khi không có những hàng hóa cần thiết do thiên tai xảy ra. </a:t>
            </a:r>
            <a:endParaRPr lang="en-US" altLang="zh-CN" sz="2400" dirty="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endParaRPr>
          </a:p>
        </p:txBody>
      </p:sp>
      <p:pic>
        <p:nvPicPr>
          <p:cNvPr id="7" name="TNXH Video Bài 11 Người dân miền Trung mất sinh kế vì thiên t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6142" y="846367"/>
            <a:ext cx="9119715" cy="5129840"/>
          </a:xfrm>
          <a:prstGeom prst="rect">
            <a:avLst/>
          </a:prstGeom>
        </p:spPr>
      </p:pic>
      <p:sp>
        <p:nvSpPr>
          <p:cNvPr id="8" name="TextBox 7"/>
          <p:cNvSpPr txBox="1"/>
          <p:nvPr/>
        </p:nvSpPr>
        <p:spPr>
          <a:xfrm>
            <a:off x="-1" y="6027003"/>
            <a:ext cx="12192000" cy="830997"/>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buFont typeface="Arial" panose="020B0604020202020204" pitchFamily="34" charset="0"/>
              <a:buChar char="•"/>
            </a:pP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Chúng ta có thể mang những đồ dùng, hàng hóa còn giá trị sử dụng mà gia đình mình không cần nữa để ủng hộ những người gặp khó khăn thiếu thốn, nhất là vùng bị nạn.</a:t>
            </a:r>
            <a:endParaRPr lang="en-US" altLang="zh-CN" sz="2400" dirty="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endParaRPr>
          </a:p>
        </p:txBody>
      </p:sp>
    </p:spTree>
    <p:extLst>
      <p:ext uri="{BB962C8B-B14F-4D97-AF65-F5344CB8AC3E}">
        <p14:creationId xmlns:p14="http://schemas.microsoft.com/office/powerpoint/2010/main" val="194794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childTnLst>
        </p:cTn>
      </p:par>
    </p:tnLst>
    <p:bldLst>
      <p:bldP spid="5" grpId="0" animBg="1"/>
      <p:bldP spid="5" grpId="1"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4" r="8321"/>
          <a:stretch/>
        </p:blipFill>
        <p:spPr bwMode="auto">
          <a:xfrm>
            <a:off x="0" y="182019"/>
            <a:ext cx="12192000" cy="6675981"/>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9" y="584294"/>
            <a:ext cx="7422560" cy="1630934"/>
          </a:xfrm>
          <a:prstGeom prst="rect">
            <a:avLst/>
          </a:prstGeom>
        </p:spPr>
      </p:pic>
      <p:sp>
        <p:nvSpPr>
          <p:cNvPr id="7" name="TextBox 6"/>
          <p:cNvSpPr txBox="1"/>
          <p:nvPr/>
        </p:nvSpPr>
        <p:spPr>
          <a:xfrm>
            <a:off x="705803" y="3091988"/>
            <a:ext cx="10495181" cy="1200329"/>
          </a:xfrm>
          <a:prstGeom prst="rect">
            <a:avLst/>
          </a:prstGeom>
          <a:noFill/>
        </p:spPr>
        <p:txBody>
          <a:bodyPr wrap="none" rtlCol="0">
            <a:spAutoFit/>
          </a:bodyPr>
          <a:lstStyle/>
          <a:p>
            <a:pPr algn="ctr"/>
            <a:r>
              <a:rPr lang="en-US" altLang="zh-CN" sz="7200" b="1">
                <a:ln w="9525">
                  <a:noFill/>
                </a:ln>
                <a:solidFill>
                  <a:srgbClr val="FF0000"/>
                </a:solidFill>
                <a:effectLst>
                  <a:outerShdw blurRad="50800" dist="38100" dir="5400000" algn="t" rotWithShape="0">
                    <a:prstClr val="black">
                      <a:alpha val="40000"/>
                    </a:prstClr>
                  </a:outerShdw>
                </a:effectLst>
                <a:latin typeface="+mj-lt"/>
                <a:ea typeface="方正卡通简体" panose="03000509000000000000" pitchFamily="65" charset="-122"/>
              </a:rPr>
              <a:t>Đố vui: Đoán tên đồ vật</a:t>
            </a:r>
            <a:endParaRPr lang="zh-CN" altLang="en-US" sz="7200" b="1" dirty="0">
              <a:ln w="9525">
                <a:noFill/>
              </a:ln>
              <a:solidFill>
                <a:srgbClr val="FF0000"/>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23" presetClass="entr" presetSubtype="36" fill="hold" grpId="0" nodeType="withEffect">
                                  <p:stCondLst>
                                    <p:cond delay="4700"/>
                                  </p:stCondLst>
                                  <p:iterate type="lt">
                                    <p:tmPct val="10000"/>
                                  </p:iterate>
                                  <p:childTnLst>
                                    <p:set>
                                      <p:cBhvr>
                                        <p:cTn id="20" dur="1" fill="hold">
                                          <p:stCondLst>
                                            <p:cond delay="0"/>
                                          </p:stCondLst>
                                        </p:cTn>
                                        <p:tgtEl>
                                          <p:spTgt spid="7"/>
                                        </p:tgtEl>
                                        <p:attrNameLst>
                                          <p:attrName>style.visibility</p:attrName>
                                        </p:attrNameLst>
                                      </p:cBhvr>
                                      <p:to>
                                        <p:strVal val="visible"/>
                                      </p:to>
                                    </p:set>
                                    <p:anim calcmode="lin" valueType="num">
                                      <p:cBhvr>
                                        <p:cTn id="21" dur="750" fill="hold"/>
                                        <p:tgtEl>
                                          <p:spTgt spid="7"/>
                                        </p:tgtEl>
                                        <p:attrNameLst>
                                          <p:attrName>ppt_w</p:attrName>
                                        </p:attrNameLst>
                                      </p:cBhvr>
                                      <p:tavLst>
                                        <p:tav tm="0">
                                          <p:val>
                                            <p:strVal val="(6*min(max(#ppt_w*#ppt_h,.3),1)-7.4)/-.7*#ppt_w"/>
                                          </p:val>
                                        </p:tav>
                                        <p:tav tm="100000">
                                          <p:val>
                                            <p:strVal val="#ppt_w"/>
                                          </p:val>
                                        </p:tav>
                                      </p:tavLst>
                                    </p:anim>
                                    <p:anim calcmode="lin" valueType="num">
                                      <p:cBhvr>
                                        <p:cTn id="22" dur="750" fill="hold"/>
                                        <p:tgtEl>
                                          <p:spTgt spid="7"/>
                                        </p:tgtEl>
                                        <p:attrNameLst>
                                          <p:attrName>ppt_h</p:attrName>
                                        </p:attrNameLst>
                                      </p:cBhvr>
                                      <p:tavLst>
                                        <p:tav tm="0">
                                          <p:val>
                                            <p:strVal val="(6*min(max(#ppt_w*#ppt_h,.3),1)-7.4)/-.7*#ppt_h"/>
                                          </p:val>
                                        </p:tav>
                                        <p:tav tm="100000">
                                          <p:val>
                                            <p:strVal val="#ppt_h"/>
                                          </p:val>
                                        </p:tav>
                                      </p:tavLst>
                                    </p:anim>
                                    <p:anim calcmode="lin" valueType="num">
                                      <p:cBhvr>
                                        <p:cTn id="23" dur="750" fill="hold"/>
                                        <p:tgtEl>
                                          <p:spTgt spid="7"/>
                                        </p:tgtEl>
                                        <p:attrNameLst>
                                          <p:attrName>ppt_x</p:attrName>
                                        </p:attrNameLst>
                                      </p:cBhvr>
                                      <p:tavLst>
                                        <p:tav tm="0">
                                          <p:val>
                                            <p:fltVal val="0.5"/>
                                          </p:val>
                                        </p:tav>
                                        <p:tav tm="100000">
                                          <p:val>
                                            <p:strVal val="#ppt_x"/>
                                          </p:val>
                                        </p:tav>
                                      </p:tavLst>
                                    </p:anim>
                                    <p:anim calcmode="lin" valueType="num">
                                      <p:cBhvr>
                                        <p:cTn id="24" dur="750" fill="hold"/>
                                        <p:tgtEl>
                                          <p:spTgt spid="7"/>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0"/>
                                  </p:stCondLst>
                                  <p:iterate type="lt">
                                    <p:tmPct val="0"/>
                                  </p:iterate>
                                  <p:childTnLst>
                                    <p:animClr clrSpc="rgb" dir="cw">
                                      <p:cBhvr override="childStyle">
                                        <p:cTn id="28" dur="2000" fill="hold"/>
                                        <p:tgtEl>
                                          <p:spTgt spid="7"/>
                                        </p:tgtEl>
                                        <p:attrNameLst>
                                          <p:attrName>style.color</p:attrName>
                                        </p:attrNameLst>
                                      </p:cBhvr>
                                      <p:to>
                                        <a:srgbClr val="0192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D7BFB20-D3F3-4C0D-8266-474A273D7641}"/>
              </a:ext>
            </a:extLst>
          </p:cNvPr>
          <p:cNvPicPr>
            <a:picLocks noChangeAspect="1"/>
          </p:cNvPicPr>
          <p:nvPr/>
        </p:nvPicPr>
        <p:blipFill>
          <a:blip r:embed="rId4"/>
          <a:stretch>
            <a:fillRect/>
          </a:stretch>
        </p:blipFill>
        <p:spPr>
          <a:xfrm>
            <a:off x="0" y="-16054"/>
            <a:ext cx="12219146" cy="6874053"/>
          </a:xfrm>
          <a:prstGeom prst="rect">
            <a:avLst/>
          </a:prstGeom>
        </p:spPr>
      </p:pic>
      <p:sp>
        <p:nvSpPr>
          <p:cNvPr id="17" name="Rectangle 16">
            <a:extLst>
              <a:ext uri="{FF2B5EF4-FFF2-40B4-BE49-F238E27FC236}">
                <a16:creationId xmlns:a16="http://schemas.microsoft.com/office/drawing/2014/main" id="{B23CFC40-C093-45AC-9A87-8C99F59F6011}"/>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26FCCD8-85F3-4780-AFB2-40E34FDFF77D}"/>
              </a:ext>
            </a:extLst>
          </p:cNvPr>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gạo</a:t>
            </a:r>
          </a:p>
        </p:txBody>
      </p:sp>
      <p:sp>
        <p:nvSpPr>
          <p:cNvPr id="19" name="Rectangle 18">
            <a:extLst>
              <a:ext uri="{FF2B5EF4-FFF2-40B4-BE49-F238E27FC236}">
                <a16:creationId xmlns:a16="http://schemas.microsoft.com/office/drawing/2014/main" id="{62C41BEA-1B54-46DF-AE28-CB40E85703F1}"/>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vừng</a:t>
            </a:r>
          </a:p>
        </p:txBody>
      </p:sp>
      <p:sp>
        <p:nvSpPr>
          <p:cNvPr id="20" name="Rectangle 19">
            <a:extLst>
              <a:ext uri="{FF2B5EF4-FFF2-40B4-BE49-F238E27FC236}">
                <a16:creationId xmlns:a16="http://schemas.microsoft.com/office/drawing/2014/main" id="{6AECCFD8-3D8A-4240-9B6A-A27831E9CF3F}"/>
              </a:ext>
            </a:extLst>
          </p:cNvPr>
          <p:cNvSpPr/>
          <p:nvPr/>
        </p:nvSpPr>
        <p:spPr>
          <a:xfrm>
            <a:off x="6492967" y="516778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đỗ</a:t>
            </a:r>
          </a:p>
        </p:txBody>
      </p:sp>
      <p:sp>
        <p:nvSpPr>
          <p:cNvPr id="21" name="Rectangle 20">
            <a:extLst>
              <a:ext uri="{FF2B5EF4-FFF2-40B4-BE49-F238E27FC236}">
                <a16:creationId xmlns:a16="http://schemas.microsoft.com/office/drawing/2014/main" id="{F93E881C-733C-4B44-B18E-4486D06175BA}"/>
              </a:ext>
            </a:extLst>
          </p:cNvPr>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sen</a:t>
            </a:r>
          </a:p>
        </p:txBody>
      </p:sp>
      <p:pic>
        <p:nvPicPr>
          <p:cNvPr id="22" name="Picture 6" descr="Káº¿t quáº£ hÃ¬nh áº£nh cho right wrong tick icon">
            <a:extLst>
              <a:ext uri="{FF2B5EF4-FFF2-40B4-BE49-F238E27FC236}">
                <a16:creationId xmlns:a16="http://schemas.microsoft.com/office/drawing/2014/main" id="{69DE240A-1A40-4011-AE87-55D67616F26B}"/>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D33D69AE-78E0-4CC2-AE32-A145B494547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81674EE6-B41E-4BF7-A0E8-41B2957B090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8621AC3C-DAD7-46A4-8830-AAD210BF818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42C2CF7-9579-4DAE-AB9C-C6D713122D9F}"/>
              </a:ext>
            </a:extLst>
          </p:cNvPr>
          <p:cNvSpPr txBox="1"/>
          <p:nvPr/>
        </p:nvSpPr>
        <p:spPr>
          <a:xfrm>
            <a:off x="938357" y="417234"/>
            <a:ext cx="10238740" cy="3170099"/>
          </a:xfrm>
          <a:prstGeom prst="rect">
            <a:avLst/>
          </a:prstGeom>
          <a:noFill/>
        </p:spPr>
        <p:txBody>
          <a:bodyPr wrap="square" rtlCol="0">
            <a:spAutoFit/>
          </a:bodyPr>
          <a:lstStyle/>
          <a:p>
            <a:pPr lvl="3"/>
            <a:r>
              <a:rPr lang="en-US" sz="4000" b="1">
                <a:solidFill>
                  <a:schemeClr val="bg1"/>
                </a:solidFill>
                <a:latin typeface="Arial" panose="020B0604020202020204" pitchFamily="34" charset="0"/>
                <a:cs typeface="Arial" panose="020B0604020202020204" pitchFamily="34" charset="0"/>
              </a:rPr>
              <a:t>		Nhỏ </a:t>
            </a:r>
            <a:r>
              <a:rPr lang="en-US" sz="4000" b="1" dirty="0">
                <a:solidFill>
                  <a:schemeClr val="bg1"/>
                </a:solidFill>
                <a:latin typeface="Arial" panose="020B0604020202020204" pitchFamily="34" charset="0"/>
                <a:cs typeface="Arial" panose="020B0604020202020204" pitchFamily="34" charset="0"/>
              </a:rPr>
              <a:t>hơn hạt thóc</a:t>
            </a:r>
          </a:p>
          <a:p>
            <a:pPr lvl="3"/>
            <a:r>
              <a:rPr lang="en-US" sz="4000" b="1">
                <a:solidFill>
                  <a:schemeClr val="bg1"/>
                </a:solidFill>
                <a:latin typeface="Arial" panose="020B0604020202020204" pitchFamily="34" charset="0"/>
                <a:cs typeface="Arial" panose="020B0604020202020204" pitchFamily="34" charset="0"/>
              </a:rPr>
              <a:t>		Trong </a:t>
            </a:r>
            <a:r>
              <a:rPr lang="en-US" sz="4000" b="1" dirty="0">
                <a:solidFill>
                  <a:schemeClr val="bg1"/>
                </a:solidFill>
                <a:latin typeface="Arial" panose="020B0604020202020204" pitchFamily="34" charset="0"/>
                <a:cs typeface="Arial" panose="020B0604020202020204" pitchFamily="34" charset="0"/>
              </a:rPr>
              <a:t>ngọc trắng ngà</a:t>
            </a:r>
          </a:p>
          <a:p>
            <a:pPr lvl="3"/>
            <a:r>
              <a:rPr lang="en-US" sz="4000" b="1">
                <a:solidFill>
                  <a:schemeClr val="bg1"/>
                </a:solidFill>
                <a:latin typeface="Arial" panose="020B0604020202020204" pitchFamily="34" charset="0"/>
                <a:cs typeface="Arial" panose="020B0604020202020204" pitchFamily="34" charset="0"/>
              </a:rPr>
              <a:t>		Khắp </a:t>
            </a:r>
            <a:r>
              <a:rPr lang="en-US" sz="4000" b="1" dirty="0">
                <a:solidFill>
                  <a:schemeClr val="bg1"/>
                </a:solidFill>
                <a:latin typeface="Arial" panose="020B0604020202020204" pitchFamily="34" charset="0"/>
                <a:cs typeface="Arial" panose="020B0604020202020204" pitchFamily="34" charset="0"/>
              </a:rPr>
              <a:t>muôn </a:t>
            </a:r>
            <a:r>
              <a:rPr lang="en-US" sz="4000" b="1">
                <a:solidFill>
                  <a:schemeClr val="bg1"/>
                </a:solidFill>
                <a:latin typeface="Arial" panose="020B0604020202020204" pitchFamily="34" charset="0"/>
                <a:cs typeface="Arial" panose="020B0604020202020204" pitchFamily="34" charset="0"/>
              </a:rPr>
              <a:t>vạn nhà</a:t>
            </a:r>
          </a:p>
          <a:p>
            <a:pPr lvl="3"/>
            <a:r>
              <a:rPr lang="en-US" sz="4000" b="1">
                <a:solidFill>
                  <a:schemeClr val="bg1"/>
                </a:solidFill>
                <a:latin typeface="Arial" panose="020B0604020202020204" pitchFamily="34" charset="0"/>
                <a:cs typeface="Arial" panose="020B0604020202020204" pitchFamily="34" charset="0"/>
              </a:rPr>
              <a:t>		Ai </a:t>
            </a:r>
            <a:r>
              <a:rPr lang="en-US" sz="4000" b="1" dirty="0">
                <a:solidFill>
                  <a:schemeClr val="bg1"/>
                </a:solidFill>
                <a:latin typeface="Arial" panose="020B0604020202020204" pitchFamily="34" charset="0"/>
                <a:cs typeface="Arial" panose="020B0604020202020204" pitchFamily="34" charset="0"/>
              </a:rPr>
              <a:t>ai cũng có</a:t>
            </a:r>
          </a:p>
          <a:p>
            <a:pPr lvl="3"/>
            <a:r>
              <a:rPr lang="en-US" sz="4000" b="1">
                <a:solidFill>
                  <a:schemeClr val="bg1"/>
                </a:solidFill>
                <a:latin typeface="Arial" panose="020B0604020202020204" pitchFamily="34" charset="0"/>
                <a:cs typeface="Arial" panose="020B0604020202020204" pitchFamily="34" charset="0"/>
              </a:rPr>
              <a:t>					- </a:t>
            </a:r>
            <a:r>
              <a:rPr lang="en-US" sz="4000" b="1" dirty="0">
                <a:solidFill>
                  <a:schemeClr val="bg1"/>
                </a:solidFill>
                <a:latin typeface="Arial" panose="020B0604020202020204" pitchFamily="34" charset="0"/>
                <a:cs typeface="Arial" panose="020B0604020202020204" pitchFamily="34" charset="0"/>
              </a:rPr>
              <a:t>Là hạt gì?</a:t>
            </a:r>
          </a:p>
        </p:txBody>
      </p:sp>
      <p:pic>
        <p:nvPicPr>
          <p:cNvPr id="28" name="Picture 2" descr="Káº¿t quáº£ hÃ¬nh áº£nh cho home icon">
            <a:hlinkClick r:id="rId8" action="ppaction://hlinksldjump"/>
            <a:extLst>
              <a:ext uri="{FF2B5EF4-FFF2-40B4-BE49-F238E27FC236}">
                <a16:creationId xmlns:a16="http://schemas.microsoft.com/office/drawing/2014/main" id="{A8297E6A-3436-4308-9FFD-EA8FF7922F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BEF2FE2-1FE5-4733-AB4D-C2AABE8933F3}"/>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8BBD0DBA-090A-463B-A8E0-1ABFBD7BBA03}"/>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0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DB2BFF4-AD60-4590-AC24-720BC0C235CE}"/>
              </a:ext>
            </a:extLst>
          </p:cNvPr>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Cái quạt điện</a:t>
            </a:r>
          </a:p>
        </p:txBody>
      </p:sp>
      <p:sp>
        <p:nvSpPr>
          <p:cNvPr id="20" name="Rectangle 19">
            <a:extLst>
              <a:ext uri="{FF2B5EF4-FFF2-40B4-BE49-F238E27FC236}">
                <a16:creationId xmlns:a16="http://schemas.microsoft.com/office/drawing/2014/main" id="{6B73B19B-1B97-42B0-929F-75F4AF9B1AED}"/>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Cái ti vi</a:t>
            </a:r>
            <a:endParaRPr lang="en-US" sz="4000" b="1" dirty="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0F37E00-9237-4AEC-B905-EE26DF2E03C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Cái điều hòa</a:t>
            </a:r>
          </a:p>
        </p:txBody>
      </p:sp>
      <p:sp>
        <p:nvSpPr>
          <p:cNvPr id="22" name="Rectangle 21">
            <a:extLst>
              <a:ext uri="{FF2B5EF4-FFF2-40B4-BE49-F238E27FC236}">
                <a16:creationId xmlns:a16="http://schemas.microsoft.com/office/drawing/2014/main" id="{85FD4DDC-DE90-41E9-8B2E-0FB49E853A9B}"/>
              </a:ext>
            </a:extLst>
          </p:cNvPr>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Cái tủ lạnh</a:t>
            </a:r>
          </a:p>
        </p:txBody>
      </p:sp>
      <p:pic>
        <p:nvPicPr>
          <p:cNvPr id="23" name="Picture 6" descr="Káº¿t quáº£ hÃ¬nh áº£nh cho right wrong tick icon">
            <a:extLst>
              <a:ext uri="{FF2B5EF4-FFF2-40B4-BE49-F238E27FC236}">
                <a16:creationId xmlns:a16="http://schemas.microsoft.com/office/drawing/2014/main" id="{288BBC0B-FA23-4507-A3C5-77DD10838B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53588051-9C04-47F4-ACFA-D966AA40F62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96436F74-CEAE-4409-BB6B-402BF06230F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929AE8EE-3685-41E6-A571-3275C0AE233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4039A52A-8E19-4CF2-98F7-B42FCB730D9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50AA0C-1EFD-4224-B1E6-92894E8C46F9}"/>
              </a:ext>
            </a:extLst>
          </p:cNvPr>
          <p:cNvSpPr txBox="1"/>
          <p:nvPr/>
        </p:nvSpPr>
        <p:spPr>
          <a:xfrm>
            <a:off x="938530" y="316230"/>
            <a:ext cx="10417175" cy="3785652"/>
          </a:xfrm>
          <a:prstGeom prst="rect">
            <a:avLst/>
          </a:prstGeom>
          <a:noFill/>
        </p:spPr>
        <p:txBody>
          <a:bodyPr wrap="square" rtlCol="0">
            <a:spAutoFit/>
          </a:bodyPr>
          <a:lstStyle/>
          <a:p>
            <a:pPr lvl="2"/>
            <a:r>
              <a:rPr lang="en-US" sz="4000" b="1">
                <a:solidFill>
                  <a:schemeClr val="bg1"/>
                </a:solidFill>
                <a:latin typeface="Arial" panose="020B0604020202020204" pitchFamily="34" charset="0"/>
                <a:cs typeface="Arial" panose="020B0604020202020204" pitchFamily="34" charset="0"/>
              </a:rPr>
              <a:t>		Có </a:t>
            </a:r>
            <a:r>
              <a:rPr lang="en-US" sz="4000" b="1" dirty="0">
                <a:solidFill>
                  <a:schemeClr val="bg1"/>
                </a:solidFill>
                <a:latin typeface="Arial" panose="020B0604020202020204" pitchFamily="34" charset="0"/>
                <a:cs typeface="Arial" panose="020B0604020202020204" pitchFamily="34" charset="0"/>
              </a:rPr>
              <a:t>cánh, không biết bay</a:t>
            </a:r>
          </a:p>
          <a:p>
            <a:pPr lvl="2"/>
            <a:r>
              <a:rPr lang="en-US" sz="4000" b="1">
                <a:solidFill>
                  <a:schemeClr val="bg1"/>
                </a:solidFill>
                <a:latin typeface="Arial" panose="020B0604020202020204" pitchFamily="34" charset="0"/>
                <a:cs typeface="Arial" panose="020B0604020202020204" pitchFamily="34" charset="0"/>
              </a:rPr>
              <a:t>		Chỉ </a:t>
            </a:r>
            <a:r>
              <a:rPr lang="en-US" sz="4000" b="1" dirty="0">
                <a:solidFill>
                  <a:schemeClr val="bg1"/>
                </a:solidFill>
                <a:latin typeface="Arial" panose="020B0604020202020204" pitchFamily="34" charset="0"/>
                <a:cs typeface="Arial" panose="020B0604020202020204" pitchFamily="34" charset="0"/>
              </a:rPr>
              <a:t>quay như chong chóng</a:t>
            </a:r>
          </a:p>
          <a:p>
            <a:pPr lvl="2"/>
            <a:r>
              <a:rPr lang="en-US" sz="4000" b="1">
                <a:solidFill>
                  <a:schemeClr val="bg1"/>
                </a:solidFill>
                <a:latin typeface="Arial" panose="020B0604020202020204" pitchFamily="34" charset="0"/>
                <a:cs typeface="Arial" panose="020B0604020202020204" pitchFamily="34" charset="0"/>
              </a:rPr>
              <a:t>		Làm </a:t>
            </a:r>
            <a:r>
              <a:rPr lang="en-US" sz="4000" b="1" dirty="0">
                <a:solidFill>
                  <a:schemeClr val="bg1"/>
                </a:solidFill>
                <a:latin typeface="Arial" panose="020B0604020202020204" pitchFamily="34" charset="0"/>
                <a:cs typeface="Arial" panose="020B0604020202020204" pitchFamily="34" charset="0"/>
              </a:rPr>
              <a:t>gió xua cái nóng</a:t>
            </a:r>
          </a:p>
          <a:p>
            <a:pPr lvl="2"/>
            <a:r>
              <a:rPr lang="en-US" sz="4000" b="1">
                <a:solidFill>
                  <a:schemeClr val="bg1"/>
                </a:solidFill>
                <a:latin typeface="Arial" panose="020B0604020202020204" pitchFamily="34" charset="0"/>
                <a:cs typeface="Arial" panose="020B0604020202020204" pitchFamily="34" charset="0"/>
              </a:rPr>
              <a:t>		Mất </a:t>
            </a:r>
            <a:r>
              <a:rPr lang="en-US" sz="4000" b="1" dirty="0">
                <a:solidFill>
                  <a:schemeClr val="bg1"/>
                </a:solidFill>
                <a:latin typeface="Arial" panose="020B0604020202020204" pitchFamily="34" charset="0"/>
                <a:cs typeface="Arial" panose="020B0604020202020204" pitchFamily="34" charset="0"/>
              </a:rPr>
              <a:t>điện là hết quay</a:t>
            </a:r>
            <a:r>
              <a:rPr lang="en-US" sz="4000" b="1">
                <a:solidFill>
                  <a:schemeClr val="bg1"/>
                </a:solidFill>
                <a:latin typeface="Arial" panose="020B0604020202020204" pitchFamily="34" charset="0"/>
                <a:cs typeface="Arial" panose="020B0604020202020204" pitchFamily="34" charset="0"/>
              </a:rPr>
              <a:t>. </a:t>
            </a:r>
          </a:p>
          <a:p>
            <a:pPr lvl="2"/>
            <a:r>
              <a:rPr lang="en-US" sz="4000" b="1">
                <a:solidFill>
                  <a:schemeClr val="bg1"/>
                </a:solidFill>
                <a:latin typeface="Arial" panose="020B0604020202020204" pitchFamily="34" charset="0"/>
                <a:cs typeface="Arial" panose="020B0604020202020204" pitchFamily="34" charset="0"/>
              </a:rPr>
              <a:t>						      - Là gì?</a:t>
            </a:r>
          </a:p>
          <a:p>
            <a:pPr lvl="2"/>
            <a:endParaRPr lang="en-US" sz="4000" b="1" dirty="0">
              <a:solidFill>
                <a:schemeClr val="bg1"/>
              </a:solidFill>
              <a:latin typeface="Arial" panose="020B0604020202020204" pitchFamily="34" charset="0"/>
              <a:cs typeface="Arial" panose="020B0604020202020204" pitchFamily="34" charset="0"/>
            </a:endParaRPr>
          </a:p>
        </p:txBody>
      </p:sp>
      <p:pic>
        <p:nvPicPr>
          <p:cNvPr id="29" name="Picture 2" descr="Káº¿t quáº£ hÃ¬nh áº£nh cho home icon">
            <a:hlinkClick r:id="rId8" action="ppaction://hlinksldjump"/>
            <a:extLst>
              <a:ext uri="{FF2B5EF4-FFF2-40B4-BE49-F238E27FC236}">
                <a16:creationId xmlns:a16="http://schemas.microsoft.com/office/drawing/2014/main" id="{F79D8BAF-DC53-488C-A0BE-A0FE12A031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6FEC47A-D6D4-424E-8AB3-208959D97B6A}"/>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034A2EC1-E03A-4755-8947-A8DABA7C6BED}"/>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0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C0FFA4CD-0A9A-4014-99CC-557DEFA02D71}"/>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trứng</a:t>
            </a:r>
          </a:p>
        </p:txBody>
      </p:sp>
      <p:sp>
        <p:nvSpPr>
          <p:cNvPr id="20" name="Rectangle 19">
            <a:extLst>
              <a:ext uri="{FF2B5EF4-FFF2-40B4-BE49-F238E27FC236}">
                <a16:creationId xmlns:a16="http://schemas.microsoft.com/office/drawing/2014/main" id="{F5BA7D1A-6F11-4870-BE8A-E5DF5D2CC3AC}"/>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cam</a:t>
            </a:r>
          </a:p>
        </p:txBody>
      </p:sp>
      <p:sp>
        <p:nvSpPr>
          <p:cNvPr id="21" name="Rectangle 20">
            <a:extLst>
              <a:ext uri="{FF2B5EF4-FFF2-40B4-BE49-F238E27FC236}">
                <a16:creationId xmlns:a16="http://schemas.microsoft.com/office/drawing/2014/main" id="{CE649F1F-BB9F-4611-AD49-C0A4413DA38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táo</a:t>
            </a:r>
          </a:p>
        </p:txBody>
      </p:sp>
      <p:sp>
        <p:nvSpPr>
          <p:cNvPr id="22" name="Rectangle 21">
            <a:extLst>
              <a:ext uri="{FF2B5EF4-FFF2-40B4-BE49-F238E27FC236}">
                <a16:creationId xmlns:a16="http://schemas.microsoft.com/office/drawing/2014/main" id="{8DB14FB7-7452-4F53-A48E-F93F87D92C9D}"/>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bóng</a:t>
            </a:r>
          </a:p>
        </p:txBody>
      </p:sp>
      <p:pic>
        <p:nvPicPr>
          <p:cNvPr id="23" name="Picture 6" descr="Káº¿t quáº£ hÃ¬nh áº£nh cho right wrong tick icon">
            <a:extLst>
              <a:ext uri="{FF2B5EF4-FFF2-40B4-BE49-F238E27FC236}">
                <a16:creationId xmlns:a16="http://schemas.microsoft.com/office/drawing/2014/main" id="{1F5532B9-9812-43D6-9DF2-06F6120CD2B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7F09510B-52AC-40FC-90EA-DA0F9612DF7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7D945B17-1223-4554-9AF0-7332540BDE2D}"/>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BB4C066B-7195-4F50-8901-B2BCB910EB3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9DF7461A-1D66-4424-815A-0F935BE14C3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63ABEDF-A292-44E3-BEF6-E709D50D7BF2}"/>
              </a:ext>
            </a:extLst>
          </p:cNvPr>
          <p:cNvSpPr txBox="1"/>
          <p:nvPr/>
        </p:nvSpPr>
        <p:spPr>
          <a:xfrm>
            <a:off x="938530" y="316230"/>
            <a:ext cx="10066020" cy="3170099"/>
          </a:xfrm>
          <a:prstGeom prst="rect">
            <a:avLst/>
          </a:prstGeom>
          <a:noFill/>
        </p:spPr>
        <p:txBody>
          <a:bodyPr wrap="square" rtlCol="0">
            <a:spAutoFit/>
          </a:bodyPr>
          <a:lstStyle/>
          <a:p>
            <a:pPr lvl="2"/>
            <a:r>
              <a:rPr lang="en-US" sz="4000" b="1">
                <a:solidFill>
                  <a:schemeClr val="bg1"/>
                </a:solidFill>
                <a:latin typeface="Arial" panose="020B0604020202020204" pitchFamily="34" charset="0"/>
                <a:cs typeface="Arial" panose="020B0604020202020204" pitchFamily="34" charset="0"/>
              </a:rPr>
              <a:t>	Để </a:t>
            </a:r>
            <a:r>
              <a:rPr lang="en-US" sz="4000" b="1" dirty="0">
                <a:solidFill>
                  <a:schemeClr val="bg1"/>
                </a:solidFill>
                <a:latin typeface="Arial" panose="020B0604020202020204" pitchFamily="34" charset="0"/>
                <a:cs typeface="Arial" panose="020B0604020202020204" pitchFamily="34" charset="0"/>
              </a:rPr>
              <a:t>nguội thì lỏng</a:t>
            </a:r>
          </a:p>
          <a:p>
            <a:pPr lvl="2"/>
            <a:r>
              <a:rPr lang="en-US" sz="4000" b="1">
                <a:solidFill>
                  <a:schemeClr val="bg1"/>
                </a:solidFill>
                <a:latin typeface="Arial" panose="020B0604020202020204" pitchFamily="34" charset="0"/>
                <a:cs typeface="Arial" panose="020B0604020202020204" pitchFamily="34" charset="0"/>
              </a:rPr>
              <a:t>	Đun </a:t>
            </a:r>
            <a:r>
              <a:rPr lang="en-US" sz="4000" b="1" dirty="0">
                <a:solidFill>
                  <a:schemeClr val="bg1"/>
                </a:solidFill>
                <a:latin typeface="Arial" panose="020B0604020202020204" pitchFamily="34" charset="0"/>
                <a:cs typeface="Arial" panose="020B0604020202020204" pitchFamily="34" charset="0"/>
              </a:rPr>
              <a:t>nóng thì đông,</a:t>
            </a:r>
          </a:p>
          <a:p>
            <a:pPr lvl="2"/>
            <a:r>
              <a:rPr lang="en-US" sz="4000" b="1">
                <a:solidFill>
                  <a:schemeClr val="bg1"/>
                </a:solidFill>
                <a:latin typeface="Arial" panose="020B0604020202020204" pitchFamily="34" charset="0"/>
                <a:cs typeface="Arial" panose="020B0604020202020204" pitchFamily="34" charset="0"/>
              </a:rPr>
              <a:t>	Một </a:t>
            </a:r>
            <a:r>
              <a:rPr lang="en-US" sz="4000" b="1" dirty="0">
                <a:solidFill>
                  <a:schemeClr val="bg1"/>
                </a:solidFill>
                <a:latin typeface="Arial" panose="020B0604020202020204" pitchFamily="34" charset="0"/>
                <a:cs typeface="Arial" panose="020B0604020202020204" pitchFamily="34" charset="0"/>
              </a:rPr>
              <a:t>bụng mà có hai lòng,</a:t>
            </a:r>
          </a:p>
          <a:p>
            <a:pPr lvl="2"/>
            <a:r>
              <a:rPr lang="en-US" sz="4000" b="1">
                <a:solidFill>
                  <a:schemeClr val="bg1"/>
                </a:solidFill>
                <a:latin typeface="Arial" panose="020B0604020202020204" pitchFamily="34" charset="0"/>
                <a:cs typeface="Arial" panose="020B0604020202020204" pitchFamily="34" charset="0"/>
              </a:rPr>
              <a:t>	Một </a:t>
            </a:r>
            <a:r>
              <a:rPr lang="en-US" sz="4000" b="1" dirty="0">
                <a:solidFill>
                  <a:schemeClr val="bg1"/>
                </a:solidFill>
                <a:latin typeface="Arial" panose="020B0604020202020204" pitchFamily="34" charset="0"/>
                <a:cs typeface="Arial" panose="020B0604020202020204" pitchFamily="34" charset="0"/>
              </a:rPr>
              <a:t>thân mà có hai vùng nhỏ </a:t>
            </a:r>
            <a:r>
              <a:rPr lang="en-US" sz="4000" b="1">
                <a:solidFill>
                  <a:schemeClr val="bg1"/>
                </a:solidFill>
                <a:latin typeface="Arial" panose="020B0604020202020204" pitchFamily="34" charset="0"/>
                <a:cs typeface="Arial" panose="020B0604020202020204" pitchFamily="34" charset="0"/>
              </a:rPr>
              <a:t>to </a:t>
            </a:r>
          </a:p>
          <a:p>
            <a:pPr lvl="2"/>
            <a:r>
              <a:rPr lang="en-US" sz="4000" b="1">
                <a:solidFill>
                  <a:schemeClr val="bg1"/>
                </a:solidFill>
                <a:latin typeface="Arial" panose="020B0604020202020204" pitchFamily="34" charset="0"/>
                <a:cs typeface="Arial" panose="020B0604020202020204" pitchFamily="34" charset="0"/>
              </a:rPr>
              <a:t>				- </a:t>
            </a:r>
            <a:r>
              <a:rPr lang="en-US" sz="4000" b="1" dirty="0">
                <a:solidFill>
                  <a:schemeClr val="bg1"/>
                </a:solidFill>
                <a:latin typeface="Arial" panose="020B0604020202020204" pitchFamily="34" charset="0"/>
                <a:cs typeface="Arial" panose="020B0604020202020204" pitchFamily="34" charset="0"/>
              </a:rPr>
              <a:t>Là gì?</a:t>
            </a:r>
          </a:p>
        </p:txBody>
      </p:sp>
      <p:pic>
        <p:nvPicPr>
          <p:cNvPr id="29" name="Picture 2" descr="Káº¿t quáº£ hÃ¬nh áº£nh cho home icon">
            <a:hlinkClick r:id="rId8" action="ppaction://hlinksldjump"/>
            <a:extLst>
              <a:ext uri="{FF2B5EF4-FFF2-40B4-BE49-F238E27FC236}">
                <a16:creationId xmlns:a16="http://schemas.microsoft.com/office/drawing/2014/main" id="{8C7DBAC4-88CC-4F92-89C1-66696EF7E0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Bát</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ăn</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cơm</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nồi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thìa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đũa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65474" y="567838"/>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52201" y="494248"/>
            <a:ext cx="8970777" cy="1938992"/>
          </a:xfrm>
          <a:prstGeom prst="rect">
            <a:avLst/>
          </a:prstGeom>
          <a:noFill/>
        </p:spPr>
        <p:txBody>
          <a:bodyPr wrap="square" rtlCol="0">
            <a:spAutoFit/>
          </a:bodyPr>
          <a:lstStyle/>
          <a:p>
            <a:pPr lvl="0" algn="ctr"/>
            <a:r>
              <a:rPr lang="en-US" sz="4000" b="1" dirty="0" err="1">
                <a:solidFill>
                  <a:prstClr val="white"/>
                </a:solidFill>
                <a:latin typeface="Arial" panose="020B0604020202020204" pitchFamily="34" charset="0"/>
                <a:cs typeface="Arial" panose="020B0604020202020204" pitchFamily="34" charset="0"/>
              </a:rPr>
              <a:t>Tròn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vành</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vạch</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trắng</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phau</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phau</a:t>
            </a:r>
            <a:r>
              <a:rPr lang="en-US" sz="4000" b="1" dirty="0">
                <a:solidFill>
                  <a:prstClr val="white"/>
                </a:solidFill>
                <a:latin typeface="Arial" panose="020B0604020202020204" pitchFamily="34" charset="0"/>
                <a:cs typeface="Arial" panose="020B0604020202020204" pitchFamily="34" charset="0"/>
              </a:rPr>
              <a:t>,</a:t>
            </a:r>
          </a:p>
          <a:p>
            <a:pPr lvl="0" algn="ctr"/>
            <a:r>
              <a:rPr lang="en-US" sz="4000" b="1" dirty="0" err="1">
                <a:solidFill>
                  <a:prstClr val="white"/>
                </a:solidFill>
                <a:latin typeface="Arial" panose="020B0604020202020204" pitchFamily="34" charset="0"/>
                <a:cs typeface="Arial" panose="020B0604020202020204" pitchFamily="34" charset="0"/>
              </a:rPr>
              <a:t>Ăn</a:t>
            </a:r>
            <a:r>
              <a:rPr lang="en-US" sz="4000" b="1" dirty="0">
                <a:solidFill>
                  <a:prstClr val="white"/>
                </a:solidFill>
                <a:latin typeface="Arial" panose="020B0604020202020204" pitchFamily="34" charset="0"/>
                <a:cs typeface="Arial" panose="020B0604020202020204" pitchFamily="34" charset="0"/>
              </a:rPr>
              <a:t> no </a:t>
            </a:r>
            <a:r>
              <a:rPr lang="en-US" sz="4000" b="1" dirty="0" err="1">
                <a:solidFill>
                  <a:prstClr val="white"/>
                </a:solidFill>
                <a:latin typeface="Arial" panose="020B0604020202020204" pitchFamily="34" charset="0"/>
                <a:cs typeface="Arial" panose="020B0604020202020204" pitchFamily="34" charset="0"/>
              </a:rPr>
              <a:t>tắm</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mát</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rủ</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nhau</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đi</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nằm</a:t>
            </a:r>
            <a:endParaRPr lang="en-US" sz="4000" b="1" dirty="0">
              <a:solidFill>
                <a:prstClr val="white"/>
              </a:solidFill>
              <a:latin typeface="Arial" panose="020B0604020202020204" pitchFamily="34" charset="0"/>
              <a:cs typeface="Arial" panose="020B0604020202020204" pitchFamily="34" charset="0"/>
            </a:endParaRPr>
          </a:p>
          <a:p>
            <a:pPr lvl="0" algn="ctr"/>
            <a:r>
              <a:rPr lang="en-US" sz="4000" b="1" dirty="0" err="1">
                <a:solidFill>
                  <a:prstClr val="white"/>
                </a:solidFill>
                <a:latin typeface="Arial" panose="020B0604020202020204" pitchFamily="34" charset="0"/>
                <a:cs typeface="Arial" panose="020B0604020202020204" pitchFamily="34" charset="0"/>
              </a:rPr>
              <a:t>Là</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cái</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gì</a:t>
            </a:r>
            <a:r>
              <a:rPr lang="en-US" sz="4000" b="1" dirty="0">
                <a:solidFill>
                  <a:prstClr val="white"/>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Bếp</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ga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bật</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lửa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quạt</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nồi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8164563" cy="3170099"/>
          </a:xfrm>
          <a:prstGeom prst="rect">
            <a:avLst/>
          </a:prstGeom>
          <a:noFill/>
        </p:spPr>
        <p:txBody>
          <a:bodyPr wrap="square" rtlCol="0">
            <a:spAutoFit/>
          </a:bodyPr>
          <a:lstStyle/>
          <a:p>
            <a:pPr lvl="3"/>
            <a:r>
              <a:rPr lang="vi-VN" sz="4000" b="1" dirty="0">
                <a:solidFill>
                  <a:prstClr val="white"/>
                </a:solidFill>
                <a:latin typeface="Arial" panose="020B0604020202020204" pitchFamily="34" charset="0"/>
                <a:cs typeface="Arial" panose="020B0604020202020204" pitchFamily="34" charset="0"/>
              </a:rPr>
              <a:t>Ông Táo bà Táo,</a:t>
            </a:r>
            <a:endParaRPr lang="en-US" sz="4000" b="1" dirty="0">
              <a:solidFill>
                <a:prstClr val="white"/>
              </a:solidFill>
              <a:latin typeface="Arial" panose="020B0604020202020204" pitchFamily="34" charset="0"/>
              <a:cs typeface="Arial" panose="020B0604020202020204" pitchFamily="34" charset="0"/>
            </a:endParaRPr>
          </a:p>
          <a:p>
            <a:pPr lvl="3"/>
            <a:r>
              <a:rPr lang="vi-VN" sz="4000" b="1" dirty="0">
                <a:solidFill>
                  <a:prstClr val="white"/>
                </a:solidFill>
                <a:latin typeface="Arial" panose="020B0604020202020204" pitchFamily="34" charset="0"/>
                <a:cs typeface="Arial" panose="020B0604020202020204" pitchFamily="34" charset="0"/>
              </a:rPr>
              <a:t>Không áo không quần,</a:t>
            </a:r>
            <a:endParaRPr lang="en-US" sz="4000" b="1" dirty="0">
              <a:solidFill>
                <a:prstClr val="white"/>
              </a:solidFill>
              <a:latin typeface="Arial" panose="020B0604020202020204" pitchFamily="34" charset="0"/>
              <a:cs typeface="Arial" panose="020B0604020202020204" pitchFamily="34" charset="0"/>
            </a:endParaRPr>
          </a:p>
          <a:p>
            <a:pPr lvl="3"/>
            <a:r>
              <a:rPr lang="vi-VN" sz="4000" b="1" dirty="0">
                <a:solidFill>
                  <a:prstClr val="white"/>
                </a:solidFill>
                <a:latin typeface="Arial" panose="020B0604020202020204" pitchFamily="34" charset="0"/>
                <a:cs typeface="Arial" panose="020B0604020202020204" pitchFamily="34" charset="0"/>
              </a:rPr>
              <a:t>Đốt cháy khí thần</a:t>
            </a:r>
            <a:r>
              <a:rPr lang="vi-VN" sz="4000" b="1">
                <a:solidFill>
                  <a:prstClr val="white"/>
                </a:solidFill>
                <a:latin typeface="Arial" panose="020B0604020202020204" pitchFamily="34" charset="0"/>
                <a:cs typeface="Arial" panose="020B0604020202020204" pitchFamily="34" charset="0"/>
              </a:rPr>
              <a:t>, </a:t>
            </a:r>
            <a:endParaRPr lang="en-US" sz="4000" b="1">
              <a:solidFill>
                <a:prstClr val="white"/>
              </a:solidFill>
              <a:latin typeface="Arial" panose="020B0604020202020204" pitchFamily="34" charset="0"/>
              <a:cs typeface="Arial" panose="020B0604020202020204" pitchFamily="34" charset="0"/>
            </a:endParaRPr>
          </a:p>
          <a:p>
            <a:pPr lvl="3"/>
            <a:r>
              <a:rPr lang="vi-VN" sz="4000" b="1">
                <a:solidFill>
                  <a:prstClr val="white"/>
                </a:solidFill>
                <a:latin typeface="Arial" panose="020B0604020202020204" pitchFamily="34" charset="0"/>
                <a:cs typeface="Arial" panose="020B0604020202020204" pitchFamily="34" charset="0"/>
              </a:rPr>
              <a:t>Nước </a:t>
            </a:r>
            <a:r>
              <a:rPr lang="vi-VN" sz="4000" b="1" dirty="0">
                <a:solidFill>
                  <a:prstClr val="white"/>
                </a:solidFill>
                <a:latin typeface="Arial" panose="020B0604020202020204" pitchFamily="34" charset="0"/>
                <a:cs typeface="Arial" panose="020B0604020202020204" pitchFamily="34" charset="0"/>
              </a:rPr>
              <a:t>sôi lục bục</a:t>
            </a:r>
            <a:endParaRPr lang="en-US" sz="4000" b="1" dirty="0">
              <a:solidFill>
                <a:prstClr val="white"/>
              </a:solidFill>
              <a:latin typeface="Arial" panose="020B0604020202020204" pitchFamily="34" charset="0"/>
              <a:cs typeface="Arial" panose="020B0604020202020204" pitchFamily="34" charset="0"/>
            </a:endParaRPr>
          </a:p>
          <a:p>
            <a:pPr lvl="3"/>
            <a:r>
              <a:rPr lang="en-US" sz="4000" b="1">
                <a:solidFill>
                  <a:prstClr val="white"/>
                </a:solidFill>
                <a:latin typeface="Arial" panose="020B0604020202020204" pitchFamily="34" charset="0"/>
                <a:cs typeface="Arial" panose="020B0604020202020204" pitchFamily="34" charset="0"/>
              </a:rPr>
              <a:t>				</a:t>
            </a:r>
            <a:r>
              <a:rPr lang="vi-VN" sz="4000" b="1">
                <a:solidFill>
                  <a:prstClr val="white"/>
                </a:solidFill>
                <a:latin typeface="Arial" panose="020B0604020202020204" pitchFamily="34" charset="0"/>
                <a:cs typeface="Arial" panose="020B0604020202020204" pitchFamily="34" charset="0"/>
              </a:rPr>
              <a:t>- </a:t>
            </a:r>
            <a:r>
              <a:rPr lang="vi-VN" sz="4000" b="1" dirty="0">
                <a:solidFill>
                  <a:prstClr val="white"/>
                </a:solidFill>
                <a:latin typeface="Arial" panose="020B0604020202020204" pitchFamily="34" charset="0"/>
                <a:cs typeface="Arial" panose="020B0604020202020204" pitchFamily="34" charset="0"/>
              </a:rPr>
              <a:t>Là cái gì?</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64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F20F53F7-B344-4AE1-AC84-665077B59B91}"/>
              </a:ext>
            </a:extLst>
          </p:cNvPr>
          <p:cNvSpPr txBox="1"/>
          <p:nvPr/>
        </p:nvSpPr>
        <p:spPr>
          <a:xfrm>
            <a:off x="737999" y="1315843"/>
            <a:ext cx="8612358"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Quan sát các hình dưới đây và cho biết:</a:t>
            </a:r>
            <a:endParaRPr lang="en-US" sz="2400" dirty="0">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2" name="Text Box 1">
            <a:extLst>
              <a:ext uri="{FF2B5EF4-FFF2-40B4-BE49-F238E27FC236}">
                <a16:creationId xmlns:a16="http://schemas.microsoft.com/office/drawing/2014/main" id="{F20F53F7-B344-4AE1-AC84-665077B59B91}"/>
              </a:ext>
            </a:extLst>
          </p:cNvPr>
          <p:cNvSpPr txBox="1"/>
          <p:nvPr/>
        </p:nvSpPr>
        <p:spPr>
          <a:xfrm>
            <a:off x="568183" y="1789227"/>
            <a:ext cx="861235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1. </a:t>
            </a:r>
            <a:r>
              <a:rPr lang="en-US" sz="2400" dirty="0" err="1">
                <a:latin typeface="Arial" panose="020B0604020202020204" pitchFamily="34" charset="0"/>
                <a:cs typeface="Arial" panose="020B0604020202020204" pitchFamily="34" charset="0"/>
              </a:rPr>
              <a:t>Hoạt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mua</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bán</a:t>
            </a:r>
            <a:r>
              <a:rPr lang="en-US" sz="2400">
                <a:latin typeface="Arial" panose="020B0604020202020204" pitchFamily="34" charset="0"/>
                <a:cs typeface="Arial" panose="020B0604020202020204" pitchFamily="34" charset="0"/>
              </a:rPr>
              <a:t> hàng hóa thường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ra </a:t>
            </a:r>
            <a:r>
              <a:rPr lang="en-US" sz="2400">
                <a:latin typeface="Arial" panose="020B0604020202020204" pitchFamily="34" charset="0"/>
                <a:cs typeface="Arial" panose="020B0604020202020204" pitchFamily="34" charset="0"/>
              </a:rPr>
              <a:t>ở đâu?</a:t>
            </a:r>
            <a:endParaRPr lang="en-US" sz="2400" dirty="0">
              <a:latin typeface="Arial" panose="020B0604020202020204" pitchFamily="34" charset="0"/>
              <a:cs typeface="Arial" panose="020B0604020202020204" pitchFamily="34" charset="0"/>
            </a:endParaRPr>
          </a:p>
        </p:txBody>
      </p:sp>
      <p:pic>
        <p:nvPicPr>
          <p:cNvPr id="15"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3"/>
          <a:stretch>
            <a:fillRect/>
          </a:stretch>
        </p:blipFill>
        <p:spPr>
          <a:xfrm>
            <a:off x="69258" y="2394414"/>
            <a:ext cx="3562066" cy="2562437"/>
          </a:xfrm>
          <a:prstGeom prst="rect">
            <a:avLst/>
          </a:prstGeom>
        </p:spPr>
      </p:pic>
      <p:pic>
        <p:nvPicPr>
          <p:cNvPr id="16" name="Content Placeholder 3">
            <a:extLst>
              <a:ext uri="{FF2B5EF4-FFF2-40B4-BE49-F238E27FC236}">
                <a16:creationId xmlns:a16="http://schemas.microsoft.com/office/drawing/2014/main" id="{6C2BF453-A743-48E5-8C79-55A946B838EC}"/>
              </a:ext>
            </a:extLst>
          </p:cNvPr>
          <p:cNvPicPr>
            <a:picLocks noChangeAspect="1"/>
          </p:cNvPicPr>
          <p:nvPr/>
        </p:nvPicPr>
        <p:blipFill rotWithShape="1">
          <a:blip r:embed="rId4"/>
          <a:srcRect r="4802"/>
          <a:stretch/>
        </p:blipFill>
        <p:spPr>
          <a:xfrm>
            <a:off x="3631324" y="2394414"/>
            <a:ext cx="3794077" cy="260418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5401" y="2394414"/>
            <a:ext cx="2447487" cy="363414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0036" y="2366982"/>
            <a:ext cx="2351964" cy="3661580"/>
          </a:xfrm>
          <a:prstGeom prst="rect">
            <a:avLst/>
          </a:prstGeom>
        </p:spPr>
      </p:pic>
      <p:sp>
        <p:nvSpPr>
          <p:cNvPr id="19" name="Text Box 1">
            <a:extLst>
              <a:ext uri="{FF2B5EF4-FFF2-40B4-BE49-F238E27FC236}">
                <a16:creationId xmlns:a16="http://schemas.microsoft.com/office/drawing/2014/main" id="{F20F53F7-B344-4AE1-AC84-665077B59B91}"/>
              </a:ext>
            </a:extLst>
          </p:cNvPr>
          <p:cNvSpPr txBox="1"/>
          <p:nvPr/>
        </p:nvSpPr>
        <p:spPr>
          <a:xfrm>
            <a:off x="929576" y="5004969"/>
            <a:ext cx="1841429" cy="461665"/>
          </a:xfrm>
          <a:prstGeom prst="rect">
            <a:avLst/>
          </a:prstGeom>
          <a:noFill/>
          <a:ln>
            <a:solidFill>
              <a:srgbClr val="37AF92"/>
            </a:solidFill>
          </a:ln>
        </p:spPr>
        <p:txBody>
          <a:bodyPr wrap="square" rtlCol="0">
            <a:spAutoFit/>
          </a:bodyPr>
          <a:lstStyle/>
          <a:p>
            <a:pPr algn="ctr"/>
            <a:r>
              <a:rPr lang="en-US" sz="2400">
                <a:latin typeface="Arial" panose="020B0604020202020204" pitchFamily="34" charset="0"/>
                <a:cs typeface="Arial" panose="020B0604020202020204" pitchFamily="34" charset="0"/>
              </a:rPr>
              <a:t>Siêu thị</a:t>
            </a:r>
            <a:endParaRPr lang="en-US" sz="2400" dirty="0">
              <a:latin typeface="Arial" panose="020B0604020202020204" pitchFamily="34" charset="0"/>
              <a:cs typeface="Arial" panose="020B0604020202020204" pitchFamily="34" charset="0"/>
            </a:endParaRPr>
          </a:p>
        </p:txBody>
      </p:sp>
      <p:sp>
        <p:nvSpPr>
          <p:cNvPr id="20" name="Text Box 1">
            <a:extLst>
              <a:ext uri="{FF2B5EF4-FFF2-40B4-BE49-F238E27FC236}">
                <a16:creationId xmlns:a16="http://schemas.microsoft.com/office/drawing/2014/main" id="{F20F53F7-B344-4AE1-AC84-665077B59B91}"/>
              </a:ext>
            </a:extLst>
          </p:cNvPr>
          <p:cNvSpPr txBox="1"/>
          <p:nvPr/>
        </p:nvSpPr>
        <p:spPr>
          <a:xfrm>
            <a:off x="3931723" y="5004969"/>
            <a:ext cx="3133997" cy="461665"/>
          </a:xfrm>
          <a:prstGeom prst="rect">
            <a:avLst/>
          </a:prstGeom>
          <a:noFill/>
          <a:ln>
            <a:solidFill>
              <a:srgbClr val="37AF92"/>
            </a:solidFill>
          </a:ln>
        </p:spPr>
        <p:txBody>
          <a:bodyPr wrap="square" rtlCol="0">
            <a:spAutoFit/>
          </a:bodyPr>
          <a:lstStyle/>
          <a:p>
            <a:pPr algn="ctr"/>
            <a:r>
              <a:rPr lang="en-US" sz="2400">
                <a:latin typeface="Arial" panose="020B0604020202020204" pitchFamily="34" charset="0"/>
                <a:cs typeface="Arial" panose="020B0604020202020204" pitchFamily="34" charset="0"/>
              </a:rPr>
              <a:t>Chợ truyền thống</a:t>
            </a:r>
            <a:endParaRPr lang="en-US" sz="2400" dirty="0">
              <a:latin typeface="Arial" panose="020B0604020202020204" pitchFamily="34" charset="0"/>
              <a:cs typeface="Arial" panose="020B0604020202020204" pitchFamily="34" charset="0"/>
            </a:endParaRPr>
          </a:p>
        </p:txBody>
      </p:sp>
      <p:sp>
        <p:nvSpPr>
          <p:cNvPr id="21" name="Text Box 1">
            <a:extLst>
              <a:ext uri="{FF2B5EF4-FFF2-40B4-BE49-F238E27FC236}">
                <a16:creationId xmlns:a16="http://schemas.microsoft.com/office/drawing/2014/main" id="{F20F53F7-B344-4AE1-AC84-665077B59B91}"/>
              </a:ext>
            </a:extLst>
          </p:cNvPr>
          <p:cNvSpPr txBox="1"/>
          <p:nvPr/>
        </p:nvSpPr>
        <p:spPr>
          <a:xfrm>
            <a:off x="7627762" y="6056710"/>
            <a:ext cx="2042763" cy="830997"/>
          </a:xfrm>
          <a:prstGeom prst="rect">
            <a:avLst/>
          </a:prstGeom>
          <a:noFill/>
          <a:ln>
            <a:solidFill>
              <a:srgbClr val="37AF92"/>
            </a:solidFill>
          </a:ln>
        </p:spPr>
        <p:txBody>
          <a:bodyPr wrap="square" rtlCol="0">
            <a:spAutoFit/>
          </a:bodyPr>
          <a:lstStyle/>
          <a:p>
            <a:pPr algn="ctr"/>
            <a:r>
              <a:rPr lang="en-US" sz="2400">
                <a:latin typeface="Arial" panose="020B0604020202020204" pitchFamily="34" charset="0"/>
                <a:cs typeface="Arial" panose="020B0604020202020204" pitchFamily="34" charset="0"/>
              </a:rPr>
              <a:t>Cửa hàng</a:t>
            </a:r>
          </a:p>
          <a:p>
            <a:pPr algn="ctr"/>
            <a:r>
              <a:rPr lang="en-US" sz="2400">
                <a:latin typeface="Arial" panose="020B0604020202020204" pitchFamily="34" charset="0"/>
                <a:cs typeface="Arial" panose="020B0604020202020204" pitchFamily="34" charset="0"/>
              </a:rPr>
              <a:t>bánh </a:t>
            </a:r>
            <a:endParaRPr lang="en-US" sz="2400" dirty="0">
              <a:latin typeface="Arial" panose="020B0604020202020204" pitchFamily="34" charset="0"/>
              <a:cs typeface="Arial" panose="020B0604020202020204" pitchFamily="34" charset="0"/>
            </a:endParaRPr>
          </a:p>
        </p:txBody>
      </p:sp>
      <p:sp>
        <p:nvSpPr>
          <p:cNvPr id="22" name="Text Box 1">
            <a:extLst>
              <a:ext uri="{FF2B5EF4-FFF2-40B4-BE49-F238E27FC236}">
                <a16:creationId xmlns:a16="http://schemas.microsoft.com/office/drawing/2014/main" id="{F20F53F7-B344-4AE1-AC84-665077B59B91}"/>
              </a:ext>
            </a:extLst>
          </p:cNvPr>
          <p:cNvSpPr txBox="1"/>
          <p:nvPr/>
        </p:nvSpPr>
        <p:spPr>
          <a:xfrm>
            <a:off x="10116403" y="6056710"/>
            <a:ext cx="1799229" cy="830997"/>
          </a:xfrm>
          <a:prstGeom prst="rect">
            <a:avLst/>
          </a:prstGeom>
          <a:noFill/>
          <a:ln>
            <a:solidFill>
              <a:srgbClr val="37AF92"/>
            </a:solidFill>
          </a:ln>
        </p:spPr>
        <p:txBody>
          <a:bodyPr wrap="square" rtlCol="0">
            <a:spAutoFit/>
          </a:bodyPr>
          <a:lstStyle/>
          <a:p>
            <a:pPr algn="ctr"/>
            <a:r>
              <a:rPr lang="en-US" sz="2400">
                <a:latin typeface="Arial" panose="020B0604020202020204" pitchFamily="34" charset="0"/>
                <a:cs typeface="Arial" panose="020B0604020202020204" pitchFamily="34" charset="0"/>
              </a:rPr>
              <a:t>Chợ nổi</a:t>
            </a:r>
          </a:p>
          <a:p>
            <a:pPr algn="ctr"/>
            <a:r>
              <a:rPr lang="en-US" sz="2400">
                <a:latin typeface="Arial" panose="020B0604020202020204" pitchFamily="34" charset="0"/>
                <a:cs typeface="Arial" panose="020B0604020202020204" pitchFamily="34" charset="0"/>
              </a:rPr>
              <a:t>trên sông</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514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2"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2"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par>
                                <p:cTn id="38" presetID="14" presetClass="entr" presetSubtype="1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par>
                                <p:cTn id="41" presetID="14" presetClass="entr" presetSubtype="1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2"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2"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2"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2"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8" grpId="0"/>
      <p:bldP spid="10" grpId="0" animBg="1"/>
      <p:bldP spid="12" grpId="1"/>
      <p:bldP spid="12" grpId="2"/>
      <p:bldP spid="19" grpId="1" animBg="1"/>
      <p:bldP spid="19" grpId="2" animBg="1"/>
      <p:bldP spid="20" grpId="1" animBg="1"/>
      <p:bldP spid="20" grpId="2" animBg="1"/>
      <p:bldP spid="21" grpId="1" animBg="1"/>
      <p:bldP spid="21" grpId="2" animBg="1"/>
      <p:bldP spid="22" grpId="1" animBg="1"/>
      <p:bldP spid="22"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737F3-48D2-4547-8FC7-DC19E1711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44" y="505487"/>
            <a:ext cx="5380892" cy="3469673"/>
          </a:xfrm>
          <a:prstGeom prst="rect">
            <a:avLst/>
          </a:prstGeom>
        </p:spPr>
      </p:pic>
      <p:pic>
        <p:nvPicPr>
          <p:cNvPr id="5" name="Picture 4">
            <a:extLst>
              <a:ext uri="{FF2B5EF4-FFF2-40B4-BE49-F238E27FC236}">
                <a16:creationId xmlns:a16="http://schemas.microsoft.com/office/drawing/2014/main" id="{E9490E49-2B85-4DD6-BB25-CE93CCCDC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8431" y="505486"/>
            <a:ext cx="5746066" cy="3469673"/>
          </a:xfrm>
          <a:prstGeom prst="rect">
            <a:avLst/>
          </a:prstGeom>
        </p:spPr>
      </p:pic>
      <p:pic>
        <p:nvPicPr>
          <p:cNvPr id="7" name="Picture 6">
            <a:extLst>
              <a:ext uri="{FF2B5EF4-FFF2-40B4-BE49-F238E27FC236}">
                <a16:creationId xmlns:a16="http://schemas.microsoft.com/office/drawing/2014/main" id="{A643CFBA-A8A1-4891-BB5F-1DDCC8E4B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431" y="3975159"/>
            <a:ext cx="5746066" cy="2701865"/>
          </a:xfrm>
          <a:prstGeom prst="rect">
            <a:avLst/>
          </a:prstGeom>
        </p:spPr>
      </p:pic>
      <p:pic>
        <p:nvPicPr>
          <p:cNvPr id="9" name="Picture 8">
            <a:extLst>
              <a:ext uri="{FF2B5EF4-FFF2-40B4-BE49-F238E27FC236}">
                <a16:creationId xmlns:a16="http://schemas.microsoft.com/office/drawing/2014/main" id="{95245430-1AAA-445C-9727-A38CF67802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644" y="3975159"/>
            <a:ext cx="5380892" cy="2701865"/>
          </a:xfrm>
          <a:prstGeom prst="rect">
            <a:avLst/>
          </a:prstGeom>
        </p:spPr>
      </p:pic>
      <p:sp>
        <p:nvSpPr>
          <p:cNvPr id="10" name="Rectangle 9">
            <a:extLst>
              <a:ext uri="{FF2B5EF4-FFF2-40B4-BE49-F238E27FC236}">
                <a16:creationId xmlns:a16="http://schemas.microsoft.com/office/drawing/2014/main" id="{3A6F4061-FC1D-4EAA-995E-03533309FF5F}"/>
              </a:ext>
            </a:extLst>
          </p:cNvPr>
          <p:cNvSpPr/>
          <p:nvPr/>
        </p:nvSpPr>
        <p:spPr>
          <a:xfrm>
            <a:off x="133644" y="98472"/>
            <a:ext cx="11520853" cy="4070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CHỢ NỔI MIỀN TÂY</a:t>
            </a:r>
          </a:p>
        </p:txBody>
      </p:sp>
    </p:spTree>
    <p:extLst>
      <p:ext uri="{BB962C8B-B14F-4D97-AF65-F5344CB8AC3E}">
        <p14:creationId xmlns:p14="http://schemas.microsoft.com/office/powerpoint/2010/main" val="3189904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238233" y="0"/>
            <a:ext cx="8260434" cy="1045029"/>
          </a:xfrm>
          <a:prstGeom prst="roundRect">
            <a:avLst/>
          </a:prstGeom>
          <a:solidFill>
            <a:srgbClr val="37AF92"/>
          </a:solidFill>
          <a:ln w="57150">
            <a:solidFill>
              <a:srgbClr val="62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Chủ đề 3: Cộng đồng địa phương</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295A2D-AD53-4F50-BC74-2DB57F82F25E}"/>
              </a:ext>
            </a:extLst>
          </p:cNvPr>
          <p:cNvSpPr/>
          <p:nvPr/>
        </p:nvSpPr>
        <p:spPr>
          <a:xfrm>
            <a:off x="133644" y="98472"/>
            <a:ext cx="11520853" cy="4070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 CHỢ VÙNG CAO</a:t>
            </a:r>
          </a:p>
        </p:txBody>
      </p:sp>
      <p:pic>
        <p:nvPicPr>
          <p:cNvPr id="9218" name="Picture 2" descr="Những điều bạn chưa biết về chợ phiên Đồng Văn Hà Giang">
            <a:extLst>
              <a:ext uri="{FF2B5EF4-FFF2-40B4-BE49-F238E27FC236}">
                <a16:creationId xmlns:a16="http://schemas.microsoft.com/office/drawing/2014/main" id="{F2120A8A-A573-4FFE-9A35-B1D03174D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45" y="3812344"/>
            <a:ext cx="5962356" cy="294718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rải nghiệm những phiên chợ lùi độc đáo chỉ có ở Hà Giang">
            <a:extLst>
              <a:ext uri="{FF2B5EF4-FFF2-40B4-BE49-F238E27FC236}">
                <a16:creationId xmlns:a16="http://schemas.microsoft.com/office/drawing/2014/main" id="{0C34F5CB-3DAF-4392-8831-F9534AD68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696" y="3812344"/>
            <a:ext cx="5537212" cy="294718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Chợ phiên Cán Cấu - nét độc đáo vùng Tây Bắc">
            <a:extLst>
              <a:ext uri="{FF2B5EF4-FFF2-40B4-BE49-F238E27FC236}">
                <a16:creationId xmlns:a16="http://schemas.microsoft.com/office/drawing/2014/main" id="{00EE5961-21E1-4097-88A0-F85C11C56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697" y="505483"/>
            <a:ext cx="5537212" cy="325443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Làng thổ cẩm Tả Phìn">
            <a:extLst>
              <a:ext uri="{FF2B5EF4-FFF2-40B4-BE49-F238E27FC236}">
                <a16:creationId xmlns:a16="http://schemas.microsoft.com/office/drawing/2014/main" id="{72D55228-8514-47CF-8583-6E3A76CC9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644" y="505483"/>
            <a:ext cx="5983640" cy="3331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18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3CCC8D8C-C41C-40A4-AF5A-AC21441D0EC9}"/>
              </a:ext>
            </a:extLst>
          </p:cNvPr>
          <p:cNvSpPr txBox="1"/>
          <p:nvPr/>
        </p:nvSpPr>
        <p:spPr>
          <a:xfrm>
            <a:off x="370114" y="1327562"/>
            <a:ext cx="11821886"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2. Những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trưng</a:t>
            </a:r>
            <a:r>
              <a:rPr lang="en-US" sz="2400">
                <a:latin typeface="Arial" panose="020B0604020202020204" pitchFamily="34" charset="0"/>
                <a:cs typeface="Arial" panose="020B0604020202020204" pitchFamily="34" charset="0"/>
              </a:rPr>
              <a:t> bày, mua, bán </a:t>
            </a:r>
            <a:r>
              <a:rPr lang="en-US" sz="2400" dirty="0" err="1">
                <a:latin typeface="Arial" panose="020B0604020202020204" pitchFamily="34" charset="0"/>
                <a:cs typeface="Arial" panose="020B0604020202020204" pitchFamily="34" charset="0"/>
              </a:rPr>
              <a:t>hàng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ở </a:t>
            </a:r>
            <a:r>
              <a:rPr lang="en-US" sz="2400" err="1">
                <a:latin typeface="Arial" panose="020B0604020202020204" pitchFamily="34" charset="0"/>
                <a:cs typeface="Arial" panose="020B0604020202020204" pitchFamily="34" charset="0"/>
              </a:rPr>
              <a:t>những</a:t>
            </a:r>
            <a:r>
              <a:rPr lang="en-US" sz="2400">
                <a:latin typeface="Arial" panose="020B0604020202020204" pitchFamily="34" charset="0"/>
                <a:cs typeface="Arial" panose="020B0604020202020204" pitchFamily="34" charset="0"/>
              </a:rPr>
              <a:t> nơi đó.</a:t>
            </a:r>
            <a:endParaRPr lang="en-US" sz="2400" dirty="0">
              <a:latin typeface="Arial" panose="020B0604020202020204" pitchFamily="34" charset="0"/>
              <a:cs typeface="Arial" panose="020B0604020202020204" pitchFamily="34" charset="0"/>
            </a:endParaRPr>
          </a:p>
        </p:txBody>
      </p:sp>
      <p:pic>
        <p:nvPicPr>
          <p:cNvPr id="3"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2"/>
          <a:stretch>
            <a:fillRect/>
          </a:stretch>
        </p:blipFill>
        <p:spPr>
          <a:xfrm>
            <a:off x="685985" y="1845301"/>
            <a:ext cx="4959160" cy="3567461"/>
          </a:xfrm>
          <a:prstGeom prst="rect">
            <a:avLst/>
          </a:prstGeom>
        </p:spPr>
      </p:pic>
      <p:sp>
        <p:nvSpPr>
          <p:cNvPr id="4" name="Rounded Rectangular Callout 8">
            <a:extLst>
              <a:ext uri="{FF2B5EF4-FFF2-40B4-BE49-F238E27FC236}">
                <a16:creationId xmlns:a16="http://schemas.microsoft.com/office/drawing/2014/main" id="{383AD5D2-26BB-4B16-B8D0-143108B8E5AB}"/>
              </a:ext>
            </a:extLst>
          </p:cNvPr>
          <p:cNvSpPr/>
          <p:nvPr/>
        </p:nvSpPr>
        <p:spPr>
          <a:xfrm>
            <a:off x="331959" y="4759036"/>
            <a:ext cx="5645145" cy="2082672"/>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dirty="0" err="1">
                <a:solidFill>
                  <a:schemeClr val="tx1"/>
                </a:solidFill>
                <a:latin typeface="Arial" panose="020B0604020202020204" pitchFamily="34" charset="0"/>
                <a:cs typeface="Arial" panose="020B0604020202020204" pitchFamily="34" charset="0"/>
              </a:rPr>
              <a:t>Hàng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hóa</a:t>
            </a:r>
            <a:r>
              <a:rPr lang="en-US" sz="2400" dirty="0">
                <a:solidFill>
                  <a:schemeClr val="tx1"/>
                </a:solidFill>
                <a:latin typeface="Arial" panose="020B0604020202020204" pitchFamily="34" charset="0"/>
                <a:cs typeface="Arial" panose="020B0604020202020204" pitchFamily="34" charset="0"/>
              </a:rPr>
              <a:t> ở </a:t>
            </a:r>
            <a:r>
              <a:rPr lang="en-US" sz="2400" dirty="0" err="1">
                <a:solidFill>
                  <a:schemeClr val="tx1"/>
                </a:solidFill>
                <a:latin typeface="Arial" panose="020B0604020202020204" pitchFamily="34" charset="0"/>
                <a:cs typeface="Arial" panose="020B0604020202020204" pitchFamily="34" charset="0"/>
              </a:rPr>
              <a:t>siêu</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thị</a:t>
            </a:r>
            <a:r>
              <a:rPr lang="en-US" sz="2400">
                <a:solidFill>
                  <a:schemeClr val="tx1"/>
                </a:solidFill>
                <a:latin typeface="Arial" panose="020B0604020202020204" pitchFamily="34" charset="0"/>
                <a:cs typeface="Arial" panose="020B0604020202020204" pitchFamily="34" charset="0"/>
              </a:rPr>
              <a:t> được </a:t>
            </a:r>
            <a:r>
              <a:rPr lang="en-US" sz="2400" dirty="0" err="1">
                <a:solidFill>
                  <a:schemeClr val="tx1"/>
                </a:solidFill>
                <a:latin typeface="Arial" panose="020B0604020202020204" pitchFamily="34" charset="0"/>
                <a:cs typeface="Arial" panose="020B0604020202020204" pitchFamily="34" charset="0"/>
              </a:rPr>
              <a:t>trưng</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bày</a:t>
            </a:r>
            <a:r>
              <a:rPr lang="en-US" sz="2400">
                <a:solidFill>
                  <a:schemeClr val="tx1"/>
                </a:solidFill>
                <a:latin typeface="Arial" panose="020B0604020202020204" pitchFamily="34" charset="0"/>
                <a:cs typeface="Arial" panose="020B0604020202020204" pitchFamily="34" charset="0"/>
              </a:rPr>
              <a:t> trên kệ rất khoa học, gọn gàng, chia </a:t>
            </a:r>
            <a:r>
              <a:rPr lang="en-US" sz="2400" dirty="0" err="1">
                <a:solidFill>
                  <a:schemeClr val="tx1"/>
                </a:solidFill>
                <a:latin typeface="Arial" panose="020B0604020202020204" pitchFamily="34" charset="0"/>
                <a:cs typeface="Arial" panose="020B0604020202020204" pitchFamily="34" charset="0"/>
              </a:rPr>
              <a:t>thành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từng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quầy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riêng</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biệt</a:t>
            </a:r>
            <a:r>
              <a:rPr lang="en-US" sz="2400">
                <a:solidFill>
                  <a:schemeClr val="tx1"/>
                </a:solidFill>
                <a:latin typeface="Arial" panose="020B0604020202020204" pitchFamily="34" charset="0"/>
                <a:cs typeface="Arial" panose="020B0604020202020204" pitchFamily="34" charset="0"/>
              </a:rPr>
              <a:t>. Giá tiền có sẵn ở từng loại hàng. K</a:t>
            </a:r>
            <a:r>
              <a:rPr lang="vi-VN" sz="2400">
                <a:solidFill>
                  <a:schemeClr val="tx1"/>
                </a:solidFill>
                <a:latin typeface="Arial" panose="020B0604020202020204" pitchFamily="34" charset="0"/>
                <a:cs typeface="Arial" panose="020B0604020202020204" pitchFamily="34" charset="0"/>
              </a:rPr>
              <a:t>hách h</a:t>
            </a:r>
            <a:r>
              <a:rPr lang="en-US" sz="2400">
                <a:solidFill>
                  <a:schemeClr val="tx1"/>
                </a:solidFill>
                <a:latin typeface="Arial" panose="020B0604020202020204" pitchFamily="34" charset="0"/>
                <a:cs typeface="Arial" panose="020B0604020202020204" pitchFamily="34" charset="0"/>
              </a:rPr>
              <a:t>à</a:t>
            </a:r>
            <a:r>
              <a:rPr lang="vi-VN" sz="2400">
                <a:solidFill>
                  <a:schemeClr val="tx1"/>
                </a:solidFill>
                <a:latin typeface="Arial" panose="020B0604020202020204" pitchFamily="34" charset="0"/>
                <a:cs typeface="Arial" panose="020B0604020202020204" pitchFamily="34" charset="0"/>
              </a:rPr>
              <a:t>ng</a:t>
            </a:r>
            <a:r>
              <a:rPr lang="en-US" sz="2400">
                <a:solidFill>
                  <a:schemeClr val="tx1"/>
                </a:solidFill>
                <a:latin typeface="Arial" panose="020B0604020202020204" pitchFamily="34" charset="0"/>
                <a:cs typeface="Arial" panose="020B0604020202020204" pitchFamily="34" charset="0"/>
              </a:rPr>
              <a:t> tự chọn đồ xong</a:t>
            </a:r>
            <a:r>
              <a:rPr lang="vi-VN" sz="2400">
                <a:solidFill>
                  <a:schemeClr val="tx1"/>
                </a:solidFill>
                <a:latin typeface="Arial" panose="020B0604020202020204" pitchFamily="34" charset="0"/>
                <a:cs typeface="Arial" panose="020B0604020202020204" pitchFamily="34" charset="0"/>
              </a:rPr>
              <a:t> ra quầy tính tiền. </a:t>
            </a:r>
            <a:endParaRPr lang="en-US" sz="2400" dirty="0">
              <a:solidFill>
                <a:schemeClr val="tx1"/>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8" name="TextBox 7"/>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pic>
        <p:nvPicPr>
          <p:cNvPr id="9" name="Content Placeholder 3">
            <a:extLst>
              <a:ext uri="{FF2B5EF4-FFF2-40B4-BE49-F238E27FC236}">
                <a16:creationId xmlns:a16="http://schemas.microsoft.com/office/drawing/2014/main" id="{6C2BF453-A743-48E5-8C79-55A946B838EC}"/>
              </a:ext>
            </a:extLst>
          </p:cNvPr>
          <p:cNvPicPr>
            <a:picLocks noChangeAspect="1"/>
          </p:cNvPicPr>
          <p:nvPr/>
        </p:nvPicPr>
        <p:blipFill>
          <a:blip r:embed="rId4"/>
          <a:stretch>
            <a:fillRect/>
          </a:stretch>
        </p:blipFill>
        <p:spPr>
          <a:xfrm>
            <a:off x="6383515" y="1845301"/>
            <a:ext cx="5322428" cy="3477780"/>
          </a:xfrm>
          <a:prstGeom prst="rect">
            <a:avLst/>
          </a:prstGeom>
        </p:spPr>
      </p:pic>
      <p:sp>
        <p:nvSpPr>
          <p:cNvPr id="11" name="Rounded Rectangular Callout 8">
            <a:extLst>
              <a:ext uri="{FF2B5EF4-FFF2-40B4-BE49-F238E27FC236}">
                <a16:creationId xmlns:a16="http://schemas.microsoft.com/office/drawing/2014/main" id="{383AD5D2-26BB-4B16-B8D0-143108B8E5AB}"/>
              </a:ext>
            </a:extLst>
          </p:cNvPr>
          <p:cNvSpPr/>
          <p:nvPr/>
        </p:nvSpPr>
        <p:spPr>
          <a:xfrm>
            <a:off x="6457966" y="5379155"/>
            <a:ext cx="5527344" cy="1462553"/>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a:solidFill>
                  <a:schemeClr val="tx1"/>
                </a:solidFill>
                <a:latin typeface="Arial" panose="020B0604020202020204" pitchFamily="34" charset="0"/>
                <a:cs typeface="Arial" panose="020B0604020202020204" pitchFamily="34" charset="0"/>
              </a:rPr>
              <a:t>Ở chợ, hàng hóa được bày bán trên sạp, trong rổ, chậu, … Người mua cần hỏi giá tiền và có thể trả giá.</a:t>
            </a:r>
          </a:p>
        </p:txBody>
      </p:sp>
    </p:spTree>
    <p:extLst>
      <p:ext uri="{BB962C8B-B14F-4D97-AF65-F5344CB8AC3E}">
        <p14:creationId xmlns:p14="http://schemas.microsoft.com/office/powerpoint/2010/main" val="23321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3CCC8D8C-C41C-40A4-AF5A-AC21441D0EC9}"/>
              </a:ext>
            </a:extLst>
          </p:cNvPr>
          <p:cNvSpPr txBox="1"/>
          <p:nvPr/>
        </p:nvSpPr>
        <p:spPr>
          <a:xfrm>
            <a:off x="370114" y="1327562"/>
            <a:ext cx="11821886"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2. Những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trưng</a:t>
            </a:r>
            <a:r>
              <a:rPr lang="en-US" sz="2400">
                <a:latin typeface="Arial" panose="020B0604020202020204" pitchFamily="34" charset="0"/>
                <a:cs typeface="Arial" panose="020B0604020202020204" pitchFamily="34" charset="0"/>
              </a:rPr>
              <a:t> bày, mua, bán </a:t>
            </a:r>
            <a:r>
              <a:rPr lang="en-US" sz="2400" dirty="0" err="1">
                <a:latin typeface="Arial" panose="020B0604020202020204" pitchFamily="34" charset="0"/>
                <a:cs typeface="Arial" panose="020B0604020202020204" pitchFamily="34" charset="0"/>
              </a:rPr>
              <a:t>hàng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ở </a:t>
            </a:r>
            <a:r>
              <a:rPr lang="en-US" sz="2400" err="1">
                <a:latin typeface="Arial" panose="020B0604020202020204" pitchFamily="34" charset="0"/>
                <a:cs typeface="Arial" panose="020B0604020202020204" pitchFamily="34" charset="0"/>
              </a:rPr>
              <a:t>những</a:t>
            </a:r>
            <a:r>
              <a:rPr lang="en-US" sz="2400">
                <a:latin typeface="Arial" panose="020B0604020202020204" pitchFamily="34" charset="0"/>
                <a:cs typeface="Arial" panose="020B0604020202020204" pitchFamily="34" charset="0"/>
              </a:rPr>
              <a:t> nơi đó.</a:t>
            </a:r>
            <a:endParaRPr lang="en-US" sz="2400"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8" name="TextBox 7"/>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173" y="1845301"/>
            <a:ext cx="2628181" cy="368018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439" y="1845301"/>
            <a:ext cx="2617757" cy="3861768"/>
          </a:xfrm>
          <a:prstGeom prst="rect">
            <a:avLst/>
          </a:prstGeom>
        </p:spPr>
      </p:pic>
      <p:sp>
        <p:nvSpPr>
          <p:cNvPr id="13" name="Rounded Rectangular Callout 8">
            <a:extLst>
              <a:ext uri="{FF2B5EF4-FFF2-40B4-BE49-F238E27FC236}">
                <a16:creationId xmlns:a16="http://schemas.microsoft.com/office/drawing/2014/main" id="{383AD5D2-26BB-4B16-B8D0-143108B8E5AB}"/>
              </a:ext>
            </a:extLst>
          </p:cNvPr>
          <p:cNvSpPr/>
          <p:nvPr/>
        </p:nvSpPr>
        <p:spPr>
          <a:xfrm>
            <a:off x="6583380" y="5090984"/>
            <a:ext cx="5444836" cy="1767016"/>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a:solidFill>
                  <a:schemeClr val="tx1"/>
                </a:solidFill>
                <a:latin typeface="Arial" panose="020B0604020202020204" pitchFamily="34" charset="0"/>
                <a:cs typeface="Arial" panose="020B0604020202020204" pitchFamily="34" charset="0"/>
              </a:rPr>
              <a:t>-Ở chợ nổi, hàng hóa được sắp xếp trên các thuyền, ghe... </a:t>
            </a:r>
          </a:p>
          <a:p>
            <a:r>
              <a:rPr lang="en-US" sz="2400">
                <a:solidFill>
                  <a:schemeClr val="tx1"/>
                </a:solidFill>
                <a:latin typeface="Arial" panose="020B0604020202020204" pitchFamily="34" charset="0"/>
                <a:cs typeface="Arial" panose="020B0604020202020204" pitchFamily="34" charset="0"/>
              </a:rPr>
              <a:t>-Mọi người mua bán với nhau ngay trên sông nước.</a:t>
            </a:r>
          </a:p>
        </p:txBody>
      </p:sp>
      <p:sp>
        <p:nvSpPr>
          <p:cNvPr id="14" name="Rounded Rectangular Callout 8">
            <a:extLst>
              <a:ext uri="{FF2B5EF4-FFF2-40B4-BE49-F238E27FC236}">
                <a16:creationId xmlns:a16="http://schemas.microsoft.com/office/drawing/2014/main" id="{383AD5D2-26BB-4B16-B8D0-143108B8E5AB}"/>
              </a:ext>
            </a:extLst>
          </p:cNvPr>
          <p:cNvSpPr/>
          <p:nvPr/>
        </p:nvSpPr>
        <p:spPr>
          <a:xfrm>
            <a:off x="461949" y="5090983"/>
            <a:ext cx="5407231" cy="1767016"/>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vi-VN" sz="2400">
                <a:solidFill>
                  <a:schemeClr val="tx1"/>
                </a:solidFill>
                <a:latin typeface="Arial" panose="020B0604020202020204" pitchFamily="34" charset="0"/>
                <a:cs typeface="Arial" panose="020B0604020202020204" pitchFamily="34" charset="0"/>
              </a:rPr>
              <a:t>Hàng hóa được </a:t>
            </a:r>
            <a:r>
              <a:rPr lang="en-US" sz="2400">
                <a:solidFill>
                  <a:schemeClr val="tx1"/>
                </a:solidFill>
                <a:latin typeface="Arial" panose="020B0604020202020204" pitchFamily="34" charset="0"/>
                <a:cs typeface="Arial" panose="020B0604020202020204" pitchFamily="34" charset="0"/>
              </a:rPr>
              <a:t>để</a:t>
            </a:r>
            <a:r>
              <a:rPr lang="vi-VN" sz="2400">
                <a:solidFill>
                  <a:schemeClr val="tx1"/>
                </a:solidFill>
                <a:latin typeface="Arial" panose="020B0604020202020204" pitchFamily="34" charset="0"/>
                <a:cs typeface="Arial" panose="020B0604020202020204" pitchFamily="34" charset="0"/>
              </a:rPr>
              <a:t> </a:t>
            </a:r>
            <a:r>
              <a:rPr lang="en-US" sz="2400">
                <a:solidFill>
                  <a:schemeClr val="tx1"/>
                </a:solidFill>
                <a:latin typeface="Arial" panose="020B0604020202020204" pitchFamily="34" charset="0"/>
                <a:cs typeface="Arial" panose="020B0604020202020204" pitchFamily="34" charset="0"/>
              </a:rPr>
              <a:t>trong tủ, </a:t>
            </a:r>
            <a:r>
              <a:rPr lang="vi-VN" sz="2400">
                <a:solidFill>
                  <a:schemeClr val="tx1"/>
                </a:solidFill>
                <a:latin typeface="Arial" panose="020B0604020202020204" pitchFamily="34" charset="0"/>
                <a:cs typeface="Arial" panose="020B0604020202020204" pitchFamily="34" charset="0"/>
              </a:rPr>
              <a:t>trên kệ ngăn nắp</a:t>
            </a:r>
            <a:r>
              <a:rPr lang="en-US" sz="2400">
                <a:solidFill>
                  <a:schemeClr val="tx1"/>
                </a:solidFill>
                <a:latin typeface="Arial" panose="020B0604020202020204" pitchFamily="34" charset="0"/>
                <a:cs typeface="Arial" panose="020B0604020202020204" pitchFamily="34" charset="0"/>
              </a:rPr>
              <a:t>. </a:t>
            </a:r>
            <a:r>
              <a:rPr lang="vi-VN" sz="2400">
                <a:solidFill>
                  <a:schemeClr val="tx1"/>
                </a:solidFill>
                <a:latin typeface="Arial" panose="020B0604020202020204" pitchFamily="34" charset="0"/>
                <a:cs typeface="Arial" panose="020B0604020202020204" pitchFamily="34" charset="0"/>
              </a:rPr>
              <a:t>Giá </a:t>
            </a:r>
            <a:r>
              <a:rPr lang="en-US" sz="2400">
                <a:solidFill>
                  <a:schemeClr val="tx1"/>
                </a:solidFill>
                <a:latin typeface="Arial" panose="020B0604020202020204" pitchFamily="34" charset="0"/>
                <a:cs typeface="Arial" panose="020B0604020202020204" pitchFamily="34" charset="0"/>
              </a:rPr>
              <a:t>tiền có sẵn </a:t>
            </a:r>
            <a:r>
              <a:rPr lang="vi-VN" sz="2400">
                <a:solidFill>
                  <a:schemeClr val="tx1"/>
                </a:solidFill>
                <a:latin typeface="Arial" panose="020B0604020202020204" pitchFamily="34" charset="0"/>
                <a:cs typeface="Arial" panose="020B0604020202020204" pitchFamily="34" charset="0"/>
              </a:rPr>
              <a:t>trên h</a:t>
            </a:r>
            <a:r>
              <a:rPr lang="en-US" sz="2400">
                <a:solidFill>
                  <a:schemeClr val="tx1"/>
                </a:solidFill>
                <a:latin typeface="Arial" panose="020B0604020202020204" pitchFamily="34" charset="0"/>
                <a:cs typeface="Arial" panose="020B0604020202020204" pitchFamily="34" charset="0"/>
              </a:rPr>
              <a:t>à</a:t>
            </a:r>
            <a:r>
              <a:rPr lang="vi-VN" sz="2400">
                <a:solidFill>
                  <a:schemeClr val="tx1"/>
                </a:solidFill>
                <a:latin typeface="Arial" panose="020B0604020202020204" pitchFamily="34" charset="0"/>
                <a:cs typeface="Arial" panose="020B0604020202020204" pitchFamily="34" charset="0"/>
              </a:rPr>
              <a:t>ng</a:t>
            </a:r>
            <a:r>
              <a:rPr lang="en-US" sz="2400">
                <a:solidFill>
                  <a:schemeClr val="tx1"/>
                </a:solidFill>
                <a:latin typeface="Arial" panose="020B0604020202020204" pitchFamily="34" charset="0"/>
                <a:cs typeface="Arial" panose="020B0604020202020204" pitchFamily="34" charset="0"/>
              </a:rPr>
              <a:t> hoặc trong menu. K</a:t>
            </a:r>
            <a:r>
              <a:rPr lang="vi-VN" sz="2400">
                <a:solidFill>
                  <a:schemeClr val="tx1"/>
                </a:solidFill>
                <a:cs typeface="Arial" panose="020B0604020202020204" pitchFamily="34" charset="0"/>
              </a:rPr>
              <a:t>hách </a:t>
            </a:r>
            <a:r>
              <a:rPr lang="en-US" sz="2400">
                <a:solidFill>
                  <a:schemeClr val="tx1"/>
                </a:solidFill>
                <a:latin typeface="Arial" panose="020B0604020202020204" pitchFamily="34" charset="0"/>
                <a:cs typeface="Arial" panose="020B0604020202020204" pitchFamily="34" charset="0"/>
              </a:rPr>
              <a:t>chọn đồ xong</a:t>
            </a:r>
            <a:r>
              <a:rPr lang="vi-VN" sz="2400">
                <a:solidFill>
                  <a:schemeClr val="tx1"/>
                </a:solidFill>
                <a:cs typeface="Arial" panose="020B0604020202020204" pitchFamily="34" charset="0"/>
              </a:rPr>
              <a:t> ra quầy tính tiền. </a:t>
            </a:r>
            <a:endParaRPr lang="en-US" sz="2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60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pic>
        <p:nvPicPr>
          <p:cNvPr id="15"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3"/>
          <a:stretch>
            <a:fillRect/>
          </a:stretch>
        </p:blipFill>
        <p:spPr>
          <a:xfrm>
            <a:off x="88288" y="2013386"/>
            <a:ext cx="4010036" cy="2884692"/>
          </a:xfrm>
          <a:prstGeom prst="rect">
            <a:avLst/>
          </a:prstGeom>
        </p:spPr>
      </p:pic>
      <p:pic>
        <p:nvPicPr>
          <p:cNvPr id="16" name="Content Placeholder 3">
            <a:extLst>
              <a:ext uri="{FF2B5EF4-FFF2-40B4-BE49-F238E27FC236}">
                <a16:creationId xmlns:a16="http://schemas.microsoft.com/office/drawing/2014/main" id="{6C2BF453-A743-48E5-8C79-55A946B838EC}"/>
              </a:ext>
            </a:extLst>
          </p:cNvPr>
          <p:cNvPicPr>
            <a:picLocks noChangeAspect="1"/>
          </p:cNvPicPr>
          <p:nvPr/>
        </p:nvPicPr>
        <p:blipFill rotWithShape="1">
          <a:blip r:embed="rId4"/>
          <a:srcRect r="4802"/>
          <a:stretch/>
        </p:blipFill>
        <p:spPr>
          <a:xfrm>
            <a:off x="4131281" y="2013386"/>
            <a:ext cx="4064609" cy="288469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8848" y="2013386"/>
            <a:ext cx="2006609" cy="2979511"/>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5457" y="1999670"/>
            <a:ext cx="1861751" cy="2898408"/>
          </a:xfrm>
          <a:prstGeom prst="rect">
            <a:avLst/>
          </a:prstGeom>
        </p:spPr>
      </p:pic>
      <p:sp>
        <p:nvSpPr>
          <p:cNvPr id="3" name="Rectangle 2"/>
          <p:cNvSpPr/>
          <p:nvPr/>
        </p:nvSpPr>
        <p:spPr>
          <a:xfrm>
            <a:off x="88288" y="5090637"/>
            <a:ext cx="12008920" cy="1569660"/>
          </a:xfrm>
          <a:prstGeom prst="rect">
            <a:avLst/>
          </a:prstGeom>
          <a:solidFill>
            <a:srgbClr val="79D5BF"/>
          </a:solidFill>
          <a:ln w="57150">
            <a:solidFill>
              <a:srgbClr val="37AF92"/>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a:solidFill>
                  <a:srgbClr val="000000"/>
                </a:solidFill>
                <a:latin typeface="Arial" panose="020B0604020202020204" pitchFamily="34" charset="0"/>
                <a:cs typeface="Arial" panose="020B0604020202020204" pitchFamily="34" charset="0"/>
              </a:rPr>
              <a:t>  </a:t>
            </a:r>
          </a:p>
          <a:p>
            <a:r>
              <a:rPr lang="en-US" sz="2400">
                <a:solidFill>
                  <a:srgbClr val="000000"/>
                </a:solidFill>
                <a:latin typeface="Arial" panose="020B0604020202020204" pitchFamily="34" charset="0"/>
                <a:cs typeface="Arial" panose="020B0604020202020204" pitchFamily="34" charset="0"/>
              </a:rPr>
              <a:t> </a:t>
            </a:r>
            <a:r>
              <a:rPr lang="en-US" sz="2400" u="sng">
                <a:solidFill>
                  <a:srgbClr val="000000"/>
                </a:solidFill>
                <a:latin typeface="Arial" panose="020B0604020202020204" pitchFamily="34" charset="0"/>
                <a:cs typeface="Arial" panose="020B0604020202020204" pitchFamily="34" charset="0"/>
              </a:rPr>
              <a:t>Kết luận</a:t>
            </a:r>
            <a:r>
              <a:rPr lang="en-US" sz="2400">
                <a:solidFill>
                  <a:srgbClr val="000000"/>
                </a:solidFill>
                <a:latin typeface="Arial" panose="020B0604020202020204" pitchFamily="34" charset="0"/>
                <a:cs typeface="Arial" panose="020B0604020202020204" pitchFamily="34" charset="0"/>
              </a:rPr>
              <a:t>: - </a:t>
            </a:r>
            <a:r>
              <a:rPr lang="vi-VN" sz="2400">
                <a:solidFill>
                  <a:srgbClr val="000000"/>
                </a:solidFill>
                <a:latin typeface="Arial" panose="020B0604020202020204" pitchFamily="34" charset="0"/>
                <a:cs typeface="Arial" panose="020B0604020202020204" pitchFamily="34" charset="0"/>
              </a:rPr>
              <a:t>Hoạt động mua bán hàng hóa diễn ra ở </a:t>
            </a:r>
            <a:r>
              <a:rPr lang="en-US" sz="2400">
                <a:solidFill>
                  <a:srgbClr val="000000"/>
                </a:solidFill>
                <a:latin typeface="Arial" panose="020B0604020202020204" pitchFamily="34" charset="0"/>
                <a:cs typeface="Arial" panose="020B0604020202020204" pitchFamily="34" charset="0"/>
              </a:rPr>
              <a:t>nhiều địa điểm khác nhau. </a:t>
            </a:r>
          </a:p>
          <a:p>
            <a:r>
              <a:rPr lang="en-US" sz="2400">
                <a:solidFill>
                  <a:srgbClr val="000000"/>
                </a:solidFill>
                <a:latin typeface="Arial" panose="020B0604020202020204" pitchFamily="34" charset="0"/>
                <a:cs typeface="Arial" panose="020B0604020202020204" pitchFamily="34" charset="0"/>
              </a:rPr>
              <a:t>	     - Ở mỗi nơi đó có cách trưng bày hàng hóa khác nhau và cách mua bán cũng khác nhau.</a:t>
            </a:r>
          </a:p>
        </p:txBody>
      </p:sp>
      <p:sp>
        <p:nvSpPr>
          <p:cNvPr id="23" name="Text Box 1">
            <a:extLst>
              <a:ext uri="{FF2B5EF4-FFF2-40B4-BE49-F238E27FC236}">
                <a16:creationId xmlns:a16="http://schemas.microsoft.com/office/drawing/2014/main" id="{3CCC8D8C-C41C-40A4-AF5A-AC21441D0EC9}"/>
              </a:ext>
            </a:extLst>
          </p:cNvPr>
          <p:cNvSpPr txBox="1"/>
          <p:nvPr/>
        </p:nvSpPr>
        <p:spPr>
          <a:xfrm>
            <a:off x="370114" y="1327562"/>
            <a:ext cx="11821886"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2. Những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trưng</a:t>
            </a:r>
            <a:r>
              <a:rPr lang="en-US" sz="2400">
                <a:latin typeface="Arial" panose="020B0604020202020204" pitchFamily="34" charset="0"/>
                <a:cs typeface="Arial" panose="020B0604020202020204" pitchFamily="34" charset="0"/>
              </a:rPr>
              <a:t> bày, mua, bán </a:t>
            </a:r>
            <a:r>
              <a:rPr lang="en-US" sz="2400" dirty="0" err="1">
                <a:latin typeface="Arial" panose="020B0604020202020204" pitchFamily="34" charset="0"/>
                <a:cs typeface="Arial" panose="020B0604020202020204" pitchFamily="34" charset="0"/>
              </a:rPr>
              <a:t>hàng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ở </a:t>
            </a:r>
            <a:r>
              <a:rPr lang="en-US" sz="2400" err="1">
                <a:latin typeface="Arial" panose="020B0604020202020204" pitchFamily="34" charset="0"/>
                <a:cs typeface="Arial" panose="020B0604020202020204" pitchFamily="34" charset="0"/>
              </a:rPr>
              <a:t>những</a:t>
            </a:r>
            <a:r>
              <a:rPr lang="en-US" sz="2400">
                <a:latin typeface="Arial" panose="020B0604020202020204" pitchFamily="34" charset="0"/>
                <a:cs typeface="Arial" panose="020B0604020202020204" pitchFamily="34" charset="0"/>
              </a:rPr>
              <a:t> nơi đó.</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01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sp>
        <p:nvSpPr>
          <p:cNvPr id="7" name="Text Box 1">
            <a:extLst>
              <a:ext uri="{FF2B5EF4-FFF2-40B4-BE49-F238E27FC236}">
                <a16:creationId xmlns:a16="http://schemas.microsoft.com/office/drawing/2014/main" id="{F20F53F7-B344-4AE1-AC84-665077B59B91}"/>
              </a:ext>
            </a:extLst>
          </p:cNvPr>
          <p:cNvSpPr txBox="1"/>
          <p:nvPr/>
        </p:nvSpPr>
        <p:spPr>
          <a:xfrm>
            <a:off x="1182200" y="1372978"/>
            <a:ext cx="8612358"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3. Vì sao cần lựa chọn hàng hóa trước khi mua?</a:t>
            </a: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pic>
        <p:nvPicPr>
          <p:cNvPr id="11"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3"/>
          <a:stretch>
            <a:fillRect/>
          </a:stretch>
        </p:blipFill>
        <p:spPr>
          <a:xfrm>
            <a:off x="-1" y="2100368"/>
            <a:ext cx="3924045" cy="2822833"/>
          </a:xfrm>
          <a:prstGeom prst="rect">
            <a:avLst/>
          </a:prstGeom>
        </p:spPr>
      </p:pic>
      <p:pic>
        <p:nvPicPr>
          <p:cNvPr id="12" name="Content Placeholder 3">
            <a:extLst>
              <a:ext uri="{FF2B5EF4-FFF2-40B4-BE49-F238E27FC236}">
                <a16:creationId xmlns:a16="http://schemas.microsoft.com/office/drawing/2014/main" id="{6C2BF453-A743-48E5-8C79-55A946B838EC}"/>
              </a:ext>
            </a:extLst>
          </p:cNvPr>
          <p:cNvPicPr>
            <a:picLocks noChangeAspect="1"/>
          </p:cNvPicPr>
          <p:nvPr/>
        </p:nvPicPr>
        <p:blipFill>
          <a:blip r:embed="rId4"/>
          <a:stretch>
            <a:fillRect/>
          </a:stretch>
        </p:blipFill>
        <p:spPr>
          <a:xfrm>
            <a:off x="3924044" y="2133005"/>
            <a:ext cx="4214084" cy="2753566"/>
          </a:xfrm>
          <a:prstGeom prst="rect">
            <a:avLst/>
          </a:prstGeom>
        </p:spPr>
      </p:pic>
      <p:pic>
        <p:nvPicPr>
          <p:cNvPr id="13" name="Content Placeholder 3"/>
          <p:cNvPicPr>
            <a:picLocks noChangeAspect="1"/>
          </p:cNvPicPr>
          <p:nvPr/>
        </p:nvPicPr>
        <p:blipFill>
          <a:blip r:embed="rId5"/>
          <a:stretch>
            <a:fillRect/>
          </a:stretch>
        </p:blipFill>
        <p:spPr>
          <a:xfrm>
            <a:off x="7813124" y="2059701"/>
            <a:ext cx="4376143" cy="2850119"/>
          </a:xfrm>
          <a:prstGeom prst="rect">
            <a:avLst/>
          </a:prstGeom>
        </p:spPr>
      </p:pic>
      <p:sp>
        <p:nvSpPr>
          <p:cNvPr id="14" name="Rectangle 13"/>
          <p:cNvSpPr/>
          <p:nvPr/>
        </p:nvSpPr>
        <p:spPr>
          <a:xfrm>
            <a:off x="696199" y="5138536"/>
            <a:ext cx="10946021" cy="1200329"/>
          </a:xfrm>
          <a:prstGeom prst="rect">
            <a:avLst/>
          </a:prstGeom>
          <a:noFill/>
          <a:ln w="28575">
            <a:solidFill>
              <a:srgbClr val="37AF92"/>
            </a:solidFill>
          </a:ln>
        </p:spPr>
        <p:txBody>
          <a:bodyPr wrap="square">
            <a:spAutoFit/>
          </a:bodyPr>
          <a:lstStyle/>
          <a:p>
            <a:pPr marL="457200" indent="-457200">
              <a:buFont typeface="Arial" panose="020B0604020202020204" pitchFamily="34" charset="0"/>
              <a:buChar char="•"/>
            </a:pPr>
            <a:r>
              <a:rPr lang="en-US" sz="2400">
                <a:latin typeface="Arial" panose="020B0604020202020204" pitchFamily="34" charset="0"/>
                <a:cs typeface="Arial" panose="020B0604020202020204" pitchFamily="34" charset="0"/>
              </a:rPr>
              <a:t>Lựa chọn hàng hóa trước khi mua để đảm bảo chất lượng, </a:t>
            </a:r>
            <a:r>
              <a:rPr lang="vi-VN" sz="2400">
                <a:latin typeface="Arial" panose="020B0604020202020204" pitchFamily="34" charset="0"/>
                <a:cs typeface="Arial" panose="020B0604020202020204" pitchFamily="34" charset="0"/>
              </a:rPr>
              <a:t>thực phẩm tươi ngon</a:t>
            </a: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rõ nguồn gốc</a:t>
            </a: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xuất xứ</a:t>
            </a: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ngày sản xuất, hạn sử dụng</a:t>
            </a:r>
            <a:r>
              <a:rPr lang="en-US" sz="2400">
                <a:latin typeface="Arial" panose="020B0604020202020204" pitchFamily="34" charset="0"/>
                <a:cs typeface="Arial" panose="020B0604020202020204" pitchFamily="34" charset="0"/>
              </a:rPr>
              <a:t>; chọn được hàng phù hợp giá tiền, sở thích và nhu cầu của người dùng, ... </a:t>
            </a:r>
            <a:r>
              <a:rPr lang="vi-VN" sz="240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796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F20F53F7-B344-4AE1-AC84-665077B59B91}"/>
              </a:ext>
            </a:extLst>
          </p:cNvPr>
          <p:cNvSpPr txBox="1"/>
          <p:nvPr/>
        </p:nvSpPr>
        <p:spPr>
          <a:xfrm>
            <a:off x="1182199" y="1233048"/>
            <a:ext cx="10418397"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Một số nơi mua bán hàng hóa trên thực tế.</a:t>
            </a:r>
            <a:endParaRPr lang="en-US" sz="2400" dirty="0">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pic>
        <p:nvPicPr>
          <p:cNvPr id="13" name="Content Placeholder 3">
            <a:extLst>
              <a:ext uri="{FF2B5EF4-FFF2-40B4-BE49-F238E27FC236}">
                <a16:creationId xmlns:a16="http://schemas.microsoft.com/office/drawing/2014/main" id="{380CEA70-044D-44AC-B759-758C3A0B01FA}"/>
              </a:ext>
            </a:extLst>
          </p:cNvPr>
          <p:cNvPicPr>
            <a:picLocks noChangeAspect="1"/>
          </p:cNvPicPr>
          <p:nvPr/>
        </p:nvPicPr>
        <p:blipFill rotWithShape="1">
          <a:blip r:embed="rId3"/>
          <a:srcRect l="13753"/>
          <a:stretch/>
        </p:blipFill>
        <p:spPr>
          <a:xfrm>
            <a:off x="-12419" y="1641080"/>
            <a:ext cx="4279348" cy="270433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7130"/>
          <a:stretch/>
        </p:blipFill>
        <p:spPr>
          <a:xfrm>
            <a:off x="4479317" y="1694713"/>
            <a:ext cx="3750283" cy="268775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17" y="4446526"/>
            <a:ext cx="3750283" cy="241147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1988" y="1694713"/>
            <a:ext cx="3750012" cy="263347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19" y="4446526"/>
            <a:ext cx="4279348" cy="2455526"/>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15257" b="14682"/>
          <a:stretch/>
        </p:blipFill>
        <p:spPr>
          <a:xfrm>
            <a:off x="8441988" y="4350337"/>
            <a:ext cx="3750012" cy="2507663"/>
          </a:xfrm>
          <a:prstGeom prst="rect">
            <a:avLst/>
          </a:prstGeom>
        </p:spPr>
      </p:pic>
    </p:spTree>
    <p:extLst>
      <p:ext uri="{BB962C8B-B14F-4D97-AF65-F5344CB8AC3E}">
        <p14:creationId xmlns:p14="http://schemas.microsoft.com/office/powerpoint/2010/main" val="374485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9882" y="2454334"/>
            <a:ext cx="9016282" cy="2974148"/>
          </a:xfrm>
          <a:prstGeom prst="rect">
            <a:avLst/>
          </a:prstGeom>
          <a:noFill/>
          <a:ln w="28575">
            <a:solidFill>
              <a:srgbClr val="37AF92"/>
            </a:solidFill>
          </a:ln>
        </p:spPr>
        <p:txBody>
          <a:bodyPr wrap="square">
            <a:spAutoFit/>
          </a:bodyPr>
          <a:lstStyle/>
          <a:p>
            <a:pPr marL="457200" indent="-457200">
              <a:lnSpc>
                <a:spcPct val="115000"/>
              </a:lnSpc>
              <a:spcAft>
                <a:spcPts val="800"/>
              </a:spcAft>
              <a:buFont typeface="Arial" panose="020B0604020202020204" pitchFamily="34" charset="0"/>
              <a:buChar char="•"/>
            </a:pPr>
            <a:r>
              <a:rPr lang="en-US" sz="2800">
                <a:latin typeface="Arial" panose="020B0604020202020204" pitchFamily="34" charset="0"/>
                <a:ea typeface="Calibri" panose="020F0502020204030204" pitchFamily="34" charset="0"/>
                <a:cs typeface="Arial" panose="020B0604020202020204" pitchFamily="34" charset="0"/>
              </a:rPr>
              <a:t>Mua bán diễn ra ở nhiều nơi. Mỗi địa điểm có cách trưng bày hàng hóa khác nhau và cách mua bán khác nhau.</a:t>
            </a:r>
          </a:p>
          <a:p>
            <a:pPr marL="457200" indent="-457200">
              <a:buFont typeface="Arial" panose="020B0604020202020204" pitchFamily="34" charset="0"/>
              <a:buChar char="•"/>
            </a:pPr>
            <a:r>
              <a:rPr lang="en-US" sz="2800">
                <a:latin typeface="Arial" panose="020B0604020202020204" pitchFamily="34" charset="0"/>
                <a:ea typeface="Calibri" panose="020F0502020204030204" pitchFamily="34" charset="0"/>
                <a:cs typeface="Arial" panose="020B0604020202020204" pitchFamily="34" charset="0"/>
              </a:rPr>
              <a:t>Cần lựa chọn hàng hóa trước khi mua để đảm bảo chất lượng sản phẩm, phù hợp giá cả và sở thích, nhu cầu của người dùng.</a:t>
            </a:r>
            <a:endParaRPr lang="en-US" sz="280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4586082" y="1558394"/>
            <a:ext cx="2162629" cy="461665"/>
          </a:xfrm>
          <a:prstGeom prst="rect">
            <a:avLst/>
          </a:prstGeom>
          <a:solidFill>
            <a:srgbClr val="62CEB4"/>
          </a:solidFill>
          <a:ln>
            <a:solidFill>
              <a:srgbClr val="37AF92"/>
            </a:solidFill>
          </a:ln>
        </p:spPr>
        <p:txBody>
          <a:bodyPr wrap="square" rtlCol="0">
            <a:spAutoFit/>
          </a:bodyPr>
          <a:lstStyle/>
          <a:p>
            <a:pPr algn="ctr"/>
            <a:r>
              <a:rPr lang="en-US" altLang="zh-CN" sz="2400" b="1">
                <a:latin typeface="Arial" panose="020B0604020202020204" pitchFamily="34" charset="0"/>
                <a:ea typeface="Microsoft YaHei" panose="020B0503020204020204" charset="-122"/>
                <a:cs typeface="Arial" panose="020B0604020202020204" pitchFamily="34" charset="0"/>
              </a:rPr>
              <a:t>Kết luận</a:t>
            </a:r>
            <a:endParaRPr lang="zh-CN" altLang="en-US" sz="2400" b="0" dirty="0">
              <a:latin typeface="Arial" panose="020B0604020202020204" pitchFamily="34" charset="0"/>
              <a:ea typeface="Microsoft YaHei" panose="020B0503020204020204" charset="-122"/>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spTree>
    <p:extLst>
      <p:ext uri="{BB962C8B-B14F-4D97-AF65-F5344CB8AC3E}">
        <p14:creationId xmlns:p14="http://schemas.microsoft.com/office/powerpoint/2010/main" val="347251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8528" t="12484" r="6949" b="11965"/>
          <a:stretch/>
        </p:blipFill>
        <p:spPr>
          <a:xfrm>
            <a:off x="764275" y="714649"/>
            <a:ext cx="736732" cy="677285"/>
          </a:xfrm>
          <a:prstGeom prst="rect">
            <a:avLst/>
          </a:prstGeom>
        </p:spPr>
      </p:pic>
      <p:sp>
        <p:nvSpPr>
          <p:cNvPr id="9" name="TextBox 8"/>
          <p:cNvSpPr txBox="1"/>
          <p:nvPr/>
        </p:nvSpPr>
        <p:spPr>
          <a:xfrm>
            <a:off x="1501007" y="909860"/>
            <a:ext cx="381427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 Hoạt động thực hành</a:t>
            </a:r>
          </a:p>
        </p:txBody>
      </p:sp>
      <p:sp>
        <p:nvSpPr>
          <p:cNvPr id="10" name="TextBox 9"/>
          <p:cNvSpPr txBox="1"/>
          <p:nvPr/>
        </p:nvSpPr>
        <p:spPr>
          <a:xfrm>
            <a:off x="532191" y="1482108"/>
            <a:ext cx="11489734"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a:latin typeface="Arial" panose="020B0604020202020204" pitchFamily="34" charset="0"/>
                <a:cs typeface="Arial" panose="020B0604020202020204" pitchFamily="34" charset="0"/>
              </a:rPr>
              <a:t>Chuẩn bị cho năm học mới, em cùng các bạn lập kế hoạch mua đồ dùng học tập.</a:t>
            </a:r>
          </a:p>
        </p:txBody>
      </p:sp>
      <p:sp>
        <p:nvSpPr>
          <p:cNvPr id="11" name="TextBox 10"/>
          <p:cNvSpPr txBox="1"/>
          <p:nvPr/>
        </p:nvSpPr>
        <p:spPr>
          <a:xfrm>
            <a:off x="1288709" y="1961385"/>
            <a:ext cx="805313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Hãy kể tên những đồ dùng học tập cần mua.</a:t>
            </a:r>
          </a:p>
        </p:txBody>
      </p:sp>
      <p:sp>
        <p:nvSpPr>
          <p:cNvPr id="12" name="TextBox 11"/>
          <p:cNvSpPr txBox="1"/>
          <p:nvPr/>
        </p:nvSpPr>
        <p:spPr>
          <a:xfrm>
            <a:off x="1288709" y="2947971"/>
            <a:ext cx="9976699"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2. Lập danh sách mua các loại đồ dùng đó theo thứ tự ưu tiên.</a:t>
            </a:r>
          </a:p>
        </p:txBody>
      </p:sp>
      <p:graphicFrame>
        <p:nvGraphicFramePr>
          <p:cNvPr id="13" name="Table 12"/>
          <p:cNvGraphicFramePr>
            <a:graphicFrameLocks noGrp="1"/>
          </p:cNvGraphicFramePr>
          <p:nvPr>
            <p:extLst>
              <p:ext uri="{D42A27DB-BD31-4B8C-83A1-F6EECF244321}">
                <p14:modId xmlns:p14="http://schemas.microsoft.com/office/powerpoint/2010/main" val="559081444"/>
              </p:ext>
            </p:extLst>
          </p:nvPr>
        </p:nvGraphicFramePr>
        <p:xfrm>
          <a:off x="1501007" y="3580500"/>
          <a:ext cx="8712485" cy="3058044"/>
        </p:xfrm>
        <a:graphic>
          <a:graphicData uri="http://schemas.openxmlformats.org/drawingml/2006/table">
            <a:tbl>
              <a:tblPr firstRow="1" bandRow="1">
                <a:tableStyleId>{93296810-A885-4BE3-A3E7-6D5BEEA58F35}</a:tableStyleId>
              </a:tblPr>
              <a:tblGrid>
                <a:gridCol w="1218785">
                  <a:extLst>
                    <a:ext uri="{9D8B030D-6E8A-4147-A177-3AD203B41FA5}">
                      <a16:colId xmlns:a16="http://schemas.microsoft.com/office/drawing/2014/main" val="20000"/>
                    </a:ext>
                  </a:extLst>
                </a:gridCol>
                <a:gridCol w="2637711">
                  <a:extLst>
                    <a:ext uri="{9D8B030D-6E8A-4147-A177-3AD203B41FA5}">
                      <a16:colId xmlns:a16="http://schemas.microsoft.com/office/drawing/2014/main" val="20001"/>
                    </a:ext>
                  </a:extLst>
                </a:gridCol>
                <a:gridCol w="2129051">
                  <a:extLst>
                    <a:ext uri="{9D8B030D-6E8A-4147-A177-3AD203B41FA5}">
                      <a16:colId xmlns:a16="http://schemas.microsoft.com/office/drawing/2014/main" val="20002"/>
                    </a:ext>
                  </a:extLst>
                </a:gridCol>
                <a:gridCol w="2726938">
                  <a:extLst>
                    <a:ext uri="{9D8B030D-6E8A-4147-A177-3AD203B41FA5}">
                      <a16:colId xmlns:a16="http://schemas.microsoft.com/office/drawing/2014/main" val="20003"/>
                    </a:ext>
                  </a:extLst>
                </a:gridCol>
              </a:tblGrid>
              <a:tr h="509674">
                <a:tc>
                  <a:txBody>
                    <a:bodyPr/>
                    <a:lstStyle/>
                    <a:p>
                      <a:pPr algn="ctr"/>
                      <a:r>
                        <a:rPr lang="en-US" sz="2400">
                          <a:solidFill>
                            <a:schemeClr val="tx1"/>
                          </a:solidFill>
                        </a:rPr>
                        <a:t>STT</a:t>
                      </a:r>
                    </a:p>
                  </a:txBody>
                  <a:tcPr>
                    <a:solidFill>
                      <a:srgbClr val="4BB2FF"/>
                    </a:solidFill>
                  </a:tcPr>
                </a:tc>
                <a:tc>
                  <a:txBody>
                    <a:bodyPr/>
                    <a:lstStyle/>
                    <a:p>
                      <a:pPr algn="ctr"/>
                      <a:r>
                        <a:rPr lang="en-US" sz="2400">
                          <a:solidFill>
                            <a:schemeClr val="tx1"/>
                          </a:solidFill>
                        </a:rPr>
                        <a:t>Tên</a:t>
                      </a:r>
                      <a:r>
                        <a:rPr lang="en-US" sz="2400" baseline="0">
                          <a:solidFill>
                            <a:schemeClr val="tx1"/>
                          </a:solidFill>
                        </a:rPr>
                        <a:t> đồ dùng</a:t>
                      </a:r>
                      <a:endParaRPr lang="en-US" sz="2400">
                        <a:solidFill>
                          <a:schemeClr val="tx1"/>
                        </a:solidFill>
                      </a:endParaRPr>
                    </a:p>
                  </a:txBody>
                  <a:tcPr>
                    <a:solidFill>
                      <a:srgbClr val="4BB2FF"/>
                    </a:solidFill>
                  </a:tcPr>
                </a:tc>
                <a:tc>
                  <a:txBody>
                    <a:bodyPr/>
                    <a:lstStyle/>
                    <a:p>
                      <a:pPr algn="ctr"/>
                      <a:r>
                        <a:rPr lang="en-US" sz="2400">
                          <a:solidFill>
                            <a:schemeClr val="tx1"/>
                          </a:solidFill>
                        </a:rPr>
                        <a:t>Số</a:t>
                      </a:r>
                      <a:r>
                        <a:rPr lang="en-US" sz="2400" baseline="0">
                          <a:solidFill>
                            <a:schemeClr val="tx1"/>
                          </a:solidFill>
                        </a:rPr>
                        <a:t> lượng</a:t>
                      </a:r>
                      <a:endParaRPr lang="en-US" sz="2400">
                        <a:solidFill>
                          <a:schemeClr val="tx1"/>
                        </a:solidFill>
                      </a:endParaRPr>
                    </a:p>
                  </a:txBody>
                  <a:tcPr>
                    <a:solidFill>
                      <a:srgbClr val="4BB2FF"/>
                    </a:solidFill>
                  </a:tcPr>
                </a:tc>
                <a:tc>
                  <a:txBody>
                    <a:bodyPr/>
                    <a:lstStyle/>
                    <a:p>
                      <a:pPr algn="ctr"/>
                      <a:r>
                        <a:rPr lang="en-US" sz="2400">
                          <a:solidFill>
                            <a:schemeClr val="tx1"/>
                          </a:solidFill>
                        </a:rPr>
                        <a:t>Nơi</a:t>
                      </a:r>
                      <a:r>
                        <a:rPr lang="en-US" sz="2400" baseline="0">
                          <a:solidFill>
                            <a:schemeClr val="tx1"/>
                          </a:solidFill>
                        </a:rPr>
                        <a:t> mua</a:t>
                      </a:r>
                      <a:endParaRPr lang="en-US" sz="2400">
                        <a:solidFill>
                          <a:schemeClr val="tx1"/>
                        </a:solidFill>
                      </a:endParaRPr>
                    </a:p>
                  </a:txBody>
                  <a:tcPr>
                    <a:solidFill>
                      <a:srgbClr val="4BB2FF"/>
                    </a:solidFill>
                  </a:tcPr>
                </a:tc>
                <a:extLst>
                  <a:ext uri="{0D108BD9-81ED-4DB2-BD59-A6C34878D82A}">
                    <a16:rowId xmlns:a16="http://schemas.microsoft.com/office/drawing/2014/main" val="10000"/>
                  </a:ext>
                </a:extLst>
              </a:tr>
              <a:tr h="509674">
                <a:tc>
                  <a:txBody>
                    <a:bodyPr/>
                    <a:lstStyle/>
                    <a:p>
                      <a:pPr algn="ctr"/>
                      <a:r>
                        <a:rPr lang="en-US" sz="2400">
                          <a:solidFill>
                            <a:schemeClr val="tx1"/>
                          </a:solidFill>
                        </a:rPr>
                        <a:t>1</a:t>
                      </a:r>
                    </a:p>
                  </a:txBody>
                  <a:tcPr>
                    <a:solidFill>
                      <a:schemeClr val="accent6">
                        <a:lumMod val="40000"/>
                        <a:lumOff val="60000"/>
                      </a:schemeClr>
                    </a:solidFill>
                  </a:tcPr>
                </a:tc>
                <a:tc>
                  <a:txBody>
                    <a:bodyPr/>
                    <a:lstStyle/>
                    <a:p>
                      <a:pPr algn="ctr"/>
                      <a:r>
                        <a:rPr lang="en-US" sz="2400">
                          <a:solidFill>
                            <a:schemeClr val="tx1"/>
                          </a:solidFill>
                        </a:rPr>
                        <a:t>Bút</a:t>
                      </a:r>
                      <a:r>
                        <a:rPr lang="en-US" sz="2400" baseline="0">
                          <a:solidFill>
                            <a:schemeClr val="tx1"/>
                          </a:solidFill>
                        </a:rPr>
                        <a:t> viết</a:t>
                      </a:r>
                      <a:endParaRPr lang="en-US" sz="2400">
                        <a:solidFill>
                          <a:schemeClr val="tx1"/>
                        </a:solidFill>
                      </a:endParaRPr>
                    </a:p>
                  </a:txBody>
                  <a:tcPr>
                    <a:solidFill>
                      <a:schemeClr val="accent4">
                        <a:lumMod val="20000"/>
                        <a:lumOff val="80000"/>
                      </a:schemeClr>
                    </a:solidFill>
                  </a:tcPr>
                </a:tc>
                <a:tc>
                  <a:txBody>
                    <a:bodyPr/>
                    <a:lstStyle/>
                    <a:p>
                      <a:pPr algn="ctr"/>
                      <a:r>
                        <a:rPr lang="en-US" sz="2400">
                          <a:solidFill>
                            <a:schemeClr val="tx1"/>
                          </a:solidFill>
                        </a:rPr>
                        <a:t>2</a:t>
                      </a:r>
                    </a:p>
                  </a:txBody>
                  <a:tcPr>
                    <a:solidFill>
                      <a:schemeClr val="accent4">
                        <a:lumMod val="20000"/>
                        <a:lumOff val="80000"/>
                      </a:schemeClr>
                    </a:solidFill>
                  </a:tcPr>
                </a:tc>
                <a:tc>
                  <a:txBody>
                    <a:bodyPr/>
                    <a:lstStyle/>
                    <a:p>
                      <a:pPr algn="ctr"/>
                      <a:r>
                        <a:rPr lang="en-US" sz="2400">
                          <a:solidFill>
                            <a:schemeClr val="tx1"/>
                          </a:solidFill>
                        </a:rPr>
                        <a:t>Cửa</a:t>
                      </a:r>
                      <a:r>
                        <a:rPr lang="en-US" sz="2400" baseline="0">
                          <a:solidFill>
                            <a:schemeClr val="tx1"/>
                          </a:solidFill>
                        </a:rPr>
                        <a:t> hàng A</a:t>
                      </a:r>
                      <a:endParaRPr lang="en-US" sz="240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001"/>
                  </a:ext>
                </a:extLst>
              </a:tr>
              <a:tr h="509674">
                <a:tc>
                  <a:txBody>
                    <a:bodyPr/>
                    <a:lstStyle/>
                    <a:p>
                      <a:pPr algn="ctr"/>
                      <a:r>
                        <a:rPr lang="en-US" sz="2400">
                          <a:solidFill>
                            <a:schemeClr val="tx1"/>
                          </a:solidFill>
                        </a:rPr>
                        <a:t>2</a:t>
                      </a:r>
                    </a:p>
                  </a:txBody>
                  <a:tcPr>
                    <a:solidFill>
                      <a:schemeClr val="accent6">
                        <a:lumMod val="40000"/>
                        <a:lumOff val="60000"/>
                      </a:schemeClr>
                    </a:solidFill>
                  </a:tcPr>
                </a:tc>
                <a:tc>
                  <a:txBody>
                    <a:bodyPr/>
                    <a:lstStyle/>
                    <a:p>
                      <a:pPr algn="ctr"/>
                      <a:r>
                        <a:rPr lang="en-US" sz="2400">
                          <a:solidFill>
                            <a:schemeClr val="tx1"/>
                          </a:solidFill>
                        </a:rPr>
                        <a:t>Vở</a:t>
                      </a:r>
                    </a:p>
                  </a:txBody>
                  <a:tcPr>
                    <a:solidFill>
                      <a:schemeClr val="accent4">
                        <a:lumMod val="20000"/>
                        <a:lumOff val="80000"/>
                      </a:schemeClr>
                    </a:solidFill>
                  </a:tcPr>
                </a:tc>
                <a:tc>
                  <a:txBody>
                    <a:bodyPr/>
                    <a:lstStyle/>
                    <a:p>
                      <a:pPr algn="ctr"/>
                      <a:r>
                        <a:rPr lang="en-US" sz="2400">
                          <a:solidFill>
                            <a:schemeClr val="tx1"/>
                          </a:solidFill>
                        </a:rPr>
                        <a:t>10</a:t>
                      </a:r>
                    </a:p>
                  </a:txBody>
                  <a:tcPr>
                    <a:solidFill>
                      <a:schemeClr val="accent4">
                        <a:lumMod val="20000"/>
                        <a:lumOff val="80000"/>
                      </a:schemeClr>
                    </a:solidFill>
                  </a:tcPr>
                </a:tc>
                <a:tc>
                  <a:txBody>
                    <a:bodyPr/>
                    <a:lstStyle/>
                    <a:p>
                      <a:pPr algn="ctr"/>
                      <a:r>
                        <a:rPr lang="en-US" sz="2400">
                          <a:solidFill>
                            <a:schemeClr val="tx1"/>
                          </a:solidFill>
                        </a:rPr>
                        <a:t>Nhà</a:t>
                      </a:r>
                      <a:r>
                        <a:rPr lang="en-US" sz="2400" baseline="0">
                          <a:solidFill>
                            <a:schemeClr val="tx1"/>
                          </a:solidFill>
                        </a:rPr>
                        <a:t> sách …</a:t>
                      </a:r>
                      <a:endParaRPr lang="en-US" sz="240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002"/>
                  </a:ext>
                </a:extLst>
              </a:tr>
              <a:tr h="509674">
                <a:tc>
                  <a:txBody>
                    <a:bodyPr/>
                    <a:lstStyle/>
                    <a:p>
                      <a:pPr algn="ctr"/>
                      <a:r>
                        <a:rPr lang="en-US" sz="2400">
                          <a:solidFill>
                            <a:schemeClr val="tx1"/>
                          </a:solidFill>
                        </a:rPr>
                        <a:t>3</a:t>
                      </a: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tx1"/>
                          </a:solidFill>
                        </a:rPr>
                        <a:t>Thước</a:t>
                      </a:r>
                      <a:r>
                        <a:rPr lang="en-US" sz="2400" baseline="0">
                          <a:solidFill>
                            <a:schemeClr val="tx1"/>
                          </a:solidFill>
                        </a:rPr>
                        <a:t> kẻ</a:t>
                      </a:r>
                      <a:endParaRPr lang="en-US" sz="2400">
                        <a:solidFill>
                          <a:schemeClr val="tx1"/>
                        </a:solidFill>
                      </a:endParaRPr>
                    </a:p>
                  </a:txBody>
                  <a:tcPr>
                    <a:solidFill>
                      <a:schemeClr val="accent4">
                        <a:lumMod val="20000"/>
                        <a:lumOff val="80000"/>
                      </a:schemeClr>
                    </a:solidFill>
                  </a:tcPr>
                </a:tc>
                <a:tc>
                  <a:txBody>
                    <a:bodyPr/>
                    <a:lstStyle/>
                    <a:p>
                      <a:pPr algn="ctr"/>
                      <a:r>
                        <a:rPr lang="en-US" sz="2400">
                          <a:solidFill>
                            <a:schemeClr val="tx1"/>
                          </a:solidFill>
                        </a:rPr>
                        <a:t>1</a:t>
                      </a:r>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tx1"/>
                          </a:solidFill>
                        </a:rPr>
                        <a:t>Nhà</a:t>
                      </a:r>
                      <a:r>
                        <a:rPr lang="en-US" sz="2400" baseline="0">
                          <a:solidFill>
                            <a:schemeClr val="tx1"/>
                          </a:solidFill>
                        </a:rPr>
                        <a:t> sách …</a:t>
                      </a:r>
                      <a:endParaRPr lang="en-US" sz="240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003"/>
                  </a:ext>
                </a:extLst>
              </a:tr>
              <a:tr h="509674">
                <a:tc>
                  <a:txBody>
                    <a:bodyPr/>
                    <a:lstStyle/>
                    <a:p>
                      <a:pPr algn="ctr"/>
                      <a:r>
                        <a:rPr lang="en-US" sz="2400">
                          <a:solidFill>
                            <a:schemeClr val="tx1"/>
                          </a:solidFill>
                        </a:rPr>
                        <a:t>4</a:t>
                      </a:r>
                    </a:p>
                  </a:txBody>
                  <a:tcPr>
                    <a:solidFill>
                      <a:schemeClr val="accent6">
                        <a:lumMod val="40000"/>
                        <a:lumOff val="60000"/>
                      </a:schemeClr>
                    </a:solidFill>
                  </a:tcPr>
                </a:tc>
                <a:tc>
                  <a:txBody>
                    <a:bodyPr/>
                    <a:lstStyle/>
                    <a:p>
                      <a:pPr algn="ctr"/>
                      <a:r>
                        <a:rPr lang="en-US" sz="2400">
                          <a:solidFill>
                            <a:schemeClr val="tx1"/>
                          </a:solidFill>
                        </a:rPr>
                        <a:t>…</a:t>
                      </a:r>
                    </a:p>
                  </a:txBody>
                  <a:tcPr>
                    <a:solidFill>
                      <a:schemeClr val="accent4">
                        <a:lumMod val="20000"/>
                        <a:lumOff val="80000"/>
                      </a:schemeClr>
                    </a:solidFill>
                  </a:tcPr>
                </a:tc>
                <a:tc>
                  <a:txBody>
                    <a:bodyPr/>
                    <a:lstStyle/>
                    <a:p>
                      <a:pPr algn="ctr"/>
                      <a:r>
                        <a:rPr lang="en-US" sz="2400">
                          <a:solidFill>
                            <a:schemeClr val="tx1"/>
                          </a:solidFill>
                        </a:rPr>
                        <a:t>…</a:t>
                      </a:r>
                    </a:p>
                  </a:txBody>
                  <a:tcPr>
                    <a:solidFill>
                      <a:schemeClr val="accent4">
                        <a:lumMod val="20000"/>
                        <a:lumOff val="80000"/>
                      </a:schemeClr>
                    </a:solidFill>
                  </a:tcPr>
                </a:tc>
                <a:tc>
                  <a:txBody>
                    <a:bodyPr/>
                    <a:lstStyle/>
                    <a:p>
                      <a:pPr algn="ctr"/>
                      <a:r>
                        <a:rPr lang="en-US" sz="2400">
                          <a:solidFill>
                            <a:schemeClr val="tx1"/>
                          </a:solidFill>
                        </a:rPr>
                        <a:t>…</a:t>
                      </a:r>
                    </a:p>
                  </a:txBody>
                  <a:tcPr>
                    <a:solidFill>
                      <a:schemeClr val="accent4">
                        <a:lumMod val="20000"/>
                        <a:lumOff val="80000"/>
                      </a:schemeClr>
                    </a:solidFill>
                  </a:tcPr>
                </a:tc>
                <a:extLst>
                  <a:ext uri="{0D108BD9-81ED-4DB2-BD59-A6C34878D82A}">
                    <a16:rowId xmlns:a16="http://schemas.microsoft.com/office/drawing/2014/main" val="10004"/>
                  </a:ext>
                </a:extLst>
              </a:tr>
              <a:tr h="509674">
                <a:tc>
                  <a:txBody>
                    <a:bodyPr/>
                    <a:lstStyle/>
                    <a:p>
                      <a:pPr algn="ctr"/>
                      <a:r>
                        <a:rPr lang="en-US" sz="2400">
                          <a:solidFill>
                            <a:schemeClr val="tx1"/>
                          </a:solidFill>
                        </a:rPr>
                        <a:t>5</a:t>
                      </a:r>
                    </a:p>
                  </a:txBody>
                  <a:tcPr>
                    <a:solidFill>
                      <a:schemeClr val="accent6">
                        <a:lumMod val="40000"/>
                        <a:lumOff val="60000"/>
                      </a:schemeClr>
                    </a:solidFill>
                  </a:tcPr>
                </a:tc>
                <a:tc>
                  <a:txBody>
                    <a:bodyPr/>
                    <a:lstStyle/>
                    <a:p>
                      <a:pPr algn="ctr"/>
                      <a:r>
                        <a:rPr lang="en-US" sz="2400">
                          <a:solidFill>
                            <a:schemeClr val="tx1"/>
                          </a:solidFill>
                        </a:rPr>
                        <a:t>…</a:t>
                      </a:r>
                    </a:p>
                  </a:txBody>
                  <a:tcPr>
                    <a:solidFill>
                      <a:schemeClr val="accent4">
                        <a:lumMod val="20000"/>
                        <a:lumOff val="80000"/>
                      </a:schemeClr>
                    </a:solidFill>
                  </a:tcPr>
                </a:tc>
                <a:tc>
                  <a:txBody>
                    <a:bodyPr/>
                    <a:lstStyle/>
                    <a:p>
                      <a:pPr algn="ctr"/>
                      <a:r>
                        <a:rPr lang="en-US" sz="2400">
                          <a:solidFill>
                            <a:schemeClr val="tx1"/>
                          </a:solidFill>
                        </a:rPr>
                        <a:t>…</a:t>
                      </a:r>
                    </a:p>
                  </a:txBody>
                  <a:tcPr>
                    <a:solidFill>
                      <a:schemeClr val="accent4">
                        <a:lumMod val="20000"/>
                        <a:lumOff val="80000"/>
                      </a:schemeClr>
                    </a:solidFill>
                  </a:tcPr>
                </a:tc>
                <a:tc>
                  <a:txBody>
                    <a:bodyPr/>
                    <a:lstStyle/>
                    <a:p>
                      <a:pPr algn="ctr"/>
                      <a:r>
                        <a:rPr lang="en-US" sz="2400">
                          <a:solidFill>
                            <a:schemeClr val="tx1"/>
                          </a:solidFill>
                        </a:rPr>
                        <a:t>…</a:t>
                      </a:r>
                    </a:p>
                  </a:txBody>
                  <a:tcP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2" name="Rectangle 1"/>
          <p:cNvSpPr/>
          <p:nvPr/>
        </p:nvSpPr>
        <p:spPr>
          <a:xfrm>
            <a:off x="1678701" y="2407115"/>
            <a:ext cx="10194852" cy="461665"/>
          </a:xfrm>
          <a:prstGeom prst="rect">
            <a:avLst/>
          </a:prstGeom>
        </p:spPr>
        <p:txBody>
          <a:bodyPr wrap="square">
            <a:spAutoFit/>
          </a:bodyPr>
          <a:lstStyle/>
          <a:p>
            <a:r>
              <a:rPr lang="en-US" sz="2400">
                <a:solidFill>
                  <a:srgbClr val="C00000"/>
                </a:solidFill>
                <a:latin typeface="Arial" panose="020B0604020202020204" pitchFamily="34" charset="0"/>
                <a:cs typeface="Arial" panose="020B0604020202020204" pitchFamily="34" charset="0"/>
              </a:rPr>
              <a:t>Bút viết, vở, mực, bút chì, </a:t>
            </a:r>
            <a:r>
              <a:rPr lang="vi-VN" sz="2400">
                <a:solidFill>
                  <a:srgbClr val="C00000"/>
                </a:solidFill>
                <a:latin typeface="Arial" panose="020B0604020202020204" pitchFamily="34" charset="0"/>
                <a:cs typeface="Arial" panose="020B0604020202020204" pitchFamily="34" charset="0"/>
              </a:rPr>
              <a:t>tẩy, thước kẻ, </a:t>
            </a:r>
            <a:r>
              <a:rPr lang="en-US" sz="2400">
                <a:solidFill>
                  <a:srgbClr val="C00000"/>
                </a:solidFill>
                <a:latin typeface="Arial" panose="020B0604020202020204" pitchFamily="34" charset="0"/>
                <a:cs typeface="Arial" panose="020B0604020202020204" pitchFamily="34" charset="0"/>
              </a:rPr>
              <a:t>màu vẽ, </a:t>
            </a:r>
            <a:r>
              <a:rPr lang="vi-VN" sz="2400">
                <a:solidFill>
                  <a:srgbClr val="C00000"/>
                </a:solidFill>
                <a:latin typeface="Arial" panose="020B0604020202020204" pitchFamily="34" charset="0"/>
                <a:cs typeface="Arial" panose="020B0604020202020204" pitchFamily="34" charset="0"/>
              </a:rPr>
              <a:t>hộp bút, </a:t>
            </a:r>
            <a:r>
              <a:rPr lang="en-US" sz="2400">
                <a:solidFill>
                  <a:srgbClr val="C00000"/>
                </a:solidFill>
                <a:latin typeface="Arial" panose="020B0604020202020204" pitchFamily="34" charset="0"/>
                <a:cs typeface="Arial" panose="020B0604020202020204" pitchFamily="34" charset="0"/>
              </a:rPr>
              <a:t>cặp sách, …</a:t>
            </a:r>
          </a:p>
        </p:txBody>
      </p:sp>
    </p:spTree>
    <p:extLst>
      <p:ext uri="{BB962C8B-B14F-4D97-AF65-F5344CB8AC3E}">
        <p14:creationId xmlns:p14="http://schemas.microsoft.com/office/powerpoint/2010/main" val="318886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1157348" y="1676753"/>
            <a:ext cx="941832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Em hãy đề xuất cách lựa chọn khi mua một loại hàng hóa.</a:t>
            </a:r>
          </a:p>
        </p:txBody>
      </p:sp>
      <p:sp>
        <p:nvSpPr>
          <p:cNvPr id="8"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41" y="767208"/>
            <a:ext cx="748730" cy="845968"/>
          </a:xfrm>
          <a:prstGeom prst="rect">
            <a:avLst/>
          </a:prstGeom>
        </p:spPr>
      </p:pic>
      <p:sp>
        <p:nvSpPr>
          <p:cNvPr id="10" name="TextBox 9"/>
          <p:cNvSpPr txBox="1"/>
          <p:nvPr/>
        </p:nvSpPr>
        <p:spPr>
          <a:xfrm>
            <a:off x="1337671" y="1061618"/>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chemeClr val="accent1">
                    <a:lumMod val="50000"/>
                  </a:schemeClr>
                </a:solidFill>
                <a:latin typeface="Arial" panose="020B0604020202020204" pitchFamily="34" charset="0"/>
                <a:cs typeface="Arial" panose="020B0604020202020204" pitchFamily="34" charset="0"/>
              </a:rPr>
              <a:t>Hoạt động vận dụng</a:t>
            </a:r>
          </a:p>
        </p:txBody>
      </p:sp>
      <p:sp>
        <p:nvSpPr>
          <p:cNvPr id="2" name="Rectangle 1"/>
          <p:cNvSpPr/>
          <p:nvPr/>
        </p:nvSpPr>
        <p:spPr>
          <a:xfrm>
            <a:off x="1157348" y="3171959"/>
            <a:ext cx="9998332" cy="3046988"/>
          </a:xfrm>
          <a:prstGeom prst="rect">
            <a:avLst/>
          </a:prstGeom>
        </p:spPr>
        <p:txBody>
          <a:bodyPr wrap="square">
            <a:spAutoFit/>
          </a:bodyPr>
          <a:lstStyle/>
          <a:p>
            <a:pPr marL="342900" indent="-342900" algn="just">
              <a:buFont typeface="Arial" panose="020B0604020202020204" pitchFamily="34" charset="0"/>
              <a:buChar char="•"/>
            </a:pPr>
            <a:r>
              <a:rPr lang="vi-VN" sz="2400">
                <a:solidFill>
                  <a:srgbClr val="000000"/>
                </a:solidFill>
                <a:latin typeface="Arial" panose="020B0604020202020204" pitchFamily="34" charset="0"/>
                <a:cs typeface="Arial" panose="020B0604020202020204" pitchFamily="34" charset="0"/>
              </a:rPr>
              <a:t>Cách lựa chọn khi mua một loại hàng hóa: </a:t>
            </a:r>
          </a:p>
          <a:p>
            <a:pPr marL="342900" indent="-342900" algn="just">
              <a:buFontTx/>
              <a:buChar char="-"/>
            </a:pPr>
            <a:r>
              <a:rPr lang="en-US" sz="2400">
                <a:solidFill>
                  <a:srgbClr val="000000"/>
                </a:solidFill>
                <a:latin typeface="Arial" panose="020B0604020202020204" pitchFamily="34" charset="0"/>
                <a:cs typeface="Arial" panose="020B0604020202020204" pitchFamily="34" charset="0"/>
              </a:rPr>
              <a:t>Chọn </a:t>
            </a:r>
            <a:r>
              <a:rPr lang="vi-VN" sz="2400">
                <a:solidFill>
                  <a:srgbClr val="000000"/>
                </a:solidFill>
                <a:latin typeface="Arial" panose="020B0604020202020204" pitchFamily="34" charset="0"/>
                <a:cs typeface="Arial" panose="020B0604020202020204" pitchFamily="34" charset="0"/>
              </a:rPr>
              <a:t>hàng hóa có ghi rõ nguồn gốc xuất xứ, thành phần, ngày sản xuất và hạn sử dụng.</a:t>
            </a:r>
            <a:endParaRPr lang="en-US" sz="2400">
              <a:solidFill>
                <a:srgbClr val="000000"/>
              </a:solidFill>
              <a:latin typeface="Arial" panose="020B0604020202020204" pitchFamily="34" charset="0"/>
              <a:cs typeface="Arial" panose="020B0604020202020204" pitchFamily="34" charset="0"/>
            </a:endParaRPr>
          </a:p>
          <a:p>
            <a:pPr marL="342900" indent="-342900" algn="just">
              <a:buFontTx/>
              <a:buChar char="-"/>
            </a:pPr>
            <a:r>
              <a:rPr lang="en-US" sz="2400">
                <a:latin typeface="Arial" panose="020B0604020202020204" pitchFamily="34" charset="0"/>
                <a:cs typeface="Arial" panose="020B0604020202020204" pitchFamily="34" charset="0"/>
              </a:rPr>
              <a:t>Phù hợp với túi tiền, sở thích và nhu cầu của người dùng.</a:t>
            </a:r>
            <a:endParaRPr lang="en-US" sz="2400">
              <a:solidFill>
                <a:srgbClr val="000000"/>
              </a:solidFill>
              <a:latin typeface="Arial" panose="020B0604020202020204" pitchFamily="34" charset="0"/>
              <a:cs typeface="Arial" panose="020B0604020202020204" pitchFamily="34" charset="0"/>
            </a:endParaRPr>
          </a:p>
          <a:p>
            <a:pPr marL="342900" indent="-342900" algn="just">
              <a:buFontTx/>
              <a:buChar char="-"/>
            </a:pPr>
            <a:r>
              <a:rPr lang="vi-VN" sz="2400">
                <a:solidFill>
                  <a:srgbClr val="000000"/>
                </a:solidFill>
                <a:cs typeface="Arial" panose="020B0604020202020204" pitchFamily="34" charset="0"/>
              </a:rPr>
              <a:t>Chọn thực phẩm tươi</a:t>
            </a:r>
            <a:r>
              <a:rPr lang="en-US" sz="2400">
                <a:solidFill>
                  <a:srgbClr val="000000"/>
                </a:solidFill>
                <a:latin typeface="Arial" panose="020B0604020202020204" pitchFamily="34" charset="0"/>
                <a:cs typeface="Arial" panose="020B0604020202020204" pitchFamily="34" charset="0"/>
              </a:rPr>
              <a:t> mới</a:t>
            </a:r>
            <a:r>
              <a:rPr lang="vi-VN" sz="2400">
                <a:solidFill>
                  <a:srgbClr val="000000"/>
                </a:solidFill>
                <a:cs typeface="Arial" panose="020B0604020202020204" pitchFamily="34" charset="0"/>
              </a:rPr>
              <a:t>, chưa bị ngả màu, héo, úa </a:t>
            </a:r>
            <a:r>
              <a:rPr lang="en-US" sz="2400">
                <a:solidFill>
                  <a:srgbClr val="000000"/>
                </a:solidFill>
                <a:latin typeface="Arial" panose="020B0604020202020204" pitchFamily="34" charset="0"/>
                <a:cs typeface="Arial" panose="020B0604020202020204" pitchFamily="34" charset="0"/>
              </a:rPr>
              <a:t>hay </a:t>
            </a:r>
            <a:r>
              <a:rPr lang="vi-VN" sz="2400">
                <a:solidFill>
                  <a:srgbClr val="000000"/>
                </a:solidFill>
                <a:cs typeface="Arial" panose="020B0604020202020204" pitchFamily="34" charset="0"/>
              </a:rPr>
              <a:t>có mùi</a:t>
            </a:r>
            <a:r>
              <a:rPr lang="en-US" sz="2400">
                <a:solidFill>
                  <a:srgbClr val="000000"/>
                </a:solidFill>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a:p>
            <a:pPr marL="342900" indent="-342900" algn="just">
              <a:buFontTx/>
              <a:buChar char="-"/>
            </a:pPr>
            <a:r>
              <a:rPr lang="vi-VN" sz="2400">
                <a:solidFill>
                  <a:srgbClr val="000000"/>
                </a:solidFill>
                <a:latin typeface="Arial" panose="020B0604020202020204" pitchFamily="34" charset="0"/>
                <a:cs typeface="Arial" panose="020B0604020202020204" pitchFamily="34" charset="0"/>
              </a:rPr>
              <a:t>Chọn mua quần áo cần xem kích cỡ, chất liệu và chưa bị rách hay tuột chỉ.</a:t>
            </a:r>
            <a:endParaRPr lang="en-US" sz="2400">
              <a:solidFill>
                <a:srgbClr val="000000"/>
              </a:solidFill>
              <a:latin typeface="Arial" panose="020B0604020202020204" pitchFamily="34" charset="0"/>
              <a:cs typeface="Arial" panose="020B0604020202020204" pitchFamily="34" charset="0"/>
            </a:endParaRPr>
          </a:p>
          <a:p>
            <a:pPr marL="342900" indent="-342900" algn="just">
              <a:buFontTx/>
              <a:buChar char="-"/>
            </a:pPr>
            <a:r>
              <a:rPr lang="en-US" sz="2400" b="0" i="0">
                <a:solidFill>
                  <a:srgbClr val="000000"/>
                </a:solidFill>
                <a:effectLst/>
                <a:latin typeface="Arial" panose="020B0604020202020204" pitchFamily="34" charset="0"/>
                <a:cs typeface="Arial" panose="020B0604020202020204" pitchFamily="34" charset="0"/>
              </a:rPr>
              <a:t>…</a:t>
            </a:r>
            <a:endParaRPr lang="vi-VN" sz="2400" b="0" i="0">
              <a:solidFill>
                <a:srgbClr val="000000"/>
              </a:solidFill>
              <a:effectLst/>
              <a:latin typeface="Arial" panose="020B0604020202020204" pitchFamily="34" charset="0"/>
              <a:cs typeface="Arial" panose="020B0604020202020204" pitchFamily="34" charset="0"/>
            </a:endParaRPr>
          </a:p>
        </p:txBody>
      </p:sp>
      <p:sp>
        <p:nvSpPr>
          <p:cNvPr id="3" name="Rectangle 2"/>
          <p:cNvSpPr/>
          <p:nvPr/>
        </p:nvSpPr>
        <p:spPr>
          <a:xfrm>
            <a:off x="1157348" y="2239690"/>
            <a:ext cx="9724012" cy="830997"/>
          </a:xfrm>
          <a:prstGeom prst="rect">
            <a:avLst/>
          </a:prstGeom>
        </p:spPr>
        <p:txBody>
          <a:bodyPr wrap="square">
            <a:spAutoFit/>
          </a:bodyPr>
          <a:lstStyle/>
          <a:p>
            <a:pPr marL="342900" indent="-342900">
              <a:buFont typeface="Arial" panose="020B0604020202020204" pitchFamily="34" charset="0"/>
              <a:buChar char="•"/>
            </a:pPr>
            <a:r>
              <a:rPr lang="vi-VN" sz="2400">
                <a:solidFill>
                  <a:srgbClr val="000000"/>
                </a:solidFill>
                <a:latin typeface="Arial" panose="020B0604020202020204" pitchFamily="34" charset="0"/>
                <a:cs typeface="Arial" panose="020B0604020202020204" pitchFamily="34" charset="0"/>
              </a:rPr>
              <a:t>Khi mua một loại hàng hóa cần phải xác định giá tiền, chất lượng của sản phẩm đó.</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61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87774" y="883289"/>
            <a:ext cx="11362948" cy="5974711"/>
          </a:xfrm>
          <a:prstGeom prst="rect">
            <a:avLst/>
          </a:prstGeom>
        </p:spPr>
      </p:pic>
      <p:sp>
        <p:nvSpPr>
          <p:cNvPr id="4" name="Rectangle 2"/>
          <p:cNvSpPr txBox="1">
            <a:spLocks noChangeArrowheads="1"/>
          </p:cNvSpPr>
          <p:nvPr/>
        </p:nvSpPr>
        <p:spPr bwMode="auto">
          <a:xfrm>
            <a:off x="3165565" y="13579"/>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2)</a:t>
            </a:r>
            <a:endParaRPr lang="en-US" sz="2400"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4239624" y="1076984"/>
            <a:ext cx="1970108" cy="461665"/>
          </a:xfrm>
          <a:prstGeom prst="rect">
            <a:avLst/>
          </a:prstGeom>
          <a:solidFill>
            <a:srgbClr val="37AF92"/>
          </a:solidFill>
          <a:ln>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Tổng kết</a:t>
            </a:r>
          </a:p>
        </p:txBody>
      </p:sp>
      <p:sp>
        <p:nvSpPr>
          <p:cNvPr id="6" name="TextBox 5"/>
          <p:cNvSpPr txBox="1"/>
          <p:nvPr/>
        </p:nvSpPr>
        <p:spPr>
          <a:xfrm>
            <a:off x="3764226" y="1076984"/>
            <a:ext cx="3073301" cy="461665"/>
          </a:xfrm>
          <a:prstGeom prst="rect">
            <a:avLst/>
          </a:prstGeom>
          <a:solidFill>
            <a:srgbClr val="37AF92"/>
          </a:solidFill>
          <a:ln>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Củng cố - Dặn dò</a:t>
            </a:r>
          </a:p>
        </p:txBody>
      </p:sp>
    </p:spTree>
    <p:extLst>
      <p:ext uri="{BB962C8B-B14F-4D97-AF65-F5344CB8AC3E}">
        <p14:creationId xmlns:p14="http://schemas.microsoft.com/office/powerpoint/2010/main" val="289403006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1737" y="459961"/>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6958" y="31136"/>
            <a:ext cx="1246993" cy="672188"/>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247"/>
          <a:stretch/>
        </p:blipFill>
        <p:spPr>
          <a:xfrm>
            <a:off x="19" y="5298374"/>
            <a:ext cx="12192000" cy="1589846"/>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602" y="206751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5419" y="39041"/>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8859" y="1712"/>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36568" y="2953692"/>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31" y="377852"/>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52867" y="118329"/>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17741" y="703323"/>
            <a:ext cx="1373271" cy="688924"/>
          </a:xfrm>
          <a:prstGeom prst="rect">
            <a:avLst/>
          </a:prstGeom>
        </p:spPr>
      </p:pic>
      <p:pic>
        <p:nvPicPr>
          <p:cNvPr id="18" name="Picture 17" descr="cho_que_hue">
            <a:extLst>
              <a:ext uri="{FF2B5EF4-FFF2-40B4-BE49-F238E27FC236}">
                <a16:creationId xmlns:a16="http://schemas.microsoft.com/office/drawing/2014/main" id="{FF03597C-F6B1-4B78-97C0-FCC575EEA666}"/>
              </a:ext>
            </a:extLst>
          </p:cNvPr>
          <p:cNvPicPr>
            <a:picLocks noGrp="1" noChangeAspect="1"/>
          </p:cNvPicPr>
          <p:nvPr isPhoto="1"/>
        </p:nvPicPr>
        <p:blipFill>
          <a:blip r:embed="rId13">
            <a:lum/>
            <a:extLst>
              <a:ext uri="{28A0092B-C50C-407E-A947-70E740481C1C}">
                <a14:useLocalDpi xmlns:a14="http://schemas.microsoft.com/office/drawing/2010/main" val="0"/>
              </a:ext>
            </a:extLst>
          </a:blip>
          <a:stretch>
            <a:fillRect/>
          </a:stretch>
        </p:blipFill>
        <p:spPr>
          <a:xfrm>
            <a:off x="0" y="39042"/>
            <a:ext cx="5667097" cy="3730854"/>
          </a:xfrm>
          <a:prstGeom prst="rect">
            <a:avLst/>
          </a:prstGeom>
        </p:spPr>
      </p:pic>
      <p:pic>
        <p:nvPicPr>
          <p:cNvPr id="20" name="Picture 19">
            <a:extLst>
              <a:ext uri="{FF2B5EF4-FFF2-40B4-BE49-F238E27FC236}">
                <a16:creationId xmlns:a16="http://schemas.microsoft.com/office/drawing/2014/main" id="{2CCFEB0B-3529-47A8-8F23-5528222A27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09698" y="-58472"/>
            <a:ext cx="6020593" cy="3577080"/>
          </a:xfrm>
          <a:prstGeom prst="rect">
            <a:avLst/>
          </a:prstGeom>
        </p:spPr>
      </p:pic>
      <p:pic>
        <p:nvPicPr>
          <p:cNvPr id="22" name="Picture 21">
            <a:extLst>
              <a:ext uri="{FF2B5EF4-FFF2-40B4-BE49-F238E27FC236}">
                <a16:creationId xmlns:a16="http://schemas.microsoft.com/office/drawing/2014/main" id="{412268E0-70BB-4A01-9228-FE95E907088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09698" y="3518609"/>
            <a:ext cx="5982283" cy="3337680"/>
          </a:xfrm>
          <a:prstGeom prst="rect">
            <a:avLst/>
          </a:prstGeom>
        </p:spPr>
      </p:pic>
      <p:pic>
        <p:nvPicPr>
          <p:cNvPr id="24" name="Picture 23">
            <a:extLst>
              <a:ext uri="{FF2B5EF4-FFF2-40B4-BE49-F238E27FC236}">
                <a16:creationId xmlns:a16="http://schemas.microsoft.com/office/drawing/2014/main" id="{14BD5ABE-3840-4192-9937-C773D914E49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3769897"/>
            <a:ext cx="5667097" cy="3118324"/>
          </a:xfrm>
          <a:prstGeom prst="rect">
            <a:avLst/>
          </a:prstGeom>
        </p:spPr>
      </p:pic>
    </p:spTree>
    <p:extLst>
      <p:ext uri="{BB962C8B-B14F-4D97-AF65-F5344CB8AC3E}">
        <p14:creationId xmlns:p14="http://schemas.microsoft.com/office/powerpoint/2010/main" val="277040437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6938"/>
          <a:stretch/>
        </p:blipFill>
        <p:spPr>
          <a:xfrm>
            <a:off x="815619" y="870466"/>
            <a:ext cx="814607" cy="722768"/>
          </a:xfrm>
          <a:prstGeom prst="rect">
            <a:avLst/>
          </a:prstGeom>
        </p:spPr>
      </p:pic>
      <p:sp>
        <p:nvSpPr>
          <p:cNvPr id="8" name="TextBox 7"/>
          <p:cNvSpPr txBox="1"/>
          <p:nvPr/>
        </p:nvSpPr>
        <p:spPr>
          <a:xfrm>
            <a:off x="1630226" y="1101582"/>
            <a:ext cx="2952960"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6666"/>
                </a:solidFill>
                <a:latin typeface="Arial" panose="020B0604020202020204" pitchFamily="34" charset="0"/>
                <a:cs typeface="Arial" panose="020B0604020202020204" pitchFamily="34" charset="0"/>
              </a:rPr>
              <a:t>Hoạt động mở đầu </a:t>
            </a:r>
          </a:p>
        </p:txBody>
      </p:sp>
      <p:sp>
        <p:nvSpPr>
          <p:cNvPr id="10" name="Rectangle 2"/>
          <p:cNvSpPr txBox="1">
            <a:spLocks noChangeArrowheads="1"/>
          </p:cNvSpPr>
          <p:nvPr/>
        </p:nvSpPr>
        <p:spPr bwMode="auto">
          <a:xfrm>
            <a:off x="2160366" y="274552"/>
            <a:ext cx="8603404" cy="493048"/>
          </a:xfrm>
          <a:prstGeom prst="rect">
            <a:avLst/>
          </a:prstGeom>
          <a:noFill/>
          <a:ln w="9525">
            <a:noFill/>
            <a:miter lim="800000"/>
            <a:headEnd/>
            <a:tailEnd/>
          </a:ln>
          <a:effectLst/>
        </p:spPr>
        <p:txBody>
          <a:bodyPr anchor="ctr"/>
          <a:lstStyle/>
          <a:p>
            <a:pPr eaLnBrk="1" hangingPunct="1">
              <a:defRPr/>
            </a:pPr>
            <a:r>
              <a:rPr lang="en-US" sz="2800" b="1" kern="0" dirty="0" err="1">
                <a:latin typeface="Arial" panose="020B0604020202020204" pitchFamily="34" charset="0"/>
                <a:cs typeface="Arial" panose="020B0604020202020204" pitchFamily="34" charset="0"/>
              </a:rPr>
              <a:t>Bài</a:t>
            </a:r>
            <a:r>
              <a:rPr lang="en-US" sz="2800" b="1" kern="0" dirty="0">
                <a:latin typeface="Arial" panose="020B0604020202020204" pitchFamily="34" charset="0"/>
                <a:cs typeface="Arial" panose="020B0604020202020204" pitchFamily="34" charset="0"/>
              </a:rPr>
              <a:t> 9 : </a:t>
            </a:r>
            <a:r>
              <a:rPr lang="en-US" sz="2800" b="1" kern="0" dirty="0" err="1">
                <a:solidFill>
                  <a:srgbClr val="FF0000"/>
                </a:solidFill>
                <a:latin typeface="Arial" panose="020B0604020202020204" pitchFamily="34" charset="0"/>
                <a:cs typeface="Arial" panose="020B0604020202020204" pitchFamily="34" charset="0"/>
              </a:rPr>
              <a:t>Hoạt</a:t>
            </a:r>
            <a:r>
              <a:rPr lang="en-US" sz="2800" b="1" kern="0" dirty="0">
                <a:solidFill>
                  <a:srgbClr val="FF0000"/>
                </a:solidFill>
                <a:latin typeface="Arial" panose="020B0604020202020204" pitchFamily="34" charset="0"/>
                <a:cs typeface="Arial" panose="020B0604020202020204" pitchFamily="34" charset="0"/>
              </a:rPr>
              <a:t> </a:t>
            </a:r>
            <a:r>
              <a:rPr lang="en-US" sz="2800" b="1" kern="0" dirty="0" err="1">
                <a:solidFill>
                  <a:srgbClr val="FF0000"/>
                </a:solidFill>
                <a:latin typeface="Arial" panose="020B0604020202020204" pitchFamily="34" charset="0"/>
                <a:cs typeface="Arial" panose="020B0604020202020204" pitchFamily="34" charset="0"/>
              </a:rPr>
              <a:t>động</a:t>
            </a:r>
            <a:r>
              <a:rPr lang="en-US" sz="2800" b="1" kern="0" dirty="0">
                <a:solidFill>
                  <a:srgbClr val="FF0000"/>
                </a:solidFill>
                <a:latin typeface="Arial" panose="020B0604020202020204" pitchFamily="34" charset="0"/>
                <a:cs typeface="Arial" panose="020B0604020202020204" pitchFamily="34" charset="0"/>
              </a:rPr>
              <a:t> </a:t>
            </a:r>
            <a:r>
              <a:rPr lang="en-US" sz="2800" b="1" kern="0" dirty="0" err="1">
                <a:solidFill>
                  <a:srgbClr val="FF0000"/>
                </a:solidFill>
                <a:latin typeface="Arial" panose="020B0604020202020204" pitchFamily="34" charset="0"/>
                <a:cs typeface="Arial" panose="020B0604020202020204" pitchFamily="34" charset="0"/>
              </a:rPr>
              <a:t>mua</a:t>
            </a:r>
            <a:r>
              <a:rPr lang="en-US" sz="2800" b="1" kern="0" dirty="0">
                <a:solidFill>
                  <a:srgbClr val="FF0000"/>
                </a:solidFill>
                <a:latin typeface="Arial" panose="020B0604020202020204" pitchFamily="34" charset="0"/>
                <a:cs typeface="Arial" panose="020B0604020202020204" pitchFamily="34" charset="0"/>
              </a:rPr>
              <a:t> </a:t>
            </a:r>
            <a:r>
              <a:rPr lang="en-US" sz="2800" b="1" kern="0" dirty="0" err="1">
                <a:solidFill>
                  <a:srgbClr val="FF0000"/>
                </a:solidFill>
                <a:latin typeface="Arial" panose="020B0604020202020204" pitchFamily="34" charset="0"/>
                <a:cs typeface="Arial" panose="020B0604020202020204" pitchFamily="34" charset="0"/>
              </a:rPr>
              <a:t>bán</a:t>
            </a:r>
            <a:r>
              <a:rPr lang="en-US" sz="2800" b="1" kern="0" dirty="0">
                <a:solidFill>
                  <a:srgbClr val="FF0000"/>
                </a:solidFill>
                <a:latin typeface="Arial" panose="020B0604020202020204" pitchFamily="34" charset="0"/>
                <a:cs typeface="Arial" panose="020B0604020202020204" pitchFamily="34" charset="0"/>
              </a:rPr>
              <a:t> </a:t>
            </a:r>
            <a:r>
              <a:rPr lang="en-US" sz="2800" b="1" kern="0" dirty="0" err="1">
                <a:solidFill>
                  <a:srgbClr val="FF0000"/>
                </a:solidFill>
                <a:latin typeface="Arial" panose="020B0604020202020204" pitchFamily="34" charset="0"/>
                <a:cs typeface="Arial" panose="020B0604020202020204" pitchFamily="34" charset="0"/>
              </a:rPr>
              <a:t>hàng</a:t>
            </a:r>
            <a:r>
              <a:rPr lang="en-US" sz="2800" b="1" kern="0" dirty="0">
                <a:solidFill>
                  <a:srgbClr val="FF0000"/>
                </a:solidFill>
                <a:latin typeface="Arial" panose="020B0604020202020204" pitchFamily="34" charset="0"/>
                <a:cs typeface="Arial" panose="020B0604020202020204" pitchFamily="34" charset="0"/>
              </a:rPr>
              <a:t> </a:t>
            </a:r>
            <a:r>
              <a:rPr lang="en-US" sz="2800" b="1" kern="0" dirty="0" err="1">
                <a:solidFill>
                  <a:srgbClr val="FF0000"/>
                </a:solidFill>
                <a:latin typeface="Arial" panose="020B0604020202020204" pitchFamily="34" charset="0"/>
                <a:cs typeface="Arial" panose="020B0604020202020204" pitchFamily="34" charset="0"/>
              </a:rPr>
              <a:t>hóa</a:t>
            </a:r>
            <a:r>
              <a:rPr lang="en-US" sz="2800" b="1" kern="0" dirty="0">
                <a:solidFill>
                  <a:srgbClr val="FF0000"/>
                </a:solidFill>
                <a:latin typeface="Arial" panose="020B0604020202020204" pitchFamily="34" charset="0"/>
                <a:cs typeface="Arial" panose="020B0604020202020204" pitchFamily="34" charset="0"/>
              </a:rPr>
              <a:t> (</a:t>
            </a:r>
            <a:r>
              <a:rPr lang="en-US" sz="2800" b="1" kern="0" dirty="0" err="1">
                <a:solidFill>
                  <a:srgbClr val="FF0000"/>
                </a:solidFill>
                <a:latin typeface="Arial" panose="020B0604020202020204" pitchFamily="34" charset="0"/>
                <a:cs typeface="Arial" panose="020B0604020202020204" pitchFamily="34" charset="0"/>
              </a:rPr>
              <a:t>tiết</a:t>
            </a:r>
            <a:r>
              <a:rPr lang="en-US" sz="2800" b="1" kern="0" dirty="0">
                <a:solidFill>
                  <a:srgbClr val="FF0000"/>
                </a:solidFill>
                <a:latin typeface="Arial" panose="020B0604020202020204" pitchFamily="34" charset="0"/>
                <a:cs typeface="Arial" panose="020B0604020202020204" pitchFamily="34" charset="0"/>
              </a:rPr>
              <a:t> 1)</a:t>
            </a:r>
            <a:endParaRPr lang="en-US" sz="2800" b="1"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647460" y="1696332"/>
            <a:ext cx="11084632"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Kể tên một số đồ dùng, thực phẩm, đồ uống cần thiết cho cuộc sống hằng ngày của gia đình em.</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98" y="2732377"/>
            <a:ext cx="2071458" cy="128216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83" y="4219591"/>
            <a:ext cx="1270579" cy="247825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6417" y="2659443"/>
            <a:ext cx="1652404" cy="1652404"/>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6285" y="4443961"/>
            <a:ext cx="993454" cy="2139487"/>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86943" y="3006319"/>
            <a:ext cx="2359679" cy="1474799"/>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4744" y="3006319"/>
            <a:ext cx="2429698" cy="1517627"/>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2489" y="4726087"/>
            <a:ext cx="2399522" cy="1773977"/>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47512" y="2967643"/>
            <a:ext cx="2644447" cy="1758444"/>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18000" y="4915670"/>
            <a:ext cx="1146746" cy="1086100"/>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34096" y="4764274"/>
            <a:ext cx="2429698" cy="1673540"/>
          </a:xfrm>
          <a:prstGeom prst="rect">
            <a:avLst/>
          </a:prstGeom>
        </p:spPr>
      </p:pic>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35582" y="4764274"/>
            <a:ext cx="2656377" cy="1771804"/>
          </a:xfrm>
          <a:prstGeom prst="rect">
            <a:avLst/>
          </a:prstGeom>
        </p:spPr>
      </p:pic>
    </p:spTree>
    <p:extLst>
      <p:ext uri="{BB962C8B-B14F-4D97-AF65-F5344CB8AC3E}">
        <p14:creationId xmlns:p14="http://schemas.microsoft.com/office/powerpoint/2010/main" val="144702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barn(inVertical)">
                                      <p:cBhvr>
                                        <p:cTn id="8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960032" y="0"/>
            <a:ext cx="8049768" cy="946767"/>
          </a:xfrm>
          <a:prstGeom prst="rect">
            <a:avLst/>
          </a:prstGeom>
          <a:noFill/>
          <a:ln w="9525">
            <a:noFill/>
            <a:miter lim="800000"/>
            <a:headEnd/>
            <a:tailEnd/>
          </a:ln>
          <a:effectLst/>
        </p:spPr>
        <p:txBody>
          <a:bodyPr anchor="ctr"/>
          <a:lstStyle/>
          <a:p>
            <a:pPr>
              <a:defRPr/>
            </a:pPr>
            <a:r>
              <a:rPr lang="en-US" sz="2800" kern="0" dirty="0" err="1">
                <a:latin typeface="Arial" panose="020B0604020202020204" pitchFamily="34" charset="0"/>
                <a:cs typeface="Arial" panose="020B0604020202020204" pitchFamily="34" charset="0"/>
              </a:rPr>
              <a:t>Bài</a:t>
            </a:r>
            <a:r>
              <a:rPr lang="en-US" sz="2800" kern="0" dirty="0">
                <a:latin typeface="Arial" panose="020B0604020202020204" pitchFamily="34" charset="0"/>
                <a:cs typeface="Arial" panose="020B0604020202020204" pitchFamily="34" charset="0"/>
              </a:rPr>
              <a:t> 9 : </a:t>
            </a:r>
            <a:r>
              <a:rPr lang="en-US" sz="2800" kern="0" dirty="0" err="1">
                <a:solidFill>
                  <a:srgbClr val="FF0000"/>
                </a:solidFill>
                <a:latin typeface="Arial" panose="020B0604020202020204" pitchFamily="34" charset="0"/>
                <a:cs typeface="Arial" panose="020B0604020202020204" pitchFamily="34" charset="0"/>
              </a:rPr>
              <a:t>Hoạt</a:t>
            </a:r>
            <a:r>
              <a:rPr lang="en-US" sz="2800" kern="0" dirty="0">
                <a:solidFill>
                  <a:srgbClr val="FF0000"/>
                </a:solidFill>
                <a:latin typeface="Arial" panose="020B0604020202020204" pitchFamily="34" charset="0"/>
                <a:cs typeface="Arial" panose="020B0604020202020204" pitchFamily="34" charset="0"/>
              </a:rPr>
              <a:t> </a:t>
            </a:r>
            <a:r>
              <a:rPr lang="en-US" sz="2800" kern="0" dirty="0" err="1">
                <a:solidFill>
                  <a:srgbClr val="FF0000"/>
                </a:solidFill>
                <a:latin typeface="Arial" panose="020B0604020202020204" pitchFamily="34" charset="0"/>
                <a:cs typeface="Arial" panose="020B0604020202020204" pitchFamily="34" charset="0"/>
              </a:rPr>
              <a:t>động</a:t>
            </a:r>
            <a:r>
              <a:rPr lang="en-US" sz="2800" kern="0" dirty="0">
                <a:solidFill>
                  <a:srgbClr val="FF0000"/>
                </a:solidFill>
                <a:latin typeface="Arial" panose="020B0604020202020204" pitchFamily="34" charset="0"/>
                <a:cs typeface="Arial" panose="020B0604020202020204" pitchFamily="34" charset="0"/>
              </a:rPr>
              <a:t> </a:t>
            </a:r>
            <a:r>
              <a:rPr lang="en-US" sz="2800" kern="0" dirty="0" err="1">
                <a:solidFill>
                  <a:srgbClr val="FF0000"/>
                </a:solidFill>
                <a:latin typeface="Arial" panose="020B0604020202020204" pitchFamily="34" charset="0"/>
                <a:cs typeface="Arial" panose="020B0604020202020204" pitchFamily="34" charset="0"/>
              </a:rPr>
              <a:t>mua</a:t>
            </a:r>
            <a:r>
              <a:rPr lang="en-US" sz="2800" kern="0" dirty="0">
                <a:solidFill>
                  <a:srgbClr val="FF0000"/>
                </a:solidFill>
                <a:latin typeface="Arial" panose="020B0604020202020204" pitchFamily="34" charset="0"/>
                <a:cs typeface="Arial" panose="020B0604020202020204" pitchFamily="34" charset="0"/>
              </a:rPr>
              <a:t> </a:t>
            </a:r>
            <a:r>
              <a:rPr lang="en-US" sz="2800" kern="0" dirty="0" err="1">
                <a:solidFill>
                  <a:srgbClr val="FF0000"/>
                </a:solidFill>
                <a:latin typeface="Arial" panose="020B0604020202020204" pitchFamily="34" charset="0"/>
                <a:cs typeface="Arial" panose="020B0604020202020204" pitchFamily="34" charset="0"/>
              </a:rPr>
              <a:t>bán</a:t>
            </a:r>
            <a:r>
              <a:rPr lang="en-US" sz="2800" kern="0" dirty="0">
                <a:solidFill>
                  <a:srgbClr val="FF0000"/>
                </a:solidFill>
                <a:latin typeface="Arial" panose="020B0604020202020204" pitchFamily="34" charset="0"/>
                <a:cs typeface="Arial" panose="020B0604020202020204" pitchFamily="34" charset="0"/>
              </a:rPr>
              <a:t> </a:t>
            </a:r>
            <a:r>
              <a:rPr lang="en-US" sz="2800" kern="0" dirty="0" err="1">
                <a:solidFill>
                  <a:srgbClr val="FF0000"/>
                </a:solidFill>
                <a:latin typeface="Arial" panose="020B0604020202020204" pitchFamily="34" charset="0"/>
                <a:cs typeface="Arial" panose="020B0604020202020204" pitchFamily="34" charset="0"/>
              </a:rPr>
              <a:t>hàng</a:t>
            </a:r>
            <a:r>
              <a:rPr lang="en-US" sz="2800" kern="0" dirty="0">
                <a:solidFill>
                  <a:srgbClr val="FF0000"/>
                </a:solidFill>
                <a:latin typeface="Arial" panose="020B0604020202020204" pitchFamily="34" charset="0"/>
                <a:cs typeface="Arial" panose="020B0604020202020204" pitchFamily="34" charset="0"/>
              </a:rPr>
              <a:t> </a:t>
            </a:r>
            <a:r>
              <a:rPr lang="en-US" sz="2800" kern="0" dirty="0" err="1">
                <a:solidFill>
                  <a:srgbClr val="FF0000"/>
                </a:solidFill>
                <a:latin typeface="Arial" panose="020B0604020202020204" pitchFamily="34" charset="0"/>
                <a:cs typeface="Arial" panose="020B0604020202020204" pitchFamily="34" charset="0"/>
              </a:rPr>
              <a:t>hóa</a:t>
            </a:r>
            <a:r>
              <a:rPr lang="en-US" sz="2800" kern="0" dirty="0">
                <a:solidFill>
                  <a:srgbClr val="FF0000"/>
                </a:solidFill>
                <a:latin typeface="Arial" panose="020B0604020202020204" pitchFamily="34" charset="0"/>
                <a:cs typeface="Arial" panose="020B0604020202020204" pitchFamily="34" charset="0"/>
              </a:rPr>
              <a:t> (</a:t>
            </a:r>
            <a:r>
              <a:rPr lang="en-US" sz="2800" kern="0" dirty="0" err="1">
                <a:solidFill>
                  <a:srgbClr val="FF0000"/>
                </a:solidFill>
                <a:latin typeface="Arial" panose="020B0604020202020204" pitchFamily="34" charset="0"/>
                <a:cs typeface="Arial" panose="020B0604020202020204" pitchFamily="34" charset="0"/>
              </a:rPr>
              <a:t>tiết</a:t>
            </a:r>
            <a:r>
              <a:rPr lang="en-US" sz="2800" kern="0" dirty="0">
                <a:solidFill>
                  <a:srgbClr val="FF0000"/>
                </a:solidFill>
                <a:latin typeface="Arial" panose="020B0604020202020204" pitchFamily="34" charset="0"/>
                <a:cs typeface="Arial" panose="020B0604020202020204" pitchFamily="34" charset="0"/>
              </a:rPr>
              <a:t> 1)</a:t>
            </a:r>
            <a:endParaRPr lang="en-US" sz="2800"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sp>
        <p:nvSpPr>
          <p:cNvPr id="11" name="TextBox 10"/>
          <p:cNvSpPr txBox="1"/>
          <p:nvPr/>
        </p:nvSpPr>
        <p:spPr>
          <a:xfrm>
            <a:off x="1189889" y="1254813"/>
            <a:ext cx="614954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Quan sát hình và cho biết:</a:t>
            </a:r>
          </a:p>
        </p:txBody>
      </p:sp>
      <p:sp>
        <p:nvSpPr>
          <p:cNvPr id="12" name="TextBox 11"/>
          <p:cNvSpPr txBox="1"/>
          <p:nvPr/>
        </p:nvSpPr>
        <p:spPr>
          <a:xfrm>
            <a:off x="1189889" y="1674495"/>
            <a:ext cx="87001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Tên các loại hàng hóa.</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509" y="2146585"/>
            <a:ext cx="4268925" cy="4021175"/>
          </a:xfrm>
          <a:prstGeom prst="rect">
            <a:avLst/>
          </a:prstGeom>
        </p:spPr>
      </p:pic>
      <p:sp>
        <p:nvSpPr>
          <p:cNvPr id="16" name="Rounded Rectangle 15"/>
          <p:cNvSpPr/>
          <p:nvPr/>
        </p:nvSpPr>
        <p:spPr>
          <a:xfrm>
            <a:off x="1738911" y="5825681"/>
            <a:ext cx="4580120" cy="100405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Gạo, dầu ăn, nước mắm, </a:t>
            </a:r>
          </a:p>
          <a:p>
            <a:pPr algn="ctr"/>
            <a:r>
              <a:rPr lang="en-US" sz="2400">
                <a:latin typeface="Arial" panose="020B0604020202020204" pitchFamily="34" charset="0"/>
                <a:cs typeface="Arial" panose="020B0604020202020204" pitchFamily="34" charset="0"/>
              </a:rPr>
              <a:t>rau, trái cây, thịt, trứng</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6636" y="2166245"/>
            <a:ext cx="3949707" cy="3949707"/>
          </a:xfrm>
          <a:prstGeom prst="rect">
            <a:avLst/>
          </a:prstGeom>
        </p:spPr>
      </p:pic>
      <p:sp>
        <p:nvSpPr>
          <p:cNvPr id="18" name="Rounded Rectangle 17"/>
          <p:cNvSpPr/>
          <p:nvPr/>
        </p:nvSpPr>
        <p:spPr>
          <a:xfrm>
            <a:off x="7171699" y="5825682"/>
            <a:ext cx="3844644" cy="100405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Quạt điện, tivi</a:t>
            </a:r>
          </a:p>
        </p:txBody>
      </p:sp>
    </p:spTree>
    <p:extLst>
      <p:ext uri="{BB962C8B-B14F-4D97-AF65-F5344CB8AC3E}">
        <p14:creationId xmlns:p14="http://schemas.microsoft.com/office/powerpoint/2010/main" val="16824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animBg="1"/>
      <p:bldP spid="16" grpId="1" animBg="1"/>
      <p:bldP spid="18" grpId="0" bldLvl="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960032" y="0"/>
            <a:ext cx="6835631" cy="946767"/>
          </a:xfrm>
          <a:prstGeom prst="rect">
            <a:avLst/>
          </a:prstGeom>
          <a:noFill/>
          <a:ln w="9525">
            <a:noFill/>
            <a:miter lim="800000"/>
            <a:headEnd/>
            <a:tailEnd/>
          </a:ln>
          <a:effectLst/>
        </p:spPr>
        <p:txBody>
          <a:bodyPr anchor="ctr"/>
          <a:lstStyle/>
          <a:p>
            <a:pPr eaLnBrk="1" hangingPunct="1">
              <a:defRPr/>
            </a:pPr>
            <a:r>
              <a:rPr lang="en-US" sz="2400" kern="0">
                <a:latin typeface="Arial" panose="020B0604020202020204" pitchFamily="34" charset="0"/>
                <a:cs typeface="Arial" panose="020B0604020202020204" pitchFamily="34" charset="0"/>
              </a:rPr>
              <a:t>Thứ bảy ngày 4 tháng 12 năm 2021</a:t>
            </a:r>
          </a:p>
          <a:p>
            <a:pPr>
              <a:defRPr/>
            </a:pPr>
            <a:r>
              <a:rPr lang="en-US" sz="2400" kern="0">
                <a:latin typeface="Arial" panose="020B0604020202020204" pitchFamily="34" charset="0"/>
                <a:cs typeface="Arial" panose="020B0604020202020204" pitchFamily="34" charset="0"/>
              </a:rPr>
              <a:t>Bài 9 : </a:t>
            </a:r>
            <a:r>
              <a:rPr lang="en-US" sz="2400" kern="0">
                <a:solidFill>
                  <a:srgbClr val="FF0000"/>
                </a:solidFill>
                <a:latin typeface="Arial" panose="020B0604020202020204" pitchFamily="34" charset="0"/>
                <a:cs typeface="Arial" panose="020B0604020202020204" pitchFamily="34" charset="0"/>
              </a:rPr>
              <a:t>Hoạt động mua bán hàng hóa (tiết 1)</a:t>
            </a:r>
            <a:endParaRPr lang="en-US" sz="240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sp>
        <p:nvSpPr>
          <p:cNvPr id="11" name="TextBox 10"/>
          <p:cNvSpPr txBox="1"/>
          <p:nvPr/>
        </p:nvSpPr>
        <p:spPr>
          <a:xfrm>
            <a:off x="1189889" y="1254813"/>
            <a:ext cx="614954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Quan sát hình và cho biết:</a:t>
            </a:r>
          </a:p>
        </p:txBody>
      </p:sp>
      <p:sp>
        <p:nvSpPr>
          <p:cNvPr id="12" name="TextBox 11"/>
          <p:cNvSpPr txBox="1"/>
          <p:nvPr/>
        </p:nvSpPr>
        <p:spPr>
          <a:xfrm>
            <a:off x="1189889" y="1674495"/>
            <a:ext cx="87001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Tên các loại hàng hóa.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369" y="2086847"/>
            <a:ext cx="3870227" cy="449137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5009" y="2136160"/>
            <a:ext cx="6486818" cy="4442060"/>
          </a:xfrm>
          <a:prstGeom prst="rect">
            <a:avLst/>
          </a:prstGeom>
        </p:spPr>
      </p:pic>
      <p:sp>
        <p:nvSpPr>
          <p:cNvPr id="14" name="Rounded Rectangle 13"/>
          <p:cNvSpPr/>
          <p:nvPr/>
        </p:nvSpPr>
        <p:spPr>
          <a:xfrm>
            <a:off x="1800102" y="5814799"/>
            <a:ext cx="3032760" cy="90360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Mũ bảo hiểm</a:t>
            </a:r>
          </a:p>
        </p:txBody>
      </p:sp>
      <p:sp>
        <p:nvSpPr>
          <p:cNvPr id="19" name="Rounded Rectangle 18"/>
          <p:cNvSpPr/>
          <p:nvPr/>
        </p:nvSpPr>
        <p:spPr>
          <a:xfrm>
            <a:off x="7339431" y="5814799"/>
            <a:ext cx="3032760" cy="90360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Xe máy</a:t>
            </a:r>
          </a:p>
        </p:txBody>
      </p:sp>
    </p:spTree>
    <p:extLst>
      <p:ext uri="{BB962C8B-B14F-4D97-AF65-F5344CB8AC3E}">
        <p14:creationId xmlns:p14="http://schemas.microsoft.com/office/powerpoint/2010/main" val="180665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9" grpId="0" bldLvl="0" animBg="1"/>
      <p:bldP spid="1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960032" y="0"/>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1)</a:t>
            </a:r>
            <a:endParaRPr lang="en-US" sz="2400"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sp>
        <p:nvSpPr>
          <p:cNvPr id="11" name="TextBox 10"/>
          <p:cNvSpPr txBox="1"/>
          <p:nvPr/>
        </p:nvSpPr>
        <p:spPr>
          <a:xfrm>
            <a:off x="1189889" y="1254813"/>
            <a:ext cx="614954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Quan sát hình và cho biết:</a:t>
            </a:r>
          </a:p>
        </p:txBody>
      </p:sp>
      <p:sp>
        <p:nvSpPr>
          <p:cNvPr id="12" name="TextBox 11"/>
          <p:cNvSpPr txBox="1"/>
          <p:nvPr/>
        </p:nvSpPr>
        <p:spPr>
          <a:xfrm>
            <a:off x="1189889" y="1674495"/>
            <a:ext cx="87001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Tên các loại hàng hóa.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140" y="2086848"/>
            <a:ext cx="5118195" cy="43088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308" y="2024524"/>
            <a:ext cx="5596766" cy="4308807"/>
          </a:xfrm>
          <a:prstGeom prst="rect">
            <a:avLst/>
          </a:prstGeom>
        </p:spPr>
      </p:pic>
      <p:sp>
        <p:nvSpPr>
          <p:cNvPr id="13" name="Rounded Rectangle 12"/>
          <p:cNvSpPr/>
          <p:nvPr/>
        </p:nvSpPr>
        <p:spPr>
          <a:xfrm>
            <a:off x="1567775" y="5958610"/>
            <a:ext cx="4291259" cy="80741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Tủ thuốc, các loại thuốc</a:t>
            </a:r>
          </a:p>
        </p:txBody>
      </p:sp>
      <p:sp>
        <p:nvSpPr>
          <p:cNvPr id="15" name="Rounded Rectangle 14"/>
          <p:cNvSpPr/>
          <p:nvPr/>
        </p:nvSpPr>
        <p:spPr>
          <a:xfrm>
            <a:off x="6734660" y="5830460"/>
            <a:ext cx="4457357" cy="93698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Đồ dùng học tập: Đèn học, sách vở, bút</a:t>
            </a:r>
          </a:p>
        </p:txBody>
      </p:sp>
    </p:spTree>
    <p:extLst>
      <p:ext uri="{BB962C8B-B14F-4D97-AF65-F5344CB8AC3E}">
        <p14:creationId xmlns:p14="http://schemas.microsoft.com/office/powerpoint/2010/main" val="218630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15" grpId="0" bldLvl="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960032" y="0"/>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1)</a:t>
            </a:r>
            <a:endParaRPr lang="en-US" sz="2400"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sp>
        <p:nvSpPr>
          <p:cNvPr id="14" name="TextBox 13"/>
          <p:cNvSpPr txBox="1"/>
          <p:nvPr/>
        </p:nvSpPr>
        <p:spPr>
          <a:xfrm>
            <a:off x="875191" y="1255114"/>
            <a:ext cx="1080902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2. Sự cần thiết của những hàng hóa đó đối với gia đình: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9" y="2528495"/>
            <a:ext cx="3918206" cy="18292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256" y="2570437"/>
            <a:ext cx="4146699" cy="172779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6853" y="2586846"/>
            <a:ext cx="4335148" cy="1669709"/>
          </a:xfrm>
          <a:prstGeom prst="rect">
            <a:avLst/>
          </a:prstGeom>
        </p:spPr>
      </p:pic>
      <p:sp>
        <p:nvSpPr>
          <p:cNvPr id="18" name="Rectangle 17"/>
          <p:cNvSpPr/>
          <p:nvPr/>
        </p:nvSpPr>
        <p:spPr>
          <a:xfrm>
            <a:off x="-1" y="4339219"/>
            <a:ext cx="3930555"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a:solidFill>
                  <a:srgbClr val="000000"/>
                </a:solidFill>
                <a:latin typeface="Arial" panose="020B0604020202020204" pitchFamily="34" charset="0"/>
                <a:cs typeface="Arial" panose="020B0604020202020204" pitchFamily="34" charset="0"/>
              </a:rPr>
              <a:t>H</a:t>
            </a:r>
            <a:r>
              <a:rPr lang="en-US" sz="240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1: Thực phẩm dùng </a:t>
            </a:r>
            <a:r>
              <a:rPr lang="en-US" sz="2400">
                <a:solidFill>
                  <a:srgbClr val="000000"/>
                </a:solidFill>
                <a:latin typeface="Arial" panose="020B0604020202020204" pitchFamily="34" charset="0"/>
                <a:cs typeface="Arial" panose="020B0604020202020204" pitchFamily="34" charset="0"/>
              </a:rPr>
              <a:t>để </a:t>
            </a:r>
            <a:r>
              <a:rPr lang="vi-VN" sz="2400">
                <a:solidFill>
                  <a:srgbClr val="000000"/>
                </a:solidFill>
                <a:latin typeface="Arial" panose="020B0604020202020204" pitchFamily="34" charset="0"/>
                <a:cs typeface="Arial" panose="020B0604020202020204" pitchFamily="34" charset="0"/>
              </a:rPr>
              <a:t>làm đồ ăn</a:t>
            </a:r>
            <a:r>
              <a:rPr lang="en-US" sz="2400">
                <a:solidFill>
                  <a:srgbClr val="000000"/>
                </a:solidFill>
                <a:latin typeface="Arial" panose="020B0604020202020204" pitchFamily="34" charset="0"/>
                <a:cs typeface="Arial" panose="020B0604020202020204" pitchFamily="34" charset="0"/>
              </a:rPr>
              <a:t>.</a:t>
            </a:r>
            <a:endParaRPr lang="vi-VN" sz="2400">
              <a:solidFill>
                <a:srgbClr val="000000"/>
              </a:solidFill>
              <a:latin typeface="Arial" panose="020B0604020202020204" pitchFamily="34" charset="0"/>
              <a:cs typeface="Arial" panose="020B0604020202020204" pitchFamily="34" charset="0"/>
            </a:endParaRPr>
          </a:p>
        </p:txBody>
      </p:sp>
      <p:sp>
        <p:nvSpPr>
          <p:cNvPr id="19" name="Rectangle 18"/>
          <p:cNvSpPr/>
          <p:nvPr/>
        </p:nvSpPr>
        <p:spPr>
          <a:xfrm>
            <a:off x="8314152" y="4339219"/>
            <a:ext cx="3877849"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a:solidFill>
                  <a:srgbClr val="000000"/>
                </a:solidFill>
                <a:latin typeface="Arial" panose="020B0604020202020204" pitchFamily="34" charset="0"/>
                <a:cs typeface="Arial" panose="020B0604020202020204" pitchFamily="34" charset="0"/>
              </a:rPr>
              <a:t>H 5: Tủ thuốc được dùng để </a:t>
            </a:r>
            <a:r>
              <a:rPr lang="en-US" sz="2400">
                <a:solidFill>
                  <a:srgbClr val="000000"/>
                </a:solidFill>
                <a:latin typeface="Arial" panose="020B0604020202020204" pitchFamily="34" charset="0"/>
                <a:cs typeface="Arial" panose="020B0604020202020204" pitchFamily="34" charset="0"/>
              </a:rPr>
              <a:t>cất </a:t>
            </a:r>
            <a:r>
              <a:rPr lang="vi-VN" sz="2400">
                <a:solidFill>
                  <a:srgbClr val="000000"/>
                </a:solidFill>
                <a:latin typeface="Arial" panose="020B0604020202020204" pitchFamily="34" charset="0"/>
                <a:cs typeface="Arial" panose="020B0604020202020204" pitchFamily="34" charset="0"/>
              </a:rPr>
              <a:t>các loại thuốc</a:t>
            </a:r>
            <a:r>
              <a:rPr lang="en-US" sz="2400">
                <a:solidFill>
                  <a:srgbClr val="000000"/>
                </a:solidFill>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sử dụng khi đau ốm.</a:t>
            </a:r>
            <a:endParaRPr lang="vi-VN" sz="2400">
              <a:solidFill>
                <a:srgbClr val="000000"/>
              </a:solidFill>
              <a:latin typeface="Arial" panose="020B0604020202020204" pitchFamily="34" charset="0"/>
              <a:cs typeface="Arial" panose="020B0604020202020204" pitchFamily="34" charset="0"/>
            </a:endParaRPr>
          </a:p>
        </p:txBody>
      </p:sp>
      <p:sp>
        <p:nvSpPr>
          <p:cNvPr id="20" name="Rectangle 19"/>
          <p:cNvSpPr/>
          <p:nvPr/>
        </p:nvSpPr>
        <p:spPr>
          <a:xfrm>
            <a:off x="4276767" y="4339218"/>
            <a:ext cx="3820693"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en-US" sz="2400">
                <a:solidFill>
                  <a:srgbClr val="000000"/>
                </a:solidFill>
                <a:latin typeface="Arial" panose="020B0604020202020204" pitchFamily="34" charset="0"/>
                <a:cs typeface="Arial" panose="020B0604020202020204" pitchFamily="34" charset="0"/>
              </a:rPr>
              <a:t>H </a:t>
            </a:r>
            <a:r>
              <a:rPr lang="vi-VN" sz="2400">
                <a:solidFill>
                  <a:srgbClr val="000000"/>
                </a:solidFill>
                <a:latin typeface="Arial" panose="020B0604020202020204" pitchFamily="34" charset="0"/>
                <a:cs typeface="Arial" panose="020B0604020202020204" pitchFamily="34" charset="0"/>
              </a:rPr>
              <a:t>3: Mũ bảo hiểm </a:t>
            </a:r>
            <a:r>
              <a:rPr lang="en-US" sz="2400">
                <a:solidFill>
                  <a:srgbClr val="000000"/>
                </a:solidFill>
                <a:latin typeface="Arial" panose="020B0604020202020204" pitchFamily="34" charset="0"/>
                <a:cs typeface="Arial" panose="020B0604020202020204" pitchFamily="34" charset="0"/>
              </a:rPr>
              <a:t>dùng </a:t>
            </a:r>
            <a:r>
              <a:rPr lang="vi-VN" sz="2400">
                <a:solidFill>
                  <a:srgbClr val="000000"/>
                </a:solidFill>
                <a:latin typeface="Arial" panose="020B0604020202020204" pitchFamily="34" charset="0"/>
                <a:cs typeface="Arial" panose="020B0604020202020204" pitchFamily="34" charset="0"/>
              </a:rPr>
              <a:t>để đội</a:t>
            </a:r>
            <a:r>
              <a:rPr lang="en-US" sz="2400">
                <a:solidFill>
                  <a:srgbClr val="000000"/>
                </a:solidFill>
                <a:latin typeface="Arial" panose="020B0604020202020204" pitchFamily="34" charset="0"/>
                <a:cs typeface="Arial" panose="020B0604020202020204" pitchFamily="34" charset="0"/>
              </a:rPr>
              <a:t>,</a:t>
            </a:r>
            <a:r>
              <a:rPr lang="vi-VN" sz="2400">
                <a:solidFill>
                  <a:srgbClr val="000000"/>
                </a:solidFill>
                <a:latin typeface="Arial" panose="020B0604020202020204" pitchFamily="34" charset="0"/>
                <a:cs typeface="Arial" panose="020B0604020202020204" pitchFamily="34" charset="0"/>
              </a:rPr>
              <a:t> </a:t>
            </a:r>
            <a:r>
              <a:rPr lang="en-US" sz="2400">
                <a:solidFill>
                  <a:srgbClr val="000000"/>
                </a:solidFill>
                <a:latin typeface="Arial" panose="020B0604020202020204" pitchFamily="34" charset="0"/>
                <a:cs typeface="Arial" panose="020B0604020202020204" pitchFamily="34" charset="0"/>
              </a:rPr>
              <a:t>bảo vệ đầu </a:t>
            </a:r>
            <a:r>
              <a:rPr lang="vi-VN" sz="2400">
                <a:solidFill>
                  <a:srgbClr val="000000"/>
                </a:solidFill>
                <a:latin typeface="Arial" panose="020B0604020202020204" pitchFamily="34" charset="0"/>
                <a:cs typeface="Arial" panose="020B0604020202020204" pitchFamily="34" charset="0"/>
              </a:rPr>
              <a:t>khi tham gia giao thông.</a:t>
            </a:r>
          </a:p>
        </p:txBody>
      </p:sp>
      <p:sp>
        <p:nvSpPr>
          <p:cNvPr id="13" name="Rectangle 12"/>
          <p:cNvSpPr/>
          <p:nvPr/>
        </p:nvSpPr>
        <p:spPr>
          <a:xfrm>
            <a:off x="12349" y="5288340"/>
            <a:ext cx="3918205"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a:solidFill>
                  <a:srgbClr val="000000"/>
                </a:solidFill>
                <a:latin typeface="Arial" panose="020B0604020202020204" pitchFamily="34" charset="0"/>
                <a:cs typeface="Arial" panose="020B0604020202020204" pitchFamily="34" charset="0"/>
              </a:rPr>
              <a:t>H 2: Quạt dùng để làm mát, ti</a:t>
            </a:r>
            <a:r>
              <a:rPr lang="en-US" sz="240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vi dùng để xem các chương trình</a:t>
            </a:r>
            <a:r>
              <a:rPr lang="en-US" sz="2400">
                <a:solidFill>
                  <a:srgbClr val="000000"/>
                </a:solidFill>
                <a:latin typeface="Arial" panose="020B0604020202020204" pitchFamily="34" charset="0"/>
                <a:cs typeface="Arial" panose="020B0604020202020204" pitchFamily="34" charset="0"/>
              </a:rPr>
              <a:t> truyền hình</a:t>
            </a:r>
            <a:r>
              <a:rPr lang="vi-VN" sz="2400">
                <a:solidFill>
                  <a:srgbClr val="000000"/>
                </a:solidFill>
                <a:latin typeface="Arial" panose="020B0604020202020204" pitchFamily="34" charset="0"/>
                <a:cs typeface="Arial" panose="020B0604020202020204" pitchFamily="34" charset="0"/>
              </a:rPr>
              <a:t>.</a:t>
            </a:r>
          </a:p>
        </p:txBody>
      </p:sp>
      <p:sp>
        <p:nvSpPr>
          <p:cNvPr id="15" name="Rectangle 14"/>
          <p:cNvSpPr/>
          <p:nvPr/>
        </p:nvSpPr>
        <p:spPr>
          <a:xfrm>
            <a:off x="4315268" y="5779743"/>
            <a:ext cx="3782192"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en-US" sz="2400">
                <a:solidFill>
                  <a:srgbClr val="000000"/>
                </a:solidFill>
                <a:latin typeface="Arial" panose="020B0604020202020204" pitchFamily="34" charset="0"/>
                <a:cs typeface="Arial" panose="020B0604020202020204" pitchFamily="34" charset="0"/>
              </a:rPr>
              <a:t>H4: </a:t>
            </a:r>
            <a:r>
              <a:rPr lang="vi-VN" sz="2400">
                <a:solidFill>
                  <a:srgbClr val="000000"/>
                </a:solidFill>
                <a:latin typeface="Arial" panose="020B0604020202020204" pitchFamily="34" charset="0"/>
                <a:cs typeface="Arial" panose="020B0604020202020204" pitchFamily="34" charset="0"/>
              </a:rPr>
              <a:t>Xe máy dùng để </a:t>
            </a:r>
            <a:r>
              <a:rPr lang="en-US" sz="2400">
                <a:solidFill>
                  <a:srgbClr val="000000"/>
                </a:solidFill>
                <a:latin typeface="Arial" panose="020B0604020202020204" pitchFamily="34" charset="0"/>
                <a:cs typeface="Arial" panose="020B0604020202020204" pitchFamily="34" charset="0"/>
              </a:rPr>
              <a:t>di chuyển.</a:t>
            </a:r>
            <a:endParaRPr lang="vi-VN" sz="2400">
              <a:solidFill>
                <a:srgbClr val="000000"/>
              </a:solidFill>
              <a:latin typeface="Arial" panose="020B0604020202020204" pitchFamily="34" charset="0"/>
              <a:cs typeface="Arial" panose="020B0604020202020204" pitchFamily="34" charset="0"/>
            </a:endParaRPr>
          </a:p>
        </p:txBody>
      </p:sp>
      <p:sp>
        <p:nvSpPr>
          <p:cNvPr id="21" name="Rectangle 20"/>
          <p:cNvSpPr/>
          <p:nvPr/>
        </p:nvSpPr>
        <p:spPr>
          <a:xfrm>
            <a:off x="8314151" y="5991543"/>
            <a:ext cx="3877849"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a:solidFill>
                  <a:srgbClr val="000000"/>
                </a:solidFill>
                <a:latin typeface="Arial" panose="020B0604020202020204" pitchFamily="34" charset="0"/>
                <a:cs typeface="Arial" panose="020B0604020202020204" pitchFamily="34" charset="0"/>
              </a:rPr>
              <a:t>H 6: Đèn học, sách vở và bút </a:t>
            </a:r>
            <a:r>
              <a:rPr lang="en-US" sz="2400">
                <a:solidFill>
                  <a:srgbClr val="000000"/>
                </a:solidFill>
                <a:latin typeface="Arial" panose="020B0604020202020204" pitchFamily="34" charset="0"/>
                <a:cs typeface="Arial" panose="020B0604020202020204" pitchFamily="34" charset="0"/>
              </a:rPr>
              <a:t>dùng </a:t>
            </a:r>
            <a:r>
              <a:rPr lang="vi-VN" sz="2400">
                <a:solidFill>
                  <a:srgbClr val="000000"/>
                </a:solidFill>
                <a:latin typeface="Arial" panose="020B0604020202020204" pitchFamily="34" charset="0"/>
                <a:cs typeface="Arial" panose="020B0604020202020204" pitchFamily="34" charset="0"/>
              </a:rPr>
              <a:t>để học tập.</a:t>
            </a:r>
          </a:p>
        </p:txBody>
      </p:sp>
      <p:sp>
        <p:nvSpPr>
          <p:cNvPr id="2" name="Rectangle 1"/>
          <p:cNvSpPr/>
          <p:nvPr/>
        </p:nvSpPr>
        <p:spPr>
          <a:xfrm>
            <a:off x="769255" y="1670613"/>
            <a:ext cx="10503795" cy="830997"/>
          </a:xfrm>
          <a:prstGeom prst="rect">
            <a:avLst/>
          </a:prstGeom>
        </p:spPr>
        <p:txBody>
          <a:bodyPr wrap="square">
            <a:spAutoFit/>
          </a:bodyPr>
          <a:lstStyle/>
          <a:p>
            <a:pPr marL="342900" indent="-342900">
              <a:buFont typeface="Arial" panose="020B0604020202020204" pitchFamily="34" charset="0"/>
              <a:buChar char="•"/>
            </a:pPr>
            <a:r>
              <a:rPr lang="en-US" sz="2400">
                <a:solidFill>
                  <a:srgbClr val="000000"/>
                </a:solidFill>
                <a:latin typeface="Arial" panose="020B0604020202020204" pitchFamily="34" charset="0"/>
                <a:cs typeface="Arial" panose="020B0604020202020204" pitchFamily="34" charset="0"/>
              </a:rPr>
              <a:t>Theo em, những hàng hóa đó có cần thiết không?</a:t>
            </a:r>
          </a:p>
          <a:p>
            <a:pPr marL="342900" indent="-342900">
              <a:buFont typeface="Arial" panose="020B0604020202020204" pitchFamily="34" charset="0"/>
              <a:buChar char="•"/>
            </a:pPr>
            <a:r>
              <a:rPr lang="en-US" sz="2400">
                <a:solidFill>
                  <a:srgbClr val="000000"/>
                </a:solidFill>
                <a:latin typeface="Arial" panose="020B0604020202020204" pitchFamily="34" charset="0"/>
                <a:cs typeface="Arial" panose="020B0604020202020204" pitchFamily="34" charset="0"/>
              </a:rPr>
              <a:t>Gia đình em sử dụng những thực phẩm, vật dụng ấy để làm gì?</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18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3" presetClass="emph" presetSubtype="2" fill="hold" grpId="1" nodeType="withEffect">
                                  <p:stCondLst>
                                    <p:cond delay="0"/>
                                  </p:stCondLst>
                                  <p:iterate type="lt">
                                    <p:tmPct val="0"/>
                                  </p:iterate>
                                  <p:childTnLst>
                                    <p:animClr clrSpc="rgb" dir="cw">
                                      <p:cBhvr override="childStyle">
                                        <p:cTn id="9" dur="2000" fill="hold"/>
                                        <p:tgtEl>
                                          <p:spTgt spid="14"/>
                                        </p:tgtEl>
                                        <p:attrNameLst>
                                          <p:attrName>style.color</p:attrName>
                                        </p:attrNameLst>
                                      </p:cBhvr>
                                      <p:to>
                                        <a:srgbClr val="2E75B5"/>
                                      </p:to>
                                    </p:animClr>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19" grpId="0" animBg="1"/>
      <p:bldP spid="20" grpId="0" animBg="1"/>
      <p:bldP spid="13" grpId="0" animBg="1"/>
      <p:bldP spid="15"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5885" y="1449933"/>
            <a:ext cx="2162629" cy="461665"/>
          </a:xfrm>
          <a:prstGeom prst="rect">
            <a:avLst/>
          </a:prstGeom>
          <a:solidFill>
            <a:srgbClr val="62CEB4"/>
          </a:solidFill>
          <a:ln>
            <a:solidFill>
              <a:srgbClr val="37AF92"/>
            </a:solidFill>
          </a:ln>
        </p:spPr>
        <p:txBody>
          <a:bodyPr wrap="square" rtlCol="0">
            <a:spAutoFit/>
          </a:bodyPr>
          <a:lstStyle/>
          <a:p>
            <a:pPr algn="ctr"/>
            <a:r>
              <a:rPr lang="en-US" altLang="zh-CN" sz="2400" b="1">
                <a:latin typeface="Arial" panose="020B0604020202020204" pitchFamily="34" charset="0"/>
                <a:ea typeface="Microsoft YaHei" panose="020B0503020204020204" charset="-122"/>
                <a:cs typeface="Arial" panose="020B0604020202020204" pitchFamily="34" charset="0"/>
              </a:rPr>
              <a:t>Kết luận</a:t>
            </a:r>
            <a:endParaRPr lang="zh-CN" altLang="en-US" sz="2400" b="0" dirty="0">
              <a:latin typeface="Arial" panose="020B0604020202020204" pitchFamily="34" charset="0"/>
              <a:ea typeface="Microsoft YaHei" panose="020B0503020204020204" charset="-122"/>
              <a:cs typeface="Arial" panose="020B0604020202020204" pitchFamily="34" charset="0"/>
            </a:endParaRPr>
          </a:p>
        </p:txBody>
      </p:sp>
      <p:sp>
        <p:nvSpPr>
          <p:cNvPr id="8" name="TextBox 7"/>
          <p:cNvSpPr txBox="1"/>
          <p:nvPr/>
        </p:nvSpPr>
        <p:spPr>
          <a:xfrm>
            <a:off x="1079912" y="2198599"/>
            <a:ext cx="10356911" cy="2862322"/>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50000"/>
              </a:lnSpc>
            </a:pPr>
            <a:r>
              <a:rPr lang="en-US" sz="2400">
                <a:latin typeface="Arial" panose="020B0604020202020204" pitchFamily="34" charset="0"/>
                <a:cs typeface="Arial" panose="020B0604020202020204" pitchFamily="34" charset="0"/>
              </a:rPr>
              <a:t> Hàng hóa rất cần thiết trong cuộc sống của mỗi gia đình. </a:t>
            </a:r>
          </a:p>
          <a:p>
            <a:pPr algn="just">
              <a:lnSpc>
                <a:spcPct val="150000"/>
              </a:lnSpc>
            </a:pPr>
            <a:r>
              <a:rPr lang="en-US" sz="2400">
                <a:latin typeface="Arial" panose="020B0604020202020204" pitchFamily="34" charset="0"/>
                <a:cs typeface="Arial" panose="020B0604020202020204" pitchFamily="34" charset="0"/>
              </a:rPr>
              <a:t>  - Gạo, thịt, trứng, sữa, rau củ quả, … là thực phẩm nuôi sống con người.</a:t>
            </a:r>
          </a:p>
          <a:p>
            <a:pPr algn="just">
              <a:lnSpc>
                <a:spcPct val="150000"/>
              </a:lnSpc>
            </a:pPr>
            <a:r>
              <a:rPr lang="en-US" sz="2400">
                <a:latin typeface="Arial" panose="020B0604020202020204" pitchFamily="34" charset="0"/>
                <a:cs typeface="Arial" panose="020B0604020202020204" pitchFamily="34" charset="0"/>
              </a:rPr>
              <a:t>  - Sách, vở, bút, thước, tẩy, màu vẽ, ... là các đồ dùng để học sinh học tập. </a:t>
            </a:r>
          </a:p>
          <a:p>
            <a:pPr algn="just">
              <a:lnSpc>
                <a:spcPct val="150000"/>
              </a:lnSpc>
            </a:pPr>
            <a:r>
              <a:rPr lang="en-US" sz="2400">
                <a:latin typeface="Arial" panose="020B0604020202020204" pitchFamily="34" charset="0"/>
                <a:cs typeface="Arial" panose="020B0604020202020204" pitchFamily="34" charset="0"/>
              </a:rPr>
              <a:t>  - Ô tô, xe máy, xe đạp, tàu thuyền, máy bay, … là các phương tiện giao thông giúp con người di chuyển thuận lợi hơn.</a:t>
            </a:r>
          </a:p>
        </p:txBody>
      </p:sp>
      <p:sp>
        <p:nvSpPr>
          <p:cNvPr id="9" name="Rectangle 2"/>
          <p:cNvSpPr txBox="1">
            <a:spLocks noChangeArrowheads="1"/>
          </p:cNvSpPr>
          <p:nvPr/>
        </p:nvSpPr>
        <p:spPr bwMode="auto">
          <a:xfrm>
            <a:off x="2960032" y="0"/>
            <a:ext cx="6835631" cy="946767"/>
          </a:xfrm>
          <a:prstGeom prst="rect">
            <a:avLst/>
          </a:prstGeom>
          <a:noFill/>
          <a:ln w="9525">
            <a:noFill/>
            <a:miter lim="800000"/>
            <a:headEnd/>
            <a:tailEnd/>
          </a:ln>
          <a:effectLst/>
        </p:spPr>
        <p:txBody>
          <a:bodyPr anchor="ctr"/>
          <a:lstStyle/>
          <a:p>
            <a:pPr>
              <a:defRPr/>
            </a:pPr>
            <a:r>
              <a:rPr lang="en-US" sz="2400" kern="0" dirty="0" err="1">
                <a:latin typeface="Arial" panose="020B0604020202020204" pitchFamily="34" charset="0"/>
                <a:cs typeface="Arial" panose="020B0604020202020204" pitchFamily="34" charset="0"/>
              </a:rPr>
              <a:t>Bài</a:t>
            </a:r>
            <a:r>
              <a:rPr lang="en-US" sz="2400" kern="0" dirty="0">
                <a:latin typeface="Arial" panose="020B0604020202020204" pitchFamily="34" charset="0"/>
                <a:cs typeface="Arial" panose="020B0604020202020204" pitchFamily="34" charset="0"/>
              </a:rPr>
              <a:t> 9 : </a:t>
            </a:r>
            <a:r>
              <a:rPr lang="en-US" sz="2400" kern="0" dirty="0" err="1">
                <a:solidFill>
                  <a:srgbClr val="FF0000"/>
                </a:solidFill>
                <a:latin typeface="Arial" panose="020B0604020202020204" pitchFamily="34" charset="0"/>
                <a:cs typeface="Arial" panose="020B0604020202020204" pitchFamily="34" charset="0"/>
              </a:rPr>
              <a:t>Hoạt</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động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mua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bán</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hàng</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hóa</a:t>
            </a:r>
            <a:r>
              <a:rPr lang="en-US" sz="2400" kern="0" dirty="0">
                <a:solidFill>
                  <a:srgbClr val="FF0000"/>
                </a:solidFill>
                <a:latin typeface="Arial" panose="020B0604020202020204" pitchFamily="34" charset="0"/>
                <a:cs typeface="Arial" panose="020B0604020202020204" pitchFamily="34" charset="0"/>
              </a:rPr>
              <a:t> (</a:t>
            </a:r>
            <a:r>
              <a:rPr lang="en-US" sz="2400" kern="0" dirty="0" err="1">
                <a:solidFill>
                  <a:srgbClr val="FF0000"/>
                </a:solidFill>
                <a:latin typeface="Arial" panose="020B0604020202020204" pitchFamily="34" charset="0"/>
                <a:cs typeface="Arial" panose="020B0604020202020204" pitchFamily="34" charset="0"/>
              </a:rPr>
              <a:t>tiết</a:t>
            </a:r>
            <a:r>
              <a:rPr lang="en-US" sz="2400" kern="0" dirty="0">
                <a:solidFill>
                  <a:srgbClr val="FF0000"/>
                </a:solidFill>
                <a:latin typeface="Arial" panose="020B0604020202020204" pitchFamily="34" charset="0"/>
                <a:cs typeface="Arial" panose="020B0604020202020204" pitchFamily="34" charset="0"/>
              </a:rPr>
              <a:t> 1)</a:t>
            </a:r>
            <a:endParaRPr lang="en-US" sz="2400" dirty="0">
              <a:solidFill>
                <a:srgbClr val="FF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3" name="TextBox 12"/>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khám phá</a:t>
            </a:r>
          </a:p>
        </p:txBody>
      </p:sp>
    </p:spTree>
    <p:extLst>
      <p:ext uri="{BB962C8B-B14F-4D97-AF65-F5344CB8AC3E}">
        <p14:creationId xmlns:p14="http://schemas.microsoft.com/office/powerpoint/2010/main" val="404295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TotalTime>
  <Words>1777</Words>
  <Application>Microsoft Office PowerPoint</Application>
  <PresentationFormat>Widescreen</PresentationFormat>
  <Paragraphs>202</Paragraphs>
  <Slides>29</Slides>
  <Notes>4</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等线</vt:lpstr>
      <vt:lpstr>Microsoft YaHei</vt:lpstr>
      <vt:lpstr>Arial</vt:lpstr>
      <vt:lpstr>Calibri</vt:lpstr>
      <vt:lpstr>Calibri Light</vt:lpstr>
      <vt:lpstr>Wingdings</vt:lpstr>
      <vt:lpstr>方正卡通简体</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tran hong luong</dc:creator>
  <cp:lastModifiedBy>DELL</cp:lastModifiedBy>
  <cp:revision>161</cp:revision>
  <dcterms:created xsi:type="dcterms:W3CDTF">2021-06-04T09:28:00Z</dcterms:created>
  <dcterms:modified xsi:type="dcterms:W3CDTF">2025-11-22T14:37:21Z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