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3"/>
  </p:notesMasterIdLst>
  <p:sldIdLst>
    <p:sldId id="357" r:id="rId2"/>
    <p:sldId id="365" r:id="rId3"/>
    <p:sldId id="391" r:id="rId4"/>
    <p:sldId id="367" r:id="rId5"/>
    <p:sldId id="392" r:id="rId6"/>
    <p:sldId id="368" r:id="rId7"/>
    <p:sldId id="369" r:id="rId8"/>
    <p:sldId id="370" r:id="rId9"/>
    <p:sldId id="371" r:id="rId10"/>
    <p:sldId id="393" r:id="rId11"/>
    <p:sldId id="394" r:id="rId12"/>
    <p:sldId id="372" r:id="rId13"/>
    <p:sldId id="374" r:id="rId14"/>
    <p:sldId id="396" r:id="rId15"/>
    <p:sldId id="397" r:id="rId16"/>
    <p:sldId id="395" r:id="rId17"/>
    <p:sldId id="398" r:id="rId18"/>
    <p:sldId id="379" r:id="rId19"/>
    <p:sldId id="377" r:id="rId20"/>
    <p:sldId id="380" r:id="rId21"/>
    <p:sldId id="381" r:id="rId22"/>
  </p:sldIdLst>
  <p:sldSz cx="6858000" cy="5143500"/>
  <p:notesSz cx="6858000" cy="9144000"/>
  <p:embeddedFontLst>
    <p:embeddedFont>
      <p:font typeface="Kalam" panose="020B0604020202020204" charset="0"/>
      <p:regular r:id="rId24"/>
      <p:bold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131"/>
    <a:srgbClr val="B7D574"/>
    <a:srgbClr val="000000"/>
    <a:srgbClr val="FFCC00"/>
    <a:srgbClr val="FACD94"/>
    <a:srgbClr val="CC7500"/>
    <a:srgbClr val="1E5CC1"/>
    <a:srgbClr val="FB5B53"/>
    <a:srgbClr val="FB4C43"/>
    <a:srgbClr val="6F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76" autoAdjust="0"/>
    <p:restoredTop sz="94364" autoAdjust="0"/>
  </p:normalViewPr>
  <p:slideViewPr>
    <p:cSldViewPr snapToGrid="0">
      <p:cViewPr varScale="1">
        <p:scale>
          <a:sx n="84" d="100"/>
          <a:sy n="84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control" Target="../activeX/activeX3.xml"/><Relationship Id="rId7" Type="http://schemas.openxmlformats.org/officeDocument/2006/relationships/image" Target="../media/image19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control" Target="../activeX/activeX6.xml"/><Relationship Id="rId7" Type="http://schemas.openxmlformats.org/officeDocument/2006/relationships/image" Target="../media/image19.wmf"/><Relationship Id="rId2" Type="http://schemas.openxmlformats.org/officeDocument/2006/relationships/control" Target="../activeX/activeX5.xml"/><Relationship Id="rId1" Type="http://schemas.openxmlformats.org/officeDocument/2006/relationships/control" Target="../activeX/activeX4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control" Target="../activeX/activeX9.xml"/><Relationship Id="rId7" Type="http://schemas.microsoft.com/office/2007/relationships/hdphoto" Target="../media/hdphoto8.wdp"/><Relationship Id="rId2" Type="http://schemas.openxmlformats.org/officeDocument/2006/relationships/control" Target="../activeX/activeX8.xml"/><Relationship Id="rId1" Type="http://schemas.openxmlformats.org/officeDocument/2006/relationships/control" Target="../activeX/activeX7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8.xml"/><Relationship Id="rId4" Type="http://schemas.openxmlformats.org/officeDocument/2006/relationships/control" Target="../activeX/activeX10.xml"/><Relationship Id="rId9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control" Target="../activeX/activeX13.xml"/><Relationship Id="rId7" Type="http://schemas.openxmlformats.org/officeDocument/2006/relationships/image" Target="../media/image24.png"/><Relationship Id="rId2" Type="http://schemas.openxmlformats.org/officeDocument/2006/relationships/control" Target="../activeX/activeX12.xml"/><Relationship Id="rId1" Type="http://schemas.openxmlformats.org/officeDocument/2006/relationships/control" Target="../activeX/activeX11.xml"/><Relationship Id="rId6" Type="http://schemas.openxmlformats.org/officeDocument/2006/relationships/slideLayout" Target="../slideLayouts/slideLayout8.xml"/><Relationship Id="rId5" Type="http://schemas.openxmlformats.org/officeDocument/2006/relationships/control" Target="../activeX/activeX15.xml"/><Relationship Id="rId10" Type="http://schemas.openxmlformats.org/officeDocument/2006/relationships/image" Target="../media/image20.wmf"/><Relationship Id="rId4" Type="http://schemas.openxmlformats.org/officeDocument/2006/relationships/control" Target="../activeX/activeX14.xml"/><Relationship Id="rId9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d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gi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 d </a:t>
            </a:r>
            <a:r>
              <a:rPr lang="en-US" sz="1800" dirty="0" err="1">
                <a:latin typeface="UTM Avo" panose="02040603050506020204" pitchFamily="18" charset="0"/>
              </a:rPr>
              <a:t>ừa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tỏa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tàu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Dang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</a:t>
            </a:r>
            <a:r>
              <a:rPr lang="en-US" sz="1800" dirty="0">
                <a:latin typeface="UTM Avo" panose="02040603050506020204" pitchFamily="18" charset="0"/>
              </a:rPr>
              <a:t> ó </a:t>
            </a:r>
            <a:r>
              <a:rPr lang="en-US" sz="1800" dirty="0" err="1">
                <a:latin typeface="UTM Avo" panose="02040603050506020204" pitchFamily="18" charset="0"/>
              </a:rPr>
              <a:t>gật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trăng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46573" y="1121818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25656" y="1500982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23769" y="1540310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26908" y="1099384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777" y="1500982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2317" y="1500982"/>
            <a:ext cx="42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iu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ưu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Xe</a:t>
            </a:r>
            <a:r>
              <a:rPr lang="en-US" sz="1800" dirty="0">
                <a:latin typeface="UTM Avo" panose="02040603050506020204" pitchFamily="18" charset="0"/>
              </a:rPr>
              <a:t> c </a:t>
            </a:r>
            <a:r>
              <a:rPr lang="en-US" sz="1800" dirty="0" err="1">
                <a:latin typeface="UTM Avo" panose="02040603050506020204" pitchFamily="18" charset="0"/>
              </a:rPr>
              <a:t>ứu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hỏa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bay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đám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cháy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Chim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hót</a:t>
            </a:r>
            <a:r>
              <a:rPr lang="en-US" sz="1800" dirty="0">
                <a:latin typeface="UTM Avo" panose="02040603050506020204" pitchFamily="18" charset="0"/>
              </a:rPr>
              <a:t> r </a:t>
            </a:r>
            <a:r>
              <a:rPr lang="en-US" sz="1800" dirty="0" err="1">
                <a:latin typeface="UTM Avo" panose="02040603050506020204" pitchFamily="18" charset="0"/>
              </a:rPr>
              <a:t>íu</a:t>
            </a:r>
            <a:r>
              <a:rPr lang="en-US" sz="1800" dirty="0">
                <a:latin typeface="UTM Avo" panose="02040603050506020204" pitchFamily="18" charset="0"/>
              </a:rPr>
              <a:t>    </a:t>
            </a:r>
            <a:r>
              <a:rPr lang="en-US" sz="1800" dirty="0" err="1">
                <a:latin typeface="UTM Avo" panose="02040603050506020204" pitchFamily="18" charset="0"/>
              </a:rPr>
              <a:t>rít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vòm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bưởi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ĩu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cành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28549" y="2692248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88808" y="2641296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ứu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28317" y="3488738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866642" y="3907838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96873" y="3456703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íu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8710" y="3875572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ĩu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7" grpId="0" animBg="1"/>
      <p:bldP spid="8" grpId="0" animBg="1"/>
      <p:bldP spid="3" grpId="0"/>
      <p:bldP spid="9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d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gi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 d </a:t>
            </a:r>
            <a:r>
              <a:rPr lang="en-US" sz="1800" dirty="0" err="1">
                <a:latin typeface="UTM Avo" panose="02040603050506020204" pitchFamily="18" charset="0"/>
              </a:rPr>
              <a:t>ừa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tỏa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tàu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Dang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</a:t>
            </a:r>
            <a:r>
              <a:rPr lang="en-US" sz="1800" dirty="0">
                <a:latin typeface="UTM Avo" panose="02040603050506020204" pitchFamily="18" charset="0"/>
              </a:rPr>
              <a:t> ó </a:t>
            </a:r>
            <a:r>
              <a:rPr lang="en-US" sz="1800" dirty="0" err="1">
                <a:latin typeface="UTM Avo" panose="02040603050506020204" pitchFamily="18" charset="0"/>
              </a:rPr>
              <a:t>gật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trăng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46573" y="1121818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25656" y="1500982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23769" y="1540310"/>
            <a:ext cx="30479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26908" y="1099384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777" y="1500982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2317" y="1500982"/>
            <a:ext cx="42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035610"/>
            <a:ext cx="592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ươc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ươt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thược</a:t>
            </a:r>
            <a:r>
              <a:rPr lang="en-US" sz="1800" dirty="0">
                <a:latin typeface="UTM Avo" panose="02040603050506020204" pitchFamily="18" charset="0"/>
              </a:rPr>
              <a:t> d </a:t>
            </a:r>
            <a:r>
              <a:rPr lang="en-US" sz="1800" dirty="0" err="1">
                <a:latin typeface="UTM Avo" panose="02040603050506020204" pitchFamily="18" charset="0"/>
              </a:rPr>
              <a:t>ược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nở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rực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vườn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hàng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liễu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rủ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ướt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tha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hồ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UTM Avo" panose="02040603050506020204" pitchFamily="18" charset="0"/>
              </a:rPr>
              <a:t>N  </a:t>
            </a:r>
            <a:r>
              <a:rPr lang="en-US" sz="1800" dirty="0" err="1">
                <a:latin typeface="UTM Avo" panose="02040603050506020204" pitchFamily="18" charset="0"/>
              </a:rPr>
              <a:t>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ngập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mênh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66129" y="2569917"/>
            <a:ext cx="565558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2677" y="2528010"/>
            <a:ext cx="752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ược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83566" y="2972386"/>
            <a:ext cx="51690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076326" y="3383963"/>
            <a:ext cx="546714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45516" y="2940120"/>
            <a:ext cx="78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ướt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7065" y="3345863"/>
            <a:ext cx="93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ước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1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7" grpId="0" animBg="1"/>
      <p:bldP spid="8" grpId="0" animBg="1"/>
      <p:bldP spid="3" grpId="0"/>
      <p:bldP spid="9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58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BỜ TRE ĐÓN KHÁCH</a:t>
            </a:r>
          </a:p>
        </p:txBody>
      </p:sp>
      <p:sp>
        <p:nvSpPr>
          <p:cNvPr id="2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0401" y="361003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Xếp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nhóm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hợp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85825" y="891051"/>
            <a:ext cx="2085975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Từ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vật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67075" y="891051"/>
            <a:ext cx="2867025" cy="5524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Từ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bộ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phận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vật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90858" y="1648610"/>
            <a:ext cx="1307656" cy="1047167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đầu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90858" y="2492525"/>
            <a:ext cx="1307656" cy="1047167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chân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0858" y="3336440"/>
            <a:ext cx="1307656" cy="1047167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mắt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36200" y="1633616"/>
            <a:ext cx="1307656" cy="1047167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dê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036200" y="2477531"/>
            <a:ext cx="1307656" cy="1047167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lợn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036200" y="3321446"/>
            <a:ext cx="1307656" cy="1047167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mỏ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481542" y="1633616"/>
            <a:ext cx="1307656" cy="1047167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cổ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81542" y="2477531"/>
            <a:ext cx="1307656" cy="1047167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6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đuôi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481542" y="3321446"/>
            <a:ext cx="1307656" cy="1047167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gà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926884" y="1633616"/>
            <a:ext cx="1307656" cy="1047167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bò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926884" y="2477531"/>
            <a:ext cx="1307656" cy="1047167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5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cánh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926884" y="3321446"/>
            <a:ext cx="1307656" cy="1047167"/>
            <a:chOff x="4926884" y="3829958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vịt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4.44444E-6 L -0.21157 -4.44444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33333E-6 L -0.21157 -3.33333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8.64198E-7 L -0.42083 -8.64198E-7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8.64198E-7 L -0.42153 -0.1642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-821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4.44444E-6 L -0.42153 -4.44444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22222E-6 L 0.63218 -0.00278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97" y="-15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1.35802E-6 L 0.42153 -0.0027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101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8.64198E-7 L 0.42153 -8.64198E-7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8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2.46914E-7 L 0.52685 0.29691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3" y="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1801" y="541978"/>
            <a:ext cx="6076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điểm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lông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mắt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sừng</a:t>
            </a:r>
            <a:r>
              <a:rPr lang="en-US" sz="1800" dirty="0">
                <a:latin typeface="UTM Avo" panose="02040603050506020204" pitchFamily="18" charset="0"/>
              </a:rPr>
              <a:t>,…)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92" y="1828596"/>
            <a:ext cx="3636634" cy="222498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117748" y="1828596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Mắt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99785" y="2546767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30573" y="3277941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Mũi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2228760" imgH="514440"/>
        </mc:Choice>
        <mc:Fallback>
          <p:control name="TextBox1" r:id="rId1" imgW="2228760" imgH="51444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49725" y="1828800"/>
                  <a:ext cx="2232025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860480" imgH="514440"/>
        </mc:Choice>
        <mc:Fallback>
          <p:control name="TextBox2" r:id="rId2" imgW="1860480" imgH="5144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22788" y="2546350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1314360" imgH="514440"/>
        </mc:Choice>
        <mc:Fallback>
          <p:control name="TextBox3" r:id="rId3" imgW="1314360" imgH="51444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67194" y="3298578"/>
                  <a:ext cx="1314556" cy="5111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1801" y="541978"/>
            <a:ext cx="6076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điểm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lông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mắt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sừng</a:t>
            </a:r>
            <a:r>
              <a:rPr lang="en-US" sz="1800" dirty="0">
                <a:latin typeface="UTM Avo" panose="02040603050506020204" pitchFamily="18" charset="0"/>
              </a:rPr>
              <a:t>,…)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94660" y="1602453"/>
            <a:ext cx="977571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Sừng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36621" y="3072435"/>
            <a:ext cx="968232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99785" y="2310647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lông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1" y="1973581"/>
            <a:ext cx="2733260" cy="2514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2228760" imgH="514440"/>
        </mc:Choice>
        <mc:Fallback>
          <p:control name="TextBox1" r:id="rId1" imgW="2228760" imgH="51444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49725" y="1602657"/>
                  <a:ext cx="2232025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860480" imgH="514440"/>
        </mc:Choice>
        <mc:Fallback>
          <p:control name="TextBox2" r:id="rId2" imgW="1860480" imgH="5144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22788" y="2320207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1860480" imgH="514440"/>
        </mc:Choice>
        <mc:Fallback>
          <p:control name="TextBox3" r:id="rId3" imgW="1860480" imgH="51444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22788" y="3072435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996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/>
        </p:blipFill>
        <p:spPr>
          <a:xfrm>
            <a:off x="515595" y="2003070"/>
            <a:ext cx="2984190" cy="23468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1801" y="541978"/>
            <a:ext cx="6076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điểm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lông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mắt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sừng</a:t>
            </a:r>
            <a:r>
              <a:rPr lang="en-US" sz="1800" dirty="0">
                <a:latin typeface="UTM Avo" panose="02040603050506020204" pitchFamily="18" charset="0"/>
              </a:rPr>
              <a:t>,…)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17748" y="1602453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lông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99785" y="3072435"/>
            <a:ext cx="905067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mào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99785" y="3782971"/>
            <a:ext cx="1012825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móng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99785" y="2310647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mỏ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2228760" imgH="514440"/>
        </mc:Choice>
        <mc:Fallback>
          <p:control name="TextBox1" r:id="rId1" imgW="2228760" imgH="51444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49725" y="1602657"/>
                  <a:ext cx="2232025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860480" imgH="514440"/>
        </mc:Choice>
        <mc:Fallback>
          <p:control name="TextBox2" r:id="rId2" imgW="1860480" imgH="5144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22788" y="2320207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1860480" imgH="514440"/>
        </mc:Choice>
        <mc:Fallback>
          <p:control name="TextBox3" r:id="rId3" imgW="1860480" imgH="51444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22788" y="3072435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1860480" imgH="514440"/>
        </mc:Choice>
        <mc:Fallback>
          <p:control name="TextBox4" r:id="rId4" imgW="1860480" imgH="51444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22788" y="3809251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719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1801" y="374830"/>
            <a:ext cx="6076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điểm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lông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mắt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sừng</a:t>
            </a:r>
            <a:r>
              <a:rPr lang="en-US" sz="1800" dirty="0">
                <a:latin typeface="UTM Avo" panose="02040603050506020204" pitchFamily="18" charset="0"/>
              </a:rPr>
              <a:t>,…)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22780" y="1307487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lông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4817" y="2777469"/>
            <a:ext cx="905067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04817" y="3488005"/>
            <a:ext cx="1012825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ria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04817" y="2015681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mắt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76" y="1435305"/>
            <a:ext cx="1695687" cy="301032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194639" y="4179275"/>
            <a:ext cx="1012825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2228760" imgH="514440"/>
        </mc:Choice>
        <mc:Fallback>
          <p:control name="TextBox1" r:id="rId1" imgW="2228760" imgH="51444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54757" y="1307691"/>
                  <a:ext cx="2232025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860480" imgH="514440"/>
        </mc:Choice>
        <mc:Fallback>
          <p:control name="TextBox2" r:id="rId2" imgW="1860480" imgH="5144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27820" y="2025241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1860480" imgH="514440"/>
        </mc:Choice>
        <mc:Fallback>
          <p:control name="TextBox3" r:id="rId3" imgW="1860480" imgH="51444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27820" y="2777469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1860480" imgH="514440"/>
        </mc:Choice>
        <mc:Fallback>
          <p:control name="TextBox4" r:id="rId4" imgW="1860480" imgH="51444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27820" y="3514285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1860480" imgH="514440"/>
        </mc:Choice>
        <mc:Fallback>
          <p:control name="TextBox5" r:id="rId5" imgW="1860480" imgH="514440">
            <p:pic>
              <p:nvPicPr>
                <p:cNvPr id="19" name="TextBox5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17642" y="4205555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087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58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BỜ TRE ĐÓN KHÁCH</a:t>
            </a:r>
          </a:p>
        </p:txBody>
      </p:sp>
      <p:sp>
        <p:nvSpPr>
          <p:cNvPr id="32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434258"/>
            <a:ext cx="601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văn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mùa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xuân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mùa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thu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mùa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537" y="1001932"/>
            <a:ext cx="601693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latin typeface="UTM Avo" panose="02040603050506020204" pitchFamily="18" charset="0"/>
              </a:rPr>
              <a:t>Nhà</a:t>
            </a:r>
            <a:r>
              <a:rPr lang="en-US" sz="1800" b="1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latin typeface="UTM Avo" panose="02040603050506020204" pitchFamily="18" charset="0"/>
              </a:rPr>
              <a:t>gấu</a:t>
            </a:r>
            <a:r>
              <a:rPr lang="en-US" sz="1800" b="1" dirty="0">
                <a:latin typeface="UTM Avo" panose="02040603050506020204" pitchFamily="18" charset="0"/>
              </a:rPr>
              <a:t> ở </a:t>
            </a:r>
            <a:r>
              <a:rPr lang="en-US" sz="1800" b="1" dirty="0" err="1">
                <a:latin typeface="UTM Avo" panose="02040603050506020204" pitchFamily="18" charset="0"/>
              </a:rPr>
              <a:t>trong</a:t>
            </a:r>
            <a:r>
              <a:rPr lang="en-US" sz="1800" b="1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latin typeface="UTM Avo" panose="02040603050506020204" pitchFamily="18" charset="0"/>
              </a:rPr>
              <a:t>rừng</a:t>
            </a:r>
            <a:endParaRPr lang="en-US" sz="1800" b="1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gấu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rừng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Mùa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xuân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kéo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nhau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bẻ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măng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uống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ong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Mùa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thu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gấu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dẻ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Gấu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gấu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gấy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cùng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béo</a:t>
            </a:r>
            <a:r>
              <a:rPr lang="en-US" sz="1800" dirty="0">
                <a:latin typeface="UTM Avo" panose="02040603050506020204" pitchFamily="18" charset="0"/>
              </a:rPr>
              <a:t> rung </a:t>
            </a:r>
            <a:r>
              <a:rPr lang="en-US" sz="1800" dirty="0" err="1">
                <a:latin typeface="UTM Avo" panose="02040603050506020204" pitchFamily="18" charset="0"/>
              </a:rPr>
              <a:t>rinh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lè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lặc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lè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Béo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mùa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tới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suốt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rét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đứng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gốc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kiếm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ăn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mút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cũng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đủ</a:t>
            </a:r>
            <a:r>
              <a:rPr lang="en-US" sz="1800" dirty="0">
                <a:latin typeface="UTM Avo" panose="02040603050506020204" pitchFamily="18" charset="0"/>
              </a:rPr>
              <a:t> no.</a:t>
            </a:r>
          </a:p>
          <a:p>
            <a:pPr algn="r">
              <a:lnSpc>
                <a:spcPct val="150000"/>
              </a:lnSpc>
            </a:pPr>
            <a:r>
              <a:rPr lang="en-US" i="1" dirty="0">
                <a:latin typeface="UTM Avo" panose="02040603050506020204" pitchFamily="18" charset="0"/>
              </a:rPr>
              <a:t>(</a:t>
            </a:r>
            <a:r>
              <a:rPr lang="en-US" i="1" dirty="0" err="1">
                <a:latin typeface="UTM Avo" panose="02040603050506020204" pitchFamily="18" charset="0"/>
              </a:rPr>
              <a:t>Tô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Hoài</a:t>
            </a:r>
            <a:r>
              <a:rPr lang="en-US" i="1" dirty="0">
                <a:latin typeface="UTM Avo" panose="02040603050506020204" pitchFamily="18" charset="0"/>
              </a:rPr>
              <a:t>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70271" y="2251587"/>
            <a:ext cx="234991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72465" y="2251587"/>
            <a:ext cx="155349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56852" y="2644877"/>
            <a:ext cx="180913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0271" y="3883742"/>
            <a:ext cx="3254477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56852" y="4286865"/>
            <a:ext cx="246789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513617"/>
              </p:ext>
            </p:extLst>
          </p:nvPr>
        </p:nvGraphicFramePr>
        <p:xfrm>
          <a:off x="495299" y="1686847"/>
          <a:ext cx="5958348" cy="222504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2389239">
                  <a:extLst>
                    <a:ext uri="{9D8B030D-6E8A-4147-A177-3AD203B41FA5}">
                      <a16:colId xmlns:a16="http://schemas.microsoft.com/office/drawing/2014/main" val="130334700"/>
                    </a:ext>
                  </a:extLst>
                </a:gridCol>
                <a:gridCol w="786580">
                  <a:extLst>
                    <a:ext uri="{9D8B030D-6E8A-4147-A177-3AD203B41FA5}">
                      <a16:colId xmlns:a16="http://schemas.microsoft.com/office/drawing/2014/main" val="3237409473"/>
                    </a:ext>
                  </a:extLst>
                </a:gridCol>
                <a:gridCol w="2782529">
                  <a:extLst>
                    <a:ext uri="{9D8B030D-6E8A-4147-A177-3AD203B41FA5}">
                      <a16:colId xmlns:a16="http://schemas.microsoft.com/office/drawing/2014/main" val="1949933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UTM Avo" panose="02040603050506020204" pitchFamily="18" charset="0"/>
                        </a:rPr>
                        <a:t>A</a:t>
                      </a:r>
                      <a:r>
                        <a:rPr lang="en-US" sz="1800" b="1" baseline="0" dirty="0">
                          <a:solidFill>
                            <a:schemeClr val="accent2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endParaRPr lang="en-US" sz="1800" b="1" dirty="0">
                        <a:solidFill>
                          <a:schemeClr val="accent2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7EA1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UTM Avo" panose="02040603050506020204" pitchFamily="18" charset="0"/>
                        </a:rPr>
                        <a:t>B 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80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đàn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cò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bạch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gật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gù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ca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hát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423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chú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bói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cá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hạ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cánh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reo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mừng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745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bầy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chim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cu</a:t>
                      </a: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đứng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im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như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tượng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đá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799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chú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ếch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đỗ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xuống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rồi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bay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lên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51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bác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bồ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nông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UTM Avo" panose="02040603050506020204" pitchFamily="18" charset="0"/>
                        </a:rPr>
                        <a:t>ì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ộp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vang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lừng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2246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273269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2. </a:t>
            </a:r>
            <a:r>
              <a:rPr lang="en-US" sz="1600" dirty="0" err="1">
                <a:latin typeface="UTM Avo" panose="02040603050506020204" pitchFamily="18" charset="0"/>
              </a:rPr>
              <a:t>Kết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hợp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cột</a:t>
            </a:r>
            <a:r>
              <a:rPr lang="en-US" sz="1600" dirty="0">
                <a:latin typeface="UTM Avo" panose="02040603050506020204" pitchFamily="18" charset="0"/>
              </a:rPr>
              <a:t> A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cột</a:t>
            </a:r>
            <a:r>
              <a:rPr lang="en-US" sz="1600" dirty="0">
                <a:latin typeface="UTM Avo" panose="02040603050506020204" pitchFamily="18" charset="0"/>
              </a:rPr>
              <a:t> B</a:t>
            </a:r>
            <a:endParaRPr lang="vi-VN" sz="1600" dirty="0"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80852" y="2251587"/>
            <a:ext cx="796413" cy="37362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80852" y="2612554"/>
            <a:ext cx="796412" cy="74092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880852" y="2245258"/>
            <a:ext cx="796413" cy="72826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80851" y="3353477"/>
            <a:ext cx="796413" cy="37792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880851" y="2986180"/>
            <a:ext cx="796413" cy="71560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3 – 5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quan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GỢI Ý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muốn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quan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kĩ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Nêu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xét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78" y="425391"/>
            <a:ext cx="586002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>
                <a:latin typeface="UTM Avo" panose="02040603050506020204" pitchFamily="18" charset="0"/>
              </a:rPr>
              <a:t>Mang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lớp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loài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nuôi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>
                <a:latin typeface="UTM Avo" panose="02040603050506020204" pitchFamily="18" charset="0"/>
              </a:rPr>
              <a:t>Cùng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đổi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thông</a:t>
            </a:r>
            <a:r>
              <a:rPr lang="en-US" sz="1800" dirty="0">
                <a:latin typeface="UTM Avo" panose="02040603050506020204" pitchFamily="18" charset="0"/>
              </a:rPr>
              <a:t> tin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loài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219200" y="2684208"/>
            <a:ext cx="2989006" cy="56043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</a:rPr>
              <a:t>Tên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loài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vật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đó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là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gì</a:t>
            </a:r>
            <a:r>
              <a:rPr lang="en-US" sz="1800" dirty="0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067665" y="3403895"/>
            <a:ext cx="2989006" cy="56043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</a:rPr>
              <a:t>Loài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vật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đó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ăn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gì</a:t>
            </a:r>
            <a:r>
              <a:rPr lang="en-US" sz="1800" dirty="0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1219200" y="4123582"/>
            <a:ext cx="2989006" cy="5604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7D574"/>
          </a:solidFill>
          <a:ln w="12700">
            <a:solidFill>
              <a:srgbClr val="7EA1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</a:rPr>
              <a:t>Đặc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điểm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nào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khiến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nhớ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nhất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về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loài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vật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đó</a:t>
            </a:r>
            <a:r>
              <a:rPr lang="en-US" sz="1800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273269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3.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thơ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hiện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niềm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vui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tre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được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khách</a:t>
            </a:r>
            <a:endParaRPr lang="vi-VN" sz="20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85157" y="1991026"/>
            <a:ext cx="3651640" cy="2862322"/>
            <a:chOff x="1885157" y="1991026"/>
            <a:chExt cx="3651640" cy="286232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293866" y="1991026"/>
              <a:ext cx="324293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>
                  <a:latin typeface="UTM Avo" panose="02040603050506020204" pitchFamily="18" charset="0"/>
                </a:rPr>
                <a:t>Bờ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tre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quanh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hồ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err="1">
                  <a:latin typeface="UTM Avo" panose="02040603050506020204" pitchFamily="18" charset="0"/>
                </a:rPr>
                <a:t>Suốt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ngày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đón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khách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err="1">
                  <a:latin typeface="UTM Avo" panose="02040603050506020204" pitchFamily="18" charset="0"/>
                </a:rPr>
                <a:t>Một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đàn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cò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bạch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err="1">
                  <a:latin typeface="UTM Avo" panose="02040603050506020204" pitchFamily="18" charset="0"/>
                </a:rPr>
                <a:t>Hạ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cánh</a:t>
              </a:r>
              <a:r>
                <a:rPr lang="en-US" sz="2000" dirty="0">
                  <a:latin typeface="UTM Avo" panose="02040603050506020204" pitchFamily="18" charset="0"/>
                </a:rPr>
                <a:t> reo </a:t>
              </a:r>
              <a:r>
                <a:rPr lang="en-US" sz="2000" dirty="0" err="1">
                  <a:latin typeface="UTM Avo" panose="02040603050506020204" pitchFamily="18" charset="0"/>
                </a:rPr>
                <a:t>mừng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>
                  <a:latin typeface="UTM Avo" panose="02040603050506020204" pitchFamily="18" charset="0"/>
                </a:rPr>
                <a:t>Tre </a:t>
              </a:r>
              <a:r>
                <a:rPr lang="en-US" sz="2000" dirty="0" err="1">
                  <a:latin typeface="UTM Avo" panose="02040603050506020204" pitchFamily="18" charset="0"/>
                </a:rPr>
                <a:t>chợt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tưng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bừng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err="1">
                  <a:latin typeface="UTM Avo" panose="02040603050506020204" pitchFamily="18" charset="0"/>
                </a:rPr>
                <a:t>Nở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đầy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hoa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trắng</a:t>
              </a:r>
              <a:endParaRPr lang="en-US" sz="2000" dirty="0">
                <a:latin typeface="UTM Avo" panose="020406030505060202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690EC3B-891B-417A-A712-D5F0015B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157" y="2080711"/>
              <a:ext cx="408709" cy="386220"/>
            </a:xfrm>
            <a:prstGeom prst="rect">
              <a:avLst/>
            </a:prstGeom>
          </p:spPr>
        </p:pic>
      </p:grpSp>
      <p:cxnSp>
        <p:nvCxnSpPr>
          <p:cNvPr id="17" name="Straight Connector 16"/>
          <p:cNvCxnSpPr/>
          <p:nvPr/>
        </p:nvCxnSpPr>
        <p:spPr>
          <a:xfrm>
            <a:off x="2417691" y="4282248"/>
            <a:ext cx="2287659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82844" y="4737491"/>
            <a:ext cx="2189156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200525" y="2562225"/>
            <a:ext cx="904875" cy="35242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867706" y="3023987"/>
            <a:ext cx="770969" cy="35242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943907" y="3485749"/>
            <a:ext cx="837644" cy="3524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039157" y="3947511"/>
            <a:ext cx="742394" cy="3524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8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niềm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tre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95059" y="1827396"/>
            <a:ext cx="3064275" cy="2526525"/>
            <a:chOff x="561734" y="1827396"/>
            <a:chExt cx="3064275" cy="25265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923387" y="1827396"/>
              <a:ext cx="2702622" cy="2526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Bờ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tre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quanh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hồ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Suốt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ngày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đón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khách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đàn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cò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bạch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Hạ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cánh</a:t>
              </a:r>
              <a:r>
                <a:rPr lang="en-US" sz="1800" dirty="0">
                  <a:latin typeface="UTM Avo" panose="02040603050506020204" pitchFamily="18" charset="0"/>
                </a:rPr>
                <a:t> reo </a:t>
              </a:r>
              <a:r>
                <a:rPr lang="en-US" sz="1800" dirty="0" err="1">
                  <a:latin typeface="UTM Avo" panose="02040603050506020204" pitchFamily="18" charset="0"/>
                </a:rPr>
                <a:t>mừng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>
                  <a:latin typeface="UTM Avo" panose="02040603050506020204" pitchFamily="18" charset="0"/>
                </a:rPr>
                <a:t>Tre </a:t>
              </a:r>
              <a:r>
                <a:rPr lang="en-US" sz="1800" dirty="0" err="1">
                  <a:latin typeface="UTM Avo" panose="02040603050506020204" pitchFamily="18" charset="0"/>
                </a:rPr>
                <a:t>chợt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bừng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Nở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đầy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hoa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trắng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690EC3B-891B-417A-A712-D5F0015B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34" y="1888281"/>
              <a:ext cx="361653" cy="34175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339094" y="1371334"/>
            <a:ext cx="3307512" cy="3416320"/>
            <a:chOff x="3339094" y="1371334"/>
            <a:chExt cx="3307512" cy="34163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669459" y="1371334"/>
              <a:ext cx="297714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Đến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im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lặng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bác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bồ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nông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Đứng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nhìn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mênh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mông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Im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như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tượng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đá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bói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Đỗ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xuống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cành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mềm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vụt</a:t>
              </a:r>
              <a:r>
                <a:rPr lang="en-US" sz="1800" dirty="0">
                  <a:latin typeface="UTM Avo" panose="02040603050506020204" pitchFamily="18" charset="0"/>
                </a:rPr>
                <a:t> bay </a:t>
              </a:r>
              <a:r>
                <a:rPr lang="en-US" sz="1800" dirty="0" err="1">
                  <a:latin typeface="UTM Avo" panose="02040603050506020204" pitchFamily="18" charset="0"/>
                </a:rPr>
                <a:t>lên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Đậu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chỗ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cũ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CCAB96B-6FE5-4EDE-ABE3-7E5F314A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094" y="1513748"/>
              <a:ext cx="341753" cy="341753"/>
            </a:xfrm>
            <a:prstGeom prst="rect">
              <a:avLst/>
            </a:prstGeom>
          </p:spPr>
        </p:pic>
      </p:grpSp>
      <p:cxnSp>
        <p:nvCxnSpPr>
          <p:cNvPr id="29" name="Straight Connector 28"/>
          <p:cNvCxnSpPr/>
          <p:nvPr/>
        </p:nvCxnSpPr>
        <p:spPr>
          <a:xfrm>
            <a:off x="1956619" y="3470787"/>
            <a:ext cx="1081549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niềm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tre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0412" y="1836614"/>
            <a:ext cx="3083559" cy="1695529"/>
            <a:chOff x="572425" y="1797947"/>
            <a:chExt cx="3083559" cy="16955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953362" y="1797947"/>
              <a:ext cx="2702622" cy="1695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Ghé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đông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đủ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Cả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toán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chim</a:t>
              </a:r>
              <a:r>
                <a:rPr lang="en-US" sz="1800" dirty="0">
                  <a:latin typeface="UTM Avo" panose="02040603050506020204" pitchFamily="18" charset="0"/>
                </a:rPr>
                <a:t> cu</a:t>
              </a:r>
            </a:p>
            <a:p>
              <a:pPr algn="just">
                <a:lnSpc>
                  <a:spcPct val="150000"/>
                </a:lnSpc>
              </a:pPr>
              <a:r>
                <a:rPr lang="en-US" sz="1800" dirty="0">
                  <a:latin typeface="UTM Avo" panose="02040603050506020204" pitchFamily="18" charset="0"/>
                </a:rPr>
                <a:t>Ca </a:t>
              </a:r>
              <a:r>
                <a:rPr lang="en-US" sz="1800" dirty="0" err="1">
                  <a:latin typeface="UTM Avo" panose="02040603050506020204" pitchFamily="18" charset="0"/>
                </a:rPr>
                <a:t>hát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gật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gù</a:t>
              </a:r>
              <a:r>
                <a:rPr lang="en-US" sz="1800" dirty="0">
                  <a:latin typeface="UTM Avo" panose="02040603050506020204" pitchFamily="18" charset="0"/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r>
                <a:rPr lang="en-US" sz="1800" dirty="0">
                  <a:latin typeface="UTM Avo" panose="02040603050506020204" pitchFamily="18" charset="0"/>
                </a:rPr>
                <a:t>“Ồ, </a:t>
              </a:r>
              <a:r>
                <a:rPr lang="en-US" sz="1800" dirty="0" err="1">
                  <a:latin typeface="UTM Avo" panose="02040603050506020204" pitchFamily="18" charset="0"/>
                </a:rPr>
                <a:t>tre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rất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mát</a:t>
              </a:r>
              <a:r>
                <a:rPr lang="en-US" sz="1800" dirty="0">
                  <a:latin typeface="UTM Avo" panose="02040603050506020204" pitchFamily="18" charset="0"/>
                </a:rPr>
                <a:t>!”.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A4E56CF-13A6-4CFC-BDFF-C89478191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25" y="1920631"/>
              <a:ext cx="367087" cy="36708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412897" y="1807619"/>
            <a:ext cx="3087696" cy="2123658"/>
            <a:chOff x="3558910" y="2029127"/>
            <a:chExt cx="3087696" cy="21236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943984" y="2029127"/>
              <a:ext cx="27026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Khách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còn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ếch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>
                  <a:latin typeface="UTM Avo" panose="02040603050506020204" pitchFamily="18" charset="0"/>
                </a:rPr>
                <a:t>Ì </a:t>
              </a:r>
              <a:r>
                <a:rPr lang="en-US" sz="1800" dirty="0" err="1">
                  <a:latin typeface="UTM Avo" panose="02040603050506020204" pitchFamily="18" charset="0"/>
                </a:rPr>
                <a:t>ộp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vang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lừng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Gọi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sao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bừng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Lúc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ngày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vừa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tắt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sz="1600" i="1" dirty="0">
                  <a:latin typeface="UTM Avo" panose="02040603050506020204" pitchFamily="18" charset="0"/>
                </a:rPr>
                <a:t>(</a:t>
              </a:r>
              <a:r>
                <a:rPr lang="en-US" sz="1600" i="1" dirty="0" err="1">
                  <a:latin typeface="UTM Avo" panose="02040603050506020204" pitchFamily="18" charset="0"/>
                </a:rPr>
                <a:t>Võ</a:t>
              </a:r>
              <a:r>
                <a:rPr lang="en-US" sz="1600" i="1" dirty="0">
                  <a:latin typeface="UTM Avo" panose="02040603050506020204" pitchFamily="18" charset="0"/>
                </a:rPr>
                <a:t> </a:t>
              </a:r>
              <a:r>
                <a:rPr lang="en-US" sz="1600" i="1" dirty="0" err="1">
                  <a:latin typeface="UTM Avo" panose="02040603050506020204" pitchFamily="18" charset="0"/>
                </a:rPr>
                <a:t>Quảng</a:t>
              </a:r>
              <a:r>
                <a:rPr lang="en-US" sz="1600" i="1" dirty="0">
                  <a:latin typeface="UTM Avo" panose="02040603050506020204" pitchFamily="18" charset="0"/>
                </a:rPr>
                <a:t>)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92" t="30735" r="25077" b="36754"/>
            <a:stretch/>
          </p:blipFill>
          <p:spPr>
            <a:xfrm>
              <a:off x="3558910" y="2148400"/>
              <a:ext cx="385074" cy="392339"/>
            </a:xfrm>
            <a:prstGeom prst="rect">
              <a:avLst/>
            </a:prstGeom>
          </p:spPr>
        </p:pic>
      </p:grpSp>
      <p:cxnSp>
        <p:nvCxnSpPr>
          <p:cNvPr id="29" name="Straight Connector 28"/>
          <p:cNvCxnSpPr/>
          <p:nvPr/>
        </p:nvCxnSpPr>
        <p:spPr>
          <a:xfrm>
            <a:off x="1054330" y="3067664"/>
            <a:ext cx="160038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76189" y="2615380"/>
            <a:ext cx="160038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15518" y="3067664"/>
            <a:ext cx="2072327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9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58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BỜ TRE ĐÓN KHÁCH</a:t>
            </a:r>
          </a:p>
        </p:txBody>
      </p:sp>
      <p:sp>
        <p:nvSpPr>
          <p:cNvPr id="32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03872" y="591824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Bờ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tre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đón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khách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1147" y="664427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Nghe</a:t>
            </a:r>
            <a:r>
              <a:rPr lang="en-US" sz="1800" dirty="0">
                <a:latin typeface="UTM Avo" panose="02040603050506020204" pitchFamily="18" charset="0"/>
              </a:rPr>
              <a:t> –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5695" y="1371334"/>
            <a:ext cx="3064275" cy="2526525"/>
            <a:chOff x="561734" y="1827396"/>
            <a:chExt cx="3064275" cy="25265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923387" y="1827396"/>
              <a:ext cx="2702622" cy="2526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Bờ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tre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quanh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hồ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Suốt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ngày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đón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khách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đàn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cò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bạch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Hạ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cánh</a:t>
              </a:r>
              <a:r>
                <a:rPr lang="en-US" sz="1800" dirty="0">
                  <a:latin typeface="UTM Avo" panose="02040603050506020204" pitchFamily="18" charset="0"/>
                </a:rPr>
                <a:t> reo </a:t>
              </a:r>
              <a:r>
                <a:rPr lang="en-US" sz="1800" dirty="0" err="1">
                  <a:latin typeface="UTM Avo" panose="02040603050506020204" pitchFamily="18" charset="0"/>
                </a:rPr>
                <a:t>mừng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>
                  <a:latin typeface="UTM Avo" panose="02040603050506020204" pitchFamily="18" charset="0"/>
                </a:rPr>
                <a:t>Tre </a:t>
              </a:r>
              <a:r>
                <a:rPr lang="en-US" sz="1800" dirty="0" err="1">
                  <a:latin typeface="UTM Avo" panose="02040603050506020204" pitchFamily="18" charset="0"/>
                </a:rPr>
                <a:t>chợt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bừng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Nở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đầy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hoa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trắng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90EC3B-891B-417A-A712-D5F0015B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34" y="1888281"/>
              <a:ext cx="361653" cy="341753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339094" y="1371334"/>
            <a:ext cx="3307512" cy="3416320"/>
            <a:chOff x="3339094" y="1371334"/>
            <a:chExt cx="3307512" cy="34163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669459" y="1371334"/>
              <a:ext cx="297714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Đến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im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lặng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bác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bồ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nông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Đứng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nhìn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mênh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mông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Im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như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tượng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đá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bói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Đỗ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xuống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cành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mềm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vụt</a:t>
              </a:r>
              <a:r>
                <a:rPr lang="en-US" sz="1800" dirty="0">
                  <a:latin typeface="UTM Avo" panose="02040603050506020204" pitchFamily="18" charset="0"/>
                </a:rPr>
                <a:t> bay </a:t>
              </a:r>
              <a:r>
                <a:rPr lang="en-US" sz="1800" dirty="0" err="1">
                  <a:latin typeface="UTM Avo" panose="02040603050506020204" pitchFamily="18" charset="0"/>
                </a:rPr>
                <a:t>lên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Đậu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chỗ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cũ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CAB96B-6FE5-4EDE-ABE3-7E5F314A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094" y="1513748"/>
              <a:ext cx="341753" cy="3417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244706" y="1766339"/>
            <a:ext cx="2717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>
                <a:latin typeface="UTM Avo" panose="02040603050506020204" pitchFamily="18" charset="0"/>
              </a:rPr>
              <a:t>reo </a:t>
            </a:r>
            <a:r>
              <a:rPr lang="en-US" sz="2400" dirty="0" err="1">
                <a:latin typeface="UTM Avo" panose="02040603050506020204" pitchFamily="18" charset="0"/>
              </a:rPr>
              <a:t>mừng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414382" y="201003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244706" y="2354783"/>
            <a:ext cx="2717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hoa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trắng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414382" y="2598475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244706" y="2943227"/>
            <a:ext cx="2717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tượng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đá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414382" y="3186919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244706" y="3531671"/>
            <a:ext cx="2717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đỗ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xuống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414382" y="377536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244706" y="1190347"/>
            <a:ext cx="2717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quanh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414382" y="145370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925</Words>
  <Application>Microsoft Office PowerPoint</Application>
  <PresentationFormat>Custom</PresentationFormat>
  <Paragraphs>165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Kalam</vt:lpstr>
      <vt:lpstr>UTM Cookies</vt:lpstr>
      <vt:lpstr>Montserrat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Tô Thanh Tâm</cp:lastModifiedBy>
  <cp:revision>101</cp:revision>
  <dcterms:modified xsi:type="dcterms:W3CDTF">2025-02-23T08:31:40Z</dcterms:modified>
</cp:coreProperties>
</file>