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60" r:id="rId4"/>
    <p:sldId id="261" r:id="rId5"/>
    <p:sldId id="264" r:id="rId6"/>
    <p:sldId id="266" r:id="rId7"/>
    <p:sldId id="268" r:id="rId8"/>
    <p:sldId id="269" r:id="rId9"/>
    <p:sldId id="270" r:id="rId10"/>
    <p:sldId id="271" r:id="rId11"/>
    <p:sldId id="272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</p:sldIdLst>
  <p:sldSz cx="18288000" cy="10287000"/>
  <p:notesSz cx="6858000" cy="9144000"/>
  <p:embeddedFontLst>
    <p:embeddedFont>
      <p:font typeface="Alata" panose="020B0604020202020204" charset="0"/>
      <p:regular r:id="rId22"/>
    </p:embeddedFont>
    <p:embeddedFont>
      <p:font typeface="Baloo" panose="020B0604020202020204" charset="0"/>
      <p:regular r:id="rId23"/>
    </p:embeddedFont>
    <p:embeddedFont>
      <p:font typeface="Batangas" panose="020B0604020202020204" charset="0"/>
      <p:regular r:id="rId24"/>
    </p:embeddedFont>
    <p:embeddedFont>
      <p:font typeface="Paytone One" panose="020B0604020202020204" charset="0"/>
      <p:regular r:id="rId25"/>
    </p:embeddedFont>
    <p:embeddedFont>
      <p:font typeface="Sigmar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360" y="-3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5269F-BB29-4186-A533-0D8669A15E0E}" type="datetimeFigureOut">
              <a:rPr lang="vi-VN" smtClean="0"/>
              <a:t>09/04/2025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74B3-7DCF-4B76-B68F-A3396B34945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22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74B3-7DCF-4B76-B68F-A3396B349452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14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47.png"/><Relationship Id="rId5" Type="http://schemas.openxmlformats.org/officeDocument/2006/relationships/image" Target="../media/image2.svg"/><Relationship Id="rId10" Type="http://schemas.openxmlformats.org/officeDocument/2006/relationships/image" Target="../media/image46.gif"/><Relationship Id="rId4" Type="http://schemas.openxmlformats.org/officeDocument/2006/relationships/image" Target="../media/image1.png"/><Relationship Id="rId9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6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2.sv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83.png"/><Relationship Id="rId3" Type="http://schemas.openxmlformats.org/officeDocument/2006/relationships/image" Target="../media/image2.sv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3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2336687" y="-178968"/>
            <a:ext cx="15160425" cy="9949029"/>
          </a:xfrm>
          <a:custGeom>
            <a:avLst/>
            <a:gdLst/>
            <a:ahLst/>
            <a:cxnLst/>
            <a:rect l="l" t="t" r="r" b="b"/>
            <a:pathLst>
              <a:path w="15160425" h="9949029">
                <a:moveTo>
                  <a:pt x="15160425" y="0"/>
                </a:moveTo>
                <a:lnTo>
                  <a:pt x="0" y="0"/>
                </a:lnTo>
                <a:lnTo>
                  <a:pt x="0" y="9949029"/>
                </a:lnTo>
                <a:lnTo>
                  <a:pt x="15160425" y="9949029"/>
                </a:lnTo>
                <a:lnTo>
                  <a:pt x="151604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633250" y="7624246"/>
            <a:ext cx="3462103" cy="1908484"/>
          </a:xfrm>
          <a:custGeom>
            <a:avLst/>
            <a:gdLst/>
            <a:ahLst/>
            <a:cxnLst/>
            <a:rect l="l" t="t" r="r" b="b"/>
            <a:pathLst>
              <a:path w="3462103" h="1908484">
                <a:moveTo>
                  <a:pt x="0" y="0"/>
                </a:moveTo>
                <a:lnTo>
                  <a:pt x="3462102" y="0"/>
                </a:lnTo>
                <a:lnTo>
                  <a:pt x="3462102" y="1908484"/>
                </a:lnTo>
                <a:lnTo>
                  <a:pt x="0" y="1908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5614" y="735430"/>
            <a:ext cx="2764528" cy="3300929"/>
          </a:xfrm>
          <a:custGeom>
            <a:avLst/>
            <a:gdLst/>
            <a:ahLst/>
            <a:cxnLst/>
            <a:rect l="l" t="t" r="r" b="b"/>
            <a:pathLst>
              <a:path w="2764528" h="3300929">
                <a:moveTo>
                  <a:pt x="2764528" y="0"/>
                </a:moveTo>
                <a:lnTo>
                  <a:pt x="0" y="0"/>
                </a:lnTo>
                <a:lnTo>
                  <a:pt x="0" y="3300929"/>
                </a:lnTo>
                <a:lnTo>
                  <a:pt x="2764528" y="3300929"/>
                </a:lnTo>
                <a:lnTo>
                  <a:pt x="27645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779" y="5488478"/>
            <a:ext cx="3828364" cy="4271536"/>
          </a:xfrm>
          <a:custGeom>
            <a:avLst/>
            <a:gdLst/>
            <a:ahLst/>
            <a:cxnLst/>
            <a:rect l="l" t="t" r="r" b="b"/>
            <a:pathLst>
              <a:path w="3828364" h="4271536">
                <a:moveTo>
                  <a:pt x="0" y="0"/>
                </a:moveTo>
                <a:lnTo>
                  <a:pt x="3828363" y="0"/>
                </a:lnTo>
                <a:lnTo>
                  <a:pt x="3828363" y="4271536"/>
                </a:lnTo>
                <a:lnTo>
                  <a:pt x="0" y="42715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17878" y="2721440"/>
            <a:ext cx="14783832" cy="336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65"/>
              </a:lnSpc>
            </a:pPr>
            <a:r>
              <a:rPr lang="en-US" sz="19618">
                <a:solidFill>
                  <a:srgbClr val="F4AD1F"/>
                </a:solidFill>
                <a:latin typeface="Paytone One"/>
                <a:ea typeface="Paytone One"/>
                <a:cs typeface="Paytone One"/>
                <a:sym typeface="Paytone One"/>
              </a:rPr>
              <a:t>Khởi động: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40" y="-74608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7367440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481869" y="1804159"/>
            <a:ext cx="11173288" cy="8063982"/>
          </a:xfrm>
          <a:custGeom>
            <a:avLst/>
            <a:gdLst/>
            <a:ahLst/>
            <a:cxnLst/>
            <a:rect l="l" t="t" r="r" b="b"/>
            <a:pathLst>
              <a:path w="11173288" h="8063982">
                <a:moveTo>
                  <a:pt x="0" y="0"/>
                </a:moveTo>
                <a:lnTo>
                  <a:pt x="11173288" y="0"/>
                </a:lnTo>
                <a:lnTo>
                  <a:pt x="11173288" y="8063982"/>
                </a:lnTo>
                <a:lnTo>
                  <a:pt x="0" y="8063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84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565033" y="2917211"/>
            <a:ext cx="5132768" cy="3580106"/>
          </a:xfrm>
          <a:custGeom>
            <a:avLst/>
            <a:gdLst/>
            <a:ahLst/>
            <a:cxnLst/>
            <a:rect l="l" t="t" r="r" b="b"/>
            <a:pathLst>
              <a:path w="5132768" h="3580106">
                <a:moveTo>
                  <a:pt x="5132768" y="0"/>
                </a:moveTo>
                <a:lnTo>
                  <a:pt x="0" y="0"/>
                </a:lnTo>
                <a:lnTo>
                  <a:pt x="0" y="3580106"/>
                </a:lnTo>
                <a:lnTo>
                  <a:pt x="5132768" y="3580106"/>
                </a:lnTo>
                <a:lnTo>
                  <a:pt x="513276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948160" y="176810"/>
            <a:ext cx="5571910" cy="154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76"/>
              </a:lnSpc>
            </a:pPr>
            <a:r>
              <a:rPr lang="en-US" sz="9054">
                <a:solidFill>
                  <a:srgbClr val="2B5796"/>
                </a:solidFill>
                <a:latin typeface="Sigmar One"/>
                <a:ea typeface="Sigmar One"/>
                <a:cs typeface="Sigmar One"/>
                <a:sym typeface="Sigmar One"/>
              </a:rPr>
              <a:t>Lạc đà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492997" y="-100568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1" y="0"/>
                </a:moveTo>
                <a:lnTo>
                  <a:pt x="0" y="0"/>
                </a:lnTo>
                <a:lnTo>
                  <a:pt x="0" y="10488136"/>
                </a:lnTo>
                <a:lnTo>
                  <a:pt x="15981921" y="10488136"/>
                </a:lnTo>
                <a:lnTo>
                  <a:pt x="159819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7367440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35522" y="6271844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94852" y="375512"/>
            <a:ext cx="5758979" cy="1608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81"/>
              </a:lnSpc>
            </a:pPr>
            <a:r>
              <a:rPr lang="en-US" sz="9415">
                <a:solidFill>
                  <a:srgbClr val="2B5796"/>
                </a:solidFill>
                <a:latin typeface="Baloo"/>
                <a:ea typeface="Baloo"/>
                <a:cs typeface="Baloo"/>
                <a:sym typeface="Baloo"/>
              </a:rPr>
              <a:t>Thủ thư</a:t>
            </a:r>
          </a:p>
        </p:txBody>
      </p:sp>
      <p:sp>
        <p:nvSpPr>
          <p:cNvPr id="6" name="Freeform 6"/>
          <p:cNvSpPr/>
          <p:nvPr/>
        </p:nvSpPr>
        <p:spPr>
          <a:xfrm>
            <a:off x="4508000" y="2129428"/>
            <a:ext cx="10721375" cy="7128872"/>
          </a:xfrm>
          <a:custGeom>
            <a:avLst/>
            <a:gdLst/>
            <a:ahLst/>
            <a:cxnLst/>
            <a:rect l="l" t="t" r="r" b="b"/>
            <a:pathLst>
              <a:path w="10721375" h="7128872">
                <a:moveTo>
                  <a:pt x="0" y="0"/>
                </a:moveTo>
                <a:lnTo>
                  <a:pt x="10721374" y="0"/>
                </a:lnTo>
                <a:lnTo>
                  <a:pt x="10721374" y="7128872"/>
                </a:lnTo>
                <a:lnTo>
                  <a:pt x="0" y="7128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930851" y="91413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1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1" y="10488135"/>
                </a:lnTo>
                <a:lnTo>
                  <a:pt x="159819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8834" y="7629460"/>
            <a:ext cx="3220222" cy="2137422"/>
          </a:xfrm>
          <a:custGeom>
            <a:avLst/>
            <a:gdLst/>
            <a:ahLst/>
            <a:cxnLst/>
            <a:rect l="l" t="t" r="r" b="b"/>
            <a:pathLst>
              <a:path w="3220222" h="2137422">
                <a:moveTo>
                  <a:pt x="0" y="0"/>
                </a:moveTo>
                <a:lnTo>
                  <a:pt x="3220222" y="0"/>
                </a:lnTo>
                <a:lnTo>
                  <a:pt x="3220222" y="2137422"/>
                </a:lnTo>
                <a:lnTo>
                  <a:pt x="0" y="213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35522" y="6271844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57793">
            <a:off x="13185438" y="-156637"/>
            <a:ext cx="1125518" cy="2018021"/>
          </a:xfrm>
          <a:custGeom>
            <a:avLst/>
            <a:gdLst/>
            <a:ahLst/>
            <a:cxnLst/>
            <a:rect l="l" t="t" r="r" b="b"/>
            <a:pathLst>
              <a:path w="1125518" h="2018021">
                <a:moveTo>
                  <a:pt x="0" y="0"/>
                </a:moveTo>
                <a:lnTo>
                  <a:pt x="1125518" y="0"/>
                </a:lnTo>
                <a:lnTo>
                  <a:pt x="1125518" y="2018021"/>
                </a:lnTo>
                <a:lnTo>
                  <a:pt x="0" y="201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5818" y="2711379"/>
            <a:ext cx="7426210" cy="1596635"/>
          </a:xfrm>
          <a:custGeom>
            <a:avLst/>
            <a:gdLst/>
            <a:ahLst/>
            <a:cxnLst/>
            <a:rect l="l" t="t" r="r" b="b"/>
            <a:pathLst>
              <a:path w="7426210" h="1596635">
                <a:moveTo>
                  <a:pt x="0" y="0"/>
                </a:moveTo>
                <a:lnTo>
                  <a:pt x="7426210" y="0"/>
                </a:lnTo>
                <a:lnTo>
                  <a:pt x="7426210" y="1596635"/>
                </a:lnTo>
                <a:lnTo>
                  <a:pt x="0" y="15966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22610" y="5143500"/>
            <a:ext cx="3933287" cy="3454737"/>
          </a:xfrm>
          <a:custGeom>
            <a:avLst/>
            <a:gdLst/>
            <a:ahLst/>
            <a:cxnLst/>
            <a:rect l="l" t="t" r="r" b="b"/>
            <a:pathLst>
              <a:path w="3933287" h="3454737">
                <a:moveTo>
                  <a:pt x="0" y="0"/>
                </a:moveTo>
                <a:lnTo>
                  <a:pt x="3933287" y="0"/>
                </a:lnTo>
                <a:lnTo>
                  <a:pt x="3933287" y="3454737"/>
                </a:lnTo>
                <a:lnTo>
                  <a:pt x="0" y="34547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570231" y="2007705"/>
            <a:ext cx="5704112" cy="3708847"/>
          </a:xfrm>
          <a:custGeom>
            <a:avLst/>
            <a:gdLst/>
            <a:ahLst/>
            <a:cxnLst/>
            <a:rect l="l" t="t" r="r" b="b"/>
            <a:pathLst>
              <a:path w="5704112" h="3708847">
                <a:moveTo>
                  <a:pt x="0" y="0"/>
                </a:moveTo>
                <a:lnTo>
                  <a:pt x="5704113" y="0"/>
                </a:lnTo>
                <a:lnTo>
                  <a:pt x="5704113" y="3708847"/>
                </a:lnTo>
                <a:lnTo>
                  <a:pt x="0" y="3708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550" r="-1746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08945" y="909899"/>
            <a:ext cx="5811206" cy="72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5"/>
              </a:lnSpc>
            </a:pPr>
            <a:r>
              <a:rPr lang="en-US" sz="6268" dirty="0">
                <a:solidFill>
                  <a:srgbClr val="FFA000"/>
                </a:solidFill>
                <a:latin typeface="Baloo"/>
                <a:ea typeface="Baloo"/>
                <a:cs typeface="Baloo"/>
                <a:sym typeface="Baloo"/>
              </a:rPr>
              <a:t>Trả lời câu hỏi: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0904" y="2784726"/>
            <a:ext cx="6696037" cy="152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4558" lvl="1" indent="-567279" algn="ctr">
              <a:lnSpc>
                <a:spcPts val="5938"/>
              </a:lnSpc>
              <a:buAutoNum type="arabicPeriod"/>
            </a:pPr>
            <a:r>
              <a:rPr lang="en-US" sz="5255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Mọi người đến thư viện để làm gì?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05389" y="6300419"/>
            <a:ext cx="7050206" cy="227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8"/>
              </a:lnSpc>
            </a:pPr>
            <a:r>
              <a:rPr lang="en-US" sz="5255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Mọi người đến thư viện để </a:t>
            </a:r>
            <a:r>
              <a:rPr lang="en-US" sz="5255" u="sng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đọc sách</a:t>
            </a:r>
            <a:r>
              <a:rPr lang="en-US" sz="5255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hoặc </a:t>
            </a:r>
            <a:r>
              <a:rPr lang="en-US" sz="5255" u="sng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mượn sách</a:t>
            </a:r>
            <a:r>
              <a:rPr lang="en-US" sz="5255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 về nhà.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40" y="-487987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7367440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35522" y="6271844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5688" y="-333851"/>
            <a:ext cx="6432863" cy="6181469"/>
          </a:xfrm>
          <a:custGeom>
            <a:avLst/>
            <a:gdLst/>
            <a:ahLst/>
            <a:cxnLst/>
            <a:rect l="l" t="t" r="r" b="b"/>
            <a:pathLst>
              <a:path w="6432863" h="6181469">
                <a:moveTo>
                  <a:pt x="0" y="0"/>
                </a:moveTo>
                <a:lnTo>
                  <a:pt x="6432863" y="0"/>
                </a:lnTo>
                <a:lnTo>
                  <a:pt x="6432863" y="6181469"/>
                </a:lnTo>
                <a:lnTo>
                  <a:pt x="0" y="61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24845" y="3473853"/>
            <a:ext cx="6248752" cy="6317672"/>
          </a:xfrm>
          <a:custGeom>
            <a:avLst/>
            <a:gdLst/>
            <a:ahLst/>
            <a:cxnLst/>
            <a:rect l="l" t="t" r="r" b="b"/>
            <a:pathLst>
              <a:path w="6248752" h="6317672">
                <a:moveTo>
                  <a:pt x="0" y="0"/>
                </a:moveTo>
                <a:lnTo>
                  <a:pt x="6248752" y="0"/>
                </a:lnTo>
                <a:lnTo>
                  <a:pt x="6248752" y="6317672"/>
                </a:lnTo>
                <a:lnTo>
                  <a:pt x="0" y="63176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78314" y="-78276"/>
            <a:ext cx="6010181" cy="6108641"/>
          </a:xfrm>
          <a:custGeom>
            <a:avLst/>
            <a:gdLst/>
            <a:ahLst/>
            <a:cxnLst/>
            <a:rect l="l" t="t" r="r" b="b"/>
            <a:pathLst>
              <a:path w="6010181" h="6108641">
                <a:moveTo>
                  <a:pt x="0" y="0"/>
                </a:moveTo>
                <a:lnTo>
                  <a:pt x="6010181" y="0"/>
                </a:lnTo>
                <a:lnTo>
                  <a:pt x="6010181" y="6108641"/>
                </a:lnTo>
                <a:lnTo>
                  <a:pt x="0" y="6108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65447" y="2153961"/>
            <a:ext cx="5002734" cy="3509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56"/>
              </a:lnSpc>
            </a:pPr>
            <a:r>
              <a:rPr lang="en-US" sz="7979" dirty="0">
                <a:solidFill>
                  <a:srgbClr val="E01073"/>
                </a:solidFill>
                <a:latin typeface="Baloo"/>
                <a:ea typeface="Baloo"/>
                <a:cs typeface="Baloo"/>
                <a:sym typeface="Baloo"/>
              </a:rPr>
              <a:t>Em đã đến thư viện chưa?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40504" y="5421558"/>
            <a:ext cx="4829584" cy="3387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5"/>
              </a:lnSpc>
            </a:pPr>
            <a:r>
              <a:rPr lang="en-US" sz="7703" dirty="0">
                <a:solidFill>
                  <a:srgbClr val="FBB03B"/>
                </a:solidFill>
                <a:latin typeface="Baloo"/>
                <a:ea typeface="Baloo"/>
                <a:cs typeface="Baloo"/>
                <a:sym typeface="Baloo"/>
              </a:rPr>
              <a:t>Em đến thư viện để làm gì?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43203" y="1660241"/>
            <a:ext cx="4680402" cy="28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41"/>
              </a:lnSpc>
            </a:pPr>
            <a:r>
              <a:rPr lang="en-US" sz="7465" dirty="0">
                <a:solidFill>
                  <a:srgbClr val="FBB03B"/>
                </a:solidFill>
                <a:latin typeface="Baloo"/>
                <a:ea typeface="Baloo"/>
                <a:cs typeface="Baloo"/>
                <a:sym typeface="Baloo"/>
              </a:rPr>
              <a:t>Thư viện em đến có những gì?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638793" y="-862164"/>
            <a:ext cx="18302976" cy="12011328"/>
          </a:xfrm>
          <a:custGeom>
            <a:avLst/>
            <a:gdLst/>
            <a:ahLst/>
            <a:cxnLst/>
            <a:rect l="l" t="t" r="r" b="b"/>
            <a:pathLst>
              <a:path w="18302976" h="12011328">
                <a:moveTo>
                  <a:pt x="18302976" y="0"/>
                </a:moveTo>
                <a:lnTo>
                  <a:pt x="0" y="0"/>
                </a:lnTo>
                <a:lnTo>
                  <a:pt x="0" y="12011328"/>
                </a:lnTo>
                <a:lnTo>
                  <a:pt x="18302976" y="12011328"/>
                </a:lnTo>
                <a:lnTo>
                  <a:pt x="18302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845415" y="555993"/>
            <a:ext cx="3996966" cy="3082660"/>
          </a:xfrm>
          <a:custGeom>
            <a:avLst/>
            <a:gdLst/>
            <a:ahLst/>
            <a:cxnLst/>
            <a:rect l="l" t="t" r="r" b="b"/>
            <a:pathLst>
              <a:path w="3996966" h="3082660">
                <a:moveTo>
                  <a:pt x="3996966" y="0"/>
                </a:moveTo>
                <a:lnTo>
                  <a:pt x="0" y="0"/>
                </a:lnTo>
                <a:lnTo>
                  <a:pt x="0" y="3082660"/>
                </a:lnTo>
                <a:lnTo>
                  <a:pt x="3996966" y="3082660"/>
                </a:lnTo>
                <a:lnTo>
                  <a:pt x="39969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39285" y="4694864"/>
            <a:ext cx="6354744" cy="3708860"/>
          </a:xfrm>
          <a:custGeom>
            <a:avLst/>
            <a:gdLst/>
            <a:ahLst/>
            <a:cxnLst/>
            <a:rect l="l" t="t" r="r" b="b"/>
            <a:pathLst>
              <a:path w="6354744" h="3708860">
                <a:moveTo>
                  <a:pt x="0" y="0"/>
                </a:moveTo>
                <a:lnTo>
                  <a:pt x="6354744" y="0"/>
                </a:lnTo>
                <a:lnTo>
                  <a:pt x="6354744" y="3708859"/>
                </a:lnTo>
                <a:lnTo>
                  <a:pt x="0" y="3708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968227" y="4694864"/>
            <a:ext cx="6354744" cy="3708860"/>
          </a:xfrm>
          <a:custGeom>
            <a:avLst/>
            <a:gdLst/>
            <a:ahLst/>
            <a:cxnLst/>
            <a:rect l="l" t="t" r="r" b="b"/>
            <a:pathLst>
              <a:path w="6354744" h="3708860">
                <a:moveTo>
                  <a:pt x="6354744" y="0"/>
                </a:moveTo>
                <a:lnTo>
                  <a:pt x="0" y="0"/>
                </a:lnTo>
                <a:lnTo>
                  <a:pt x="0" y="3708859"/>
                </a:lnTo>
                <a:lnTo>
                  <a:pt x="6354744" y="3708859"/>
                </a:lnTo>
                <a:lnTo>
                  <a:pt x="63547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452437" y="3234615"/>
            <a:ext cx="1365588" cy="14078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592379" y="2823181"/>
            <a:ext cx="1578481" cy="171058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58345" y="953231"/>
            <a:ext cx="5010341" cy="62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3"/>
              </a:lnSpc>
            </a:pPr>
            <a:r>
              <a:rPr lang="en-US" sz="5404" dirty="0">
                <a:solidFill>
                  <a:srgbClr val="FFA000"/>
                </a:solidFill>
                <a:latin typeface="Baloo"/>
                <a:ea typeface="Baloo"/>
                <a:cs typeface="Baloo"/>
                <a:sym typeface="Baloo"/>
              </a:rPr>
              <a:t>Trả lời câu hỏi: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5581" y="1825958"/>
            <a:ext cx="15361277" cy="1130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  <a:spcBef>
                <a:spcPct val="0"/>
              </a:spcBef>
            </a:pPr>
            <a:r>
              <a:rPr lang="en-US" sz="6639" dirty="0">
                <a:solidFill>
                  <a:srgbClr val="E01073"/>
                </a:solidFill>
                <a:latin typeface="Baloo"/>
                <a:ea typeface="Baloo"/>
                <a:cs typeface="Baloo"/>
                <a:sym typeface="Baloo"/>
              </a:rPr>
              <a:t>2. Những thư viện sau được đặt ở đâu?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5581" y="4556713"/>
            <a:ext cx="723254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3"/>
              </a:lnSpc>
              <a:spcBef>
                <a:spcPct val="0"/>
              </a:spcBef>
            </a:pPr>
            <a:r>
              <a:rPr lang="en-US" sz="4474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Thư viện Lô-gô-xơ của Đức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5506" y="5899870"/>
            <a:ext cx="6919451" cy="790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Nhiều thư viện ở Phần Lan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600" y="7393657"/>
            <a:ext cx="6454587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  <a:spcBef>
                <a:spcPct val="0"/>
              </a:spcBef>
            </a:pPr>
            <a:r>
              <a:rPr lang="en-US" sz="462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Một thư viện ở châu Phi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73340" y="4204847"/>
            <a:ext cx="4984769" cy="1115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416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đặt trên những chiếc xe buýt cũ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38109" y="5839315"/>
            <a:ext cx="5665501" cy="851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1"/>
              </a:lnSpc>
              <a:spcBef>
                <a:spcPct val="0"/>
              </a:spcBef>
            </a:pPr>
            <a:r>
              <a:rPr lang="en-US" sz="4987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đặt trên lưng lạc đà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82200" y="7392204"/>
            <a:ext cx="6964895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84"/>
              </a:lnSpc>
              <a:spcBef>
                <a:spcPct val="0"/>
              </a:spcBef>
            </a:pPr>
            <a:r>
              <a:rPr lang="en-US" sz="463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đặt trên một con tàu biển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8322971" y="4991100"/>
            <a:ext cx="1016314" cy="2743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51078" y="6419781"/>
            <a:ext cx="829615" cy="131451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416320" y="5052338"/>
            <a:ext cx="829615" cy="131451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2358" y="-1787260"/>
            <a:ext cx="487363" cy="487363"/>
          </a:xfrm>
          <a:prstGeom prst="rect">
            <a:avLst/>
          </a:prstGeom>
        </p:spPr>
      </p:pic>
      <p:pic>
        <p:nvPicPr>
          <p:cNvPr id="23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7824" y="-1674362"/>
            <a:ext cx="487363" cy="487363"/>
          </a:xfrm>
          <a:prstGeom prst="rect">
            <a:avLst/>
          </a:prstGeom>
        </p:spPr>
      </p:pic>
      <p:pic>
        <p:nvPicPr>
          <p:cNvPr id="24" name="Correct Answer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91800" y="-188044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7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7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7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930851" y="-74608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1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1" y="10488135"/>
                </a:lnTo>
                <a:lnTo>
                  <a:pt x="159819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279076">
            <a:off x="13896255" y="344511"/>
            <a:ext cx="1281078" cy="2160066"/>
          </a:xfrm>
          <a:custGeom>
            <a:avLst/>
            <a:gdLst/>
            <a:ahLst/>
            <a:cxnLst/>
            <a:rect l="l" t="t" r="r" b="b"/>
            <a:pathLst>
              <a:path w="1281078" h="2160066">
                <a:moveTo>
                  <a:pt x="0" y="0"/>
                </a:moveTo>
                <a:lnTo>
                  <a:pt x="1281079" y="0"/>
                </a:lnTo>
                <a:lnTo>
                  <a:pt x="1281079" y="2160066"/>
                </a:lnTo>
                <a:lnTo>
                  <a:pt x="0" y="2160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118807" y="7357027"/>
            <a:ext cx="4431501" cy="2929973"/>
          </a:xfrm>
          <a:custGeom>
            <a:avLst/>
            <a:gdLst/>
            <a:ahLst/>
            <a:cxnLst/>
            <a:rect l="l" t="t" r="r" b="b"/>
            <a:pathLst>
              <a:path w="4431501" h="2929973">
                <a:moveTo>
                  <a:pt x="4431501" y="0"/>
                </a:moveTo>
                <a:lnTo>
                  <a:pt x="0" y="0"/>
                </a:lnTo>
                <a:lnTo>
                  <a:pt x="0" y="2929973"/>
                </a:lnTo>
                <a:lnTo>
                  <a:pt x="4431501" y="2929973"/>
                </a:lnTo>
                <a:lnTo>
                  <a:pt x="443150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957677" y="8748181"/>
            <a:ext cx="1481114" cy="1538819"/>
          </a:xfrm>
          <a:custGeom>
            <a:avLst/>
            <a:gdLst/>
            <a:ahLst/>
            <a:cxnLst/>
            <a:rect l="l" t="t" r="r" b="b"/>
            <a:pathLst>
              <a:path w="1481114" h="1538819">
                <a:moveTo>
                  <a:pt x="0" y="0"/>
                </a:moveTo>
                <a:lnTo>
                  <a:pt x="1481114" y="0"/>
                </a:lnTo>
                <a:lnTo>
                  <a:pt x="1481114" y="1538819"/>
                </a:lnTo>
                <a:lnTo>
                  <a:pt x="0" y="15388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135477" y="1038369"/>
            <a:ext cx="1479067" cy="1475794"/>
          </a:xfrm>
          <a:custGeom>
            <a:avLst/>
            <a:gdLst/>
            <a:ahLst/>
            <a:cxnLst/>
            <a:rect l="l" t="t" r="r" b="b"/>
            <a:pathLst>
              <a:path w="1479067" h="1475794">
                <a:moveTo>
                  <a:pt x="0" y="0"/>
                </a:moveTo>
                <a:lnTo>
                  <a:pt x="1479066" y="0"/>
                </a:lnTo>
                <a:lnTo>
                  <a:pt x="1479066" y="1475794"/>
                </a:lnTo>
                <a:lnTo>
                  <a:pt x="0" y="14757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7518" y="7285523"/>
            <a:ext cx="5930315" cy="3072982"/>
          </a:xfrm>
          <a:custGeom>
            <a:avLst/>
            <a:gdLst/>
            <a:ahLst/>
            <a:cxnLst/>
            <a:rect l="l" t="t" r="r" b="b"/>
            <a:pathLst>
              <a:path w="5930315" h="3072982">
                <a:moveTo>
                  <a:pt x="0" y="0"/>
                </a:moveTo>
                <a:lnTo>
                  <a:pt x="5930315" y="0"/>
                </a:lnTo>
                <a:lnTo>
                  <a:pt x="5930315" y="3072981"/>
                </a:lnTo>
                <a:lnTo>
                  <a:pt x="0" y="307298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88011" y="8748181"/>
            <a:ext cx="4500270" cy="1417585"/>
          </a:xfrm>
          <a:custGeom>
            <a:avLst/>
            <a:gdLst/>
            <a:ahLst/>
            <a:cxnLst/>
            <a:rect l="l" t="t" r="r" b="b"/>
            <a:pathLst>
              <a:path w="4500270" h="1417585">
                <a:moveTo>
                  <a:pt x="0" y="0"/>
                </a:moveTo>
                <a:lnTo>
                  <a:pt x="4500270" y="0"/>
                </a:lnTo>
                <a:lnTo>
                  <a:pt x="4500270" y="1417584"/>
                </a:lnTo>
                <a:lnTo>
                  <a:pt x="0" y="1417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97592" y="5497271"/>
            <a:ext cx="4108067" cy="3719512"/>
          </a:xfrm>
          <a:custGeom>
            <a:avLst/>
            <a:gdLst/>
            <a:ahLst/>
            <a:cxnLst/>
            <a:rect l="l" t="t" r="r" b="b"/>
            <a:pathLst>
              <a:path w="4108067" h="3719512">
                <a:moveTo>
                  <a:pt x="0" y="0"/>
                </a:moveTo>
                <a:lnTo>
                  <a:pt x="4108067" y="0"/>
                </a:lnTo>
                <a:lnTo>
                  <a:pt x="4108067" y="3719512"/>
                </a:lnTo>
                <a:lnTo>
                  <a:pt x="0" y="371951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6250" y="1187370"/>
            <a:ext cx="7006972" cy="5223379"/>
          </a:xfrm>
          <a:custGeom>
            <a:avLst/>
            <a:gdLst/>
            <a:ahLst/>
            <a:cxnLst/>
            <a:rect l="l" t="t" r="r" b="b"/>
            <a:pathLst>
              <a:path w="7006972" h="5223379">
                <a:moveTo>
                  <a:pt x="0" y="0"/>
                </a:moveTo>
                <a:lnTo>
                  <a:pt x="7006973" y="0"/>
                </a:lnTo>
                <a:lnTo>
                  <a:pt x="7006973" y="5223380"/>
                </a:lnTo>
                <a:lnTo>
                  <a:pt x="0" y="5223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159829" y="772959"/>
            <a:ext cx="5305621" cy="6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5723" dirty="0">
                <a:solidFill>
                  <a:srgbClr val="FFA000"/>
                </a:solidFill>
                <a:latin typeface="Baloo"/>
                <a:ea typeface="Baloo"/>
                <a:cs typeface="Baloo"/>
                <a:sym typeface="Baloo"/>
              </a:rPr>
              <a:t>Trả lời câu hỏi: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81555" y="1935844"/>
            <a:ext cx="5916037" cy="3352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5"/>
              </a:lnSpc>
            </a:pPr>
            <a:r>
              <a:rPr lang="en-US" sz="5538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3. Vì sao các thư viện kể trên được gọi là “thư viện biết đi”?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0936717" y="864839"/>
            <a:ext cx="7006972" cy="5223379"/>
          </a:xfrm>
          <a:custGeom>
            <a:avLst/>
            <a:gdLst/>
            <a:ahLst/>
            <a:cxnLst/>
            <a:rect l="l" t="t" r="r" b="b"/>
            <a:pathLst>
              <a:path w="7006972" h="5223379">
                <a:moveTo>
                  <a:pt x="7006972" y="0"/>
                </a:moveTo>
                <a:lnTo>
                  <a:pt x="0" y="0"/>
                </a:lnTo>
                <a:lnTo>
                  <a:pt x="0" y="5223379"/>
                </a:lnTo>
                <a:lnTo>
                  <a:pt x="7006972" y="5223379"/>
                </a:lnTo>
                <a:lnTo>
                  <a:pt x="700697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051106" y="1964419"/>
            <a:ext cx="6208194" cy="2941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1"/>
              </a:lnSpc>
            </a:pPr>
            <a:r>
              <a:rPr lang="en-US" sz="516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vì chúng có khả năng di chuyển để mang sách đến cho người đọc.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179893" y="-1049612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11762">
            <a:off x="14893730" y="6769811"/>
            <a:ext cx="2844104" cy="2948532"/>
          </a:xfrm>
          <a:custGeom>
            <a:avLst/>
            <a:gdLst/>
            <a:ahLst/>
            <a:cxnLst/>
            <a:rect l="l" t="t" r="r" b="b"/>
            <a:pathLst>
              <a:path w="2844104" h="2948532">
                <a:moveTo>
                  <a:pt x="0" y="0"/>
                </a:moveTo>
                <a:lnTo>
                  <a:pt x="2844104" y="0"/>
                </a:lnTo>
                <a:lnTo>
                  <a:pt x="2844104" y="2948531"/>
                </a:lnTo>
                <a:lnTo>
                  <a:pt x="0" y="2948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32241" y="476641"/>
            <a:ext cx="2367082" cy="2932918"/>
          </a:xfrm>
          <a:custGeom>
            <a:avLst/>
            <a:gdLst/>
            <a:ahLst/>
            <a:cxnLst/>
            <a:rect l="l" t="t" r="r" b="b"/>
            <a:pathLst>
              <a:path w="2367082" h="2932918">
                <a:moveTo>
                  <a:pt x="0" y="0"/>
                </a:moveTo>
                <a:lnTo>
                  <a:pt x="2367082" y="0"/>
                </a:lnTo>
                <a:lnTo>
                  <a:pt x="2367082" y="2932918"/>
                </a:lnTo>
                <a:lnTo>
                  <a:pt x="0" y="2932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6491189" y="5917510"/>
            <a:ext cx="4366292" cy="3880542"/>
          </a:xfrm>
          <a:custGeom>
            <a:avLst/>
            <a:gdLst/>
            <a:ahLst/>
            <a:cxnLst/>
            <a:rect l="l" t="t" r="r" b="b"/>
            <a:pathLst>
              <a:path w="4366292" h="3880542">
                <a:moveTo>
                  <a:pt x="4366292" y="0"/>
                </a:moveTo>
                <a:lnTo>
                  <a:pt x="0" y="0"/>
                </a:lnTo>
                <a:lnTo>
                  <a:pt x="0" y="3880542"/>
                </a:lnTo>
                <a:lnTo>
                  <a:pt x="4366292" y="3880542"/>
                </a:lnTo>
                <a:lnTo>
                  <a:pt x="436629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25273" y="1382826"/>
            <a:ext cx="6708779" cy="5903726"/>
          </a:xfrm>
          <a:custGeom>
            <a:avLst/>
            <a:gdLst/>
            <a:ahLst/>
            <a:cxnLst/>
            <a:rect l="l" t="t" r="r" b="b"/>
            <a:pathLst>
              <a:path w="6708779" h="5903726">
                <a:moveTo>
                  <a:pt x="0" y="0"/>
                </a:moveTo>
                <a:lnTo>
                  <a:pt x="6708779" y="0"/>
                </a:lnTo>
                <a:lnTo>
                  <a:pt x="6708779" y="5903726"/>
                </a:lnTo>
                <a:lnTo>
                  <a:pt x="0" y="5903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98677" y="2414946"/>
            <a:ext cx="5628192" cy="4952809"/>
          </a:xfrm>
          <a:custGeom>
            <a:avLst/>
            <a:gdLst/>
            <a:ahLst/>
            <a:cxnLst/>
            <a:rect l="l" t="t" r="r" b="b"/>
            <a:pathLst>
              <a:path w="5628192" h="4952809">
                <a:moveTo>
                  <a:pt x="5628193" y="0"/>
                </a:moveTo>
                <a:lnTo>
                  <a:pt x="0" y="0"/>
                </a:lnTo>
                <a:lnTo>
                  <a:pt x="0" y="4952810"/>
                </a:lnTo>
                <a:lnTo>
                  <a:pt x="5628193" y="4952810"/>
                </a:lnTo>
                <a:lnTo>
                  <a:pt x="562819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38379" y="1247775"/>
            <a:ext cx="5305621" cy="65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5723" dirty="0">
                <a:solidFill>
                  <a:srgbClr val="FFA000"/>
                </a:solidFill>
                <a:latin typeface="Baloo"/>
                <a:ea typeface="Baloo"/>
                <a:cs typeface="Baloo"/>
                <a:sym typeface="Baloo"/>
              </a:rPr>
              <a:t>Trả lời câu hỏi: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8677" y="2585066"/>
            <a:ext cx="5591526" cy="333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15"/>
              </a:lnSpc>
            </a:pPr>
            <a:r>
              <a:rPr lang="en-US" sz="650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4. Theo em, “thư viện biết đi” có tác dụng gì?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23522" y="1933575"/>
            <a:ext cx="5819164" cy="349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80"/>
              </a:lnSpc>
            </a:pPr>
            <a:r>
              <a:rPr lang="en-US" sz="5686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“Thư viện biết đi” có thể mang sách đến tận nơi cho người đọc.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00220" y="2083035"/>
            <a:ext cx="5774675" cy="3369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4972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“Thư viện biết đi” có tác dụng giúp mọi người không cần phải đi xa mà vẫn đọc được sách.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589589" y="-440212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1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1" y="10488135"/>
                </a:lnTo>
                <a:lnTo>
                  <a:pt x="159819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531156">
            <a:off x="14867340" y="582410"/>
            <a:ext cx="1125518" cy="2018021"/>
          </a:xfrm>
          <a:custGeom>
            <a:avLst/>
            <a:gdLst/>
            <a:ahLst/>
            <a:cxnLst/>
            <a:rect l="l" t="t" r="r" b="b"/>
            <a:pathLst>
              <a:path w="1125518" h="2018021">
                <a:moveTo>
                  <a:pt x="0" y="0"/>
                </a:moveTo>
                <a:lnTo>
                  <a:pt x="1125518" y="0"/>
                </a:lnTo>
                <a:lnTo>
                  <a:pt x="1125518" y="2018021"/>
                </a:lnTo>
                <a:lnTo>
                  <a:pt x="0" y="2018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16508" y="4826745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4" y="0"/>
                </a:lnTo>
                <a:lnTo>
                  <a:pt x="1611664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70045" y="773963"/>
            <a:ext cx="624193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</a:pPr>
            <a:r>
              <a:rPr lang="en-US" sz="3714" dirty="0">
                <a:solidFill>
                  <a:srgbClr val="FFEDB3"/>
                </a:solidFill>
                <a:latin typeface="Baloo"/>
                <a:ea typeface="Baloo"/>
                <a:cs typeface="Baloo"/>
                <a:sym typeface="Baloo"/>
              </a:rPr>
              <a:t>Luyện tập theo văn bản đọc</a:t>
            </a:r>
          </a:p>
        </p:txBody>
      </p:sp>
      <p:sp>
        <p:nvSpPr>
          <p:cNvPr id="6" name="Freeform 6"/>
          <p:cNvSpPr/>
          <p:nvPr/>
        </p:nvSpPr>
        <p:spPr>
          <a:xfrm>
            <a:off x="6300319" y="4803856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4" y="0"/>
                </a:lnTo>
                <a:lnTo>
                  <a:pt x="1611664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2071" y="4826745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3" y="0"/>
                </a:lnTo>
                <a:lnTo>
                  <a:pt x="1611663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59828" y="4826745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4" y="0"/>
                </a:lnTo>
                <a:lnTo>
                  <a:pt x="1611664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59828" y="7574810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4" y="0"/>
                </a:lnTo>
                <a:lnTo>
                  <a:pt x="1611664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92071" y="7769567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3" y="0"/>
                </a:lnTo>
                <a:lnTo>
                  <a:pt x="1611663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0319" y="7579273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4" y="0"/>
                </a:lnTo>
                <a:lnTo>
                  <a:pt x="1611664" y="1765766"/>
                </a:lnTo>
                <a:lnTo>
                  <a:pt x="0" y="17657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34293" y="7625521"/>
            <a:ext cx="1611664" cy="1765767"/>
          </a:xfrm>
          <a:custGeom>
            <a:avLst/>
            <a:gdLst/>
            <a:ahLst/>
            <a:cxnLst/>
            <a:rect l="l" t="t" r="r" b="b"/>
            <a:pathLst>
              <a:path w="1611664" h="1765767">
                <a:moveTo>
                  <a:pt x="0" y="0"/>
                </a:moveTo>
                <a:lnTo>
                  <a:pt x="1611663" y="0"/>
                </a:lnTo>
                <a:lnTo>
                  <a:pt x="1611663" y="1765767"/>
                </a:lnTo>
                <a:lnTo>
                  <a:pt x="0" y="17657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22508" y="1275137"/>
            <a:ext cx="10850491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76964" lvl="1" indent="-438482" algn="ctr">
              <a:lnSpc>
                <a:spcPts val="5686"/>
              </a:lnSpc>
              <a:spcBef>
                <a:spcPct val="0"/>
              </a:spcBef>
              <a:buAutoNum type="arabicPeriod"/>
            </a:pPr>
            <a:r>
              <a:rPr lang="en-US" sz="4061" spc="-170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Xếp các từ ngữ dưới đây vào nhóm thích hợp: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74391" y="5120379"/>
            <a:ext cx="1295898" cy="121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thư viện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14380" y="5087613"/>
            <a:ext cx="1183542" cy="124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thủ thư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33633" y="5329333"/>
            <a:ext cx="1170090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đọc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9166" y="7942560"/>
            <a:ext cx="1234557" cy="121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xe buýt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04642" y="7874342"/>
            <a:ext cx="1223530" cy="121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nằm im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200307" y="8174755"/>
            <a:ext cx="1474714" cy="121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băng qua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249890" y="5010651"/>
            <a:ext cx="1231541" cy="1369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tàu biển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227029" y="7920624"/>
            <a:ext cx="980954" cy="1216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-201" dirty="0">
                <a:solidFill>
                  <a:srgbClr val="000000"/>
                </a:solidFill>
                <a:latin typeface="Alata"/>
                <a:ea typeface="Alata"/>
                <a:cs typeface="Alata"/>
                <a:sym typeface="Alata"/>
              </a:rPr>
              <a:t>lạc đà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73304" y="2332679"/>
            <a:ext cx="6001321" cy="38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</a:pPr>
            <a:r>
              <a:rPr lang="en-US" sz="3714" dirty="0">
                <a:solidFill>
                  <a:srgbClr val="2B5796"/>
                </a:solidFill>
                <a:latin typeface="Baloo"/>
                <a:ea typeface="Baloo"/>
                <a:cs typeface="Baloo"/>
                <a:sym typeface="Baloo"/>
              </a:rPr>
              <a:t>a. Từ ngữ chỉ sự vật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48568" y="2332679"/>
            <a:ext cx="6001321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</a:pPr>
            <a:r>
              <a:rPr lang="en-US" sz="3714" dirty="0">
                <a:solidFill>
                  <a:srgbClr val="231F20"/>
                </a:solidFill>
                <a:latin typeface="Baloo"/>
                <a:ea typeface="Baloo"/>
                <a:cs typeface="Baloo"/>
                <a:sym typeface="Baloo"/>
              </a:rPr>
              <a:t>b. Từ ngữ chỉ 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-0.00382 -0.2043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02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1.7284E-6 L -0.0079 -0.2024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0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08642E-6 L -0.08437 -0.1756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-878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8021 -0.169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679E-6 L -0.03542 -0.18102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905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7284E-6 L -0.02882 -0.17639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" y="-8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6.17284E-7 L -0.62569 0.00324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92" y="257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633 L -0.62569 0.0018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67" y="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41562 -0.2771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0" y="-1364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416 -0.00247 L 0.41979 -0.2796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0" y="-123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43351 -0.3001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8" y="-1472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64198E-7 L 0.42431 -0.26898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1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83951E-6 L -0.41389 -0.0066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94" y="-34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17284E-7 L -0.40903 -0.01651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47" y="-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-2.34568E-6 L -0.42543 0.02469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23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L -0.43351 0.03148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33" y="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662125" y="-797463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052881">
            <a:off x="15639667" y="937268"/>
            <a:ext cx="1764119" cy="2081158"/>
          </a:xfrm>
          <a:custGeom>
            <a:avLst/>
            <a:gdLst/>
            <a:ahLst/>
            <a:cxnLst/>
            <a:rect l="l" t="t" r="r" b="b"/>
            <a:pathLst>
              <a:path w="1764119" h="2081158">
                <a:moveTo>
                  <a:pt x="0" y="0"/>
                </a:moveTo>
                <a:lnTo>
                  <a:pt x="1764118" y="0"/>
                </a:lnTo>
                <a:lnTo>
                  <a:pt x="1764118" y="2081158"/>
                </a:lnTo>
                <a:lnTo>
                  <a:pt x="0" y="2081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2527">
            <a:off x="296323" y="7151854"/>
            <a:ext cx="3926838" cy="3017120"/>
          </a:xfrm>
          <a:custGeom>
            <a:avLst/>
            <a:gdLst/>
            <a:ahLst/>
            <a:cxnLst/>
            <a:rect l="l" t="t" r="r" b="b"/>
            <a:pathLst>
              <a:path w="3926838" h="3017120">
                <a:moveTo>
                  <a:pt x="0" y="0"/>
                </a:moveTo>
                <a:lnTo>
                  <a:pt x="3926838" y="0"/>
                </a:lnTo>
                <a:lnTo>
                  <a:pt x="3926838" y="3017120"/>
                </a:lnTo>
                <a:lnTo>
                  <a:pt x="0" y="3017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40036" y="3205529"/>
            <a:ext cx="10798426" cy="6625575"/>
          </a:xfrm>
          <a:custGeom>
            <a:avLst/>
            <a:gdLst/>
            <a:ahLst/>
            <a:cxnLst/>
            <a:rect l="l" t="t" r="r" b="b"/>
            <a:pathLst>
              <a:path w="10798426" h="6625575">
                <a:moveTo>
                  <a:pt x="0" y="0"/>
                </a:moveTo>
                <a:lnTo>
                  <a:pt x="10798427" y="0"/>
                </a:lnTo>
                <a:lnTo>
                  <a:pt x="10798427" y="6625575"/>
                </a:lnTo>
                <a:lnTo>
                  <a:pt x="0" y="66255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419" t="-5395" r="-1592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0907" y="-190760"/>
            <a:ext cx="10594496" cy="3525078"/>
          </a:xfrm>
          <a:custGeom>
            <a:avLst/>
            <a:gdLst/>
            <a:ahLst/>
            <a:cxnLst/>
            <a:rect l="l" t="t" r="r" b="b"/>
            <a:pathLst>
              <a:path w="10594496" h="3525078">
                <a:moveTo>
                  <a:pt x="0" y="0"/>
                </a:moveTo>
                <a:lnTo>
                  <a:pt x="10594496" y="0"/>
                </a:lnTo>
                <a:lnTo>
                  <a:pt x="10594496" y="3525078"/>
                </a:lnTo>
                <a:lnTo>
                  <a:pt x="0" y="3525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66655" y="896618"/>
            <a:ext cx="7051704" cy="464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4364">
                <a:solidFill>
                  <a:srgbClr val="FFEDB3"/>
                </a:solidFill>
                <a:latin typeface="Baloo"/>
                <a:ea typeface="Baloo"/>
                <a:cs typeface="Baloo"/>
                <a:sym typeface="Baloo"/>
              </a:rPr>
              <a:t>Luyện tập theo văn bản đọc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6655" y="1486054"/>
            <a:ext cx="9287290" cy="1411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6"/>
              </a:lnSpc>
              <a:spcBef>
                <a:spcPct val="0"/>
              </a:spcBef>
            </a:pPr>
            <a:r>
              <a:rPr lang="en-US" sz="4061" spc="69" dirty="0">
                <a:solidFill>
                  <a:srgbClr val="00892C"/>
                </a:solidFill>
                <a:latin typeface="Batangas"/>
                <a:ea typeface="Batangas"/>
                <a:cs typeface="Batangas"/>
                <a:sym typeface="Batangas"/>
              </a:rPr>
              <a:t>2. Em sẽ nói gì với cô phụ trách thư viện khi muốn mượn sách ở thư viện?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-662125" y="-797463"/>
            <a:ext cx="18105792" cy="11881926"/>
          </a:xfrm>
          <a:custGeom>
            <a:avLst/>
            <a:gdLst/>
            <a:ahLst/>
            <a:cxnLst/>
            <a:rect l="l" t="t" r="r" b="b"/>
            <a:pathLst>
              <a:path w="18105792" h="11881926">
                <a:moveTo>
                  <a:pt x="18105792" y="0"/>
                </a:moveTo>
                <a:lnTo>
                  <a:pt x="0" y="0"/>
                </a:lnTo>
                <a:lnTo>
                  <a:pt x="0" y="11881926"/>
                </a:lnTo>
                <a:lnTo>
                  <a:pt x="18105792" y="11881926"/>
                </a:lnTo>
                <a:lnTo>
                  <a:pt x="181057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00197" y="3698367"/>
            <a:ext cx="10798426" cy="6625575"/>
          </a:xfrm>
          <a:custGeom>
            <a:avLst/>
            <a:gdLst/>
            <a:ahLst/>
            <a:cxnLst/>
            <a:rect l="l" t="t" r="r" b="b"/>
            <a:pathLst>
              <a:path w="10798426" h="6625575">
                <a:moveTo>
                  <a:pt x="0" y="0"/>
                </a:moveTo>
                <a:lnTo>
                  <a:pt x="10798426" y="0"/>
                </a:lnTo>
                <a:lnTo>
                  <a:pt x="10798426" y="6625575"/>
                </a:lnTo>
                <a:lnTo>
                  <a:pt x="0" y="6625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19" t="-5395" r="-1592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78626" y="2892917"/>
            <a:ext cx="4335517" cy="4114800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30615" y="1906747"/>
            <a:ext cx="3773848" cy="3311079"/>
          </a:xfrm>
          <a:custGeom>
            <a:avLst/>
            <a:gdLst/>
            <a:ahLst/>
            <a:cxnLst/>
            <a:rect l="l" t="t" r="r" b="b"/>
            <a:pathLst>
              <a:path w="3773848" h="3311079">
                <a:moveTo>
                  <a:pt x="0" y="0"/>
                </a:moveTo>
                <a:lnTo>
                  <a:pt x="3773848" y="0"/>
                </a:lnTo>
                <a:lnTo>
                  <a:pt x="3773848" y="3311080"/>
                </a:lnTo>
                <a:lnTo>
                  <a:pt x="0" y="3311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9482" y="1028700"/>
            <a:ext cx="4781691" cy="4745829"/>
          </a:xfrm>
          <a:custGeom>
            <a:avLst/>
            <a:gdLst/>
            <a:ahLst/>
            <a:cxnLst/>
            <a:rect l="l" t="t" r="r" b="b"/>
            <a:pathLst>
              <a:path w="4781691" h="4745829">
                <a:moveTo>
                  <a:pt x="0" y="0"/>
                </a:moveTo>
                <a:lnTo>
                  <a:pt x="4781692" y="0"/>
                </a:lnTo>
                <a:lnTo>
                  <a:pt x="4781692" y="4745829"/>
                </a:lnTo>
                <a:lnTo>
                  <a:pt x="0" y="47458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374680"/>
            <a:ext cx="4560772" cy="3399848"/>
          </a:xfrm>
          <a:custGeom>
            <a:avLst/>
            <a:gdLst/>
            <a:ahLst/>
            <a:cxnLst/>
            <a:rect l="l" t="t" r="r" b="b"/>
            <a:pathLst>
              <a:path w="4560772" h="3399848">
                <a:moveTo>
                  <a:pt x="0" y="0"/>
                </a:moveTo>
                <a:lnTo>
                  <a:pt x="4560772" y="0"/>
                </a:lnTo>
                <a:lnTo>
                  <a:pt x="4560772" y="3399849"/>
                </a:lnTo>
                <a:lnTo>
                  <a:pt x="0" y="3399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28497" flipH="1">
            <a:off x="12006842" y="6869992"/>
            <a:ext cx="3342197" cy="2481581"/>
          </a:xfrm>
          <a:custGeom>
            <a:avLst/>
            <a:gdLst/>
            <a:ahLst/>
            <a:cxnLst/>
            <a:rect l="l" t="t" r="r" b="b"/>
            <a:pathLst>
              <a:path w="3342197" h="2481581">
                <a:moveTo>
                  <a:pt x="3342197" y="0"/>
                </a:moveTo>
                <a:lnTo>
                  <a:pt x="0" y="0"/>
                </a:lnTo>
                <a:lnTo>
                  <a:pt x="0" y="2481581"/>
                </a:lnTo>
                <a:lnTo>
                  <a:pt x="3342197" y="2481581"/>
                </a:lnTo>
                <a:lnTo>
                  <a:pt x="3342197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373438" y="4065080"/>
            <a:ext cx="4145894" cy="224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2"/>
              </a:lnSpc>
            </a:pPr>
            <a:r>
              <a:rPr lang="en-US" sz="4800" spc="-43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Thưa cô, em muốn mượn sách ạ.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139" y="3071241"/>
            <a:ext cx="4145894" cy="197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43" dirty="0">
                <a:solidFill>
                  <a:srgbClr val="000000"/>
                </a:solidFill>
                <a:latin typeface="Baloo"/>
                <a:ea typeface="Baloo"/>
                <a:cs typeface="Baloo"/>
                <a:sym typeface="Baloo"/>
              </a:rPr>
              <a:t>Em muốn mượn quyển gì thế?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82598" y="1477595"/>
            <a:ext cx="4518576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9"/>
              </a:lnSpc>
            </a:pPr>
            <a:r>
              <a:rPr lang="en-US" sz="5231" spc="-47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Cô cho em mượn quyển.......!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24531" y="2377440"/>
            <a:ext cx="3186015" cy="132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4"/>
              </a:lnSpc>
            </a:pPr>
            <a:r>
              <a:rPr lang="en-US" sz="4800" spc="-43" dirty="0">
                <a:solidFill>
                  <a:srgbClr val="FFFFFF"/>
                </a:solidFill>
                <a:latin typeface="Baloo"/>
                <a:ea typeface="Baloo"/>
                <a:cs typeface="Baloo"/>
                <a:sym typeface="Baloo"/>
              </a:rPr>
              <a:t>Sách của em đây!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9434" y="7333176"/>
            <a:ext cx="2957013" cy="134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5231" spc="-47" dirty="0">
                <a:solidFill>
                  <a:srgbClr val="E01073"/>
                </a:solidFill>
                <a:latin typeface="Baloo"/>
                <a:ea typeface="Baloo"/>
                <a:cs typeface="Baloo"/>
                <a:sym typeface="Baloo"/>
              </a:rPr>
              <a:t>Em cảm ơn cô!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E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235833" y="49330"/>
            <a:ext cx="15631746" cy="10544323"/>
          </a:xfrm>
          <a:custGeom>
            <a:avLst/>
            <a:gdLst/>
            <a:ahLst/>
            <a:cxnLst/>
            <a:rect l="l" t="t" r="r" b="b"/>
            <a:pathLst>
              <a:path w="15631746" h="10544323">
                <a:moveTo>
                  <a:pt x="0" y="0"/>
                </a:moveTo>
                <a:lnTo>
                  <a:pt x="15631746" y="0"/>
                </a:lnTo>
                <a:lnTo>
                  <a:pt x="15631746" y="10544324"/>
                </a:lnTo>
                <a:lnTo>
                  <a:pt x="0" y="10544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6592" y="5134325"/>
            <a:ext cx="4203525" cy="4690126"/>
          </a:xfrm>
          <a:custGeom>
            <a:avLst/>
            <a:gdLst/>
            <a:ahLst/>
            <a:cxnLst/>
            <a:rect l="l" t="t" r="r" b="b"/>
            <a:pathLst>
              <a:path w="4203525" h="4690126">
                <a:moveTo>
                  <a:pt x="0" y="0"/>
                </a:moveTo>
                <a:lnTo>
                  <a:pt x="4203525" y="0"/>
                </a:lnTo>
                <a:lnTo>
                  <a:pt x="4203525" y="4690126"/>
                </a:lnTo>
                <a:lnTo>
                  <a:pt x="0" y="4690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46592" y="511312"/>
            <a:ext cx="2786468" cy="3327126"/>
          </a:xfrm>
          <a:custGeom>
            <a:avLst/>
            <a:gdLst/>
            <a:ahLst/>
            <a:cxnLst/>
            <a:rect l="l" t="t" r="r" b="b"/>
            <a:pathLst>
              <a:path w="2786468" h="3327126">
                <a:moveTo>
                  <a:pt x="2786468" y="0"/>
                </a:moveTo>
                <a:lnTo>
                  <a:pt x="0" y="0"/>
                </a:lnTo>
                <a:lnTo>
                  <a:pt x="0" y="3327127"/>
                </a:lnTo>
                <a:lnTo>
                  <a:pt x="2786468" y="3327127"/>
                </a:lnTo>
                <a:lnTo>
                  <a:pt x="278646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49200" y="5134324"/>
            <a:ext cx="5229673" cy="4690125"/>
          </a:xfrm>
          <a:custGeom>
            <a:avLst/>
            <a:gdLst/>
            <a:ahLst/>
            <a:cxnLst/>
            <a:rect l="l" t="t" r="r" b="b"/>
            <a:pathLst>
              <a:path w="6007311" h="5278924">
                <a:moveTo>
                  <a:pt x="0" y="0"/>
                </a:moveTo>
                <a:lnTo>
                  <a:pt x="6007311" y="0"/>
                </a:lnTo>
                <a:lnTo>
                  <a:pt x="6007311" y="5278925"/>
                </a:lnTo>
                <a:lnTo>
                  <a:pt x="0" y="5278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50703" y="2017322"/>
            <a:ext cx="12419648" cy="367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5079" dirty="0">
                <a:solidFill>
                  <a:srgbClr val="0F5C9F"/>
                </a:solidFill>
                <a:latin typeface="Baloo"/>
                <a:ea typeface="Baloo"/>
                <a:cs typeface="Baloo"/>
                <a:sym typeface="Baloo"/>
              </a:rPr>
              <a:t>Bao nhiêu sách truyện về đây</a:t>
            </a:r>
          </a:p>
          <a:p>
            <a:pPr algn="ctr">
              <a:lnSpc>
                <a:spcPts val="5841"/>
              </a:lnSpc>
            </a:pPr>
            <a:r>
              <a:rPr lang="en-US" sz="5079" dirty="0">
                <a:solidFill>
                  <a:srgbClr val="0F5C9F"/>
                </a:solidFill>
                <a:latin typeface="Baloo"/>
                <a:ea typeface="Baloo"/>
                <a:cs typeface="Baloo"/>
                <a:sym typeface="Baloo"/>
              </a:rPr>
              <a:t>Bốn phương thế giới nằm ngay trong mình</a:t>
            </a:r>
          </a:p>
          <a:p>
            <a:pPr algn="ctr">
              <a:lnSpc>
                <a:spcPts val="5841"/>
              </a:lnSpc>
            </a:pPr>
            <a:r>
              <a:rPr lang="en-US" sz="5079" dirty="0">
                <a:solidFill>
                  <a:srgbClr val="0F5C9F"/>
                </a:solidFill>
                <a:latin typeface="Baloo"/>
                <a:ea typeface="Baloo"/>
                <a:cs typeface="Baloo"/>
                <a:sym typeface="Baloo"/>
              </a:rPr>
              <a:t>Giúp em hiểu biết thông minh</a:t>
            </a:r>
          </a:p>
          <a:p>
            <a:pPr algn="ctr">
              <a:lnSpc>
                <a:spcPts val="5841"/>
              </a:lnSpc>
            </a:pPr>
            <a:r>
              <a:rPr lang="en-US" sz="5079" dirty="0">
                <a:solidFill>
                  <a:srgbClr val="0F5C9F"/>
                </a:solidFill>
                <a:latin typeface="Baloo"/>
                <a:ea typeface="Baloo"/>
                <a:cs typeface="Baloo"/>
                <a:sym typeface="Baloo"/>
              </a:rPr>
              <a:t>Em đến tìm sách </a:t>
            </a:r>
          </a:p>
          <a:p>
            <a:pPr algn="ctr">
              <a:lnSpc>
                <a:spcPts val="5841"/>
              </a:lnSpc>
            </a:pPr>
            <a:r>
              <a:rPr lang="en-US" sz="5079" dirty="0">
                <a:solidFill>
                  <a:srgbClr val="0F5C9F"/>
                </a:solidFill>
                <a:latin typeface="Baloo"/>
                <a:ea typeface="Baloo"/>
                <a:cs typeface="Baloo"/>
                <a:sym typeface="Baloo"/>
              </a:rPr>
              <a:t> - Đố mình nơi đâu?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11445" y="6671023"/>
            <a:ext cx="6318555" cy="1576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0246" dirty="0">
                <a:solidFill>
                  <a:srgbClr val="E99E07"/>
                </a:solidFill>
                <a:latin typeface="Baloo"/>
                <a:ea typeface="Baloo"/>
                <a:cs typeface="Baloo"/>
                <a:sym typeface="Baloo"/>
              </a:rPr>
              <a:t>THƯ VIỆN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9376" y="311508"/>
            <a:ext cx="15859451" cy="9663985"/>
          </a:xfrm>
          <a:custGeom>
            <a:avLst/>
            <a:gdLst/>
            <a:ahLst/>
            <a:cxnLst/>
            <a:rect l="l" t="t" r="r" b="b"/>
            <a:pathLst>
              <a:path w="15859451" h="9663985">
                <a:moveTo>
                  <a:pt x="0" y="0"/>
                </a:moveTo>
                <a:lnTo>
                  <a:pt x="15859451" y="0"/>
                </a:lnTo>
                <a:lnTo>
                  <a:pt x="15859451" y="9663984"/>
                </a:lnTo>
                <a:lnTo>
                  <a:pt x="0" y="9663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4" b="-12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11508"/>
            <a:ext cx="14706263" cy="9804175"/>
          </a:xfrm>
          <a:custGeom>
            <a:avLst/>
            <a:gdLst/>
            <a:ahLst/>
            <a:cxnLst/>
            <a:rect l="l" t="t" r="r" b="b"/>
            <a:pathLst>
              <a:path w="14706263" h="9804175">
                <a:moveTo>
                  <a:pt x="0" y="0"/>
                </a:moveTo>
                <a:lnTo>
                  <a:pt x="14706263" y="0"/>
                </a:lnTo>
                <a:lnTo>
                  <a:pt x="14706263" y="9804175"/>
                </a:lnTo>
                <a:lnTo>
                  <a:pt x="0" y="98041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32847" y="311508"/>
            <a:ext cx="14972596" cy="9975492"/>
          </a:xfrm>
          <a:custGeom>
            <a:avLst/>
            <a:gdLst/>
            <a:ahLst/>
            <a:cxnLst/>
            <a:rect l="l" t="t" r="r" b="b"/>
            <a:pathLst>
              <a:path w="14972596" h="9975492">
                <a:moveTo>
                  <a:pt x="0" y="0"/>
                </a:moveTo>
                <a:lnTo>
                  <a:pt x="14972596" y="0"/>
                </a:lnTo>
                <a:lnTo>
                  <a:pt x="14972596" y="9975492"/>
                </a:lnTo>
                <a:lnTo>
                  <a:pt x="0" y="9975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07902" y="-2298980"/>
            <a:ext cx="19178637" cy="12585980"/>
          </a:xfrm>
          <a:custGeom>
            <a:avLst/>
            <a:gdLst/>
            <a:ahLst/>
            <a:cxnLst/>
            <a:rect l="l" t="t" r="r" b="b"/>
            <a:pathLst>
              <a:path w="19178637" h="12585980">
                <a:moveTo>
                  <a:pt x="19178637" y="0"/>
                </a:moveTo>
                <a:lnTo>
                  <a:pt x="0" y="0"/>
                </a:lnTo>
                <a:lnTo>
                  <a:pt x="0" y="12585980"/>
                </a:lnTo>
                <a:lnTo>
                  <a:pt x="19178637" y="12585980"/>
                </a:lnTo>
                <a:lnTo>
                  <a:pt x="1917863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2040">
            <a:off x="404180" y="7662493"/>
            <a:ext cx="2443092" cy="2353350"/>
          </a:xfrm>
          <a:custGeom>
            <a:avLst/>
            <a:gdLst/>
            <a:ahLst/>
            <a:cxnLst/>
            <a:rect l="l" t="t" r="r" b="b"/>
            <a:pathLst>
              <a:path w="2443092" h="2353350">
                <a:moveTo>
                  <a:pt x="0" y="0"/>
                </a:moveTo>
                <a:lnTo>
                  <a:pt x="2443093" y="0"/>
                </a:lnTo>
                <a:lnTo>
                  <a:pt x="2443093" y="2353350"/>
                </a:lnTo>
                <a:lnTo>
                  <a:pt x="0" y="2353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82374" y="796946"/>
            <a:ext cx="1538328" cy="1027201"/>
          </a:xfrm>
          <a:custGeom>
            <a:avLst/>
            <a:gdLst/>
            <a:ahLst/>
            <a:cxnLst/>
            <a:rect l="l" t="t" r="r" b="b"/>
            <a:pathLst>
              <a:path w="1538328" h="1027201">
                <a:moveTo>
                  <a:pt x="0" y="0"/>
                </a:moveTo>
                <a:lnTo>
                  <a:pt x="1538329" y="0"/>
                </a:lnTo>
                <a:lnTo>
                  <a:pt x="1538329" y="1027201"/>
                </a:lnTo>
                <a:lnTo>
                  <a:pt x="0" y="10272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45" b="-188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20430" y="1824147"/>
            <a:ext cx="14914668" cy="8220643"/>
          </a:xfrm>
          <a:custGeom>
            <a:avLst/>
            <a:gdLst/>
            <a:ahLst/>
            <a:cxnLst/>
            <a:rect l="l" t="t" r="r" b="b"/>
            <a:pathLst>
              <a:path w="14914668" h="8220643">
                <a:moveTo>
                  <a:pt x="0" y="0"/>
                </a:moveTo>
                <a:lnTo>
                  <a:pt x="14914668" y="0"/>
                </a:lnTo>
                <a:lnTo>
                  <a:pt x="14914668" y="8220643"/>
                </a:lnTo>
                <a:lnTo>
                  <a:pt x="0" y="822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678" r="-4731" b="-367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03285" y="1079833"/>
            <a:ext cx="1189871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  <a:spcBef>
                <a:spcPct val="0"/>
              </a:spcBef>
            </a:pPr>
            <a:r>
              <a:rPr lang="en-US" sz="3506" dirty="0">
                <a:solidFill>
                  <a:srgbClr val="E01073"/>
                </a:solidFill>
                <a:latin typeface="Baloo"/>
                <a:ea typeface="Baloo"/>
                <a:cs typeface="Baloo"/>
                <a:sym typeface="Baloo"/>
              </a:rPr>
              <a:t>Bức tranh vẽ cảnh gì? Mọi người trong tranh đang làm gì?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6975" y="-196737"/>
            <a:ext cx="14240633" cy="10680475"/>
          </a:xfrm>
          <a:custGeom>
            <a:avLst/>
            <a:gdLst/>
            <a:ahLst/>
            <a:cxnLst/>
            <a:rect l="l" t="t" r="r" b="b"/>
            <a:pathLst>
              <a:path w="14240633" h="10680475">
                <a:moveTo>
                  <a:pt x="0" y="0"/>
                </a:moveTo>
                <a:lnTo>
                  <a:pt x="14240633" y="0"/>
                </a:lnTo>
                <a:lnTo>
                  <a:pt x="14240633" y="10680474"/>
                </a:lnTo>
                <a:lnTo>
                  <a:pt x="0" y="10680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734476" y="-29532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1" y="0"/>
                </a:moveTo>
                <a:lnTo>
                  <a:pt x="0" y="0"/>
                </a:lnTo>
                <a:lnTo>
                  <a:pt x="0" y="10488136"/>
                </a:lnTo>
                <a:lnTo>
                  <a:pt x="15981921" y="10488136"/>
                </a:lnTo>
                <a:lnTo>
                  <a:pt x="159819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79432" y="7367440"/>
            <a:ext cx="4787432" cy="3177658"/>
          </a:xfrm>
          <a:custGeom>
            <a:avLst/>
            <a:gdLst/>
            <a:ahLst/>
            <a:cxnLst/>
            <a:rect l="l" t="t" r="r" b="b"/>
            <a:pathLst>
              <a:path w="4787432" h="3177658">
                <a:moveTo>
                  <a:pt x="0" y="0"/>
                </a:moveTo>
                <a:lnTo>
                  <a:pt x="4787432" y="0"/>
                </a:lnTo>
                <a:lnTo>
                  <a:pt x="4787432" y="3177658"/>
                </a:lnTo>
                <a:lnTo>
                  <a:pt x="0" y="317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335522" y="5885107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531156">
            <a:off x="14867340" y="582410"/>
            <a:ext cx="1125518" cy="2018021"/>
          </a:xfrm>
          <a:custGeom>
            <a:avLst/>
            <a:gdLst/>
            <a:ahLst/>
            <a:cxnLst/>
            <a:rect l="l" t="t" r="r" b="b"/>
            <a:pathLst>
              <a:path w="1125518" h="2018021">
                <a:moveTo>
                  <a:pt x="0" y="0"/>
                </a:moveTo>
                <a:lnTo>
                  <a:pt x="1125518" y="0"/>
                </a:lnTo>
                <a:lnTo>
                  <a:pt x="1125518" y="2018021"/>
                </a:lnTo>
                <a:lnTo>
                  <a:pt x="0" y="2018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41189" y="2825129"/>
            <a:ext cx="11199604" cy="7248878"/>
          </a:xfrm>
          <a:custGeom>
            <a:avLst/>
            <a:gdLst/>
            <a:ahLst/>
            <a:cxnLst/>
            <a:rect l="l" t="t" r="r" b="b"/>
            <a:pathLst>
              <a:path w="11199604" h="7248878">
                <a:moveTo>
                  <a:pt x="0" y="0"/>
                </a:moveTo>
                <a:lnTo>
                  <a:pt x="11199604" y="0"/>
                </a:lnTo>
                <a:lnTo>
                  <a:pt x="11199604" y="7248878"/>
                </a:lnTo>
                <a:lnTo>
                  <a:pt x="0" y="7248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04308" y="3142974"/>
            <a:ext cx="10673366" cy="596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2"/>
              </a:lnSpc>
              <a:spcBef>
                <a:spcPct val="0"/>
              </a:spcBef>
            </a:pPr>
            <a:r>
              <a:rPr lang="en-US" sz="6630" dirty="0">
                <a:solidFill>
                  <a:srgbClr val="00D596"/>
                </a:solidFill>
                <a:latin typeface="Alata"/>
                <a:ea typeface="Alata"/>
                <a:cs typeface="Alata"/>
                <a:sym typeface="Alata"/>
              </a:rPr>
              <a:t>Nó nằm trên một con tàu biển khổng lồ, có thể chở được 500 hành khách  và đã từng đi qua 45 nước trên thế giới...</a:t>
            </a:r>
          </a:p>
        </p:txBody>
      </p:sp>
      <p:sp>
        <p:nvSpPr>
          <p:cNvPr id="8" name="Freeform 8"/>
          <p:cNvSpPr/>
          <p:nvPr/>
        </p:nvSpPr>
        <p:spPr>
          <a:xfrm>
            <a:off x="9795909" y="4516478"/>
            <a:ext cx="484137" cy="864530"/>
          </a:xfrm>
          <a:custGeom>
            <a:avLst/>
            <a:gdLst/>
            <a:ahLst/>
            <a:cxnLst/>
            <a:rect l="l" t="t" r="r" b="b"/>
            <a:pathLst>
              <a:path w="484137" h="864530">
                <a:moveTo>
                  <a:pt x="0" y="0"/>
                </a:moveTo>
                <a:lnTo>
                  <a:pt x="484136" y="0"/>
                </a:lnTo>
                <a:lnTo>
                  <a:pt x="484136" y="864530"/>
                </a:lnTo>
                <a:lnTo>
                  <a:pt x="0" y="864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648122">
            <a:off x="465687" y="1975840"/>
            <a:ext cx="9072156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8457" dirty="0">
                <a:solidFill>
                  <a:schemeClr val="accent3">
                    <a:lumMod val="75000"/>
                  </a:schemeClr>
                </a:solidFill>
                <a:latin typeface="Baloo"/>
                <a:ea typeface="Baloo"/>
                <a:cs typeface="Baloo"/>
                <a:sym typeface="Baloo"/>
              </a:rPr>
              <a:t>Luyện đọc câu dài</a:t>
            </a:r>
            <a:r>
              <a:rPr lang="en-US" sz="8457" dirty="0">
                <a:solidFill>
                  <a:srgbClr val="FED5FF"/>
                </a:solidFill>
                <a:latin typeface="Baloo"/>
                <a:ea typeface="Baloo"/>
                <a:cs typeface="Baloo"/>
                <a:sym typeface="Baloo"/>
              </a:rPr>
              <a:t>: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876651" y="5585038"/>
            <a:ext cx="484137" cy="864530"/>
          </a:xfrm>
          <a:custGeom>
            <a:avLst/>
            <a:gdLst/>
            <a:ahLst/>
            <a:cxnLst/>
            <a:rect l="l" t="t" r="r" b="b"/>
            <a:pathLst>
              <a:path w="484137" h="864530">
                <a:moveTo>
                  <a:pt x="0" y="0"/>
                </a:moveTo>
                <a:lnTo>
                  <a:pt x="484137" y="0"/>
                </a:lnTo>
                <a:lnTo>
                  <a:pt x="484137" y="864530"/>
                </a:lnTo>
                <a:lnTo>
                  <a:pt x="0" y="864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759765" y="6935175"/>
            <a:ext cx="484137" cy="864530"/>
          </a:xfrm>
          <a:custGeom>
            <a:avLst/>
            <a:gdLst/>
            <a:ahLst/>
            <a:cxnLst/>
            <a:rect l="l" t="t" r="r" b="b"/>
            <a:pathLst>
              <a:path w="484137" h="864530">
                <a:moveTo>
                  <a:pt x="0" y="0"/>
                </a:moveTo>
                <a:lnTo>
                  <a:pt x="484137" y="0"/>
                </a:lnTo>
                <a:lnTo>
                  <a:pt x="484137" y="864530"/>
                </a:lnTo>
                <a:lnTo>
                  <a:pt x="0" y="864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9251" y="8030771"/>
            <a:ext cx="484137" cy="864530"/>
          </a:xfrm>
          <a:custGeom>
            <a:avLst/>
            <a:gdLst/>
            <a:ahLst/>
            <a:cxnLst/>
            <a:rect l="l" t="t" r="r" b="b"/>
            <a:pathLst>
              <a:path w="484137" h="864530">
                <a:moveTo>
                  <a:pt x="0" y="0"/>
                </a:moveTo>
                <a:lnTo>
                  <a:pt x="484137" y="0"/>
                </a:lnTo>
                <a:lnTo>
                  <a:pt x="484137" y="864530"/>
                </a:lnTo>
                <a:lnTo>
                  <a:pt x="0" y="864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66980" y="8030771"/>
            <a:ext cx="484137" cy="864530"/>
          </a:xfrm>
          <a:custGeom>
            <a:avLst/>
            <a:gdLst/>
            <a:ahLst/>
            <a:cxnLst/>
            <a:rect l="l" t="t" r="r" b="b"/>
            <a:pathLst>
              <a:path w="484137" h="864530">
                <a:moveTo>
                  <a:pt x="0" y="0"/>
                </a:moveTo>
                <a:lnTo>
                  <a:pt x="484137" y="0"/>
                </a:lnTo>
                <a:lnTo>
                  <a:pt x="484137" y="864530"/>
                </a:lnTo>
                <a:lnTo>
                  <a:pt x="0" y="864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22601" y="1978893"/>
            <a:ext cx="10632200" cy="7958961"/>
          </a:xfrm>
          <a:custGeom>
            <a:avLst/>
            <a:gdLst/>
            <a:ahLst/>
            <a:cxnLst/>
            <a:rect l="l" t="t" r="r" b="b"/>
            <a:pathLst>
              <a:path w="10632200" h="7958961">
                <a:moveTo>
                  <a:pt x="0" y="0"/>
                </a:moveTo>
                <a:lnTo>
                  <a:pt x="10632200" y="0"/>
                </a:lnTo>
                <a:lnTo>
                  <a:pt x="10632200" y="7958961"/>
                </a:lnTo>
                <a:lnTo>
                  <a:pt x="0" y="7958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50648" y="701902"/>
            <a:ext cx="7563308" cy="115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59600" lvl="1" indent="-729800" algn="ctr">
              <a:lnSpc>
                <a:spcPts val="9464"/>
              </a:lnSpc>
              <a:buFont typeface="Arial"/>
              <a:buChar char="•"/>
            </a:pPr>
            <a:r>
              <a:rPr lang="en-US" sz="6760" dirty="0">
                <a:solidFill>
                  <a:srgbClr val="F8D35E"/>
                </a:solidFill>
                <a:latin typeface="Baloo"/>
                <a:ea typeface="Baloo"/>
                <a:cs typeface="Baloo"/>
                <a:sym typeface="Baloo"/>
              </a:rPr>
              <a:t>Thư viện biết đi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88058" y="2083316"/>
            <a:ext cx="13575598" cy="7745837"/>
          </a:xfrm>
          <a:custGeom>
            <a:avLst/>
            <a:gdLst/>
            <a:ahLst/>
            <a:cxnLst/>
            <a:rect l="l" t="t" r="r" b="b"/>
            <a:pathLst>
              <a:path w="13575598" h="7745837">
                <a:moveTo>
                  <a:pt x="0" y="0"/>
                </a:moveTo>
                <a:lnTo>
                  <a:pt x="13575598" y="0"/>
                </a:lnTo>
                <a:lnTo>
                  <a:pt x="13575598" y="7745837"/>
                </a:lnTo>
                <a:lnTo>
                  <a:pt x="0" y="7745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88058" y="461040"/>
            <a:ext cx="8560942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8695" lvl="1" indent="-914348" algn="ctr">
              <a:lnSpc>
                <a:spcPts val="11858"/>
              </a:lnSpc>
              <a:buFont typeface="Arial"/>
              <a:buChar char="•"/>
            </a:pPr>
            <a:r>
              <a:rPr lang="en-US" sz="8470" dirty="0">
                <a:solidFill>
                  <a:srgbClr val="F2649E"/>
                </a:solidFill>
                <a:latin typeface="Baloo"/>
                <a:ea typeface="Baloo"/>
                <a:cs typeface="Baloo"/>
                <a:sym typeface="Baloo"/>
              </a:rPr>
              <a:t>Thư viện nổi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559862" flipH="1">
            <a:off x="1153040" y="-746085"/>
            <a:ext cx="15981921" cy="10488135"/>
          </a:xfrm>
          <a:custGeom>
            <a:avLst/>
            <a:gdLst/>
            <a:ahLst/>
            <a:cxnLst/>
            <a:rect l="l" t="t" r="r" b="b"/>
            <a:pathLst>
              <a:path w="15981921" h="10488135">
                <a:moveTo>
                  <a:pt x="15981920" y="0"/>
                </a:moveTo>
                <a:lnTo>
                  <a:pt x="0" y="0"/>
                </a:lnTo>
                <a:lnTo>
                  <a:pt x="0" y="10488135"/>
                </a:lnTo>
                <a:lnTo>
                  <a:pt x="15981920" y="10488135"/>
                </a:lnTo>
                <a:lnTo>
                  <a:pt x="159819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335522" y="6271844"/>
            <a:ext cx="6291934" cy="4852654"/>
          </a:xfrm>
          <a:custGeom>
            <a:avLst/>
            <a:gdLst/>
            <a:ahLst/>
            <a:cxnLst/>
            <a:rect l="l" t="t" r="r" b="b"/>
            <a:pathLst>
              <a:path w="6291934" h="4852654">
                <a:moveTo>
                  <a:pt x="6291933" y="0"/>
                </a:moveTo>
                <a:lnTo>
                  <a:pt x="0" y="0"/>
                </a:lnTo>
                <a:lnTo>
                  <a:pt x="0" y="4852654"/>
                </a:lnTo>
                <a:lnTo>
                  <a:pt x="6291933" y="4852654"/>
                </a:lnTo>
                <a:lnTo>
                  <a:pt x="62919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02875" y="2453044"/>
            <a:ext cx="12217511" cy="7241574"/>
          </a:xfrm>
          <a:custGeom>
            <a:avLst/>
            <a:gdLst/>
            <a:ahLst/>
            <a:cxnLst/>
            <a:rect l="l" t="t" r="r" b="b"/>
            <a:pathLst>
              <a:path w="12217511" h="7241574">
                <a:moveTo>
                  <a:pt x="0" y="0"/>
                </a:moveTo>
                <a:lnTo>
                  <a:pt x="12217510" y="0"/>
                </a:lnTo>
                <a:lnTo>
                  <a:pt x="12217510" y="7241574"/>
                </a:lnTo>
                <a:lnTo>
                  <a:pt x="0" y="72415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3" b="-533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20385" y="721178"/>
            <a:ext cx="2206198" cy="17318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1145" y="8378997"/>
            <a:ext cx="4342239" cy="175860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21898" y="745697"/>
            <a:ext cx="11718877" cy="1496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2"/>
              </a:lnSpc>
            </a:pPr>
            <a:r>
              <a:rPr lang="en-US" sz="8694">
                <a:solidFill>
                  <a:srgbClr val="E01073"/>
                </a:solidFill>
                <a:latin typeface="Sigmar One"/>
                <a:ea typeface="Sigmar One"/>
                <a:cs typeface="Sigmar One"/>
                <a:sym typeface="Sigmar One"/>
              </a:rPr>
              <a:t>Thư viện di động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404</Words>
  <Application>Microsoft Office PowerPoint</Application>
  <PresentationFormat>Custom</PresentationFormat>
  <Paragraphs>56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Baloo</vt:lpstr>
      <vt:lpstr>Arial</vt:lpstr>
      <vt:lpstr>Calibri</vt:lpstr>
      <vt:lpstr>Batangas</vt:lpstr>
      <vt:lpstr>Paytone One</vt:lpstr>
      <vt:lpstr>Sigmar One</vt:lpstr>
      <vt:lpstr>Alata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18: THƯ VIỆN BIẾT ĐI</dc:title>
  <cp:lastModifiedBy>Tô Thanh Tâm</cp:lastModifiedBy>
  <cp:revision>22</cp:revision>
  <dcterms:created xsi:type="dcterms:W3CDTF">2006-08-16T00:00:00Z</dcterms:created>
  <dcterms:modified xsi:type="dcterms:W3CDTF">2025-04-09T02:53:32Z</dcterms:modified>
  <dc:identifier>DAGhrcidY9U</dc:identifier>
</cp:coreProperties>
</file>