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85" r:id="rId2"/>
    <p:sldId id="286" r:id="rId3"/>
    <p:sldId id="287" r:id="rId4"/>
    <p:sldId id="288" r:id="rId5"/>
    <p:sldId id="289" r:id="rId6"/>
    <p:sldId id="290" r:id="rId7"/>
    <p:sldId id="291" r:id="rId8"/>
    <p:sldId id="292" r:id="rId9"/>
    <p:sldId id="304"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63" d="100"/>
          <a:sy n="63" d="100"/>
        </p:scale>
        <p:origin x="7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86909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5000" t="-11000" r="-3000" b="-13000"/>
          </a:stretch>
        </a:blipFill>
        <a:effectLst/>
      </p:bgPr>
    </p:bg>
    <p:spTree>
      <p:nvGrpSpPr>
        <p:cNvPr id="1" name=""/>
        <p:cNvGrpSpPr/>
        <p:nvPr/>
      </p:nvGrpSpPr>
      <p:grpSpPr>
        <a:xfrm>
          <a:off x="0" y="0"/>
          <a:ext cx="0" cy="0"/>
          <a:chOff x="0" y="0"/>
          <a:chExt cx="0" cy="0"/>
        </a:xfrm>
      </p:grpSpPr>
      <p:sp>
        <p:nvSpPr>
          <p:cNvPr id="5" name="Text Box 4"/>
          <p:cNvSpPr txBox="1"/>
          <p:nvPr/>
        </p:nvSpPr>
        <p:spPr>
          <a:xfrm>
            <a:off x="989330" y="2614295"/>
            <a:ext cx="10197465" cy="1129668"/>
          </a:xfrm>
          <a:prstGeom prst="rect">
            <a:avLst/>
          </a:prstGeom>
          <a:noFill/>
        </p:spPr>
        <p:txBody>
          <a:bodyPr wrap="square" rtlCol="0">
            <a:spAutoFit/>
          </a:bodyPr>
          <a:lstStyle/>
          <a:p>
            <a:pPr algn="ctr">
              <a:lnSpc>
                <a:spcPct val="120000"/>
              </a:lnSpc>
            </a:pPr>
            <a:r>
              <a:rPr lang="en-US" altLang="en-US" sz="6000" dirty="0" err="1">
                <a:latin typeface="Amazone" pitchFamily="66" charset="0"/>
                <a:cs typeface="Times New Roman" panose="02020603050405020304" charset="0"/>
              </a:rPr>
              <a:t>Ôn</a:t>
            </a:r>
            <a:r>
              <a:rPr lang="en-US" altLang="en-US" sz="6000" dirty="0">
                <a:latin typeface="Amazone" pitchFamily="66" charset="0"/>
                <a:cs typeface="Times New Roman" panose="02020603050405020304" charset="0"/>
              </a:rPr>
              <a:t> </a:t>
            </a:r>
            <a:r>
              <a:rPr lang="en-US" altLang="en-US" sz="6000" dirty="0" err="1">
                <a:latin typeface="Amazone" pitchFamily="66" charset="0"/>
                <a:cs typeface="Times New Roman" panose="02020603050405020304" charset="0"/>
              </a:rPr>
              <a:t>tập</a:t>
            </a:r>
            <a:r>
              <a:rPr lang="en-US" altLang="en-US" sz="6000" dirty="0">
                <a:latin typeface="Amazone" pitchFamily="66" charset="0"/>
                <a:cs typeface="Times New Roman" panose="02020603050405020304" charset="0"/>
              </a:rPr>
              <a:t> </a:t>
            </a:r>
            <a:r>
              <a:rPr lang="en-US" altLang="en-US" sz="6000" dirty="0" err="1">
                <a:latin typeface="Amazone" pitchFamily="66" charset="0"/>
                <a:cs typeface="Times New Roman" panose="02020603050405020304" charset="0"/>
              </a:rPr>
              <a:t>giữa</a:t>
            </a:r>
            <a:r>
              <a:rPr lang="en-US" altLang="en-US" sz="6000" dirty="0">
                <a:latin typeface="Amazone" pitchFamily="66" charset="0"/>
                <a:cs typeface="Times New Roman" panose="02020603050405020304" charset="0"/>
              </a:rPr>
              <a:t> </a:t>
            </a:r>
            <a:r>
              <a:rPr lang="en-US" altLang="en-US" sz="6000" dirty="0" err="1">
                <a:latin typeface="Amazone" pitchFamily="66" charset="0"/>
                <a:cs typeface="Times New Roman" panose="02020603050405020304" charset="0"/>
              </a:rPr>
              <a:t>học</a:t>
            </a:r>
            <a:r>
              <a:rPr lang="en-US" altLang="en-US" sz="6000" dirty="0">
                <a:latin typeface="Amazone" pitchFamily="66" charset="0"/>
                <a:cs typeface="Times New Roman" panose="02020603050405020304" charset="0"/>
              </a:rPr>
              <a:t> </a:t>
            </a:r>
            <a:r>
              <a:rPr lang="en-US" altLang="en-US" sz="6000" dirty="0" err="1">
                <a:latin typeface="Amazone" pitchFamily="66" charset="0"/>
                <a:cs typeface="Times New Roman" panose="02020603050405020304" charset="0"/>
              </a:rPr>
              <a:t>kì</a:t>
            </a:r>
            <a:r>
              <a:rPr lang="en-US" altLang="en-US" sz="6000" dirty="0">
                <a:latin typeface="Amazone" pitchFamily="66" charset="0"/>
                <a:cs typeface="Times New Roman" panose="02020603050405020304" charset="0"/>
              </a:rPr>
              <a:t> 2</a:t>
            </a:r>
            <a:endParaRPr lang="vi-VN" altLang="en-US" sz="6000" dirty="0">
              <a:latin typeface="Amazone" pitchFamily="66" charset="0"/>
              <a:cs typeface="Times New Roman" panose="02020603050405020304" charset="0"/>
            </a:endParaRPr>
          </a:p>
        </p:txBody>
      </p:sp>
      <p:pic>
        <p:nvPicPr>
          <p:cNvPr id="6" name="Picture 5" descr="B12"/>
          <p:cNvPicPr>
            <a:picLocks noChangeAspect="1"/>
          </p:cNvPicPr>
          <p:nvPr/>
        </p:nvPicPr>
        <p:blipFill>
          <a:blip r:embed="rId4"/>
          <a:stretch>
            <a:fillRect/>
          </a:stretch>
        </p:blipFill>
        <p:spPr>
          <a:xfrm>
            <a:off x="4151630" y="4488815"/>
            <a:ext cx="3934460" cy="2194560"/>
          </a:xfrm>
          <a:prstGeom prst="rect">
            <a:avLst/>
          </a:prstGeom>
        </p:spPr>
      </p:pic>
      <p:sp>
        <p:nvSpPr>
          <p:cNvPr id="7" name="Text Box 6"/>
          <p:cNvSpPr txBox="1"/>
          <p:nvPr/>
        </p:nvSpPr>
        <p:spPr>
          <a:xfrm>
            <a:off x="4879340" y="5419090"/>
            <a:ext cx="2479675" cy="706755"/>
          </a:xfrm>
          <a:prstGeom prst="rect">
            <a:avLst/>
          </a:prstGeom>
          <a:noFill/>
        </p:spPr>
        <p:txBody>
          <a:bodyPr wrap="square" rtlCol="0">
            <a:spAutoFit/>
          </a:bodyPr>
          <a:lstStyle/>
          <a:p>
            <a:pPr algn="ctr"/>
            <a:r>
              <a:rPr lang="vi-VN" altLang="en-US" sz="4000" b="1" i="1">
                <a:solidFill>
                  <a:srgbClr val="FF0000"/>
                </a:solidFill>
                <a:latin typeface="Times New Roman" panose="02020603050405020304" charset="0"/>
                <a:cs typeface="Times New Roman" panose="02020603050405020304" charset="0"/>
              </a:rPr>
              <a:t>TIẾT 9-10</a:t>
            </a:r>
          </a:p>
        </p:txBody>
      </p:sp>
      <p:pic>
        <p:nvPicPr>
          <p:cNvPr id="8" name="Picture 7" descr="46"/>
          <p:cNvPicPr>
            <a:picLocks noChangeAspect="1"/>
          </p:cNvPicPr>
          <p:nvPr/>
        </p:nvPicPr>
        <p:blipFill>
          <a:blip r:embed="rId3"/>
          <a:srcRect l="65833" t="68594" r="5760" b="12260"/>
          <a:stretch>
            <a:fillRect/>
          </a:stretch>
        </p:blipFill>
        <p:spPr>
          <a:xfrm flipH="1">
            <a:off x="240665" y="5052060"/>
            <a:ext cx="3622040" cy="1631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t="-4000" r="-6000" b="-6000"/>
          </a:stretch>
        </a:blipFill>
        <a:effectLst/>
      </p:bgPr>
    </p:bg>
    <p:spTree>
      <p:nvGrpSpPr>
        <p:cNvPr id="1" name=""/>
        <p:cNvGrpSpPr/>
        <p:nvPr/>
      </p:nvGrpSpPr>
      <p:grpSpPr>
        <a:xfrm>
          <a:off x="0" y="0"/>
          <a:ext cx="0" cy="0"/>
          <a:chOff x="0" y="0"/>
          <a:chExt cx="0" cy="0"/>
        </a:xfrm>
      </p:grpSpPr>
      <p:sp>
        <p:nvSpPr>
          <p:cNvPr id="4" name="Text Box 3"/>
          <p:cNvSpPr txBox="1"/>
          <p:nvPr/>
        </p:nvSpPr>
        <p:spPr>
          <a:xfrm>
            <a:off x="1276985" y="3450590"/>
            <a:ext cx="4118610" cy="1106805"/>
          </a:xfrm>
          <a:prstGeom prst="rect">
            <a:avLst/>
          </a:prstGeom>
          <a:noFill/>
        </p:spPr>
        <p:txBody>
          <a:bodyPr wrap="square" rtlCol="0">
            <a:spAutoFit/>
          </a:bodyPr>
          <a:lstStyle/>
          <a:p>
            <a:r>
              <a:rPr lang="vi-VN" altLang="en-US" sz="6600" b="1">
                <a:solidFill>
                  <a:srgbClr val="FF0000"/>
                </a:solidFill>
                <a:latin typeface="Times New Roman" panose="02020603050405020304" charset="0"/>
                <a:cs typeface="Times New Roman" panose="02020603050405020304" charset="0"/>
              </a:rPr>
              <a:t>CỦNG CỐ</a:t>
            </a:r>
          </a:p>
        </p:txBody>
      </p:sp>
      <p:sp>
        <p:nvSpPr>
          <p:cNvPr id="5" name="Text Box 4"/>
          <p:cNvSpPr txBox="1"/>
          <p:nvPr/>
        </p:nvSpPr>
        <p:spPr>
          <a:xfrm>
            <a:off x="6880225" y="3720465"/>
            <a:ext cx="4040505" cy="1198880"/>
          </a:xfrm>
          <a:prstGeom prst="rect">
            <a:avLst/>
          </a:prstGeom>
          <a:noFill/>
        </p:spPr>
        <p:txBody>
          <a:bodyPr wrap="square" rtlCol="0">
            <a:spAutoFit/>
          </a:bodyPr>
          <a:lstStyle/>
          <a:p>
            <a:r>
              <a:rPr lang="vi-VN" altLang="en-US" sz="7200" b="1">
                <a:solidFill>
                  <a:srgbClr val="FF0000"/>
                </a:solidFill>
                <a:latin typeface="Times New Roman" panose="02020603050405020304" charset="0"/>
                <a:cs typeface="Times New Roman" panose="02020603050405020304"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5" name="Text Box 4"/>
          <p:cNvSpPr txBox="1"/>
          <p:nvPr/>
        </p:nvSpPr>
        <p:spPr>
          <a:xfrm>
            <a:off x="744855" y="260350"/>
            <a:ext cx="3769995" cy="706755"/>
          </a:xfrm>
          <a:prstGeom prst="rect">
            <a:avLst/>
          </a:prstGeom>
          <a:solidFill>
            <a:schemeClr val="accent4">
              <a:lumMod val="20000"/>
              <a:lumOff val="80000"/>
            </a:schemeClr>
          </a:solidFill>
        </p:spPr>
        <p:txBody>
          <a:bodyPr wrap="square" rtlCol="0">
            <a:spAutoFit/>
          </a:bodyPr>
          <a:lstStyle/>
          <a:p>
            <a:r>
              <a:rPr lang="vi-VN" altLang="en-US" sz="4000" b="1">
                <a:latin typeface="Times New Roman" panose="02020603050405020304" charset="0"/>
                <a:cs typeface="Times New Roman" panose="02020603050405020304" charset="0"/>
              </a:rPr>
              <a:t>12. </a:t>
            </a:r>
            <a:r>
              <a:rPr lang="vi-VN" altLang="en-US" sz="4000">
                <a:latin typeface="Times New Roman" panose="02020603050405020304" charset="0"/>
                <a:cs typeface="Times New Roman" panose="02020603050405020304" charset="0"/>
              </a:rPr>
              <a:t>Đọc bài sau:</a:t>
            </a:r>
          </a:p>
        </p:txBody>
      </p:sp>
      <p:sp>
        <p:nvSpPr>
          <p:cNvPr id="4" name="Text Box 3"/>
          <p:cNvSpPr txBox="1"/>
          <p:nvPr/>
        </p:nvSpPr>
        <p:spPr>
          <a:xfrm>
            <a:off x="4514850" y="260350"/>
            <a:ext cx="5262245" cy="706755"/>
          </a:xfrm>
          <a:prstGeom prst="rect">
            <a:avLst/>
          </a:prstGeom>
          <a:noFill/>
        </p:spPr>
        <p:txBody>
          <a:bodyPr wrap="square" rtlCol="0">
            <a:spAutoFit/>
          </a:bodyPr>
          <a:lstStyle/>
          <a:p>
            <a:r>
              <a:rPr lang="vi-VN" altLang="en-US" sz="4000" b="1">
                <a:solidFill>
                  <a:srgbClr val="FF0000"/>
                </a:solidFill>
                <a:latin typeface="Times New Roman" panose="02020603050405020304" charset="0"/>
                <a:cs typeface="Times New Roman" panose="02020603050405020304" charset="0"/>
              </a:rPr>
              <a:t>Mây đen và mây trắng</a:t>
            </a:r>
          </a:p>
        </p:txBody>
      </p:sp>
      <p:sp>
        <p:nvSpPr>
          <p:cNvPr id="6" name="Text Box 5"/>
          <p:cNvSpPr txBox="1"/>
          <p:nvPr/>
        </p:nvSpPr>
        <p:spPr>
          <a:xfrm>
            <a:off x="345440" y="967105"/>
            <a:ext cx="11501755" cy="5507990"/>
          </a:xfrm>
          <a:prstGeom prst="rect">
            <a:avLst/>
          </a:prstGeom>
          <a:noFill/>
        </p:spPr>
        <p:txBody>
          <a:bodyPr wrap="square" rtlCol="0">
            <a:spAutoFit/>
          </a:bodyPr>
          <a:lstStyle/>
          <a:p>
            <a:r>
              <a:rPr lang="vi-VN" altLang="en-US" sz="3200">
                <a:solidFill>
                  <a:schemeClr val="tx1"/>
                </a:solidFill>
                <a:latin typeface="Times New Roman" panose="02020603050405020304" charset="0"/>
                <a:cs typeface="Times New Roman" panose="02020603050405020304" charset="0"/>
              </a:rPr>
              <a:t>     Trên bầu trời cao rộng, mây đen và mây trắng đang rong ruổi theo gió. Mây trắng xốp, nhẹ, bồng bềnh như một chiếc gối bông xinh xắn. Mây đen vóc dáng nặng nề, đang xã xuống thấp.</a:t>
            </a:r>
          </a:p>
          <a:p>
            <a:r>
              <a:rPr lang="vi-VN" altLang="en-US" sz="3200">
                <a:solidFill>
                  <a:schemeClr val="tx1"/>
                </a:solidFill>
                <a:latin typeface="Times New Roman" panose="02020603050405020304" charset="0"/>
                <a:cs typeface="Times New Roman" panose="02020603050405020304" charset="0"/>
              </a:rPr>
              <a:t>     Thấy mây đen bay thấp, mây trăng rủ:</a:t>
            </a:r>
          </a:p>
          <a:p>
            <a:r>
              <a:rPr lang="vi-VN" altLang="en-US" sz="3200">
                <a:solidFill>
                  <a:schemeClr val="tx1"/>
                </a:solidFill>
                <a:latin typeface="Times New Roman" panose="02020603050405020304" charset="0"/>
                <a:cs typeface="Times New Roman" panose="02020603050405020304" charset="0"/>
              </a:rPr>
              <a:t>     - Chúng mình bay lên cao đi! Bay cao thú vị lắm!</a:t>
            </a:r>
          </a:p>
          <a:p>
            <a:r>
              <a:rPr lang="vi-VN" altLang="en-US" sz="3200">
                <a:solidFill>
                  <a:schemeClr val="tx1"/>
                </a:solidFill>
                <a:latin typeface="Times New Roman" panose="02020603050405020304" charset="0"/>
                <a:cs typeface="Times New Roman" panose="02020603050405020304" charset="0"/>
              </a:rPr>
              <a:t>     - Cậu bay lên đi! - Mây đen nói - Tớ còn phải mưa xuống, ruộng đồng đang khô cạn vì hạn hán, muôn loài đang mong chờ tớ.</a:t>
            </a:r>
          </a:p>
          <a:p>
            <a:r>
              <a:rPr lang="vi-VN" altLang="en-US" sz="3200">
                <a:solidFill>
                  <a:schemeClr val="tx1"/>
                </a:solidFill>
                <a:latin typeface="Times New Roman" panose="02020603050405020304" charset="0"/>
                <a:cs typeface="Times New Roman" panose="02020603050405020304" charset="0"/>
              </a:rPr>
              <a:t>      Mây trắng ngạc nhiên hỏi: </a:t>
            </a:r>
          </a:p>
          <a:p>
            <a:r>
              <a:rPr lang="vi-VN" altLang="en-US" sz="3200">
                <a:solidFill>
                  <a:schemeClr val="tx1"/>
                </a:solidFill>
                <a:latin typeface="Times New Roman" panose="02020603050405020304" charset="0"/>
                <a:cs typeface="Times New Roman" panose="02020603050405020304" charset="0"/>
              </a:rPr>
              <a:t>      - Làm mưa ư? Cậu không sợ tam biến hết hình hài à?</a:t>
            </a:r>
          </a:p>
          <a:p>
            <a:r>
              <a:rPr lang="vi-VN" altLang="en-US" sz="3200">
                <a:solidFill>
                  <a:schemeClr val="tx1"/>
                </a:solidFill>
                <a:latin typeface="Times New Roman" panose="02020603050405020304" charset="0"/>
                <a:cs typeface="Times New Roman" panose="02020603050405020304" charset="0"/>
              </a:rPr>
              <a:t>       Nói rồi mây trắng bay vút lên. Nó bị gió cuốn tan biến vào không trung.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6" name="Text Box 5"/>
          <p:cNvSpPr txBox="1"/>
          <p:nvPr/>
        </p:nvSpPr>
        <p:spPr>
          <a:xfrm>
            <a:off x="408305" y="436245"/>
            <a:ext cx="11374755" cy="3046095"/>
          </a:xfrm>
          <a:prstGeom prst="rect">
            <a:avLst/>
          </a:prstGeom>
          <a:noFill/>
        </p:spPr>
        <p:txBody>
          <a:bodyPr wrap="square" rtlCol="0">
            <a:spAutoFit/>
          </a:bodyPr>
          <a:lstStyle/>
          <a:p>
            <a:r>
              <a:rPr lang="vi-VN" altLang="en-US" sz="3200">
                <a:solidFill>
                  <a:schemeClr val="tx1"/>
                </a:solidFill>
                <a:latin typeface="Times New Roman" panose="02020603050405020304" charset="0"/>
                <a:cs typeface="Times New Roman" panose="02020603050405020304" charset="0"/>
              </a:rPr>
              <a:t>        Mây đen sà xuống thấp rồi hóa thành mưa rơi xuống ruộng đồng, cây cỏ,... Con người và vạn vật reo hò đón mưa.</a:t>
            </a:r>
          </a:p>
          <a:p>
            <a:r>
              <a:rPr lang="vi-VN" altLang="en-US" sz="3200">
                <a:solidFill>
                  <a:schemeClr val="tx1"/>
                </a:solidFill>
                <a:latin typeface="Times New Roman" panose="02020603050405020304" charset="0"/>
                <a:cs typeface="Times New Roman" panose="02020603050405020304" charset="0"/>
              </a:rPr>
              <a:t>         Mưa tạnh, nắng lên rực rỡ. Nước ở ruộng đồng bốc hơi, bay lên, rồi lại kết lại thành những đám mây đen. Những đám mây đen hóa thành mưa rơi xuống  ... Cứ như thế, mây đen tồn tại  mãi mãi.</a:t>
            </a:r>
          </a:p>
          <a:p>
            <a:pPr algn="r"/>
            <a:r>
              <a:rPr lang="vi-VN" altLang="en-US" sz="3200">
                <a:solidFill>
                  <a:schemeClr val="tx1"/>
                </a:solidFill>
                <a:latin typeface="Times New Roman" panose="02020603050405020304" charset="0"/>
                <a:cs typeface="Times New Roman" panose="02020603050405020304" charset="0"/>
              </a:rPr>
              <a:t>(Theo </a:t>
            </a:r>
            <a:r>
              <a:rPr lang="vi-VN" altLang="en-US" sz="3200" i="1">
                <a:solidFill>
                  <a:schemeClr val="tx1"/>
                </a:solidFill>
                <a:latin typeface="Times New Roman" panose="02020603050405020304" charset="0"/>
                <a:cs typeface="Times New Roman" panose="02020603050405020304" charset="0"/>
              </a:rPr>
              <a:t>Ngụ ngôn chọn lọc )</a:t>
            </a:r>
          </a:p>
        </p:txBody>
      </p:sp>
      <p:pic>
        <p:nvPicPr>
          <p:cNvPr id="4" name="Content Placeholder 3" descr="Ôn tập hình 13"/>
          <p:cNvPicPr>
            <a:picLocks noGrp="1" noChangeAspect="1"/>
          </p:cNvPicPr>
          <p:nvPr>
            <p:ph idx="1"/>
          </p:nvPr>
        </p:nvPicPr>
        <p:blipFill>
          <a:blip r:embed="rId4"/>
          <a:stretch>
            <a:fillRect/>
          </a:stretch>
        </p:blipFill>
        <p:spPr>
          <a:xfrm>
            <a:off x="1611630" y="3482975"/>
            <a:ext cx="8903335" cy="29927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5" name="Text Box 4"/>
          <p:cNvSpPr txBox="1"/>
          <p:nvPr/>
        </p:nvSpPr>
        <p:spPr>
          <a:xfrm>
            <a:off x="840105" y="372110"/>
            <a:ext cx="8199755" cy="70675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r>
              <a:rPr lang="vi-VN" altLang="en-US" sz="4000" b="1">
                <a:latin typeface="Times New Roman" panose="02020603050405020304" charset="0"/>
                <a:cs typeface="Times New Roman" panose="02020603050405020304" charset="0"/>
              </a:rPr>
              <a:t>Trả lời câu hỏi và thực hiện yêu cầu:</a:t>
            </a:r>
          </a:p>
        </p:txBody>
      </p:sp>
      <p:sp>
        <p:nvSpPr>
          <p:cNvPr id="4" name="Text Box 3"/>
          <p:cNvSpPr txBox="1"/>
          <p:nvPr/>
        </p:nvSpPr>
        <p:spPr>
          <a:xfrm>
            <a:off x="677545" y="1078865"/>
            <a:ext cx="10964545" cy="1322070"/>
          </a:xfrm>
          <a:prstGeom prst="rect">
            <a:avLst/>
          </a:prstGeom>
          <a:no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a. Trong câu chuyện, những sự vật nào được coi như con người?</a:t>
            </a:r>
          </a:p>
        </p:txBody>
      </p:sp>
      <p:sp>
        <p:nvSpPr>
          <p:cNvPr id="6" name="Rectangles 5"/>
          <p:cNvSpPr/>
          <p:nvPr/>
        </p:nvSpPr>
        <p:spPr>
          <a:xfrm>
            <a:off x="840105" y="2499995"/>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1300480" y="2360295"/>
            <a:ext cx="686625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mây đen và mây trắng</a:t>
            </a:r>
          </a:p>
        </p:txBody>
      </p:sp>
      <p:sp>
        <p:nvSpPr>
          <p:cNvPr id="8" name="Text Box 7"/>
          <p:cNvSpPr txBox="1"/>
          <p:nvPr/>
        </p:nvSpPr>
        <p:spPr>
          <a:xfrm>
            <a:off x="1300480" y="3228340"/>
            <a:ext cx="686625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nắng và gió</a:t>
            </a:r>
          </a:p>
        </p:txBody>
      </p:sp>
      <p:sp>
        <p:nvSpPr>
          <p:cNvPr id="9" name="Rectangles 8"/>
          <p:cNvSpPr/>
          <p:nvPr/>
        </p:nvSpPr>
        <p:spPr>
          <a:xfrm>
            <a:off x="840105" y="332486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840105" y="4149725"/>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1300480" y="4022090"/>
            <a:ext cx="686625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bầu trời và ruộng đồng</a:t>
            </a:r>
          </a:p>
        </p:txBody>
      </p:sp>
      <p:sp>
        <p:nvSpPr>
          <p:cNvPr id="12" name="Text Box 11"/>
          <p:cNvSpPr txBox="1"/>
          <p:nvPr/>
        </p:nvSpPr>
        <p:spPr>
          <a:xfrm>
            <a:off x="677545" y="3215640"/>
            <a:ext cx="6916420" cy="706755"/>
          </a:xfrm>
          <a:prstGeom prst="rect">
            <a:avLst/>
          </a:prstGeom>
          <a:solidFill>
            <a:schemeClr val="bg1"/>
          </a:solid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b. Mây trắng rủ mây đen đi đâu?</a:t>
            </a:r>
          </a:p>
        </p:txBody>
      </p:sp>
      <p:sp>
        <p:nvSpPr>
          <p:cNvPr id="14" name="Rectangles 13"/>
          <p:cNvSpPr/>
          <p:nvPr/>
        </p:nvSpPr>
        <p:spPr>
          <a:xfrm>
            <a:off x="840105" y="415036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1395730" y="4096385"/>
            <a:ext cx="4706620" cy="706755"/>
          </a:xfrm>
          <a:prstGeom prst="rect">
            <a:avLst/>
          </a:prstGeom>
          <a:solidFill>
            <a:schemeClr val="bg1"/>
          </a:solidFill>
        </p:spPr>
        <p:txBody>
          <a:bodyPr wrap="square" rtlCol="0">
            <a:spAutoFit/>
          </a:bodyPr>
          <a:lstStyle/>
          <a:p>
            <a:r>
              <a:rPr lang="vi-VN" altLang="en-US" sz="4000">
                <a:latin typeface="Times New Roman" panose="02020603050405020304" charset="0"/>
                <a:cs typeface="Times New Roman" panose="02020603050405020304" charset="0"/>
              </a:rPr>
              <a:t>rong ruổi theo gió</a:t>
            </a:r>
          </a:p>
        </p:txBody>
      </p:sp>
      <p:sp>
        <p:nvSpPr>
          <p:cNvPr id="16" name="Rectangles 15"/>
          <p:cNvSpPr/>
          <p:nvPr/>
        </p:nvSpPr>
        <p:spPr>
          <a:xfrm>
            <a:off x="840105" y="497459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6"/>
          <p:cNvSpPr txBox="1"/>
          <p:nvPr/>
        </p:nvSpPr>
        <p:spPr>
          <a:xfrm>
            <a:off x="1300480" y="4864735"/>
            <a:ext cx="4041140" cy="706755"/>
          </a:xfrm>
          <a:prstGeom prst="rect">
            <a:avLst/>
          </a:prstGeom>
          <a:solidFill>
            <a:schemeClr val="bg1"/>
          </a:solidFill>
        </p:spPr>
        <p:txBody>
          <a:bodyPr wrap="square" rtlCol="0">
            <a:spAutoFit/>
          </a:bodyPr>
          <a:lstStyle/>
          <a:p>
            <a:r>
              <a:rPr lang="vi-VN" altLang="en-US" sz="4000">
                <a:latin typeface="Times New Roman" panose="02020603050405020304" charset="0"/>
                <a:cs typeface="Times New Roman" panose="02020603050405020304" charset="0"/>
              </a:rPr>
              <a:t>bay lên cao</a:t>
            </a:r>
          </a:p>
        </p:txBody>
      </p:sp>
      <p:sp>
        <p:nvSpPr>
          <p:cNvPr id="18" name="Rectangles 17"/>
          <p:cNvSpPr/>
          <p:nvPr/>
        </p:nvSpPr>
        <p:spPr>
          <a:xfrm>
            <a:off x="840105" y="5799455"/>
            <a:ext cx="460375" cy="503555"/>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8"/>
          <p:cNvSpPr txBox="1"/>
          <p:nvPr/>
        </p:nvSpPr>
        <p:spPr>
          <a:xfrm>
            <a:off x="1300480" y="5708015"/>
            <a:ext cx="4041140" cy="706755"/>
          </a:xfrm>
          <a:prstGeom prst="rect">
            <a:avLst/>
          </a:prstGeom>
          <a:solidFill>
            <a:schemeClr val="bg1"/>
          </a:solidFill>
        </p:spPr>
        <p:txBody>
          <a:bodyPr wrap="square" rtlCol="0">
            <a:spAutoFit/>
          </a:bodyPr>
          <a:lstStyle/>
          <a:p>
            <a:r>
              <a:rPr lang="vi-VN" altLang="en-US" sz="4000">
                <a:latin typeface="Times New Roman" panose="02020603050405020304" charset="0"/>
                <a:cs typeface="Times New Roman" panose="02020603050405020304" charset="0"/>
              </a:rPr>
              <a:t>sà xuống thấp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6"/>
                                        </p:tgtEl>
                                        <p:attrNameLst>
                                          <p:attrName>fillcolor</p:attrName>
                                        </p:attrNameLst>
                                      </p:cBhvr>
                                      <p:to>
                                        <a:schemeClr val="hlink"/>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500" fill="hold"/>
                                        <p:tgtEl>
                                          <p:spTgt spid="7"/>
                                        </p:tgtEl>
                                        <p:attrNameLst>
                                          <p:attrName>style.color</p:attrName>
                                        </p:attrNameLst>
                                      </p:cBhvr>
                                      <p:to>
                                        <a:schemeClr val="hlink"/>
                                      </p:to>
                                    </p:animClr>
                                  </p:childTnLst>
                                </p:cTn>
                              </p:par>
                              <p:par>
                                <p:cTn id="37" presetID="9" presetClass="exit" presetSubtype="0" fill="hold" grpId="1" nodeType="with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ppt_y</p:attrName>
                                        </p:attrNameLst>
                                      </p:cBhvr>
                                      <p:tavLst>
                                        <p:tav tm="0">
                                          <p:val>
                                            <p:strVal val="#ppt_y-#ppt_h*1.125000"/>
                                          </p:val>
                                        </p:tav>
                                        <p:tav tm="100000">
                                          <p:val>
                                            <p:strVal val="#ppt_y"/>
                                          </p:val>
                                        </p:tav>
                                      </p:tavLst>
                                    </p:anim>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6"/>
                                        </p:tgtEl>
                                        <p:attrNameLst>
                                          <p:attrName>fillcolor</p:attrName>
                                        </p:attrNameLst>
                                      </p:cBhvr>
                                      <p:to>
                                        <a:schemeClr val="hlink"/>
                                      </p:to>
                                    </p:animClr>
                                    <p:set>
                                      <p:cBhvr>
                                        <p:cTn id="73" dur="500" fill="hold"/>
                                        <p:tgtEl>
                                          <p:spTgt spid="16"/>
                                        </p:tgtEl>
                                        <p:attrNameLst>
                                          <p:attrName>fill.type</p:attrName>
                                        </p:attrNameLst>
                                      </p:cBhvr>
                                      <p:to>
                                        <p:strVal val="solid"/>
                                      </p:to>
                                    </p:set>
                                    <p:set>
                                      <p:cBhvr>
                                        <p:cTn id="74" dur="500" fill="hold"/>
                                        <p:tgtEl>
                                          <p:spTgt spid="16"/>
                                        </p:tgtEl>
                                        <p:attrNameLst>
                                          <p:attrName>fill.on</p:attrName>
                                        </p:attrNameLst>
                                      </p:cBhvr>
                                      <p:to>
                                        <p:strVal val="true"/>
                                      </p:to>
                                    </p:set>
                                  </p:childTnLst>
                                </p:cTn>
                              </p:par>
                              <p:par>
                                <p:cTn id="75" presetID="3" presetClass="emph" presetSubtype="2" fill="hold" grpId="1" nodeType="withEffect">
                                  <p:stCondLst>
                                    <p:cond delay="0"/>
                                  </p:stCondLst>
                                  <p:childTnLst>
                                    <p:animClr clrSpc="rgb" dir="cw">
                                      <p:cBhvr override="childStyle">
                                        <p:cTn id="76" dur="500" fill="hold"/>
                                        <p:tgtEl>
                                          <p:spTgt spid="17"/>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6" grpId="0" bldLvl="0" animBg="1"/>
      <p:bldP spid="7" grpId="0"/>
      <p:bldP spid="7" grpId="1"/>
      <p:bldP spid="8" grpId="0"/>
      <p:bldP spid="8" grpId="1"/>
      <p:bldP spid="9" grpId="0" animBg="1"/>
      <p:bldP spid="9" grpId="1" animBg="1"/>
      <p:bldP spid="10" grpId="0" animBg="1"/>
      <p:bldP spid="10" grpId="1" animBg="1"/>
      <p:bldP spid="11" grpId="0"/>
      <p:bldP spid="11" grpId="1"/>
      <p:bldP spid="12" grpId="0" bldLvl="0" animBg="1"/>
      <p:bldP spid="14" grpId="0" bldLvl="0" animBg="1"/>
      <p:bldP spid="15" grpId="0" bldLvl="0" animBg="1"/>
      <p:bldP spid="16" grpId="0" bldLvl="0" animBg="1"/>
      <p:bldP spid="17" grpId="0" bldLvl="0" animBg="1"/>
      <p:bldP spid="17" grpId="1" animBg="1"/>
      <p:bldP spid="18"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12" name="Text Box 11"/>
          <p:cNvSpPr txBox="1"/>
          <p:nvPr/>
        </p:nvSpPr>
        <p:spPr>
          <a:xfrm>
            <a:off x="756920" y="422275"/>
            <a:ext cx="10758170" cy="706755"/>
          </a:xfrm>
          <a:prstGeom prst="rect">
            <a:avLst/>
          </a:prstGeom>
          <a:solidFill>
            <a:schemeClr val="bg1"/>
          </a:solid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c. Vì sao mây đen không nghe theo mây trắng?</a:t>
            </a:r>
          </a:p>
        </p:txBody>
      </p:sp>
      <p:sp>
        <p:nvSpPr>
          <p:cNvPr id="6" name="Rectangles 5"/>
          <p:cNvSpPr/>
          <p:nvPr/>
        </p:nvSpPr>
        <p:spPr>
          <a:xfrm>
            <a:off x="756920" y="132461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1241425" y="1215390"/>
            <a:ext cx="10154920"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Vì mây đen thích ngắm cảnh ruộng đồng, cây cỏ.</a:t>
            </a:r>
          </a:p>
        </p:txBody>
      </p:sp>
      <p:sp>
        <p:nvSpPr>
          <p:cNvPr id="4" name="Text Box 3"/>
          <p:cNvSpPr txBox="1"/>
          <p:nvPr/>
        </p:nvSpPr>
        <p:spPr>
          <a:xfrm>
            <a:off x="1240790" y="2170430"/>
            <a:ext cx="1039304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Vì hạn hán, mây đen muốn làm mưa giúp người.</a:t>
            </a:r>
          </a:p>
        </p:txBody>
      </p:sp>
      <p:sp>
        <p:nvSpPr>
          <p:cNvPr id="5" name="Rectangles 4"/>
          <p:cNvSpPr/>
          <p:nvPr/>
        </p:nvSpPr>
        <p:spPr>
          <a:xfrm>
            <a:off x="756920" y="222504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780415" y="312547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1240790" y="3060065"/>
            <a:ext cx="1039304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Vì mây đen sợ gió thổi làm tan biến mất hình hài.</a:t>
            </a:r>
          </a:p>
        </p:txBody>
      </p:sp>
      <p:sp>
        <p:nvSpPr>
          <p:cNvPr id="11" name="Text Box 10"/>
          <p:cNvSpPr txBox="1"/>
          <p:nvPr/>
        </p:nvSpPr>
        <p:spPr>
          <a:xfrm>
            <a:off x="780415" y="4055745"/>
            <a:ext cx="10543540" cy="1322070"/>
          </a:xfrm>
          <a:prstGeom prst="rect">
            <a:avLst/>
          </a:prstGeom>
          <a:solidFill>
            <a:schemeClr val="bg1"/>
          </a:solid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d. Câu nào cho thấy mây đen đem lại niềm vui cho con người và vạn vật?</a:t>
            </a:r>
          </a:p>
        </p:txBody>
      </p:sp>
      <p:sp>
        <p:nvSpPr>
          <p:cNvPr id="13" name="Text Box 12"/>
          <p:cNvSpPr txBox="1"/>
          <p:nvPr/>
        </p:nvSpPr>
        <p:spPr>
          <a:xfrm>
            <a:off x="780415" y="5609590"/>
            <a:ext cx="10168890" cy="768350"/>
          </a:xfrm>
          <a:prstGeom prst="rect">
            <a:avLst/>
          </a:prstGeom>
          <a:noFill/>
          <a:ln w="25400">
            <a:solidFill>
              <a:srgbClr val="FF0000"/>
            </a:solidFill>
          </a:ln>
        </p:spPr>
        <p:txBody>
          <a:bodyPr wrap="square" rtlCol="0">
            <a:spAutoFit/>
          </a:bodyPr>
          <a:lstStyle/>
          <a:p>
            <a:r>
              <a:rPr lang="vi-VN" altLang="en-US" sz="4400">
                <a:latin typeface="Times New Roman" panose="02020603050405020304" charset="0"/>
                <a:cs typeface="Times New Roman" panose="02020603050405020304" charset="0"/>
              </a:rPr>
              <a:t>         Con người và vạn vật reo hò đón mưa.</a:t>
            </a:r>
          </a:p>
        </p:txBody>
      </p:sp>
      <p:sp>
        <p:nvSpPr>
          <p:cNvPr id="14" name="Notched Right Arrow 13"/>
          <p:cNvSpPr/>
          <p:nvPr/>
        </p:nvSpPr>
        <p:spPr>
          <a:xfrm>
            <a:off x="875665" y="5820410"/>
            <a:ext cx="1016000" cy="285750"/>
          </a:xfrm>
          <a:prstGeom prst="notch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5"/>
                                        </p:tgtEl>
                                        <p:attrNameLst>
                                          <p:attrName>fillcolor</p:attrName>
                                        </p:attrNameLst>
                                      </p:cBhvr>
                                      <p:to>
                                        <a:schemeClr val="hlink"/>
                                      </p:to>
                                    </p:animClr>
                                    <p:set>
                                      <p:cBhvr>
                                        <p:cTn id="31" dur="500" fill="hold"/>
                                        <p:tgtEl>
                                          <p:spTgt spid="5"/>
                                        </p:tgtEl>
                                        <p:attrNameLst>
                                          <p:attrName>fill.type</p:attrName>
                                        </p:attrNameLst>
                                      </p:cBhvr>
                                      <p:to>
                                        <p:strVal val="solid"/>
                                      </p:to>
                                    </p:set>
                                    <p:set>
                                      <p:cBhvr>
                                        <p:cTn id="32" dur="500" fill="hold"/>
                                        <p:tgtEl>
                                          <p:spTgt spid="5"/>
                                        </p:tgtEl>
                                        <p:attrNameLst>
                                          <p:attrName>fill.on</p:attrName>
                                        </p:attrNameLst>
                                      </p:cBhvr>
                                      <p:to>
                                        <p:strVal val="true"/>
                                      </p:to>
                                    </p:set>
                                  </p:childTnLst>
                                </p:cTn>
                              </p:par>
                              <p:par>
                                <p:cTn id="33" presetID="3" presetClass="emph" presetSubtype="2" fill="hold" grpId="1" nodeType="withEffect">
                                  <p:stCondLst>
                                    <p:cond delay="0"/>
                                  </p:stCondLst>
                                  <p:childTnLst>
                                    <p:animClr clrSpc="rgb" dir="cw">
                                      <p:cBhvr override="childStyle">
                                        <p:cTn id="34" dur="500" fill="hold"/>
                                        <p:tgtEl>
                                          <p:spTgt spid="4"/>
                                        </p:tgtEl>
                                        <p:attrNameLst>
                                          <p:attrName>style.color</p:attrName>
                                        </p:attrNameLst>
                                      </p:cBhvr>
                                      <p:to>
                                        <a:schemeClr val="hlink"/>
                                      </p:to>
                                    </p:animClr>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ppt_x</p:attrName>
                                        </p:attrNameLst>
                                      </p:cBhvr>
                                      <p:tavLst>
                                        <p:tav tm="0">
                                          <p:val>
                                            <p:strVal val="#ppt_x-#ppt_w*1.125000"/>
                                          </p:val>
                                        </p:tav>
                                        <p:tav tm="100000">
                                          <p:val>
                                            <p:strVal val="#ppt_x"/>
                                          </p:val>
                                        </p:tav>
                                      </p:tavLst>
                                    </p:anim>
                                    <p:animEffect transition="in" filter="wipe(right)">
                                      <p:cBhvr>
                                        <p:cTn id="46" dur="500"/>
                                        <p:tgtEl>
                                          <p:spTgt spid="14"/>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righ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7" grpId="0"/>
      <p:bldP spid="4" grpId="0"/>
      <p:bldP spid="4" grpId="1"/>
      <p:bldP spid="5" grpId="0" bldLvl="0" animBg="1"/>
      <p:bldP spid="8" grpId="0" bldLvl="0" animBg="1"/>
      <p:bldP spid="9" grpId="0"/>
      <p:bldP spid="11" grpId="0" bldLvl="0" animBg="1"/>
      <p:bldP spid="13" grpId="0" bldLvl="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4" name="Text Box 3"/>
          <p:cNvSpPr txBox="1"/>
          <p:nvPr/>
        </p:nvSpPr>
        <p:spPr>
          <a:xfrm>
            <a:off x="495300" y="1395730"/>
            <a:ext cx="11202035" cy="1445260"/>
          </a:xfrm>
          <a:prstGeom prst="rect">
            <a:avLst/>
          </a:prstGeom>
          <a:noFill/>
          <a:ln w="25400">
            <a:solidFill>
              <a:schemeClr val="bg1"/>
            </a:solidFill>
          </a:ln>
          <a:extLst>
            <a:ext uri="{909E8E84-426E-40DD-AFC4-6F175D3DCCD1}">
              <a14:hiddenFill xmlns:a14="http://schemas.microsoft.com/office/drawing/2010/main">
                <a:solidFill>
                  <a:schemeClr val="accent1">
                    <a:lumMod val="75000"/>
                  </a:schemeClr>
                </a:solidFill>
              </a14:hiddenFill>
            </a:ext>
          </a:extLst>
        </p:spPr>
        <p:txBody>
          <a:bodyPr wrap="square" rtlCol="0">
            <a:spAutoFit/>
          </a:bodyPr>
          <a:lstStyle/>
          <a:p>
            <a:r>
              <a:rPr lang="vi-VN" altLang="en-US" sz="4400" i="1">
                <a:latin typeface="Times New Roman" panose="02020603050405020304" charset="0"/>
                <a:cs typeface="Times New Roman" panose="02020603050405020304" charset="0"/>
              </a:rPr>
              <a:t>       Đám mây xốp, nhẹ trông như một chiếc gối bông xin xắn.</a:t>
            </a:r>
          </a:p>
        </p:txBody>
      </p:sp>
      <p:sp>
        <p:nvSpPr>
          <p:cNvPr id="12" name="Text Box 11"/>
          <p:cNvSpPr txBox="1"/>
          <p:nvPr/>
        </p:nvSpPr>
        <p:spPr>
          <a:xfrm>
            <a:off x="812165" y="391160"/>
            <a:ext cx="9202420" cy="829945"/>
          </a:xfrm>
          <a:prstGeom prst="rect">
            <a:avLst/>
          </a:prstGeom>
          <a:solidFill>
            <a:schemeClr val="bg1"/>
          </a:solidFill>
          <a:ln w="25400">
            <a:solidFill>
              <a:srgbClr val="00B0F0"/>
            </a:solidFill>
          </a:ln>
        </p:spPr>
        <p:txBody>
          <a:bodyPr wrap="square" rtlCol="0">
            <a:spAutoFit/>
          </a:bodyPr>
          <a:lstStyle/>
          <a:p>
            <a:pPr>
              <a:lnSpc>
                <a:spcPct val="120000"/>
              </a:lnSpc>
            </a:pPr>
            <a:r>
              <a:rPr lang="vi-VN" altLang="en-US" sz="4000">
                <a:latin typeface="Times New Roman" panose="02020603050405020304" charset="0"/>
                <a:cs typeface="Times New Roman" panose="02020603050405020304" charset="0"/>
              </a:rPr>
              <a:t>e. Tìm từ chỉ đặc điểm trong câu dưới đây:</a:t>
            </a:r>
          </a:p>
        </p:txBody>
      </p:sp>
      <p:sp>
        <p:nvSpPr>
          <p:cNvPr id="5" name="Text Box 4"/>
          <p:cNvSpPr txBox="1"/>
          <p:nvPr/>
        </p:nvSpPr>
        <p:spPr>
          <a:xfrm>
            <a:off x="812165" y="3174365"/>
            <a:ext cx="9202420" cy="829945"/>
          </a:xfrm>
          <a:prstGeom prst="rect">
            <a:avLst/>
          </a:prstGeom>
          <a:solidFill>
            <a:schemeClr val="bg1"/>
          </a:solidFill>
          <a:ln w="25400">
            <a:solidFill>
              <a:srgbClr val="00B0F0"/>
            </a:solidFill>
          </a:ln>
        </p:spPr>
        <p:txBody>
          <a:bodyPr wrap="square" rtlCol="0">
            <a:spAutoFit/>
          </a:bodyPr>
          <a:lstStyle/>
          <a:p>
            <a:pPr>
              <a:lnSpc>
                <a:spcPct val="120000"/>
              </a:lnSpc>
            </a:pPr>
            <a:r>
              <a:rPr lang="vi-VN" altLang="en-US" sz="4000">
                <a:latin typeface="Times New Roman" panose="02020603050405020304" charset="0"/>
                <a:cs typeface="Times New Roman" panose="02020603050405020304" charset="0"/>
              </a:rPr>
              <a:t>g. Đặt dấu phẩy vào chỗ nào trong câu sau:</a:t>
            </a:r>
          </a:p>
        </p:txBody>
      </p:sp>
      <p:sp>
        <p:nvSpPr>
          <p:cNvPr id="6" name="Text Box 5"/>
          <p:cNvSpPr txBox="1"/>
          <p:nvPr/>
        </p:nvSpPr>
        <p:spPr>
          <a:xfrm>
            <a:off x="495300" y="4337685"/>
            <a:ext cx="11202035" cy="1445260"/>
          </a:xfrm>
          <a:prstGeom prst="rect">
            <a:avLst/>
          </a:prstGeom>
          <a:noFill/>
          <a:ln w="25400">
            <a:solidFill>
              <a:schemeClr val="bg1"/>
            </a:solidFill>
          </a:ln>
          <a:extLst>
            <a:ext uri="{909E8E84-426E-40DD-AFC4-6F175D3DCCD1}">
              <a14:hiddenFill xmlns:a14="http://schemas.microsoft.com/office/drawing/2010/main">
                <a:solidFill>
                  <a:schemeClr val="accent1">
                    <a:lumMod val="75000"/>
                  </a:schemeClr>
                </a:solidFill>
              </a14:hiddenFill>
            </a:ext>
          </a:extLst>
        </p:spPr>
        <p:txBody>
          <a:bodyPr wrap="square" rtlCol="0">
            <a:spAutoFit/>
          </a:bodyPr>
          <a:lstStyle/>
          <a:p>
            <a:pPr algn="just"/>
            <a:r>
              <a:rPr lang="vi-VN" altLang="en-US" sz="4400" i="1">
                <a:latin typeface="Times New Roman" panose="02020603050405020304" charset="0"/>
                <a:cs typeface="Times New Roman" panose="02020603050405020304" charset="0"/>
              </a:rPr>
              <a:t>       Trên bầu trời cao rộng, mây đen mây trắng đang rong ruổi theo gió.</a:t>
            </a:r>
          </a:p>
        </p:txBody>
      </p:sp>
      <p:sp>
        <p:nvSpPr>
          <p:cNvPr id="7" name="Text Box 6"/>
          <p:cNvSpPr txBox="1"/>
          <p:nvPr/>
        </p:nvSpPr>
        <p:spPr>
          <a:xfrm>
            <a:off x="9008110" y="4337685"/>
            <a:ext cx="372745" cy="768350"/>
          </a:xfrm>
          <a:prstGeom prst="rect">
            <a:avLst/>
          </a:prstGeom>
          <a:noFill/>
        </p:spPr>
        <p:txBody>
          <a:bodyPr wrap="square" rtlCol="0">
            <a:spAutoFit/>
          </a:bodyPr>
          <a:lstStyle/>
          <a:p>
            <a:r>
              <a:rPr lang="vi-VN" altLang="en-US" sz="4400" b="1">
                <a:solidFill>
                  <a:srgbClr val="FF0000"/>
                </a:solidFill>
                <a:latin typeface="Times New Roman" panose="02020603050405020304" charset="0"/>
                <a:cs typeface="Times New Roman" panose="02020603050405020304" charset="0"/>
              </a:rPr>
              <a:t>,</a:t>
            </a:r>
          </a:p>
        </p:txBody>
      </p:sp>
      <p:cxnSp>
        <p:nvCxnSpPr>
          <p:cNvPr id="13" name="Straight Connector 12"/>
          <p:cNvCxnSpPr/>
          <p:nvPr/>
        </p:nvCxnSpPr>
        <p:spPr>
          <a:xfrm>
            <a:off x="3816985" y="1991995"/>
            <a:ext cx="825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89500" y="1991995"/>
            <a:ext cx="825500"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17370" y="2690495"/>
            <a:ext cx="1570990" cy="15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ppt_y</p:attrName>
                                        </p:attrNameLst>
                                      </p:cBhvr>
                                      <p:tavLst>
                                        <p:tav tm="0">
                                          <p:val>
                                            <p:strVal val="#ppt_y-#ppt_h*1.125000"/>
                                          </p:val>
                                        </p:tav>
                                        <p:tav tm="100000">
                                          <p:val>
                                            <p:strVal val="#ppt_y"/>
                                          </p:val>
                                        </p:tav>
                                      </p:tavLst>
                                    </p:anim>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p:tgtEl>
                                          <p:spTgt spid="6"/>
                                        </p:tgtEl>
                                        <p:attrNameLst>
                                          <p:attrName>ppt_y</p:attrName>
                                        </p:attrNameLst>
                                      </p:cBhvr>
                                      <p:tavLst>
                                        <p:tav tm="0">
                                          <p:val>
                                            <p:strVal val="#ppt_y-#ppt_h*1.125000"/>
                                          </p:val>
                                        </p:tav>
                                        <p:tav tm="100000">
                                          <p:val>
                                            <p:strVal val="#ppt_y"/>
                                          </p:val>
                                        </p:tav>
                                      </p:tavLst>
                                    </p:anim>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ppt_y</p:attrName>
                                        </p:attrNameLst>
                                      </p:cBhvr>
                                      <p:tavLst>
                                        <p:tav tm="0">
                                          <p:val>
                                            <p:strVal val="#ppt_y-#ppt_h*1.125000"/>
                                          </p:val>
                                        </p:tav>
                                        <p:tav tm="100000">
                                          <p:val>
                                            <p:strVal val="#ppt_y"/>
                                          </p:val>
                                        </p:tav>
                                      </p:tavLst>
                                    </p:anim>
                                    <p:animEffect transition="in" filter="wipe(dow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ldLvl="0" animBg="1"/>
      <p:bldP spid="5" grpId="0" bldLvl="0" animBg="1"/>
      <p:bldP spid="6" grpId="0" bldLvl="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Text Box 4"/>
          <p:cNvSpPr txBox="1"/>
          <p:nvPr/>
        </p:nvSpPr>
        <p:spPr>
          <a:xfrm>
            <a:off x="718820" y="434975"/>
            <a:ext cx="10754995" cy="1322070"/>
          </a:xfrm>
          <a:prstGeom prst="rect">
            <a:avLst/>
          </a:prstGeom>
          <a:solidFill>
            <a:schemeClr val="accent4">
              <a:lumMod val="20000"/>
              <a:lumOff val="80000"/>
            </a:schemeClr>
          </a:solidFill>
        </p:spPr>
        <p:txBody>
          <a:bodyPr wrap="square" rtlCol="0">
            <a:spAutoFit/>
          </a:bodyPr>
          <a:lstStyle/>
          <a:p>
            <a:pPr algn="ctr"/>
            <a:r>
              <a:rPr lang="vi-VN" altLang="en-US" sz="4000" b="1">
                <a:latin typeface="Times New Roman" panose="02020603050405020304" charset="0"/>
                <a:cs typeface="Times New Roman" panose="02020603050405020304" charset="0"/>
              </a:rPr>
              <a:t>13. </a:t>
            </a:r>
            <a:r>
              <a:rPr lang="vi-VN" altLang="en-US" sz="4000">
                <a:latin typeface="Times New Roman" panose="02020603050405020304" charset="0"/>
                <a:cs typeface="Times New Roman" panose="02020603050405020304" charset="0"/>
              </a:rPr>
              <a:t>Viết 4 - 5 câu kể một việc em thích làm trong ngày nghỉ.</a:t>
            </a:r>
          </a:p>
        </p:txBody>
      </p:sp>
      <p:sp>
        <p:nvSpPr>
          <p:cNvPr id="4" name="Text Box 3"/>
          <p:cNvSpPr txBox="1"/>
          <p:nvPr/>
        </p:nvSpPr>
        <p:spPr>
          <a:xfrm>
            <a:off x="488950" y="1963420"/>
            <a:ext cx="6547485" cy="4399915"/>
          </a:xfrm>
          <a:prstGeom prst="rect">
            <a:avLst/>
          </a:prstGeom>
          <a:noFill/>
        </p:spPr>
        <p:txBody>
          <a:bodyPr wrap="square" rtlCol="0">
            <a:spAutoFit/>
          </a:bodyPr>
          <a:lstStyle/>
          <a:p>
            <a:r>
              <a:rPr lang="vi-VN" altLang="en-US" sz="4000" b="1">
                <a:solidFill>
                  <a:srgbClr val="FF0000"/>
                </a:solidFill>
                <a:latin typeface="Times New Roman" panose="02020603050405020304" charset="0"/>
                <a:cs typeface="Times New Roman" panose="02020603050405020304" charset="0"/>
              </a:rPr>
              <a:t>G:</a:t>
            </a:r>
          </a:p>
          <a:p>
            <a:r>
              <a:rPr lang="vi-VN" altLang="en-US" sz="4000">
                <a:latin typeface="Times New Roman" panose="02020603050405020304" charset="0"/>
                <a:cs typeface="Times New Roman" panose="02020603050405020304" charset="0"/>
              </a:rPr>
              <a:t>  - Em thích việc gì? ( đọc sách, xem phim, vẽ tranh, đi bơi,...)</a:t>
            </a:r>
          </a:p>
          <a:p>
            <a:r>
              <a:rPr lang="vi-VN" altLang="en-US" sz="4000">
                <a:latin typeface="Times New Roman" panose="02020603050405020304" charset="0"/>
                <a:cs typeface="Times New Roman" panose="02020603050405020304" charset="0"/>
              </a:rPr>
              <a:t>  - Em làm việc đó cùng với ai? Em làm việc đó như thế nào?</a:t>
            </a:r>
          </a:p>
          <a:p>
            <a:r>
              <a:rPr lang="vi-VN" altLang="en-US" sz="4000">
                <a:latin typeface="Times New Roman" panose="02020603050405020304" charset="0"/>
                <a:cs typeface="Times New Roman" panose="02020603050405020304" charset="0"/>
              </a:rPr>
              <a:t>  - Em cảm thấy thế nào khi làm việc đó?</a:t>
            </a:r>
          </a:p>
        </p:txBody>
      </p:sp>
      <p:pic>
        <p:nvPicPr>
          <p:cNvPr id="6" name="Content Placeholder 5" descr="Ôn tập hình 14"/>
          <p:cNvPicPr>
            <a:picLocks noGrp="1" noChangeAspect="1"/>
          </p:cNvPicPr>
          <p:nvPr>
            <p:ph idx="1"/>
          </p:nvPr>
        </p:nvPicPr>
        <p:blipFill>
          <a:blip r:embed="rId4"/>
          <a:stretch>
            <a:fillRect/>
          </a:stretch>
        </p:blipFill>
        <p:spPr>
          <a:xfrm>
            <a:off x="7036435" y="1963420"/>
            <a:ext cx="4809490" cy="4495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1" end="1"/>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4" name="Text Box 3"/>
          <p:cNvSpPr txBox="1"/>
          <p:nvPr/>
        </p:nvSpPr>
        <p:spPr>
          <a:xfrm>
            <a:off x="649605" y="409575"/>
            <a:ext cx="11089005" cy="2061210"/>
          </a:xfrm>
          <a:prstGeom prst="rect">
            <a:avLst/>
          </a:prstGeom>
          <a:noFill/>
        </p:spPr>
        <p:txBody>
          <a:bodyPr wrap="square" rtlCol="0">
            <a:spAutoFit/>
          </a:bodyPr>
          <a:lstStyle/>
          <a:p>
            <a:r>
              <a:rPr lang="vi-VN" altLang="en-US" sz="3200" b="1">
                <a:solidFill>
                  <a:srgbClr val="FF0000"/>
                </a:solidFill>
                <a:latin typeface="Times New Roman" panose="02020603050405020304" charset="0"/>
                <a:cs typeface="Times New Roman" panose="02020603050405020304" charset="0"/>
              </a:rPr>
              <a:t>G:</a:t>
            </a:r>
          </a:p>
          <a:p>
            <a:r>
              <a:rPr lang="vi-VN" altLang="en-US" sz="3200">
                <a:latin typeface="Times New Roman" panose="02020603050405020304" charset="0"/>
                <a:cs typeface="Times New Roman" panose="02020603050405020304" charset="0"/>
              </a:rPr>
              <a:t>  - Em thích việc gì? ( đọc sách, xem phim, vẽ tranh, đi bơi,...)</a:t>
            </a:r>
          </a:p>
          <a:p>
            <a:r>
              <a:rPr lang="vi-VN" altLang="en-US" sz="3200">
                <a:latin typeface="Times New Roman" panose="02020603050405020304" charset="0"/>
                <a:cs typeface="Times New Roman" panose="02020603050405020304" charset="0"/>
              </a:rPr>
              <a:t>  - Em làm việc đó cùng với ai? Em làm việc đó như thế nào?</a:t>
            </a:r>
          </a:p>
          <a:p>
            <a:r>
              <a:rPr lang="vi-VN" altLang="en-US" sz="3200">
                <a:latin typeface="Times New Roman" panose="02020603050405020304" charset="0"/>
                <a:cs typeface="Times New Roman" panose="02020603050405020304" charset="0"/>
              </a:rPr>
              <a:t>  - Em cảm thấy thế nào khi làm việc đó?</a:t>
            </a:r>
          </a:p>
        </p:txBody>
      </p:sp>
      <p:sp>
        <p:nvSpPr>
          <p:cNvPr id="3" name="Text Box 2"/>
          <p:cNvSpPr txBox="1"/>
          <p:nvPr/>
        </p:nvSpPr>
        <p:spPr>
          <a:xfrm>
            <a:off x="4725035" y="2470785"/>
            <a:ext cx="2741930" cy="645160"/>
          </a:xfrm>
          <a:prstGeom prst="rect">
            <a:avLst/>
          </a:prstGeom>
          <a:noFill/>
        </p:spPr>
        <p:txBody>
          <a:bodyPr wrap="square" rtlCol="0">
            <a:spAutoFit/>
          </a:bodyPr>
          <a:lstStyle/>
          <a:p>
            <a:r>
              <a:rPr lang="vi-VN" altLang="en-US" sz="3600" u="sng">
                <a:solidFill>
                  <a:schemeClr val="accent5">
                    <a:lumMod val="75000"/>
                  </a:schemeClr>
                </a:solidFill>
                <a:latin typeface="Times New Roman" panose="02020603050405020304" charset="0"/>
                <a:cs typeface="Times New Roman" panose="02020603050405020304" charset="0"/>
              </a:rPr>
              <a:t>Bài làm mẫu</a:t>
            </a:r>
          </a:p>
        </p:txBody>
      </p:sp>
      <p:sp>
        <p:nvSpPr>
          <p:cNvPr id="2" name="Text Box 1"/>
          <p:cNvSpPr txBox="1"/>
          <p:nvPr/>
        </p:nvSpPr>
        <p:spPr>
          <a:xfrm>
            <a:off x="466090" y="3221355"/>
            <a:ext cx="11456670" cy="3046095"/>
          </a:xfrm>
          <a:prstGeom prst="rect">
            <a:avLst/>
          </a:prstGeom>
          <a:noFill/>
        </p:spPr>
        <p:txBody>
          <a:bodyPr wrap="square" rtlCol="0" anchor="t">
            <a:spAutoFit/>
          </a:bodyPr>
          <a:lstStyle/>
          <a:p>
            <a:r>
              <a:rPr lang="vi-VN" altLang="en-US" sz="3200">
                <a:latin typeface="Times New Roman" panose="02020603050405020304" charset="0"/>
                <a:cs typeface="Times New Roman" panose="02020603050405020304" charset="0"/>
              </a:rPr>
              <a:t>          </a:t>
            </a:r>
            <a:r>
              <a:rPr lang="en-US" sz="3200">
                <a:solidFill>
                  <a:srgbClr val="0070C0"/>
                </a:solidFill>
                <a:latin typeface="Times New Roman" panose="02020603050405020304" charset="0"/>
                <a:cs typeface="Times New Roman" panose="02020603050405020304" charset="0"/>
              </a:rPr>
              <a:t>Chủ nhật vừa rồi được nghỉ, em đã dậy sớm giúp bố tưới cây. Nhà em trồng rất nhiều cây xanh và hoa ở </a:t>
            </a:r>
            <a:r>
              <a:rPr lang="vi-VN" altLang="en-US" sz="3200">
                <a:solidFill>
                  <a:srgbClr val="0070C0"/>
                </a:solidFill>
                <a:latin typeface="Times New Roman" panose="02020603050405020304" charset="0"/>
                <a:cs typeface="Times New Roman" panose="02020603050405020304" charset="0"/>
              </a:rPr>
              <a:t>trong vườn</a:t>
            </a:r>
            <a:r>
              <a:rPr lang="en-US" sz="3200">
                <a:solidFill>
                  <a:srgbClr val="0070C0"/>
                </a:solidFill>
                <a:latin typeface="Times New Roman" panose="02020603050405020304" charset="0"/>
                <a:cs typeface="Times New Roman" panose="02020603050405020304" charset="0"/>
              </a:rPr>
              <a:t>. Hôm ấy, em dậy sớm, </a:t>
            </a:r>
            <a:r>
              <a:rPr lang="vi-VN" altLang="en-US" sz="3200">
                <a:solidFill>
                  <a:srgbClr val="0070C0"/>
                </a:solidFill>
                <a:latin typeface="Times New Roman" panose="02020603050405020304" charset="0"/>
                <a:cs typeface="Times New Roman" panose="02020603050405020304" charset="0"/>
              </a:rPr>
              <a:t>kéo ống</a:t>
            </a:r>
            <a:r>
              <a:rPr lang="en-US" sz="3200">
                <a:solidFill>
                  <a:srgbClr val="0070C0"/>
                </a:solidFill>
                <a:latin typeface="Times New Roman" panose="02020603050405020304" charset="0"/>
                <a:cs typeface="Times New Roman" panose="02020603050405020304" charset="0"/>
              </a:rPr>
              <a:t> nước </a:t>
            </a:r>
            <a:r>
              <a:rPr lang="vi-VN" altLang="en-US" sz="3200">
                <a:solidFill>
                  <a:srgbClr val="0070C0"/>
                </a:solidFill>
                <a:latin typeface="Times New Roman" panose="02020603050405020304" charset="0"/>
                <a:cs typeface="Times New Roman" panose="02020603050405020304" charset="0"/>
              </a:rPr>
              <a:t>sau</a:t>
            </a:r>
            <a:r>
              <a:rPr lang="en-US" sz="3200">
                <a:solidFill>
                  <a:srgbClr val="0070C0"/>
                </a:solidFill>
                <a:latin typeface="Times New Roman" panose="02020603050405020304" charset="0"/>
                <a:cs typeface="Times New Roman" panose="02020603050405020304" charset="0"/>
              </a:rPr>
              <a:t> nhà ra tưới cho mấy cây hoa hồng mẹ trồng, rồi tới mấy cây cảnh của bố. Được tưới nước, các cây xanh trông tươi tốt và rực rõ hẳn lên. Sau đó thì em</a:t>
            </a:r>
            <a:r>
              <a:rPr lang="vi-VN" altLang="en-US" sz="3200">
                <a:solidFill>
                  <a:srgbClr val="0070C0"/>
                </a:solidFill>
                <a:latin typeface="Times New Roman" panose="02020603050405020304" charset="0"/>
                <a:cs typeface="Times New Roman" panose="02020603050405020304" charset="0"/>
              </a:rPr>
              <a:t> cùng</a:t>
            </a:r>
            <a:r>
              <a:rPr lang="en-US" sz="3200">
                <a:solidFill>
                  <a:srgbClr val="0070C0"/>
                </a:solidFill>
                <a:latin typeface="Times New Roman" panose="02020603050405020304" charset="0"/>
                <a:cs typeface="Times New Roman" panose="02020603050405020304" charset="0"/>
              </a:rPr>
              <a:t> bố tỉa lá vàng, bắt sâu</a:t>
            </a:r>
            <a:r>
              <a:rPr lang="vi-VN" altLang="en-US" sz="3200">
                <a:solidFill>
                  <a:srgbClr val="0070C0"/>
                </a:solidFill>
                <a:latin typeface="Times New Roman" panose="02020603050405020304" charset="0"/>
                <a:cs typeface="Times New Roman" panose="02020603050405020304" charset="0"/>
              </a:rPr>
              <a:t> cho cây</a:t>
            </a:r>
            <a:r>
              <a:rPr lang="en-US" sz="3200">
                <a:solidFill>
                  <a:srgbClr val="0070C0"/>
                </a:solidFill>
                <a:latin typeface="Times New Roman" panose="02020603050405020304" charset="0"/>
                <a:cs typeface="Times New Roman" panose="02020603050405020304" charset="0"/>
              </a:rPr>
              <a:t>. Em rất thích được cùng bố chăm sóc cây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t="-2000" r="-2000" b="-2000"/>
          </a:stretch>
        </a:blipFill>
        <a:effectLst/>
      </p:bgPr>
    </p:bg>
    <p:spTree>
      <p:nvGrpSpPr>
        <p:cNvPr id="1" name=""/>
        <p:cNvGrpSpPr/>
        <p:nvPr/>
      </p:nvGrpSpPr>
      <p:grpSpPr>
        <a:xfrm>
          <a:off x="0" y="0"/>
          <a:ext cx="0" cy="0"/>
          <a:chOff x="0" y="0"/>
          <a:chExt cx="0" cy="0"/>
        </a:xfrm>
      </p:grpSpPr>
      <p:sp>
        <p:nvSpPr>
          <p:cNvPr id="5" name="Text Box 4"/>
          <p:cNvSpPr txBox="1"/>
          <p:nvPr/>
        </p:nvSpPr>
        <p:spPr>
          <a:xfrm>
            <a:off x="718820" y="434975"/>
            <a:ext cx="10754995" cy="706755"/>
          </a:xfrm>
          <a:prstGeom prst="rect">
            <a:avLst/>
          </a:prstGeom>
          <a:solidFill>
            <a:schemeClr val="accent4">
              <a:lumMod val="20000"/>
              <a:lumOff val="80000"/>
            </a:schemeClr>
          </a:solidFill>
        </p:spPr>
        <p:txBody>
          <a:bodyPr wrap="square" rtlCol="0">
            <a:spAutoFit/>
          </a:bodyPr>
          <a:lstStyle/>
          <a:p>
            <a:pPr algn="ctr"/>
            <a:r>
              <a:rPr lang="vi-VN" altLang="en-US" sz="4000">
                <a:latin typeface="Times New Roman" panose="02020603050405020304" charset="0"/>
                <a:cs typeface="Times New Roman" panose="02020603050405020304" charset="0"/>
              </a:rPr>
              <a:t>Một số hoạt động làm trong ngày nghỉ ( tham khảo)</a:t>
            </a:r>
          </a:p>
        </p:txBody>
      </p:sp>
      <p:pic>
        <p:nvPicPr>
          <p:cNvPr id="3" name="Content Placeholder 2" descr="Ôn tập 2"/>
          <p:cNvPicPr>
            <a:picLocks noGrp="1" noChangeAspect="1"/>
          </p:cNvPicPr>
          <p:nvPr>
            <p:ph sz="half" idx="1"/>
          </p:nvPr>
        </p:nvPicPr>
        <p:blipFill>
          <a:blip r:embed="rId4"/>
          <a:srcRect l="4111" t="7194" r="4947" b="6667"/>
          <a:stretch>
            <a:fillRect/>
          </a:stretch>
        </p:blipFill>
        <p:spPr>
          <a:xfrm>
            <a:off x="426085" y="1384935"/>
            <a:ext cx="3523615" cy="2397125"/>
          </a:xfrm>
          <a:prstGeom prst="rect">
            <a:avLst/>
          </a:prstGeom>
        </p:spPr>
      </p:pic>
      <p:pic>
        <p:nvPicPr>
          <p:cNvPr id="9" name="Content Placeholder 8" descr="Ôn tập 3"/>
          <p:cNvPicPr>
            <a:picLocks noGrp="1" noChangeAspect="1"/>
          </p:cNvPicPr>
          <p:nvPr>
            <p:ph sz="half" idx="2"/>
          </p:nvPr>
        </p:nvPicPr>
        <p:blipFill>
          <a:blip r:embed="rId5"/>
          <a:stretch>
            <a:fillRect/>
          </a:stretch>
        </p:blipFill>
        <p:spPr>
          <a:xfrm>
            <a:off x="8401050" y="1385570"/>
            <a:ext cx="3432810" cy="4886960"/>
          </a:xfrm>
          <a:prstGeom prst="rect">
            <a:avLst/>
          </a:prstGeom>
        </p:spPr>
      </p:pic>
      <p:pic>
        <p:nvPicPr>
          <p:cNvPr id="11" name="Picture 10" descr="Ôn tập 4"/>
          <p:cNvPicPr>
            <a:picLocks noChangeAspect="1"/>
          </p:cNvPicPr>
          <p:nvPr/>
        </p:nvPicPr>
        <p:blipFill>
          <a:blip r:embed="rId6"/>
          <a:stretch>
            <a:fillRect/>
          </a:stretch>
        </p:blipFill>
        <p:spPr>
          <a:xfrm>
            <a:off x="4336415" y="1444625"/>
            <a:ext cx="3768725" cy="2468880"/>
          </a:xfrm>
          <a:prstGeom prst="rect">
            <a:avLst/>
          </a:prstGeom>
        </p:spPr>
      </p:pic>
      <p:pic>
        <p:nvPicPr>
          <p:cNvPr id="12" name="Picture 11" descr="Ôn tập 7"/>
          <p:cNvPicPr>
            <a:picLocks noChangeAspect="1"/>
          </p:cNvPicPr>
          <p:nvPr/>
        </p:nvPicPr>
        <p:blipFill>
          <a:blip r:embed="rId7"/>
          <a:stretch>
            <a:fillRect/>
          </a:stretch>
        </p:blipFill>
        <p:spPr>
          <a:xfrm>
            <a:off x="4336415" y="4216400"/>
            <a:ext cx="3768090" cy="2258060"/>
          </a:xfrm>
          <a:prstGeom prst="rect">
            <a:avLst/>
          </a:prstGeom>
        </p:spPr>
      </p:pic>
      <p:pic>
        <p:nvPicPr>
          <p:cNvPr id="13" name="Picture 12" descr="Ôn tập5"/>
          <p:cNvPicPr>
            <a:picLocks noChangeAspect="1"/>
          </p:cNvPicPr>
          <p:nvPr/>
        </p:nvPicPr>
        <p:blipFill>
          <a:blip r:embed="rId8"/>
          <a:stretch>
            <a:fillRect/>
          </a:stretch>
        </p:blipFill>
        <p:spPr>
          <a:xfrm>
            <a:off x="426085" y="4141470"/>
            <a:ext cx="3524250" cy="2339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left)">
                                      <p:cBhvr>
                                        <p:cTn id="13" dur="500"/>
                                        <p:tgtEl>
                                          <p:spTgt spid="11"/>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left)">
                                      <p:cBhvr>
                                        <p:cTn id="23" dur="500"/>
                                        <p:tgtEl>
                                          <p:spTgt spid="12"/>
                                        </p:tgtEl>
                                      </p:cBhvr>
                                    </p:animEffect>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809</Words>
  <Application>Microsoft Office PowerPoint</Application>
  <PresentationFormat>Widescreen</PresentationFormat>
  <Paragraphs>58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Amazone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Tô Thanh Tâm</cp:lastModifiedBy>
  <cp:revision>13</cp:revision>
  <dcterms:created xsi:type="dcterms:W3CDTF">2022-03-26T19:45:00Z</dcterms:created>
  <dcterms:modified xsi:type="dcterms:W3CDTF">2025-03-03T02:16:54Z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AA0388DD63464B939EA59BE51EF1B486</vt:lpwstr>
  </property>
  <property fmtid="{D5CDD505-2E9C-101B-9397-08002B2CF9AE}" pid="3" name="KSOProductBuildVer">
    <vt:lpwstr>1033-11.2.0.11042</vt:lpwstr>
  </property>
</Properties>
</file>