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0" r:id="rId4"/>
    <p:sldId id="281" r:id="rId5"/>
    <p:sldId id="277" r:id="rId6"/>
    <p:sldId id="257" r:id="rId7"/>
    <p:sldId id="267" r:id="rId8"/>
    <p:sldId id="265" r:id="rId9"/>
    <p:sldId id="264" r:id="rId10"/>
    <p:sldId id="260" r:id="rId11"/>
    <p:sldId id="262" r:id="rId12"/>
    <p:sldId id="259" r:id="rId13"/>
    <p:sldId id="261" r:id="rId14"/>
    <p:sldId id="263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</p:sldIdLst>
  <p:sldSz cx="118872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2" y="-9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BDCF-0C2D-449D-B1A1-A2CA19F909F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4E39-A7AE-4526-BD28-C871ADD0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4E39-A7AE-4526-BD28-C871ADD04A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4898B4B-9994-41EA-BB7B-C12A8C1B0912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39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3" y="274639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3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5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2DD4-26EC-48A0-BE57-5AA957AF1D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6964-10FF-4E36-A778-52C743791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WordArt 5"/>
          <p:cNvSpPr>
            <a:spLocks noChangeArrowheads="1" noChangeShapeType="1" noTextEdit="1"/>
          </p:cNvSpPr>
          <p:nvPr/>
        </p:nvSpPr>
        <p:spPr bwMode="auto">
          <a:xfrm>
            <a:off x="2514600" y="1981200"/>
            <a:ext cx="57150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2"/>
              </a:avLst>
            </a:prstTxWarp>
          </a:bodyPr>
          <a:lstStyle/>
          <a:p>
            <a:r>
              <a:rPr lang="en-US" sz="3600" kern="1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1001"/>
                      </a:srgbClr>
                    </a:gs>
                    <a:gs pos="100000">
                      <a:srgbClr val="FF33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TẬP GK II TIẾT 8 + 9</a:t>
            </a:r>
            <a:endParaRPr lang="en-US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>
                      <a:alpha val="71001"/>
                    </a:srgbClr>
                  </a:gs>
                  <a:gs pos="100000">
                    <a:srgbClr val="FF3300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097280" y="9906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u="sng"/>
          </a:p>
        </p:txBody>
      </p:sp>
      <p:grpSp>
        <p:nvGrpSpPr>
          <p:cNvPr id="150580" name="Group 52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0" y="0"/>
            <a:chExt cx="6240" cy="4320"/>
          </a:xfrm>
        </p:grpSpPr>
        <p:grpSp>
          <p:nvGrpSpPr>
            <p:cNvPr id="150569" name="Group 41"/>
            <p:cNvGrpSpPr>
              <a:grpSpLocks/>
            </p:cNvGrpSpPr>
            <p:nvPr/>
          </p:nvGrpSpPr>
          <p:grpSpPr bwMode="auto">
            <a:xfrm>
              <a:off x="0" y="3696"/>
              <a:ext cx="6240" cy="624"/>
              <a:chOff x="0" y="3630"/>
              <a:chExt cx="6018" cy="690"/>
            </a:xfrm>
          </p:grpSpPr>
          <p:pic>
            <p:nvPicPr>
              <p:cNvPr id="150560" name="Picture 32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1" name="Picture 33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2" name="Picture 34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3" name="Picture 35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4" name="Picture 36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5" name="Picture 37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6" name="Picture 38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7" name="Picture 39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8" name="Picture 40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570" name="Group 42"/>
            <p:cNvGrpSpPr>
              <a:grpSpLocks/>
            </p:cNvGrpSpPr>
            <p:nvPr/>
          </p:nvGrpSpPr>
          <p:grpSpPr bwMode="auto">
            <a:xfrm>
              <a:off x="0" y="0"/>
              <a:ext cx="6240" cy="624"/>
              <a:chOff x="0" y="3630"/>
              <a:chExt cx="6018" cy="690"/>
            </a:xfrm>
          </p:grpSpPr>
          <p:pic>
            <p:nvPicPr>
              <p:cNvPr id="150571" name="Picture 43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2" name="Picture 44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3" name="Picture 45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4" name="Picture 46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5" name="Picture 47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6" name="Picture 48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7" name="Picture 49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8" name="Picture 50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9" name="Picture 51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8632768"/>
      </p:ext>
    </p:extLst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22918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93687"/>
            <a:ext cx="10463213" cy="542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6019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nuoi-vit_uv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3" y="53541"/>
            <a:ext cx="10401300" cy="6032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612318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5943600"/>
            <a:ext cx="9608046" cy="6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>
            <a:spAutoFit/>
          </a:bodyPr>
          <a:lstStyle>
            <a:lvl1pPr defTabSz="130651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651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651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651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651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6251"/>
            <a:ext cx="5410200" cy="28282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399"/>
            <a:ext cx="5334000" cy="28467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5081" r="53687" b="10596"/>
          <a:stretch>
            <a:fillRect/>
          </a:stretch>
        </p:blipFill>
        <p:spPr bwMode="auto">
          <a:xfrm>
            <a:off x="308223" y="311910"/>
            <a:ext cx="57912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1057" r="48396" b="12878"/>
          <a:stretch>
            <a:fillRect/>
          </a:stretch>
        </p:blipFill>
        <p:spPr bwMode="auto">
          <a:xfrm>
            <a:off x="228600" y="2984500"/>
            <a:ext cx="5791200" cy="2923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024px-Sông_Ti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5200650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83444"/>
            <a:ext cx="5562600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05350" y="5791200"/>
            <a:ext cx="3033713" cy="381000"/>
          </a:xfrm>
          <a:prstGeom prst="rect">
            <a:avLst/>
          </a:prstGeom>
        </p:spPr>
        <p:txBody>
          <a:bodyPr lIns="74981" tIns="37490" rIns="74981" bIns="37490"/>
          <a:lstStyle/>
          <a:p>
            <a:pPr algn="ctr" defTabSz="1071341" eaLnBrk="0" hangingPunct="0">
              <a:defRPr/>
            </a:pPr>
            <a:r>
              <a:rPr lang="en-GB" sz="4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Sông</a:t>
            </a:r>
            <a:r>
              <a:rPr lang="en-GB" sz="4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4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Tiền</a:t>
            </a:r>
            <a:endParaRPr lang="en-GB" sz="4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0"/>
            <a:ext cx="58197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127000"/>
            <a:ext cx="588168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59" y="3492500"/>
            <a:ext cx="5911354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1947" y="3477949"/>
            <a:ext cx="5795268" cy="318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84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0" y="0"/>
            <a:ext cx="12435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749040" y="35814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72711" name="WordArt 7" descr="202001"/>
          <p:cNvSpPr>
            <a:spLocks noChangeArrowheads="1" noChangeShapeType="1" noTextEdit="1"/>
          </p:cNvSpPr>
          <p:nvPr/>
        </p:nvSpPr>
        <p:spPr bwMode="auto">
          <a:xfrm>
            <a:off x="4663440" y="2209800"/>
            <a:ext cx="438912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</a:t>
            </a:r>
            <a:r>
              <a:rPr lang="vi-VN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động </a:t>
            </a:r>
            <a:r>
              <a:rPr lang="en-US" sz="3600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</a:t>
            </a:r>
            <a:endParaRPr lang="en-US" sz="3600" kern="10">
              <a:ln w="12700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>
                  <a:alphaModFix amt="50000"/>
                </a:blip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200400" y="4495801"/>
            <a:ext cx="758952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CC3300"/>
                </a:solidFill>
              </a:rPr>
              <a:t>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23095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  <p:bldP spid="727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365760" y="609601"/>
            <a:ext cx="1188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1.Cá rô có màu như thế nào?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914400" y="2209801"/>
            <a:ext cx="758952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a. Giống màu đất.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914400" y="35814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b.Giống màu bùn.</a:t>
            </a: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914400" y="4953001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c.Giống màu nước.</a:t>
            </a:r>
          </a:p>
        </p:txBody>
      </p:sp>
    </p:spTree>
    <p:extLst>
      <p:ext uri="{BB962C8B-B14F-4D97-AF65-F5344CB8AC3E}">
        <p14:creationId xmlns:p14="http://schemas.microsoft.com/office/powerpoint/2010/main" val="4063485865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2" grpId="0"/>
      <p:bldP spid="156693" grpId="0"/>
      <p:bldP spid="1566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65760" y="609601"/>
            <a:ext cx="1069848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 2/ Mùa đông cá rô ẩn náu ở đâu ?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914400" y="2209801"/>
            <a:ext cx="758952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a. Ở các sông.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914400" y="3581401"/>
            <a:ext cx="969264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b.Trong đất.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914400" y="4953001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c.Trong bùn ao .</a:t>
            </a:r>
          </a:p>
        </p:txBody>
      </p:sp>
    </p:spTree>
    <p:extLst>
      <p:ext uri="{BB962C8B-B14F-4D97-AF65-F5344CB8AC3E}">
        <p14:creationId xmlns:p14="http://schemas.microsoft.com/office/powerpoint/2010/main" val="165110544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/>
      <p:bldP spid="168964" grpId="0"/>
      <p:bldP spid="1689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65760" y="609601"/>
            <a:ext cx="1152144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3/ Đàn cá rô lội nước mưa tạo ra tiếng động như thế nào?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914400" y="2209801"/>
            <a:ext cx="758952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a. Như cóc nhảy.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914400" y="3581401"/>
            <a:ext cx="83210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b. Rào rào như đàn chim vỗ cánh.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914400" y="4953001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c. Nô nức lội ngược trong mưa.</a:t>
            </a:r>
          </a:p>
        </p:txBody>
      </p:sp>
    </p:spTree>
    <p:extLst>
      <p:ext uri="{BB962C8B-B14F-4D97-AF65-F5344CB8AC3E}">
        <p14:creationId xmlns:p14="http://schemas.microsoft.com/office/powerpoint/2010/main" val="1809872648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/>
      <p:bldP spid="169988" grpId="0"/>
      <p:bldP spid="1699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65760" y="609601"/>
            <a:ext cx="1188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4/ Trong câu </a:t>
            </a:r>
            <a:r>
              <a:rPr lang="en-US" sz="4000" i="1">
                <a:solidFill>
                  <a:srgbClr val="FF3300"/>
                </a:solidFill>
              </a:rPr>
              <a:t>Cá rô nô nức lội ngược trong mưa</a:t>
            </a:r>
            <a:r>
              <a:rPr lang="en-US" sz="4000">
                <a:solidFill>
                  <a:srgbClr val="FF3300"/>
                </a:solidFill>
              </a:rPr>
              <a:t> , từ ngữ nào trả lời cho câu hỏi con gì ?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914400" y="2514601"/>
            <a:ext cx="923544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a.  Cá rô.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914400" y="3581401"/>
            <a:ext cx="85953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b. Lội ngược.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914400" y="4953001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c. Nô nức.</a:t>
            </a:r>
          </a:p>
        </p:txBody>
      </p:sp>
    </p:spTree>
    <p:extLst>
      <p:ext uri="{BB962C8B-B14F-4D97-AF65-F5344CB8AC3E}">
        <p14:creationId xmlns:p14="http://schemas.microsoft.com/office/powerpoint/2010/main" val="275053699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WordArt 5"/>
          <p:cNvSpPr>
            <a:spLocks noChangeArrowheads="1" noChangeShapeType="1" noTextEdit="1"/>
          </p:cNvSpPr>
          <p:nvPr/>
        </p:nvSpPr>
        <p:spPr bwMode="auto">
          <a:xfrm>
            <a:off x="3566160" y="3810000"/>
            <a:ext cx="402336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1001"/>
                      </a:srgbClr>
                    </a:gs>
                    <a:gs pos="100000">
                      <a:srgbClr val="FF33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ĐỌC</a:t>
            </a:r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0" y="1066800"/>
            <a:ext cx="9509760" cy="1828800"/>
          </a:xfrm>
          <a:prstGeom prst="cloudCallout">
            <a:avLst>
              <a:gd name="adj1" fmla="val 12560"/>
              <a:gd name="adj2" fmla="val 993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097280" y="9906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u="sng"/>
          </a:p>
        </p:txBody>
      </p:sp>
      <p:grpSp>
        <p:nvGrpSpPr>
          <p:cNvPr id="150580" name="Group 52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0" y="0"/>
            <a:chExt cx="6240" cy="4320"/>
          </a:xfrm>
        </p:grpSpPr>
        <p:grpSp>
          <p:nvGrpSpPr>
            <p:cNvPr id="150569" name="Group 41"/>
            <p:cNvGrpSpPr>
              <a:grpSpLocks/>
            </p:cNvGrpSpPr>
            <p:nvPr/>
          </p:nvGrpSpPr>
          <p:grpSpPr bwMode="auto">
            <a:xfrm>
              <a:off x="0" y="3696"/>
              <a:ext cx="6240" cy="624"/>
              <a:chOff x="0" y="3630"/>
              <a:chExt cx="6018" cy="690"/>
            </a:xfrm>
          </p:grpSpPr>
          <p:pic>
            <p:nvPicPr>
              <p:cNvPr id="150560" name="Picture 32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1" name="Picture 33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2" name="Picture 34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3" name="Picture 35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4" name="Picture 36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5" name="Picture 37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6" name="Picture 38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7" name="Picture 39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8" name="Picture 40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570" name="Group 42"/>
            <p:cNvGrpSpPr>
              <a:grpSpLocks/>
            </p:cNvGrpSpPr>
            <p:nvPr/>
          </p:nvGrpSpPr>
          <p:grpSpPr bwMode="auto">
            <a:xfrm>
              <a:off x="0" y="0"/>
              <a:ext cx="6240" cy="624"/>
              <a:chOff x="0" y="3630"/>
              <a:chExt cx="6018" cy="690"/>
            </a:xfrm>
          </p:grpSpPr>
          <p:pic>
            <p:nvPicPr>
              <p:cNvPr id="150571" name="Picture 43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2" name="Picture 44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3" name="Picture 45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4" name="Picture 46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5" name="Picture 47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6" name="Picture 48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7" name="Picture 49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8" name="Picture 50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9" name="Picture 51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22121061"/>
      </p:ext>
    </p:extLst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65760" y="609601"/>
            <a:ext cx="11521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5/ </a:t>
            </a:r>
            <a:r>
              <a:rPr lang="en-US" sz="4000" b="0">
                <a:solidFill>
                  <a:srgbClr val="FF3300"/>
                </a:solidFill>
              </a:rPr>
              <a:t>Bộ phận in đậm trong câu</a:t>
            </a:r>
            <a:r>
              <a:rPr lang="en-US" sz="4000">
                <a:solidFill>
                  <a:srgbClr val="FF3300"/>
                </a:solidFill>
              </a:rPr>
              <a:t> </a:t>
            </a:r>
            <a:r>
              <a:rPr lang="en-US" sz="4000" b="0" i="1">
                <a:solidFill>
                  <a:srgbClr val="FF3300"/>
                </a:solidFill>
              </a:rPr>
              <a:t>Chúng </a:t>
            </a:r>
            <a:r>
              <a:rPr lang="en-US" sz="4000" i="1">
                <a:solidFill>
                  <a:srgbClr val="FF3300"/>
                </a:solidFill>
              </a:rPr>
              <a:t>khoan khoái</a:t>
            </a:r>
            <a:r>
              <a:rPr lang="en-US" sz="4000" b="0" i="1">
                <a:solidFill>
                  <a:srgbClr val="FF3300"/>
                </a:solidFill>
              </a:rPr>
              <a:t> đớp bóng nước mưa</a:t>
            </a:r>
            <a:r>
              <a:rPr lang="en-US" sz="4000">
                <a:solidFill>
                  <a:srgbClr val="FF3300"/>
                </a:solidFill>
              </a:rPr>
              <a:t> </a:t>
            </a:r>
            <a:r>
              <a:rPr lang="en-US" sz="4000" b="0">
                <a:solidFill>
                  <a:srgbClr val="FF3300"/>
                </a:solidFill>
              </a:rPr>
              <a:t>trả lời cho câu hỏi nào ?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914400" y="2438401"/>
            <a:ext cx="758952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a. Vì sao?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914400" y="3581401"/>
            <a:ext cx="832104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b. Như thế nào?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914400" y="4953001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c. Khi nào?</a:t>
            </a:r>
          </a:p>
        </p:txBody>
      </p:sp>
    </p:spTree>
    <p:extLst>
      <p:ext uri="{BB962C8B-B14F-4D97-AF65-F5344CB8AC3E}">
        <p14:creationId xmlns:p14="http://schemas.microsoft.com/office/powerpoint/2010/main" val="308424469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/>
      <p:bldP spid="175108" grpId="0"/>
      <p:bldP spid="175108" grpId="1"/>
      <p:bldP spid="175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0" y="0"/>
            <a:ext cx="12435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2560320" y="3810000"/>
            <a:ext cx="7315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000000">
                      <a:gamma/>
                      <a:shade val="60000"/>
                      <a:invGamma/>
                    </a:srgbClr>
                  </a:prstShdw>
                </a:effectLst>
                <a:latin typeface="Arial"/>
                <a:cs typeface="Arial"/>
              </a:rPr>
              <a:t>Củng cố</a:t>
            </a:r>
          </a:p>
        </p:txBody>
      </p:sp>
      <p:sp>
        <p:nvSpPr>
          <p:cNvPr id="88080" name="WordArt 16" descr="202001"/>
          <p:cNvSpPr>
            <a:spLocks noChangeArrowheads="1" noChangeShapeType="1" noTextEdit="1"/>
          </p:cNvSpPr>
          <p:nvPr/>
        </p:nvSpPr>
        <p:spPr bwMode="auto">
          <a:xfrm>
            <a:off x="3291840" y="1828800"/>
            <a:ext cx="438912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</a:t>
            </a:r>
            <a:r>
              <a:rPr lang="vi-VN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động </a:t>
            </a:r>
            <a:r>
              <a:rPr lang="en-US" sz="3600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  <a:endParaRPr lang="en-US" sz="3600" kern="10">
              <a:ln w="12700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>
                  <a:alphaModFix amt="50000"/>
                </a:blip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01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nimBg="1"/>
      <p:bldP spid="880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-1463040" y="7620001"/>
            <a:ext cx="566928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651760" y="457200"/>
            <a:ext cx="566928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Đúng giơ Đ,sai giơ S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274320" y="1400175"/>
            <a:ext cx="1143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Câu “</a:t>
            </a:r>
            <a:r>
              <a:rPr lang="en-US" sz="3600" b="0" i="1">
                <a:solidFill>
                  <a:srgbClr val="0000CC"/>
                </a:solidFill>
              </a:rPr>
              <a:t>Những cậu rô đực cường tráng mình dài mốc thếch</a:t>
            </a:r>
            <a:r>
              <a:rPr lang="en-US" sz="3600">
                <a:solidFill>
                  <a:srgbClr val="0000CC"/>
                </a:solidFill>
              </a:rPr>
              <a:t>.” được cấu tạo theo mẫu nào dưới đây :</a:t>
            </a: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365760" y="5683250"/>
            <a:ext cx="704088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Ai là gì?</a:t>
            </a: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731520" y="2971800"/>
            <a:ext cx="704088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Ai làm gì?</a:t>
            </a:r>
            <a:r>
              <a:rPr lang="en-US" sz="36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1280160" y="4311650"/>
            <a:ext cx="612648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Ai thế nào?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8961120" y="4953001"/>
            <a:ext cx="64008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2743200" y="5486401"/>
            <a:ext cx="64008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2926080" y="3657601"/>
            <a:ext cx="64008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>
            <a:off x="2743200" y="3657601"/>
            <a:ext cx="64008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97" name="Line 33"/>
          <p:cNvSpPr>
            <a:spLocks noChangeShapeType="1"/>
          </p:cNvSpPr>
          <p:nvPr/>
        </p:nvSpPr>
        <p:spPr bwMode="auto">
          <a:xfrm>
            <a:off x="6583680" y="3352800"/>
            <a:ext cx="1554480" cy="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8" name="Oval 34"/>
          <p:cNvSpPr>
            <a:spLocks noChangeArrowheads="1"/>
          </p:cNvSpPr>
          <p:nvPr/>
        </p:nvSpPr>
        <p:spPr bwMode="auto">
          <a:xfrm>
            <a:off x="8229600" y="4191000"/>
            <a:ext cx="1463040" cy="990600"/>
          </a:xfrm>
          <a:prstGeom prst="ellipse">
            <a:avLst/>
          </a:prstGeom>
          <a:solidFill>
            <a:srgbClr val="008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5000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8321040" y="2819400"/>
            <a:ext cx="1463040" cy="990600"/>
          </a:xfrm>
          <a:prstGeom prst="ellipse">
            <a:avLst/>
          </a:prstGeom>
          <a:solidFill>
            <a:srgbClr val="008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5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8321040" y="5486400"/>
            <a:ext cx="1463040" cy="990600"/>
          </a:xfrm>
          <a:prstGeom prst="ellipse">
            <a:avLst/>
          </a:prstGeom>
          <a:solidFill>
            <a:srgbClr val="008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5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64901" name="Line 37"/>
          <p:cNvSpPr>
            <a:spLocks noChangeShapeType="1"/>
          </p:cNvSpPr>
          <p:nvPr/>
        </p:nvSpPr>
        <p:spPr bwMode="auto">
          <a:xfrm>
            <a:off x="6583680" y="4724400"/>
            <a:ext cx="1554480" cy="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2" name="Line 38"/>
          <p:cNvSpPr>
            <a:spLocks noChangeShapeType="1"/>
          </p:cNvSpPr>
          <p:nvPr/>
        </p:nvSpPr>
        <p:spPr bwMode="auto">
          <a:xfrm>
            <a:off x="6583680" y="6019800"/>
            <a:ext cx="1554480" cy="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01"/>
      </p:ext>
    </p:extLst>
  </p:cSld>
  <p:clrMapOvr>
    <a:masterClrMapping/>
  </p:clrMapOvr>
  <p:transition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3" grpId="0"/>
      <p:bldP spid="164884" grpId="0"/>
      <p:bldP spid="164885" grpId="0"/>
      <p:bldP spid="164886" grpId="0"/>
      <p:bldP spid="164887" grpId="0"/>
      <p:bldP spid="164897" grpId="0" animBg="1"/>
      <p:bldP spid="164898" grpId="0" animBg="1"/>
      <p:bldP spid="164899" grpId="0" animBg="1"/>
      <p:bldP spid="164900" grpId="0" animBg="1"/>
      <p:bldP spid="164901" grpId="0" animBg="1"/>
      <p:bldP spid="1649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1"/>
          <p:cNvSpPr>
            <a:spLocks noChangeShapeType="1"/>
          </p:cNvSpPr>
          <p:nvPr/>
        </p:nvSpPr>
        <p:spPr bwMode="auto">
          <a:xfrm>
            <a:off x="3962400" y="2743200"/>
            <a:ext cx="59436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1783080" y="3886200"/>
            <a:ext cx="832104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id-ID" altLang="en-US" smtClean="0">
              <a:solidFill>
                <a:srgbClr val="898989"/>
              </a:solidFill>
            </a:endParaRPr>
          </a:p>
        </p:txBody>
      </p:sp>
      <p:pic>
        <p:nvPicPr>
          <p:cNvPr id="124932" name="Picture 2" descr="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 rot="-1749382">
            <a:off x="2872740" y="1600200"/>
            <a:ext cx="1485900" cy="1447800"/>
          </a:xfrm>
          <a:prstGeom prst="ellipse">
            <a:avLst/>
          </a:prstGeom>
          <a:solidFill>
            <a:srgbClr val="0000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60520" y="1828800"/>
            <a:ext cx="14859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1914553">
            <a:off x="5854066" y="3275013"/>
            <a:ext cx="2274570" cy="1103312"/>
          </a:xfrm>
          <a:prstGeom prst="ellipse">
            <a:avLst/>
          </a:prstGeom>
          <a:solidFill>
            <a:srgbClr val="FF00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6432386">
            <a:off x="5468144" y="1854677"/>
            <a:ext cx="1731963" cy="158496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2692052">
            <a:off x="2080260" y="2819400"/>
            <a:ext cx="2080260" cy="1219200"/>
          </a:xfrm>
          <a:prstGeom prst="ellipse">
            <a:avLst/>
          </a:prstGeom>
          <a:solidFill>
            <a:srgbClr val="FF66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514850" y="4133850"/>
            <a:ext cx="137160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4556760" y="3581400"/>
            <a:ext cx="396240" cy="1981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4160838" y="3779838"/>
            <a:ext cx="2155825" cy="1562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6438900" y="1371600"/>
            <a:ext cx="54483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 </a:t>
            </a: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“Sơn Tinh, Thủy Tinh” </a:t>
            </a: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61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7960" y="3962400"/>
            <a:ext cx="49530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“Sơn Tinh, Thủy Tinh”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646420" y="5638800"/>
            <a:ext cx="5547360" cy="1219200"/>
          </a:xfrm>
          <a:prstGeom prst="rect">
            <a:avLst/>
          </a:prstGeom>
          <a:solidFill>
            <a:srgbClr val="FF33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rgbClr val="F4FCAA"/>
                </a:solidFill>
                <a:latin typeface="Times New Roman" pitchFamily="18" charset="0"/>
                <a:cs typeface="Times New Roman" pitchFamily="18" charset="0"/>
              </a:rPr>
              <a:t>Đọc  đoạn 3,4 bài “Tôm Càng và Cá Con” – trang 69</a:t>
            </a:r>
            <a:endParaRPr lang="en-US" altLang="en-US" sz="2800" b="1">
              <a:solidFill>
                <a:srgbClr val="F4FCAA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97180" y="5334000"/>
            <a:ext cx="4754880" cy="1524000"/>
          </a:xfrm>
          <a:prstGeom prst="rect">
            <a:avLst/>
          </a:prstGeom>
          <a:solidFill>
            <a:srgbClr val="00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alt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 đoạn 2 bài “Sông Hương”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72</a:t>
            </a:r>
            <a:endParaRPr lang="en-US" altLang="en-US" sz="2000" b="1">
              <a:solidFill>
                <a:schemeClr val="bg1"/>
              </a:solidFill>
              <a:latin typeface=".VnTime"/>
            </a:endParaRPr>
          </a:p>
          <a:p>
            <a:endParaRPr lang="en-US" alt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3424238"/>
            <a:ext cx="4937760" cy="1604962"/>
          </a:xfrm>
          <a:prstGeom prst="rect">
            <a:avLst/>
          </a:prstGeom>
          <a:solidFill>
            <a:srgbClr val="F8AC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altLang="en-US" sz="2800" b="1">
              <a:solidFill>
                <a:srgbClr val="1E1C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Đọc đoạn 1 bài “Sông Hương” </a:t>
            </a:r>
            <a:r>
              <a:rPr lang="en-US" altLang="en-US" sz="2800" b="1">
                <a:latin typeface=".VnTime"/>
              </a:rPr>
              <a:t>trang 72</a:t>
            </a:r>
          </a:p>
          <a:p>
            <a:endParaRPr lang="en-US" altLang="en-US" sz="2800" b="1">
              <a:solidFill>
                <a:srgbClr val="1E1C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>
            <a:off x="3863340" y="3886200"/>
            <a:ext cx="69342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249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WordArt 5"/>
          <p:cNvSpPr>
            <a:spLocks noChangeArrowheads="1" noChangeShapeType="1" noTextEdit="1"/>
          </p:cNvSpPr>
          <p:nvPr/>
        </p:nvSpPr>
        <p:spPr bwMode="auto">
          <a:xfrm>
            <a:off x="3566160" y="3810000"/>
            <a:ext cx="402336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1001"/>
                      </a:srgbClr>
                    </a:gs>
                    <a:gs pos="100000">
                      <a:srgbClr val="FF33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GIẢI Ô CHỮ</a:t>
            </a:r>
            <a:endParaRPr lang="en-US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>
                      <a:alpha val="71001"/>
                    </a:srgbClr>
                  </a:gs>
                  <a:gs pos="100000">
                    <a:srgbClr val="FF3300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0" y="1066800"/>
            <a:ext cx="9509760" cy="1828800"/>
          </a:xfrm>
          <a:prstGeom prst="cloudCallout">
            <a:avLst>
              <a:gd name="adj1" fmla="val 12560"/>
              <a:gd name="adj2" fmla="val 993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5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097280" y="9906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u="sng"/>
          </a:p>
        </p:txBody>
      </p:sp>
      <p:grpSp>
        <p:nvGrpSpPr>
          <p:cNvPr id="150580" name="Group 52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0" y="0"/>
            <a:chExt cx="6240" cy="4320"/>
          </a:xfrm>
        </p:grpSpPr>
        <p:grpSp>
          <p:nvGrpSpPr>
            <p:cNvPr id="150569" name="Group 41"/>
            <p:cNvGrpSpPr>
              <a:grpSpLocks/>
            </p:cNvGrpSpPr>
            <p:nvPr/>
          </p:nvGrpSpPr>
          <p:grpSpPr bwMode="auto">
            <a:xfrm>
              <a:off x="0" y="3696"/>
              <a:ext cx="6240" cy="624"/>
              <a:chOff x="0" y="3630"/>
              <a:chExt cx="6018" cy="690"/>
            </a:xfrm>
          </p:grpSpPr>
          <p:pic>
            <p:nvPicPr>
              <p:cNvPr id="150560" name="Picture 32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1" name="Picture 33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2" name="Picture 34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3" name="Picture 35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4" name="Picture 36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5" name="Picture 37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6" name="Picture 38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7" name="Picture 39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68" name="Picture 40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570" name="Group 42"/>
            <p:cNvGrpSpPr>
              <a:grpSpLocks/>
            </p:cNvGrpSpPr>
            <p:nvPr/>
          </p:nvGrpSpPr>
          <p:grpSpPr bwMode="auto">
            <a:xfrm>
              <a:off x="0" y="0"/>
              <a:ext cx="6240" cy="624"/>
              <a:chOff x="0" y="3630"/>
              <a:chExt cx="6018" cy="690"/>
            </a:xfrm>
          </p:grpSpPr>
          <p:pic>
            <p:nvPicPr>
              <p:cNvPr id="150571" name="Picture 43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2" name="Picture 44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3" name="Picture 45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4" name="Picture 46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5" name="Picture 47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6" name="Picture 48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7" name="Picture 49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8" name="Picture 50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79" name="Picture 51" descr="flower1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630"/>
                <a:ext cx="690" cy="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34868372"/>
      </p:ext>
    </p:extLst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946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Ô CHỮ BÍ MẬT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53520"/>
              </p:ext>
            </p:extLst>
          </p:nvPr>
        </p:nvGraphicFramePr>
        <p:xfrm>
          <a:off x="2233084" y="792480"/>
          <a:ext cx="734483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  <a:gridCol w="564987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U HOI 1"/>
          <p:cNvSpPr/>
          <p:nvPr/>
        </p:nvSpPr>
        <p:spPr>
          <a:xfrm>
            <a:off x="1354428" y="8382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U HOI 2"/>
          <p:cNvSpPr/>
          <p:nvPr/>
        </p:nvSpPr>
        <p:spPr>
          <a:xfrm>
            <a:off x="1354428" y="14478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U HOI 3"/>
          <p:cNvSpPr/>
          <p:nvPr/>
        </p:nvSpPr>
        <p:spPr>
          <a:xfrm>
            <a:off x="1343159" y="20574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U HOI 4"/>
          <p:cNvSpPr/>
          <p:nvPr/>
        </p:nvSpPr>
        <p:spPr>
          <a:xfrm>
            <a:off x="1343159" y="26670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U HOI 5"/>
          <p:cNvSpPr/>
          <p:nvPr/>
        </p:nvSpPr>
        <p:spPr>
          <a:xfrm>
            <a:off x="1353891" y="33528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U HOI 6"/>
          <p:cNvSpPr/>
          <p:nvPr/>
        </p:nvSpPr>
        <p:spPr>
          <a:xfrm>
            <a:off x="1371600" y="40386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U HOI 7"/>
          <p:cNvSpPr/>
          <p:nvPr/>
        </p:nvSpPr>
        <p:spPr>
          <a:xfrm>
            <a:off x="1354428" y="46482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U HOI 8"/>
          <p:cNvSpPr/>
          <p:nvPr/>
        </p:nvSpPr>
        <p:spPr>
          <a:xfrm>
            <a:off x="1353891" y="5334000"/>
            <a:ext cx="8382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2506" y="6025840"/>
            <a:ext cx="78715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DAP AN 1"/>
          <p:cNvSpPr/>
          <p:nvPr/>
        </p:nvSpPr>
        <p:spPr>
          <a:xfrm>
            <a:off x="9616440" y="7620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DAP AN 2"/>
          <p:cNvSpPr/>
          <p:nvPr/>
        </p:nvSpPr>
        <p:spPr>
          <a:xfrm>
            <a:off x="9616440" y="14478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 AN 3"/>
          <p:cNvSpPr/>
          <p:nvPr/>
        </p:nvSpPr>
        <p:spPr>
          <a:xfrm>
            <a:off x="9601200" y="20574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 AN 4"/>
          <p:cNvSpPr/>
          <p:nvPr/>
        </p:nvSpPr>
        <p:spPr>
          <a:xfrm>
            <a:off x="9601200" y="27432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 AN 5"/>
          <p:cNvSpPr/>
          <p:nvPr/>
        </p:nvSpPr>
        <p:spPr>
          <a:xfrm>
            <a:off x="9601200" y="33147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AP AN 6"/>
          <p:cNvSpPr/>
          <p:nvPr/>
        </p:nvSpPr>
        <p:spPr>
          <a:xfrm>
            <a:off x="9601200" y="39624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AP AN 7"/>
          <p:cNvSpPr/>
          <p:nvPr/>
        </p:nvSpPr>
        <p:spPr>
          <a:xfrm>
            <a:off x="9601200" y="46482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AP AN 8"/>
          <p:cNvSpPr/>
          <p:nvPr/>
        </p:nvSpPr>
        <p:spPr>
          <a:xfrm>
            <a:off x="9601200" y="5334000"/>
            <a:ext cx="685800" cy="609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1180" y="79248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77724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66560" y="78486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9960" y="79248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33360" y="80772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82000" y="762000"/>
            <a:ext cx="57912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61120" y="777240"/>
            <a:ext cx="640080" cy="655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713" y="144780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88733" y="143256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83093" y="144018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16492" y="144780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60974" y="205740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55334" y="205740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88733" y="205740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71314" y="269748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912334" y="268224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506694" y="268986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040093" y="269748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622488" y="270510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16848" y="271272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50247" y="272034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333714" y="271272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38800" y="336042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79820" y="334518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74180" y="335280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307579" y="335280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889974" y="335280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484334" y="335280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017733" y="335280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74920" y="401574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615940" y="400050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10300" y="400812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11040" y="462534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52060" y="461010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646420" y="461772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179819" y="462534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482761" y="528828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23781" y="527304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618141" y="528066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51540" y="528828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33935" y="525780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328295" y="525780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861694" y="525780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445161" y="528066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989426" y="526542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023754" y="6025839"/>
            <a:ext cx="84457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49270" y="6019800"/>
            <a:ext cx="841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209800" y="2057400"/>
            <a:ext cx="54864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743200" y="2072640"/>
            <a:ext cx="594360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337560" y="2057400"/>
            <a:ext cx="548640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886200" y="2057400"/>
            <a:ext cx="583467" cy="64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2012718" y="6010683"/>
            <a:ext cx="80829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600200" y="6025840"/>
            <a:ext cx="899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95036" y="6019800"/>
            <a:ext cx="83695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17400" y="6002015"/>
            <a:ext cx="9303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53708" y="5994975"/>
            <a:ext cx="85628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HINH ST">
            <a:hlinkClick r:id="rId2" action="ppaction://hlinksldjump"/>
          </p:cNvPr>
          <p:cNvSpPr/>
          <p:nvPr/>
        </p:nvSpPr>
        <p:spPr>
          <a:xfrm>
            <a:off x="10469519" y="83820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INH MUA DONG">
            <a:hlinkClick r:id="rId3" action="ppaction://hlinksldjump"/>
          </p:cNvPr>
          <p:cNvSpPr/>
          <p:nvPr/>
        </p:nvSpPr>
        <p:spPr>
          <a:xfrm>
            <a:off x="10469519" y="152400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INH BUU DIEN">
            <a:hlinkClick r:id="rId4" action="ppaction://hlinksldjump"/>
          </p:cNvPr>
          <p:cNvSpPr/>
          <p:nvPr/>
        </p:nvSpPr>
        <p:spPr>
          <a:xfrm>
            <a:off x="10469519" y="214884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UNG THU">
            <a:hlinkClick r:id="rId5" action="ppaction://hlinksldjump"/>
          </p:cNvPr>
          <p:cNvSpPr/>
          <p:nvPr/>
        </p:nvSpPr>
        <p:spPr>
          <a:xfrm>
            <a:off x="10515600" y="282702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HU VIEN">
            <a:hlinkClick r:id="rId6" action="ppaction://hlinksldjump"/>
          </p:cNvPr>
          <p:cNvSpPr/>
          <p:nvPr/>
        </p:nvSpPr>
        <p:spPr>
          <a:xfrm>
            <a:off x="10515600" y="342900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VIT">
            <a:hlinkClick r:id="rId7" action="ppaction://hlinksldjump"/>
          </p:cNvPr>
          <p:cNvSpPr/>
          <p:nvPr/>
        </p:nvSpPr>
        <p:spPr>
          <a:xfrm>
            <a:off x="10515600" y="402336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HIEN"/>
          <p:cNvSpPr/>
          <p:nvPr/>
        </p:nvSpPr>
        <p:spPr>
          <a:xfrm>
            <a:off x="10515600" y="467106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ONG HUONG">
            <a:hlinkClick r:id="rId8" action="ppaction://hlinksldjump"/>
          </p:cNvPr>
          <p:cNvSpPr/>
          <p:nvPr/>
        </p:nvSpPr>
        <p:spPr>
          <a:xfrm>
            <a:off x="10515600" y="5410200"/>
            <a:ext cx="350881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hlinkClick r:id="rId9" action="ppaction://hlinksldjump"/>
          </p:cNvPr>
          <p:cNvSpPr/>
          <p:nvPr/>
        </p:nvSpPr>
        <p:spPr>
          <a:xfrm>
            <a:off x="11049000" y="6172200"/>
            <a:ext cx="533400" cy="539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5" grpId="0"/>
      <p:bldP spid="95" grpId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9" descr="Son Tinh, Thuy T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834"/>
            <a:ext cx="10668000" cy="579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019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2014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867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2400" y="304800"/>
            <a:ext cx="11353800" cy="5638800"/>
            <a:chOff x="1932" y="35"/>
            <a:chExt cx="3737" cy="4261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1932" y="35"/>
              <a:ext cx="3737" cy="4261"/>
            </a:xfrm>
            <a:prstGeom prst="rect">
              <a:avLst/>
            </a:prstGeom>
            <a:noFill/>
            <a:ln w="57150" cmpd="thinThick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1071341"/>
              <a:endParaRPr lang="en-GB"/>
            </a:p>
          </p:txBody>
        </p:sp>
        <p:pic>
          <p:nvPicPr>
            <p:cNvPr id="6" name="Picture 22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" y="96"/>
              <a:ext cx="3703" cy="4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514600" y="6019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(0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582400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645398" y="6099149"/>
            <a:ext cx="533400" cy="515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45&quot;&gt;&lt;property id=&quot;20148&quot; value=&quot;5&quot;/&gt;&lt;property id=&quot;20300&quot; value=&quot;Slide 2&quot;/&gt;&lt;property id=&quot;20307&quot; value=&quot;257&quot;/&gt;&lt;/object&gt;&lt;object type=&quot;3&quot; unique_id=&quot;11546&quot;&gt;&lt;property id=&quot;20148&quot; value=&quot;5&quot;/&gt;&lt;property id=&quot;20300&quot; value=&quot;Slide 3&quot;/&gt;&lt;property id=&quot;20307&quot; value=&quot;267&quot;/&gt;&lt;/object&gt;&lt;object type=&quot;3&quot; unique_id=&quot;11547&quot;&gt;&lt;property id=&quot;20148&quot; value=&quot;5&quot;/&gt;&lt;property id=&quot;20300&quot; value=&quot;Slide 4&quot;/&gt;&lt;property id=&quot;20307&quot; value=&quot;265&quot;/&gt;&lt;/object&gt;&lt;object type=&quot;3&quot; unique_id=&quot;11548&quot;&gt;&lt;property id=&quot;20148&quot; value=&quot;5&quot;/&gt;&lt;property id=&quot;20300&quot; value=&quot;Slide 5&quot;/&gt;&lt;property id=&quot;20307&quot; value=&quot;264&quot;/&gt;&lt;/object&gt;&lt;object type=&quot;3&quot; unique_id=&quot;11549&quot;&gt;&lt;property id=&quot;20148&quot; value=&quot;5&quot;/&gt;&lt;property id=&quot;20300&quot; value=&quot;Slide 6&quot;/&gt;&lt;property id=&quot;20307&quot; value=&quot;260&quot;/&gt;&lt;/object&gt;&lt;object type=&quot;3&quot; unique_id=&quot;11550&quot;&gt;&lt;property id=&quot;20148&quot; value=&quot;5&quot;/&gt;&lt;property id=&quot;20300&quot; value=&quot;Slide 7&quot;/&gt;&lt;property id=&quot;20307&quot; value=&quot;262&quot;/&gt;&lt;/object&gt;&lt;object type=&quot;3&quot; unique_id=&quot;11551&quot;&gt;&lt;property id=&quot;20148&quot; value=&quot;5&quot;/&gt;&lt;property id=&quot;20300&quot; value=&quot;Slide 8&quot;/&gt;&lt;property id=&quot;20307&quot; value=&quot;259&quot;/&gt;&lt;/object&gt;&lt;object type=&quot;3&quot; unique_id=&quot;11552&quot;&gt;&lt;property id=&quot;20148&quot; value=&quot;5&quot;/&gt;&lt;property id=&quot;20300&quot; value=&quot;Slide 9&quot;/&gt;&lt;property id=&quot;20307&quot; value=&quot;261&quot;/&gt;&lt;/object&gt;&lt;object type=&quot;3&quot; unique_id=&quot;11553&quot;&gt;&lt;property id=&quot;20148&quot; value=&quot;5&quot;/&gt;&lt;property id=&quot;20300&quot; value=&quot;Slide 10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479</Words>
  <Application>Microsoft Office PowerPoint</Application>
  <PresentationFormat>Custom</PresentationFormat>
  <Paragraphs>130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HH</cp:lastModifiedBy>
  <cp:revision>19</cp:revision>
  <dcterms:created xsi:type="dcterms:W3CDTF">2018-03-10T18:18:38Z</dcterms:created>
  <dcterms:modified xsi:type="dcterms:W3CDTF">2021-03-24T15:16:24Z</dcterms:modified>
</cp:coreProperties>
</file>