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30" r:id="rId2"/>
    <p:sldId id="258" r:id="rId3"/>
    <p:sldId id="259" r:id="rId4"/>
    <p:sldId id="331" r:id="rId5"/>
    <p:sldId id="260" r:id="rId6"/>
    <p:sldId id="370" r:id="rId7"/>
    <p:sldId id="322" r:id="rId8"/>
    <p:sldId id="323" r:id="rId9"/>
    <p:sldId id="261" r:id="rId10"/>
    <p:sldId id="262" r:id="rId11"/>
    <p:sldId id="324" r:id="rId12"/>
    <p:sldId id="325" r:id="rId13"/>
    <p:sldId id="328" r:id="rId14"/>
    <p:sldId id="332" r:id="rId15"/>
    <p:sldId id="326" r:id="rId16"/>
    <p:sldId id="327" r:id="rId17"/>
    <p:sldId id="333" r:id="rId18"/>
    <p:sldId id="334" r:id="rId19"/>
    <p:sldId id="291" r:id="rId20"/>
    <p:sldId id="292" r:id="rId21"/>
    <p:sldId id="293" r:id="rId22"/>
    <p:sldId id="294" r:id="rId23"/>
    <p:sldId id="295" r:id="rId24"/>
    <p:sldId id="340" r:id="rId25"/>
    <p:sldId id="336" r:id="rId26"/>
    <p:sldId id="338" r:id="rId27"/>
    <p:sldId id="339" r:id="rId28"/>
    <p:sldId id="269" r:id="rId29"/>
    <p:sldId id="297" r:id="rId30"/>
    <p:sldId id="341" r:id="rId31"/>
    <p:sldId id="342" r:id="rId32"/>
    <p:sldId id="343" r:id="rId33"/>
    <p:sldId id="344" r:id="rId34"/>
    <p:sldId id="345" r:id="rId35"/>
    <p:sldId id="346" r:id="rId36"/>
    <p:sldId id="347" r:id="rId37"/>
    <p:sldId id="348" r:id="rId38"/>
    <p:sldId id="349" r:id="rId39"/>
    <p:sldId id="350" r:id="rId40"/>
    <p:sldId id="351" r:id="rId41"/>
    <p:sldId id="352" r:id="rId42"/>
    <p:sldId id="353" r:id="rId43"/>
    <p:sldId id="354" r:id="rId44"/>
    <p:sldId id="355" r:id="rId45"/>
    <p:sldId id="356" r:id="rId46"/>
    <p:sldId id="357" r:id="rId47"/>
    <p:sldId id="358" r:id="rId48"/>
    <p:sldId id="359" r:id="rId49"/>
    <p:sldId id="360" r:id="rId50"/>
    <p:sldId id="361" r:id="rId51"/>
    <p:sldId id="362" r:id="rId52"/>
    <p:sldId id="363" r:id="rId53"/>
    <p:sldId id="364" r:id="rId54"/>
    <p:sldId id="365" r:id="rId55"/>
    <p:sldId id="366" r:id="rId56"/>
    <p:sldId id="367" r:id="rId57"/>
    <p:sldId id="368" r:id="rId58"/>
    <p:sldId id="369" r:id="rId59"/>
    <p:sldId id="29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83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3CB339-7D5D-404D-A990-DBA6D5D6EBDD}" type="datetimeFigureOut">
              <a:rPr lang="en-US" smtClean="0"/>
              <a:t>4/16/2022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266DF7-84C4-4117-994B-14FB09DF49AB}" type="slidenum">
              <a:rPr lang="en-US" smtClean="0"/>
              <a:t>‹#›</a:t>
            </a:fld>
            <a:endParaRPr lang="en-US"/>
          </a:p>
        </p:txBody>
      </p:sp>
    </p:spTree>
    <p:extLst>
      <p:ext uri="{BB962C8B-B14F-4D97-AF65-F5344CB8AC3E}">
        <p14:creationId xmlns:p14="http://schemas.microsoft.com/office/powerpoint/2010/main" val="2094925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966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5614DF-D5FA-44FD-8D53-1FA84DE0A0A8}" type="datetimeFigureOut">
              <a:rPr lang="en-US" smtClean="0"/>
              <a:t>4/16/2022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346709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5614DF-D5FA-44FD-8D53-1FA84DE0A0A8}" type="datetimeFigureOut">
              <a:rPr lang="en-US" smtClean="0"/>
              <a:t>4/16/2022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18887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5614DF-D5FA-44FD-8D53-1FA84DE0A0A8}" type="datetimeFigureOut">
              <a:rPr lang="en-US" smtClean="0"/>
              <a:t>4/16/2022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2562440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2"/>
            <a:ext cx="12192015" cy="2247075"/>
          </a:xfrm>
          <a:prstGeom prst="rect">
            <a:avLst/>
          </a:prstGeom>
        </p:spPr>
      </p:pic>
    </p:spTree>
    <p:extLst>
      <p:ext uri="{BB962C8B-B14F-4D97-AF65-F5344CB8AC3E}">
        <p14:creationId xmlns:p14="http://schemas.microsoft.com/office/powerpoint/2010/main" val="3577396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115273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5614DF-D5FA-44FD-8D53-1FA84DE0A0A8}" type="datetimeFigureOut">
              <a:rPr lang="en-US" smtClean="0"/>
              <a:t>4/16/2022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1341147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5614DF-D5FA-44FD-8D53-1FA84DE0A0A8}" type="datetimeFigureOut">
              <a:rPr lang="en-US" smtClean="0"/>
              <a:t>4/16/2022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830507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5614DF-D5FA-44FD-8D53-1FA84DE0A0A8}" type="datetimeFigureOut">
              <a:rPr lang="en-US" smtClean="0"/>
              <a:t>4/16/2022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1882978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5614DF-D5FA-44FD-8D53-1FA84DE0A0A8}" type="datetimeFigureOut">
              <a:rPr lang="en-US" smtClean="0"/>
              <a:t>4/16/2022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323701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5614DF-D5FA-44FD-8D53-1FA84DE0A0A8}" type="datetimeFigureOut">
              <a:rPr lang="en-US" smtClean="0"/>
              <a:t>4/16/2022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572746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614DF-D5FA-44FD-8D53-1FA84DE0A0A8}" type="datetimeFigureOut">
              <a:rPr lang="en-US" smtClean="0"/>
              <a:t>4/16/2022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324389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5614DF-D5FA-44FD-8D53-1FA84DE0A0A8}" type="datetimeFigureOut">
              <a:rPr lang="en-US" smtClean="0"/>
              <a:t>4/16/2022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1376941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5614DF-D5FA-44FD-8D53-1FA84DE0A0A8}" type="datetimeFigureOut">
              <a:rPr lang="en-US" smtClean="0"/>
              <a:t>4/16/2022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1064766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614DF-D5FA-44FD-8D53-1FA84DE0A0A8}" type="datetimeFigureOut">
              <a:rPr lang="en-US" smtClean="0"/>
              <a:t>4/16/2022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1C065-D557-4F1C-AEF7-FF052F924E64}" type="slidenum">
              <a:rPr lang="en-US" smtClean="0"/>
              <a:t>‹#›</a:t>
            </a:fld>
            <a:endParaRPr lang="en-US"/>
          </a:p>
        </p:txBody>
      </p:sp>
    </p:spTree>
    <p:extLst>
      <p:ext uri="{BB962C8B-B14F-4D97-AF65-F5344CB8AC3E}">
        <p14:creationId xmlns:p14="http://schemas.microsoft.com/office/powerpoint/2010/main" val="4144754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33" y="0"/>
            <a:ext cx="11985571" cy="6693363"/>
          </a:xfrm>
          <a:prstGeom prst="rect">
            <a:avLst/>
          </a:prstGeom>
        </p:spPr>
      </p:pic>
      <p:sp>
        <p:nvSpPr>
          <p:cNvPr id="8" name="TextBox 2">
            <a:extLst>
              <a:ext uri="{FF2B5EF4-FFF2-40B4-BE49-F238E27FC236}">
                <a16:creationId xmlns="" xmlns:a16="http://schemas.microsoft.com/office/drawing/2014/main" id="{02269104-F9C8-4905-A70D-AD5AE349EC62}"/>
              </a:ext>
            </a:extLst>
          </p:cNvPr>
          <p:cNvSpPr txBox="1"/>
          <p:nvPr/>
        </p:nvSpPr>
        <p:spPr>
          <a:xfrm>
            <a:off x="-20104" y="1220755"/>
            <a:ext cx="11701120" cy="1846659"/>
          </a:xfrm>
          <a:prstGeom prst="rect">
            <a:avLst/>
          </a:prstGeom>
        </p:spPr>
        <p:txBody>
          <a:bodyPr wrap="square" lIns="0" tIns="0" rIns="0" bIns="0" rtlCol="0" anchor="t">
            <a:spAutoFit/>
          </a:bodyPr>
          <a:lstStyle/>
          <a:p>
            <a:pPr algn="ctr">
              <a:lnSpc>
                <a:spcPct val="150000"/>
              </a:lnSpc>
            </a:pPr>
            <a:r>
              <a:rPr lang="en" sz="4000" b="1" dirty="0">
                <a:latin typeface="Times New Roman" panose="02020603050405020304" pitchFamily="18" charset="0"/>
                <a:ea typeface="Aachen" panose="02020500000000000000" pitchFamily="18" charset="0"/>
                <a:cs typeface="Times New Roman" panose="02020603050405020304" pitchFamily="18" charset="0"/>
              </a:rPr>
              <a:t>CHÀO MỪNG CÁC EM</a:t>
            </a:r>
            <a:br>
              <a:rPr lang="en" sz="4000" b="1" dirty="0">
                <a:latin typeface="Times New Roman" panose="02020603050405020304" pitchFamily="18" charset="0"/>
                <a:ea typeface="Aachen" panose="02020500000000000000" pitchFamily="18" charset="0"/>
                <a:cs typeface="Times New Roman" panose="02020603050405020304" pitchFamily="18" charset="0"/>
              </a:rPr>
            </a:br>
            <a:r>
              <a:rPr lang="en" sz="4000" b="1" dirty="0">
                <a:latin typeface="Times New Roman" panose="02020603050405020304" pitchFamily="18" charset="0"/>
                <a:ea typeface="Aachen" panose="02020500000000000000" pitchFamily="18" charset="0"/>
                <a:cs typeface="Times New Roman" panose="02020603050405020304" pitchFamily="18" charset="0"/>
              </a:rPr>
              <a:t>ĐẾN VỚI BÀI HỌC NGÀY HÔM NAY!</a:t>
            </a:r>
            <a:endParaRPr lang="en-US" sz="4000" dirty="0">
              <a:latin typeface="Times New Roman" panose="02020603050405020304" pitchFamily="18" charset="0"/>
              <a:ea typeface="Aachen" panose="02020500000000000000" pitchFamily="18" charset="0"/>
              <a:cs typeface="Times New Roman" panose="02020603050405020304" pitchFamily="18" charset="0"/>
            </a:endParaRPr>
          </a:p>
        </p:txBody>
      </p:sp>
    </p:spTree>
    <p:extLst>
      <p:ext uri="{BB962C8B-B14F-4D97-AF65-F5344CB8AC3E}">
        <p14:creationId xmlns:p14="http://schemas.microsoft.com/office/powerpoint/2010/main" val="4941739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047B09F-ABB0-4000-94A7-2D6D1D8C4769}"/>
              </a:ext>
            </a:extLst>
          </p:cNvPr>
          <p:cNvSpPr/>
          <p:nvPr/>
        </p:nvSpPr>
        <p:spPr>
          <a:xfrm>
            <a:off x="407368" y="2204865"/>
            <a:ext cx="11521280" cy="272487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20C5D417-3BC6-40D7-A1E2-A9B7128804EB}"/>
              </a:ext>
            </a:extLst>
          </p:cNvPr>
          <p:cNvSpPr/>
          <p:nvPr/>
        </p:nvSpPr>
        <p:spPr>
          <a:xfrm>
            <a:off x="407368" y="684221"/>
            <a:ext cx="11540988" cy="152995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itchFamily="18" charset="0"/>
                <a:cs typeface="Times New Roman" pitchFamily="18" charset="0"/>
              </a:rPr>
              <a:t>      Nhắc đến Trường Sa, ngoài các đảo, người ta nhắc đến biển. Mà biển thì có muôn vàn điều kì thú. Thám hiểm đáy biển ở Trường sa của nước ta sẽ thấy bao điều thú vị.</a:t>
            </a:r>
            <a:endParaRPr lang="en-US" sz="3200" dirty="0">
              <a:solidFill>
                <a:schemeClr val="tx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2D3ECA9E-8442-417E-8A88-C6236269A505}"/>
              </a:ext>
            </a:extLst>
          </p:cNvPr>
          <p:cNvSpPr txBox="1"/>
          <p:nvPr/>
        </p:nvSpPr>
        <p:spPr>
          <a:xfrm>
            <a:off x="407368" y="2223487"/>
            <a:ext cx="11521280" cy="3200876"/>
          </a:xfrm>
          <a:prstGeom prst="rect">
            <a:avLst/>
          </a:prstGeom>
          <a:noFill/>
        </p:spPr>
        <p:txBody>
          <a:bodyPr wrap="square" rtlCol="0">
            <a:spAutoFit/>
          </a:bodyPr>
          <a:lstStyle/>
          <a:p>
            <a:pPr marL="30480" marR="30480" algn="just">
              <a:spcAft>
                <a:spcPts val="1200"/>
              </a:spcAft>
              <a:defRPr/>
            </a:pPr>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endParaRPr lang="en-US" sz="3200" dirty="0">
              <a:solidFill>
                <a:srgbClr val="000000"/>
              </a:solidFill>
              <a:latin typeface="Times New Roman" panose="02020603050405020304" pitchFamily="18" charset="0"/>
              <a:ea typeface="Times New Roman" panose="02020603050405020304" pitchFamily="18" charset="0"/>
            </a:endParaRPr>
          </a:p>
          <a:p>
            <a:pPr>
              <a:defRPr/>
            </a:pPr>
            <a:endParaRPr lang="en-US" sz="3200" dirty="0">
              <a:solidFill>
                <a:prstClr val="black"/>
              </a:solidFill>
              <a:latin typeface="Calibri"/>
            </a:endParaRPr>
          </a:p>
        </p:txBody>
      </p:sp>
      <p:sp>
        <p:nvSpPr>
          <p:cNvPr id="8" name="TextBox 7">
            <a:extLst>
              <a:ext uri="{FF2B5EF4-FFF2-40B4-BE49-F238E27FC236}">
                <a16:creationId xmlns:a16="http://schemas.microsoft.com/office/drawing/2014/main" xmlns="" id="{D84EB1CB-B470-4E60-9A49-831FB2C79A5F}"/>
              </a:ext>
            </a:extLst>
          </p:cNvPr>
          <p:cNvSpPr txBox="1"/>
          <p:nvPr/>
        </p:nvSpPr>
        <p:spPr>
          <a:xfrm>
            <a:off x="2351663" y="90135"/>
            <a:ext cx="7626485" cy="523220"/>
          </a:xfrm>
          <a:prstGeom prst="rect">
            <a:avLst/>
          </a:prstGeom>
          <a:noFill/>
        </p:spPr>
        <p:txBody>
          <a:bodyPr wrap="square" rtlCol="0">
            <a:spAutoFit/>
          </a:bodyPr>
          <a:lstStyle/>
          <a:p>
            <a:pPr algn="ctr">
              <a:defRPr/>
            </a:pPr>
            <a:r>
              <a:rPr lang="en-US" sz="2800" b="1" dirty="0">
                <a:latin typeface="Times New Roman" panose="02020603050405020304" pitchFamily="18" charset="0"/>
                <a:cs typeface="Times New Roman" panose="02020603050405020304" pitchFamily="18" charset="0"/>
              </a:rPr>
              <a:t> KHÁM PHÁ ĐÁY BIỂN Ở TR</a:t>
            </a:r>
            <a:r>
              <a:rPr lang="vi-VN" sz="2800" b="1" dirty="0">
                <a:latin typeface="Times New Roman" panose="02020603050405020304" pitchFamily="18" charset="0"/>
                <a:cs typeface="Times New Roman" panose="02020603050405020304" pitchFamily="18" charset="0"/>
              </a:rPr>
              <a:t>ƯỜNG SA</a:t>
            </a:r>
            <a:endParaRPr lang="en-US" sz="2800" b="1"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xmlns="" id="{2BC9162F-F75A-4A4F-9B59-14AC9CCF2CBC}"/>
              </a:ext>
            </a:extLst>
          </p:cNvPr>
          <p:cNvSpPr/>
          <p:nvPr/>
        </p:nvSpPr>
        <p:spPr>
          <a:xfrm>
            <a:off x="498487" y="2266420"/>
            <a:ext cx="641111" cy="431068"/>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sz="3600" kern="0" dirty="0">
                <a:solidFill>
                  <a:prstClr val="white"/>
                </a:solidFill>
                <a:latin typeface="Times New Roman" panose="02020603050405020304" pitchFamily="18" charset="0"/>
                <a:cs typeface="Times New Roman" panose="02020603050405020304" pitchFamily="18" charset="0"/>
              </a:rPr>
              <a:t>2</a:t>
            </a:r>
          </a:p>
        </p:txBody>
      </p:sp>
      <p:sp>
        <p:nvSpPr>
          <p:cNvPr id="17" name="Oval 16">
            <a:extLst>
              <a:ext uri="{FF2B5EF4-FFF2-40B4-BE49-F238E27FC236}">
                <a16:creationId xmlns:a16="http://schemas.microsoft.com/office/drawing/2014/main" xmlns="" id="{6026A475-6858-41F5-98B6-CFF25BC57101}"/>
              </a:ext>
            </a:extLst>
          </p:cNvPr>
          <p:cNvSpPr/>
          <p:nvPr/>
        </p:nvSpPr>
        <p:spPr>
          <a:xfrm>
            <a:off x="374662" y="674910"/>
            <a:ext cx="643373" cy="449835"/>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sz="3600" kern="0" dirty="0">
                <a:solidFill>
                  <a:prstClr val="white"/>
                </a:solidFill>
                <a:latin typeface="Times New Roman" panose="02020603050405020304" pitchFamily="18" charset="0"/>
                <a:cs typeface="Times New Roman" panose="02020603050405020304" pitchFamily="18" charset="0"/>
              </a:rPr>
              <a:t>1</a:t>
            </a:r>
          </a:p>
        </p:txBody>
      </p:sp>
      <p:sp>
        <p:nvSpPr>
          <p:cNvPr id="10" name="Rectangle: Rounded Corners 13">
            <a:extLst>
              <a:ext uri="{FF2B5EF4-FFF2-40B4-BE49-F238E27FC236}">
                <a16:creationId xmlns:a16="http://schemas.microsoft.com/office/drawing/2014/main" xmlns="" id="{5047B09F-ABB0-4000-94A7-2D6D1D8C4769}"/>
              </a:ext>
            </a:extLst>
          </p:cNvPr>
          <p:cNvSpPr/>
          <p:nvPr/>
        </p:nvSpPr>
        <p:spPr>
          <a:xfrm>
            <a:off x="398327" y="4929740"/>
            <a:ext cx="11521280" cy="11969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      Trường Sa là vùng biển thân yêu của Tổ quốc, có cảnh đẹp kì thú và hàng nghìn loài vật sống dưới biển.</a:t>
            </a:r>
            <a:endParaRPr lang="en-US" sz="3200" dirty="0">
              <a:solidFill>
                <a:schemeClr val="tx1"/>
              </a:solidFill>
              <a:latin typeface="+mj-lt"/>
            </a:endParaRPr>
          </a:p>
        </p:txBody>
      </p:sp>
      <p:sp>
        <p:nvSpPr>
          <p:cNvPr id="12" name="Oval 11">
            <a:extLst>
              <a:ext uri="{FF2B5EF4-FFF2-40B4-BE49-F238E27FC236}">
                <a16:creationId xmlns:a16="http://schemas.microsoft.com/office/drawing/2014/main" xmlns="" id="{2BC9162F-F75A-4A4F-9B59-14AC9CCF2CBC}"/>
              </a:ext>
            </a:extLst>
          </p:cNvPr>
          <p:cNvSpPr/>
          <p:nvPr/>
        </p:nvSpPr>
        <p:spPr>
          <a:xfrm>
            <a:off x="407368" y="5119446"/>
            <a:ext cx="605753" cy="443477"/>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vi-VN" sz="3600" kern="0" dirty="0">
                <a:solidFill>
                  <a:prstClr val="white"/>
                </a:solidFill>
                <a:latin typeface="Times New Roman" panose="02020603050405020304" pitchFamily="18" charset="0"/>
                <a:cs typeface="Times New Roman" panose="02020603050405020304" pitchFamily="18" charset="0"/>
              </a:rPr>
              <a:t>3</a:t>
            </a:r>
            <a:endParaRPr lang="en-US" sz="3600" kern="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18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par>
                          <p:cTn id="30" fill="hold">
                            <p:stCondLst>
                              <p:cond delay="2000"/>
                            </p:stCondLst>
                            <p:childTnLst>
                              <p:par>
                                <p:cTn id="31" presetID="2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6" grpId="0"/>
      <p:bldP spid="16" grpId="0" animBg="1"/>
      <p:bldP spid="17"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xmlns="" id="{20C5D417-3BC6-40D7-A1E2-A9B7128804EB}"/>
              </a:ext>
            </a:extLst>
          </p:cNvPr>
          <p:cNvSpPr/>
          <p:nvPr/>
        </p:nvSpPr>
        <p:spPr>
          <a:xfrm>
            <a:off x="479376" y="1916832"/>
            <a:ext cx="11305256" cy="15299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Times New Roman" pitchFamily="18" charset="0"/>
                <a:cs typeface="Times New Roman" pitchFamily="18" charset="0"/>
              </a:rPr>
              <a:t>      Nhắc đến Trường Sa, ngoài các đảo, người ta nhắc đến biển. Mà biển thì có muôn vàn điều kì thú. Thám hiểm đáy biển ở Trường sa của nước ta sẽ thấy bao điều thú vị.</a:t>
            </a:r>
            <a:endParaRPr lang="en-US" sz="3600" dirty="0">
              <a:solidFill>
                <a:schemeClr val="tx1"/>
              </a:solidFill>
              <a:latin typeface="Times New Roman" pitchFamily="18" charset="0"/>
              <a:cs typeface="Times New Roman" pitchFamily="18" charset="0"/>
            </a:endParaRPr>
          </a:p>
        </p:txBody>
      </p:sp>
      <p:sp>
        <p:nvSpPr>
          <p:cNvPr id="3" name="Rectangle: Rounded Corners 12">
            <a:extLst>
              <a:ext uri="{FF2B5EF4-FFF2-40B4-BE49-F238E27FC236}">
                <a16:creationId xmlns:a16="http://schemas.microsoft.com/office/drawing/2014/main" xmlns="" id="{18F242C0-8D32-4C65-9B04-082B8F3B1A20}"/>
              </a:ext>
            </a:extLst>
          </p:cNvPr>
          <p:cNvSpPr/>
          <p:nvPr/>
        </p:nvSpPr>
        <p:spPr>
          <a:xfrm>
            <a:off x="2927648" y="548680"/>
            <a:ext cx="6024603" cy="787694"/>
          </a:xfrm>
          <a:prstGeom prst="roundRect">
            <a:avLst/>
          </a:prstGeom>
          <a:noFill/>
          <a:ln w="25400" cap="flat" cmpd="sng" algn="ctr">
            <a:noFill/>
            <a:prstDash val="solid"/>
          </a:ln>
          <a:effectLst/>
        </p:spPr>
        <p:txBody>
          <a:bodyPr rtlCol="0" anchor="ctr"/>
          <a:lstStyle/>
          <a:p>
            <a:pPr algn="ctr">
              <a:defRPr/>
            </a:pPr>
            <a:r>
              <a:rPr lang="en-US" sz="4000" b="1" kern="0" dirty="0" err="1">
                <a:latin typeface="Times New Roman" panose="02020603050405020304" pitchFamily="18" charset="0"/>
                <a:cs typeface="Times New Roman" panose="02020603050405020304" pitchFamily="18" charset="0"/>
              </a:rPr>
              <a:t>Luyện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đọc</a:t>
            </a:r>
            <a:r>
              <a:rPr lang="en-US" sz="4000" b="1" kern="0" dirty="0">
                <a:latin typeface="Times New Roman" panose="02020603050405020304" pitchFamily="18" charset="0"/>
                <a:cs typeface="Times New Roman" panose="02020603050405020304" pitchFamily="18" charset="0"/>
              </a:rPr>
              <a:t> </a:t>
            </a:r>
            <a:r>
              <a:rPr lang="en-US" sz="4000" b="1" kern="0" dirty="0" err="1" smtClean="0">
                <a:latin typeface="Times New Roman" panose="02020603050405020304" pitchFamily="18" charset="0"/>
                <a:cs typeface="Times New Roman" panose="02020603050405020304" pitchFamily="18" charset="0"/>
              </a:rPr>
              <a:t>đoạn</a:t>
            </a:r>
            <a:r>
              <a:rPr lang="en-US" sz="4000" b="1" kern="0" dirty="0" smtClean="0">
                <a:latin typeface="Times New Roman" panose="02020603050405020304" pitchFamily="18" charset="0"/>
                <a:cs typeface="Times New Roman" panose="02020603050405020304" pitchFamily="18" charset="0"/>
              </a:rPr>
              <a:t> 1</a:t>
            </a:r>
            <a:endParaRPr lang="en-US" sz="4000" b="1"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604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11456" y="5791956"/>
            <a:ext cx="2307042" cy="615553"/>
          </a:xfrm>
          <a:prstGeom prst="rect">
            <a:avLst/>
          </a:prstGeom>
          <a:noFill/>
        </p:spPr>
        <p:txBody>
          <a:bodyPr wrap="none" rtlCol="0">
            <a:spAutoFit/>
          </a:bodyPr>
          <a:lstStyle/>
          <a:p>
            <a:r>
              <a:rPr lang="vi-VN" sz="3400" dirty="0">
                <a:solidFill>
                  <a:srgbClr val="FF0000"/>
                </a:solidFill>
                <a:latin typeface="+mj-lt"/>
              </a:rPr>
              <a:t>Thám hiểm</a:t>
            </a:r>
            <a:r>
              <a:rPr lang="vi-VN" sz="3400" dirty="0">
                <a:solidFill>
                  <a:schemeClr val="tx2">
                    <a:lumMod val="50000"/>
                  </a:schemeClr>
                </a:solidFill>
                <a:latin typeface="+mj-lt"/>
              </a:rPr>
              <a:t>:</a:t>
            </a:r>
            <a:endParaRPr lang="en-US" sz="3400" dirty="0">
              <a:solidFill>
                <a:schemeClr val="tx2">
                  <a:lumMod val="50000"/>
                </a:schemeClr>
              </a:solidFill>
              <a:latin typeface="+mj-lt"/>
            </a:endParaRPr>
          </a:p>
        </p:txBody>
      </p:sp>
      <p:sp>
        <p:nvSpPr>
          <p:cNvPr id="3" name="TextBox 2"/>
          <p:cNvSpPr txBox="1"/>
          <p:nvPr/>
        </p:nvSpPr>
        <p:spPr>
          <a:xfrm>
            <a:off x="2567608" y="5772588"/>
            <a:ext cx="9217024" cy="615553"/>
          </a:xfrm>
          <a:prstGeom prst="rect">
            <a:avLst/>
          </a:prstGeom>
          <a:noFill/>
        </p:spPr>
        <p:txBody>
          <a:bodyPr wrap="square" rtlCol="0">
            <a:spAutoFit/>
          </a:bodyPr>
          <a:lstStyle/>
          <a:p>
            <a:r>
              <a:rPr lang="en-US" sz="3400" dirty="0" err="1" smtClean="0">
                <a:latin typeface="Times New Roman" panose="02020603050405020304" pitchFamily="18" charset="0"/>
                <a:cs typeface="Times New Roman" panose="02020603050405020304" pitchFamily="18" charset="0"/>
              </a:rPr>
              <a:t>Đi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vào</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vùng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xa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lạ</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hiểm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trở</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để</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khám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phá</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những</a:t>
            </a:r>
            <a:endParaRPr lang="en-US" sz="3400" dirty="0">
              <a:latin typeface="Times New Roman" panose="02020603050405020304" pitchFamily="18" charset="0"/>
              <a:cs typeface="Times New Roman" panose="02020603050405020304" pitchFamily="18" charset="0"/>
            </a:endParaRPr>
          </a:p>
        </p:txBody>
      </p:sp>
      <p:sp>
        <p:nvSpPr>
          <p:cNvPr id="4" name="Rectangle: Rounded Corners 1">
            <a:extLst>
              <a:ext uri="{FF2B5EF4-FFF2-40B4-BE49-F238E27FC236}">
                <a16:creationId xmlns:a16="http://schemas.microsoft.com/office/drawing/2014/main" xmlns="" id="{B7DA6481-CE0C-40A4-8478-7E208A6A5B2A}"/>
              </a:ext>
            </a:extLst>
          </p:cNvPr>
          <p:cNvSpPr/>
          <p:nvPr/>
        </p:nvSpPr>
        <p:spPr>
          <a:xfrm>
            <a:off x="3868042" y="87305"/>
            <a:ext cx="4608512" cy="648073"/>
          </a:xfrm>
          <a:prstGeom prst="roundRect">
            <a:avLst/>
          </a:prstGeom>
          <a:solidFill>
            <a:srgbClr val="FFC000"/>
          </a:solidFill>
          <a:ln w="25400" cap="flat" cmpd="sng" algn="ctr">
            <a:noFill/>
            <a:prstDash val="solid"/>
          </a:ln>
          <a:effectLst/>
        </p:spPr>
        <p:txBody>
          <a:bodyPr rtlCol="0" anchor="ctr"/>
          <a:lstStyle/>
          <a:p>
            <a:pPr algn="ctr">
              <a:defRPr/>
            </a:pPr>
            <a:r>
              <a:rPr lang="en-US" sz="4000" kern="0" dirty="0" err="1">
                <a:latin typeface="Times New Roman" panose="02020603050405020304" pitchFamily="18" charset="0"/>
                <a:cs typeface="Times New Roman" panose="02020603050405020304" pitchFamily="18" charset="0"/>
              </a:rPr>
              <a:t>Giải</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nghĩa</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từ</a:t>
            </a:r>
            <a:endParaRPr lang="en-US" sz="4000" kern="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11456" y="6211669"/>
            <a:ext cx="8568952" cy="615553"/>
          </a:xfrm>
          <a:prstGeom prst="rect">
            <a:avLst/>
          </a:prstGeom>
          <a:noFill/>
        </p:spPr>
        <p:txBody>
          <a:bodyPr wrap="square" rtlCol="0">
            <a:spAutoFit/>
          </a:bodyPr>
          <a:lstStyle/>
          <a:p>
            <a:r>
              <a:rPr lang="en-US" sz="3400" dirty="0" err="1" smtClean="0">
                <a:latin typeface="Times New Roman" panose="02020603050405020304" pitchFamily="18" charset="0"/>
                <a:cs typeface="Times New Roman" panose="02020603050405020304" pitchFamily="18" charset="0"/>
              </a:rPr>
              <a:t>điều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mới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lạ</a:t>
            </a:r>
            <a:r>
              <a:rPr lang="en-US" sz="3400" dirty="0" smtClean="0">
                <a:latin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978369" y="735378"/>
            <a:ext cx="10504588" cy="4989118"/>
          </a:xfrm>
          <a:prstGeom prst="rect">
            <a:avLst/>
          </a:prstGeom>
        </p:spPr>
      </p:pic>
      <p:pic>
        <p:nvPicPr>
          <p:cNvPr id="8" name="Picture 7"/>
          <p:cNvPicPr>
            <a:picLocks noChangeAspect="1"/>
          </p:cNvPicPr>
          <p:nvPr/>
        </p:nvPicPr>
        <p:blipFill>
          <a:blip r:embed="rId3"/>
          <a:stretch>
            <a:fillRect/>
          </a:stretch>
        </p:blipFill>
        <p:spPr>
          <a:xfrm>
            <a:off x="978369" y="699145"/>
            <a:ext cx="10504588" cy="5025351"/>
          </a:xfrm>
          <a:prstGeom prst="rect">
            <a:avLst/>
          </a:prstGeom>
        </p:spPr>
      </p:pic>
      <p:pic>
        <p:nvPicPr>
          <p:cNvPr id="13" name="Picture 12"/>
          <p:cNvPicPr>
            <a:picLocks noChangeAspect="1"/>
          </p:cNvPicPr>
          <p:nvPr/>
        </p:nvPicPr>
        <p:blipFill>
          <a:blip r:embed="rId4"/>
          <a:stretch>
            <a:fillRect/>
          </a:stretch>
        </p:blipFill>
        <p:spPr>
          <a:xfrm>
            <a:off x="978369" y="699145"/>
            <a:ext cx="10504587" cy="4988718"/>
          </a:xfrm>
          <a:prstGeom prst="rect">
            <a:avLst/>
          </a:prstGeom>
        </p:spPr>
      </p:pic>
      <p:sp>
        <p:nvSpPr>
          <p:cNvPr id="16" name="Rectangle 15"/>
          <p:cNvSpPr/>
          <p:nvPr/>
        </p:nvSpPr>
        <p:spPr>
          <a:xfrm>
            <a:off x="7444140" y="5101996"/>
            <a:ext cx="2871815" cy="42721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Times New Roman" panose="02020603050405020304" pitchFamily="18" charset="0"/>
                <a:cs typeface="Times New Roman" panose="02020603050405020304" pitchFamily="18" charset="0"/>
              </a:rPr>
              <a:t>Thám</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hiểm</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cảnh</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đẹp</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429159" y="5106990"/>
            <a:ext cx="2918191" cy="42721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Times New Roman" panose="02020603050405020304" pitchFamily="18" charset="0"/>
                <a:cs typeface="Times New Roman" panose="02020603050405020304" pitchFamily="18" charset="0"/>
              </a:rPr>
              <a:t>Thám</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hiểm</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rừng</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sâu</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7429158" y="5106990"/>
            <a:ext cx="2886797" cy="42721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Times New Roman" panose="02020603050405020304" pitchFamily="18" charset="0"/>
                <a:cs typeface="Times New Roman" panose="02020603050405020304" pitchFamily="18" charset="0"/>
              </a:rPr>
              <a:t>Thám</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hiểm</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đại</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dương</a:t>
            </a:r>
            <a:endParaRPr lang="en-US" b="1" dirty="0">
              <a:solidFill>
                <a:srgbClr val="FFFF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5"/>
          <a:stretch>
            <a:fillRect/>
          </a:stretch>
        </p:blipFill>
        <p:spPr>
          <a:xfrm>
            <a:off x="978368" y="699145"/>
            <a:ext cx="10504588" cy="5005983"/>
          </a:xfrm>
          <a:prstGeom prst="rect">
            <a:avLst/>
          </a:prstGeom>
        </p:spPr>
      </p:pic>
      <p:sp>
        <p:nvSpPr>
          <p:cNvPr id="24" name="Rectangle 23"/>
          <p:cNvSpPr/>
          <p:nvPr/>
        </p:nvSpPr>
        <p:spPr>
          <a:xfrm>
            <a:off x="8460242" y="5287601"/>
            <a:ext cx="2886797" cy="42721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Times New Roman" panose="02020603050405020304" pitchFamily="18" charset="0"/>
                <a:cs typeface="Times New Roman" panose="02020603050405020304" pitchFamily="18" charset="0"/>
              </a:rPr>
              <a:t>Thám</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hiểm</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Bắc</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cực</a:t>
            </a:r>
            <a:endParaRPr lang="en-US" b="1" dirty="0">
              <a:solidFill>
                <a:srgbClr val="FFFF00"/>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6"/>
          <a:stretch>
            <a:fillRect/>
          </a:stretch>
        </p:blipFill>
        <p:spPr>
          <a:xfrm>
            <a:off x="1232928" y="658786"/>
            <a:ext cx="9995468" cy="5050119"/>
          </a:xfrm>
          <a:prstGeom prst="rect">
            <a:avLst/>
          </a:prstGeom>
        </p:spPr>
      </p:pic>
      <p:sp>
        <p:nvSpPr>
          <p:cNvPr id="26" name="Rectangle 25"/>
          <p:cNvSpPr/>
          <p:nvPr/>
        </p:nvSpPr>
        <p:spPr>
          <a:xfrm>
            <a:off x="8250630" y="5321482"/>
            <a:ext cx="2886797" cy="42721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Times New Roman" panose="02020603050405020304" pitchFamily="18" charset="0"/>
                <a:cs typeface="Times New Roman" panose="02020603050405020304" pitchFamily="18" charset="0"/>
              </a:rPr>
              <a:t>Thám</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hiểm</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Mặt</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Trăng</a:t>
            </a: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761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10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1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1000"/>
                                        <p:tgtEl>
                                          <p:spTgt spid="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linds(horizontal)">
                                      <p:cBhvr>
                                        <p:cTn id="33" dur="1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2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par>
                                <p:cTn id="46" presetID="14" presetClass="entr" presetSubtype="1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randombar(horizontal)">
                                      <p:cBhvr>
                                        <p:cTn id="48" dur="20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6" grpId="0" animBg="1"/>
      <p:bldP spid="20" grpId="0" animBg="1"/>
      <p:bldP spid="21" grpId="0" animBg="1"/>
      <p:bldP spid="2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3ECA9E-8442-417E-8A88-C6236269A505}"/>
              </a:ext>
            </a:extLst>
          </p:cNvPr>
          <p:cNvSpPr txBox="1"/>
          <p:nvPr/>
        </p:nvSpPr>
        <p:spPr>
          <a:xfrm>
            <a:off x="263352" y="1628800"/>
            <a:ext cx="11593288" cy="4124206"/>
          </a:xfrm>
          <a:prstGeom prst="rect">
            <a:avLst/>
          </a:prstGeom>
          <a:noFill/>
        </p:spPr>
        <p:txBody>
          <a:bodyPr wrap="square" rtlCol="0">
            <a:spAutoFit/>
          </a:bodyPr>
          <a:lstStyle/>
          <a:p>
            <a:pPr marL="30480" marR="30480" algn="just">
              <a:spcAft>
                <a:spcPts val="1200"/>
              </a:spcAft>
              <a:defRPr/>
            </a:pPr>
            <a:r>
              <a:rPr lang="en-US" sz="3600" dirty="0">
                <a:solidFill>
                  <a:srgbClr val="000000"/>
                </a:solidFill>
                <a:latin typeface="Times New Roman" panose="02020603050405020304" pitchFamily="18" charset="0"/>
                <a:ea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endParaRPr lang="en-US" sz="3600" dirty="0">
              <a:solidFill>
                <a:srgbClr val="000000"/>
              </a:solidFill>
              <a:latin typeface="Times New Roman" panose="02020603050405020304" pitchFamily="18" charset="0"/>
              <a:ea typeface="Times New Roman" panose="02020603050405020304" pitchFamily="18" charset="0"/>
            </a:endParaRPr>
          </a:p>
          <a:p>
            <a:pPr>
              <a:defRPr/>
            </a:pPr>
            <a:endParaRPr lang="en-US" sz="3600" dirty="0">
              <a:solidFill>
                <a:prstClr val="black"/>
              </a:solidFill>
              <a:latin typeface="Calibri"/>
            </a:endParaRPr>
          </a:p>
        </p:txBody>
      </p:sp>
      <p:sp>
        <p:nvSpPr>
          <p:cNvPr id="3" name="Rectangle: Rounded Corners 12">
            <a:extLst>
              <a:ext uri="{FF2B5EF4-FFF2-40B4-BE49-F238E27FC236}">
                <a16:creationId xmlns:a16="http://schemas.microsoft.com/office/drawing/2014/main" xmlns="" id="{18F242C0-8D32-4C65-9B04-082B8F3B1A20}"/>
              </a:ext>
            </a:extLst>
          </p:cNvPr>
          <p:cNvSpPr/>
          <p:nvPr/>
        </p:nvSpPr>
        <p:spPr>
          <a:xfrm>
            <a:off x="2927648" y="548680"/>
            <a:ext cx="6024603" cy="787694"/>
          </a:xfrm>
          <a:prstGeom prst="roundRect">
            <a:avLst/>
          </a:prstGeom>
          <a:noFill/>
          <a:ln w="25400" cap="flat" cmpd="sng" algn="ctr">
            <a:noFill/>
            <a:prstDash val="solid"/>
          </a:ln>
          <a:effectLst/>
        </p:spPr>
        <p:txBody>
          <a:bodyPr rtlCol="0" anchor="ctr"/>
          <a:lstStyle/>
          <a:p>
            <a:pPr algn="ctr">
              <a:defRPr/>
            </a:pPr>
            <a:r>
              <a:rPr lang="en-US" sz="4000" b="1" kern="0" dirty="0" err="1">
                <a:latin typeface="Times New Roman" panose="02020603050405020304" pitchFamily="18" charset="0"/>
                <a:cs typeface="Times New Roman" panose="02020603050405020304" pitchFamily="18" charset="0"/>
              </a:rPr>
              <a:t>Luyện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đọc</a:t>
            </a:r>
            <a:r>
              <a:rPr lang="en-US" sz="4000" b="1" kern="0" dirty="0">
                <a:latin typeface="Times New Roman" panose="02020603050405020304" pitchFamily="18" charset="0"/>
                <a:cs typeface="Times New Roman" panose="02020603050405020304" pitchFamily="18" charset="0"/>
              </a:rPr>
              <a:t> </a:t>
            </a:r>
            <a:r>
              <a:rPr lang="en-US" sz="4000" b="1" kern="0" dirty="0" err="1" smtClean="0">
                <a:latin typeface="Times New Roman" panose="02020603050405020304" pitchFamily="18" charset="0"/>
                <a:cs typeface="Times New Roman" panose="02020603050405020304" pitchFamily="18" charset="0"/>
              </a:rPr>
              <a:t>đoạn</a:t>
            </a:r>
            <a:r>
              <a:rPr lang="en-US" sz="4000" b="1" kern="0" dirty="0" smtClean="0">
                <a:latin typeface="Times New Roman" panose="02020603050405020304" pitchFamily="18" charset="0"/>
                <a:cs typeface="Times New Roman" panose="02020603050405020304" pitchFamily="18" charset="0"/>
              </a:rPr>
              <a:t> 2</a:t>
            </a:r>
            <a:endParaRPr lang="en-US" sz="4000" b="1"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4418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23392" y="2060848"/>
            <a:ext cx="11449272" cy="1277914"/>
          </a:xfrm>
          <a:prstGeom prst="rect">
            <a:avLst/>
          </a:prstGeom>
        </p:spPr>
        <p:txBody>
          <a:bodyPr wrap="square">
            <a:spAutoFit/>
          </a:bodyPr>
          <a:lstStyle/>
          <a:p>
            <a:pPr>
              <a:lnSpc>
                <a:spcPct val="107000"/>
              </a:lnSpc>
              <a:spcAft>
                <a:spcPts val="0"/>
              </a:spcAft>
            </a:pP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dày</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trăm</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thảm</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1">
            <a:extLst>
              <a:ext uri="{FF2B5EF4-FFF2-40B4-BE49-F238E27FC236}">
                <a16:creationId xmlns:a16="http://schemas.microsoft.com/office/drawing/2014/main" xmlns="" id="{B7DA6481-CE0C-40A4-8478-7E208A6A5B2A}"/>
              </a:ext>
            </a:extLst>
          </p:cNvPr>
          <p:cNvSpPr/>
          <p:nvPr/>
        </p:nvSpPr>
        <p:spPr>
          <a:xfrm>
            <a:off x="3863752" y="620688"/>
            <a:ext cx="4608512" cy="648073"/>
          </a:xfrm>
          <a:prstGeom prst="roundRect">
            <a:avLst/>
          </a:prstGeom>
          <a:solidFill>
            <a:srgbClr val="FFC000"/>
          </a:solidFill>
          <a:ln w="25400" cap="flat" cmpd="sng" algn="ctr">
            <a:noFill/>
            <a:prstDash val="solid"/>
          </a:ln>
          <a:effectLst/>
        </p:spPr>
        <p:txBody>
          <a:bodyPr rtlCol="0" anchor="ctr"/>
          <a:lstStyle/>
          <a:p>
            <a:pPr algn="ctr">
              <a:defRPr/>
            </a:pPr>
            <a:r>
              <a:rPr lang="en-US" sz="4000" kern="0" dirty="0" err="1" smtClean="0">
                <a:latin typeface="Times New Roman" panose="02020603050405020304" pitchFamily="18" charset="0"/>
                <a:cs typeface="Times New Roman" panose="02020603050405020304" pitchFamily="18" charset="0"/>
              </a:rPr>
              <a:t>Luyện</a:t>
            </a:r>
            <a:r>
              <a:rPr lang="en-US" sz="4000" kern="0" dirty="0" smtClean="0">
                <a:latin typeface="Times New Roman" panose="02020603050405020304" pitchFamily="18" charset="0"/>
                <a:cs typeface="Times New Roman" panose="02020603050405020304" pitchFamily="18" charset="0"/>
              </a:rPr>
              <a:t> </a:t>
            </a:r>
            <a:r>
              <a:rPr lang="en-US" sz="4000" kern="0" dirty="0" err="1" smtClean="0">
                <a:latin typeface="Times New Roman" panose="02020603050405020304" pitchFamily="18" charset="0"/>
                <a:cs typeface="Times New Roman" panose="02020603050405020304" pitchFamily="18" charset="0"/>
              </a:rPr>
              <a:t>đọc</a:t>
            </a:r>
            <a:r>
              <a:rPr lang="en-US" sz="4000" kern="0" dirty="0" smtClean="0">
                <a:latin typeface="Times New Roman" panose="02020603050405020304" pitchFamily="18" charset="0"/>
                <a:cs typeface="Times New Roman" panose="02020603050405020304" pitchFamily="18" charset="0"/>
              </a:rPr>
              <a:t> </a:t>
            </a:r>
            <a:r>
              <a:rPr lang="en-US" sz="4000" kern="0" dirty="0" err="1" smtClean="0">
                <a:latin typeface="Times New Roman" panose="02020603050405020304" pitchFamily="18" charset="0"/>
                <a:cs typeface="Times New Roman" panose="02020603050405020304" pitchFamily="18" charset="0"/>
              </a:rPr>
              <a:t>câu</a:t>
            </a:r>
            <a:r>
              <a:rPr lang="en-US" sz="4000" kern="0" dirty="0" smtClean="0">
                <a:latin typeface="Times New Roman" panose="02020603050405020304" pitchFamily="18" charset="0"/>
                <a:cs typeface="Times New Roman" panose="02020603050405020304" pitchFamily="18" charset="0"/>
              </a:rPr>
              <a:t> </a:t>
            </a:r>
            <a:r>
              <a:rPr lang="en-US" sz="4000" kern="0" dirty="0" err="1" smtClean="0">
                <a:latin typeface="Times New Roman" panose="02020603050405020304" pitchFamily="18" charset="0"/>
                <a:cs typeface="Times New Roman" panose="02020603050405020304" pitchFamily="18" charset="0"/>
              </a:rPr>
              <a:t>dài</a:t>
            </a:r>
            <a:endParaRPr lang="en-US" sz="4000" kern="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5303912" y="219288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888088" y="219288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416480" y="219288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591944" y="2751276"/>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641479" y="2751276"/>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4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19336" y="5852665"/>
            <a:ext cx="1505540" cy="615553"/>
          </a:xfrm>
          <a:prstGeom prst="rect">
            <a:avLst/>
          </a:prstGeom>
          <a:noFill/>
        </p:spPr>
        <p:txBody>
          <a:bodyPr wrap="none" rtlCol="0">
            <a:spAutoFit/>
          </a:bodyPr>
          <a:lstStyle/>
          <a:p>
            <a:r>
              <a:rPr lang="vi-VN" sz="3400" dirty="0">
                <a:solidFill>
                  <a:srgbClr val="FF0000"/>
                </a:solidFill>
                <a:latin typeface="+mj-lt"/>
              </a:rPr>
              <a:t>San hô:</a:t>
            </a:r>
            <a:endParaRPr lang="en-US" sz="3400" dirty="0">
              <a:solidFill>
                <a:srgbClr val="FF0000"/>
              </a:solidFill>
              <a:latin typeface="+mj-lt"/>
            </a:endParaRPr>
          </a:p>
        </p:txBody>
      </p:sp>
      <p:sp>
        <p:nvSpPr>
          <p:cNvPr id="3" name="TextBox 2"/>
          <p:cNvSpPr txBox="1"/>
          <p:nvPr/>
        </p:nvSpPr>
        <p:spPr>
          <a:xfrm>
            <a:off x="1487488" y="5852665"/>
            <a:ext cx="10945216" cy="615553"/>
          </a:xfrm>
          <a:prstGeom prst="rect">
            <a:avLst/>
          </a:prstGeom>
          <a:noFill/>
        </p:spPr>
        <p:txBody>
          <a:bodyPr wrap="square" rtlCol="0">
            <a:spAutoFit/>
          </a:bodyPr>
          <a:lstStyle/>
          <a:p>
            <a:r>
              <a:rPr lang="vi-VN" sz="3400" dirty="0">
                <a:latin typeface="Times New Roman" panose="02020603050405020304" pitchFamily="18" charset="0"/>
                <a:cs typeface="Times New Roman" panose="02020603050405020304" pitchFamily="18" charset="0"/>
              </a:rPr>
              <a:t>Động vật biển, có bộ xương </a:t>
            </a:r>
            <a:r>
              <a:rPr lang="en-US" sz="3400" dirty="0" err="1" smtClean="0">
                <a:latin typeface="Times New Roman" panose="02020603050405020304" pitchFamily="18" charset="0"/>
                <a:cs typeface="Times New Roman" panose="02020603050405020304" pitchFamily="18" charset="0"/>
              </a:rPr>
              <a:t>dạng</a:t>
            </a:r>
            <a:r>
              <a:rPr lang="vi-VN" sz="3400" dirty="0" smtClean="0">
                <a:latin typeface="Times New Roman" panose="02020603050405020304" pitchFamily="18" charset="0"/>
                <a:cs typeface="Times New Roman" panose="02020603050405020304" pitchFamily="18" charset="0"/>
              </a:rPr>
              <a:t> cánh </a:t>
            </a:r>
            <a:r>
              <a:rPr lang="vi-VN" sz="3400" dirty="0">
                <a:latin typeface="Times New Roman" panose="02020603050405020304" pitchFamily="18" charset="0"/>
                <a:cs typeface="Times New Roman" panose="02020603050405020304" pitchFamily="18" charset="0"/>
              </a:rPr>
              <a:t>hoa, nhiều màu sắc.</a:t>
            </a:r>
            <a:endParaRPr lang="en-US" sz="3400" dirty="0">
              <a:latin typeface="Times New Roman" panose="02020603050405020304" pitchFamily="18" charset="0"/>
              <a:cs typeface="Times New Roman" panose="02020603050405020304" pitchFamily="18" charset="0"/>
            </a:endParaRPr>
          </a:p>
        </p:txBody>
      </p:sp>
      <p:sp>
        <p:nvSpPr>
          <p:cNvPr id="5" name="Rectangle: Rounded Corners 1">
            <a:extLst>
              <a:ext uri="{FF2B5EF4-FFF2-40B4-BE49-F238E27FC236}">
                <a16:creationId xmlns:a16="http://schemas.microsoft.com/office/drawing/2014/main" xmlns="" id="{B7DA6481-CE0C-40A4-8478-7E208A6A5B2A}"/>
              </a:ext>
            </a:extLst>
          </p:cNvPr>
          <p:cNvSpPr/>
          <p:nvPr/>
        </p:nvSpPr>
        <p:spPr>
          <a:xfrm>
            <a:off x="3868042" y="87305"/>
            <a:ext cx="4608512" cy="648073"/>
          </a:xfrm>
          <a:prstGeom prst="roundRect">
            <a:avLst/>
          </a:prstGeom>
          <a:solidFill>
            <a:srgbClr val="FFC000"/>
          </a:solidFill>
          <a:ln w="25400" cap="flat" cmpd="sng" algn="ctr">
            <a:noFill/>
            <a:prstDash val="solid"/>
          </a:ln>
          <a:effectLst/>
        </p:spPr>
        <p:txBody>
          <a:bodyPr rtlCol="0" anchor="ctr"/>
          <a:lstStyle/>
          <a:p>
            <a:pPr algn="ctr">
              <a:defRPr/>
            </a:pPr>
            <a:r>
              <a:rPr lang="en-US" sz="4000" kern="0" dirty="0" err="1">
                <a:latin typeface="Times New Roman" panose="02020603050405020304" pitchFamily="18" charset="0"/>
                <a:cs typeface="Times New Roman" panose="02020603050405020304" pitchFamily="18" charset="0"/>
              </a:rPr>
              <a:t>Giải</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nghĩa</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từ</a:t>
            </a:r>
            <a:endParaRPr lang="en-US" sz="4000" kern="0" dirty="0">
              <a:latin typeface="Times New Roman" panose="02020603050405020304" pitchFamily="18" charset="0"/>
              <a:cs typeface="Times New Roman" panose="02020603050405020304" pitchFamily="18" charset="0"/>
            </a:endParaRPr>
          </a:p>
        </p:txBody>
      </p:sp>
      <p:sp>
        <p:nvSpPr>
          <p:cNvPr id="7" name="Rectangle 6"/>
          <p:cNvSpPr/>
          <p:nvPr/>
        </p:nvSpPr>
        <p:spPr>
          <a:xfrm>
            <a:off x="119336" y="5852665"/>
            <a:ext cx="11809312" cy="615553"/>
          </a:xfrm>
          <a:prstGeom prst="rect">
            <a:avLst/>
          </a:prstGeom>
          <a:solidFill>
            <a:schemeClr val="bg1"/>
          </a:solidFill>
        </p:spPr>
        <p:txBody>
          <a:bodyPr wrap="square">
            <a:spAutoFit/>
          </a:bodyPr>
          <a:lstStyle/>
          <a:p>
            <a:r>
              <a:rPr lang="en-US" sz="3400" dirty="0" err="1" smtClean="0">
                <a:solidFill>
                  <a:srgbClr val="FF0000"/>
                </a:solidFill>
                <a:latin typeface="Times New Roman" panose="02020603050405020304" pitchFamily="18" charset="0"/>
                <a:ea typeface="Times New Roman" panose="02020603050405020304" pitchFamily="18" charset="0"/>
              </a:rPr>
              <a:t>Vỉa</a:t>
            </a:r>
            <a:r>
              <a:rPr lang="en-US" sz="3400" dirty="0" smtClean="0">
                <a:solidFill>
                  <a:srgbClr val="FF0000"/>
                </a:solidFill>
                <a:latin typeface="Times New Roman" panose="02020603050405020304" pitchFamily="18" charset="0"/>
                <a:ea typeface="Times New Roman" panose="02020603050405020304" pitchFamily="18" charset="0"/>
              </a:rPr>
              <a:t> </a:t>
            </a:r>
            <a:r>
              <a:rPr lang="en-US" sz="3400" dirty="0">
                <a:solidFill>
                  <a:srgbClr val="FF0000"/>
                </a:solidFill>
                <a:latin typeface="Times New Roman" panose="02020603050405020304" pitchFamily="18" charset="0"/>
                <a:ea typeface="Times New Roman" panose="02020603050405020304" pitchFamily="18" charset="0"/>
              </a:rPr>
              <a:t>san </a:t>
            </a:r>
            <a:r>
              <a:rPr lang="en-US" sz="3400" dirty="0" err="1">
                <a:solidFill>
                  <a:srgbClr val="FF0000"/>
                </a:solidFill>
                <a:latin typeface="Times New Roman" panose="02020603050405020304" pitchFamily="18" charset="0"/>
                <a:ea typeface="Times New Roman" panose="02020603050405020304" pitchFamily="18" charset="0"/>
              </a:rPr>
              <a:t>hô</a:t>
            </a:r>
            <a:r>
              <a:rPr lang="en-US" sz="3400" dirty="0">
                <a:latin typeface="Times New Roman" panose="02020603050405020304" pitchFamily="18" charset="0"/>
                <a:ea typeface="Times New Roman" panose="02020603050405020304" pitchFamily="18" charset="0"/>
              </a:rPr>
              <a:t>: San </a:t>
            </a:r>
            <a:r>
              <a:rPr lang="en-US" sz="3400" dirty="0" err="1">
                <a:latin typeface="Times New Roman" panose="02020603050405020304" pitchFamily="18" charset="0"/>
                <a:ea typeface="Times New Roman" panose="02020603050405020304" pitchFamily="18" charset="0"/>
              </a:rPr>
              <a:t>hô</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tập</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trung</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thành</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bờ</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như</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bức</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tường</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đá</a:t>
            </a:r>
            <a:endParaRPr lang="en-US" sz="3400" dirty="0"/>
          </a:p>
        </p:txBody>
      </p:sp>
      <p:pic>
        <p:nvPicPr>
          <p:cNvPr id="8" name="Picture 7"/>
          <p:cNvPicPr>
            <a:picLocks noChangeAspect="1"/>
          </p:cNvPicPr>
          <p:nvPr/>
        </p:nvPicPr>
        <p:blipFill>
          <a:blip r:embed="rId2"/>
          <a:stretch>
            <a:fillRect/>
          </a:stretch>
        </p:blipFill>
        <p:spPr>
          <a:xfrm>
            <a:off x="407368" y="1124744"/>
            <a:ext cx="11233248" cy="4588489"/>
          </a:xfrm>
          <a:prstGeom prst="rect">
            <a:avLst/>
          </a:prstGeom>
        </p:spPr>
      </p:pic>
      <p:pic>
        <p:nvPicPr>
          <p:cNvPr id="9" name="Picture 8"/>
          <p:cNvPicPr>
            <a:picLocks noChangeAspect="1"/>
          </p:cNvPicPr>
          <p:nvPr/>
        </p:nvPicPr>
        <p:blipFill>
          <a:blip r:embed="rId3"/>
          <a:stretch>
            <a:fillRect/>
          </a:stretch>
        </p:blipFill>
        <p:spPr>
          <a:xfrm>
            <a:off x="407368" y="1137320"/>
            <a:ext cx="11233248" cy="4633340"/>
          </a:xfrm>
          <a:prstGeom prst="rect">
            <a:avLst/>
          </a:prstGeom>
        </p:spPr>
      </p:pic>
    </p:spTree>
    <p:extLst>
      <p:ext uri="{BB962C8B-B14F-4D97-AF65-F5344CB8AC3E}">
        <p14:creationId xmlns:p14="http://schemas.microsoft.com/office/powerpoint/2010/main" val="25531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downLeft)">
                                      <p:cBhvr>
                                        <p:cTn id="33" dur="20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xmlns="" id="{5047B09F-ABB0-4000-94A7-2D6D1D8C4769}"/>
              </a:ext>
            </a:extLst>
          </p:cNvPr>
          <p:cNvSpPr/>
          <p:nvPr/>
        </p:nvSpPr>
        <p:spPr>
          <a:xfrm>
            <a:off x="335360" y="2276872"/>
            <a:ext cx="11581910" cy="11969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mj-lt"/>
              </a:rPr>
              <a:t>      Trường Sa là vùng biển thân yêu của Tổ quốc, có cảnh đẹp kì thú và hàng nghìn loài vật sống dưới biển.</a:t>
            </a:r>
            <a:endParaRPr lang="en-US" sz="3600" dirty="0">
              <a:solidFill>
                <a:schemeClr val="tx1"/>
              </a:solidFill>
              <a:latin typeface="+mj-lt"/>
            </a:endParaRPr>
          </a:p>
        </p:txBody>
      </p:sp>
      <p:sp>
        <p:nvSpPr>
          <p:cNvPr id="3" name="Rectangle: Rounded Corners 12">
            <a:extLst>
              <a:ext uri="{FF2B5EF4-FFF2-40B4-BE49-F238E27FC236}">
                <a16:creationId xmlns:a16="http://schemas.microsoft.com/office/drawing/2014/main" xmlns="" id="{18F242C0-8D32-4C65-9B04-082B8F3B1A20}"/>
              </a:ext>
            </a:extLst>
          </p:cNvPr>
          <p:cNvSpPr/>
          <p:nvPr/>
        </p:nvSpPr>
        <p:spPr>
          <a:xfrm>
            <a:off x="2927648" y="548680"/>
            <a:ext cx="6024603" cy="787694"/>
          </a:xfrm>
          <a:prstGeom prst="roundRect">
            <a:avLst/>
          </a:prstGeom>
          <a:noFill/>
          <a:ln w="25400" cap="flat" cmpd="sng" algn="ctr">
            <a:noFill/>
            <a:prstDash val="solid"/>
          </a:ln>
          <a:effectLst/>
        </p:spPr>
        <p:txBody>
          <a:bodyPr rtlCol="0" anchor="ctr"/>
          <a:lstStyle/>
          <a:p>
            <a:pPr algn="ctr">
              <a:defRPr/>
            </a:pPr>
            <a:r>
              <a:rPr lang="en-US" sz="4000" b="1" kern="0" dirty="0" err="1">
                <a:latin typeface="Times New Roman" panose="02020603050405020304" pitchFamily="18" charset="0"/>
                <a:cs typeface="Times New Roman" panose="02020603050405020304" pitchFamily="18" charset="0"/>
              </a:rPr>
              <a:t>Luyện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đọc</a:t>
            </a:r>
            <a:r>
              <a:rPr lang="en-US" sz="4000" b="1" kern="0" dirty="0">
                <a:latin typeface="Times New Roman" panose="02020603050405020304" pitchFamily="18" charset="0"/>
                <a:cs typeface="Times New Roman" panose="02020603050405020304" pitchFamily="18" charset="0"/>
              </a:rPr>
              <a:t> </a:t>
            </a:r>
            <a:r>
              <a:rPr lang="en-US" sz="4000" b="1" kern="0" dirty="0" err="1" smtClean="0">
                <a:latin typeface="Times New Roman" panose="02020603050405020304" pitchFamily="18" charset="0"/>
                <a:cs typeface="Times New Roman" panose="02020603050405020304" pitchFamily="18" charset="0"/>
              </a:rPr>
              <a:t>đoạn</a:t>
            </a:r>
            <a:r>
              <a:rPr lang="en-US" sz="4000" b="1" kern="0" dirty="0" smtClean="0">
                <a:latin typeface="Times New Roman" panose="02020603050405020304" pitchFamily="18" charset="0"/>
                <a:cs typeface="Times New Roman" panose="02020603050405020304" pitchFamily="18" charset="0"/>
              </a:rPr>
              <a:t> 3</a:t>
            </a:r>
            <a:endParaRPr lang="en-US" sz="4000" b="1"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322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360" y="404664"/>
            <a:ext cx="11449272" cy="6192688"/>
          </a:xfrm>
          <a:prstGeom prst="rect">
            <a:avLst/>
          </a:prstGeom>
        </p:spPr>
      </p:pic>
    </p:spTree>
    <p:extLst>
      <p:ext uri="{BB962C8B-B14F-4D97-AF65-F5344CB8AC3E}">
        <p14:creationId xmlns:p14="http://schemas.microsoft.com/office/powerpoint/2010/main" val="750919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xmlns="" id="{21065EC9-B276-4E9A-A357-CBFB0E6BB85B}"/>
              </a:ext>
            </a:extLst>
          </p:cNvPr>
          <p:cNvSpPr/>
          <p:nvPr/>
        </p:nvSpPr>
        <p:spPr>
          <a:xfrm>
            <a:off x="1199456" y="1916832"/>
            <a:ext cx="9289032" cy="2304256"/>
          </a:xfrm>
          <a:prstGeom prst="roundRect">
            <a:avLst/>
          </a:prstGeom>
          <a:solidFill>
            <a:schemeClr val="accent6">
              <a:lumMod val="75000"/>
            </a:schemeClr>
          </a:solidFill>
          <a:ln w="25400" cap="flat" cmpd="sng" algn="ctr">
            <a:noFill/>
            <a:prstDash val="solid"/>
          </a:ln>
          <a:effectLst/>
        </p:spPr>
        <p:txBody>
          <a:bodyPr rtlCol="0" anchor="ctr"/>
          <a:lstStyle/>
          <a:p>
            <a:pPr algn="ctr">
              <a:defRPr/>
            </a:pPr>
            <a:r>
              <a:rPr lang="vi-VN" sz="4800" b="1" kern="0" dirty="0">
                <a:solidFill>
                  <a:srgbClr val="F2F2E9"/>
                </a:solidFill>
                <a:latin typeface="Times New Roman" panose="02020603050405020304" pitchFamily="18" charset="0"/>
                <a:cs typeface="Times New Roman" panose="02020603050405020304" pitchFamily="18" charset="0"/>
              </a:rPr>
              <a:t>TRẢ LỜI CÂU HỎI</a:t>
            </a:r>
            <a:endParaRPr lang="en-US" sz="4800" b="1" kern="0" dirty="0">
              <a:solidFill>
                <a:srgbClr val="F2F2E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041011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623392" y="2635171"/>
            <a:ext cx="10516725" cy="646331"/>
          </a:xfrm>
          <a:prstGeom prst="rect">
            <a:avLst/>
          </a:prstGeom>
          <a:noFill/>
        </p:spPr>
        <p:txBody>
          <a:bodyPr wrap="none" rtlCol="0">
            <a:spAutoFit/>
          </a:bodyPr>
          <a:lstStyle/>
          <a:p>
            <a:r>
              <a:rPr lang="vi-VN" sz="3600" b="1" dirty="0">
                <a:solidFill>
                  <a:srgbClr val="FF0000"/>
                </a:solidFill>
                <a:latin typeface="Times New Roman" panose="02020603050405020304" pitchFamily="18" charset="0"/>
                <a:cs typeface="Times New Roman" panose="02020603050405020304" pitchFamily="18" charset="0"/>
              </a:rPr>
              <a:t>Nhắc đến Trường Sa, người ta nhắc đến biển và đảo</a:t>
            </a:r>
            <a:r>
              <a:rPr lang="vi-VN"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23392" y="1988840"/>
            <a:ext cx="9502410" cy="646331"/>
          </a:xfrm>
          <a:prstGeom prst="rect">
            <a:avLst/>
          </a:prstGeom>
          <a:noFill/>
        </p:spPr>
        <p:txBody>
          <a:bodyPr wrap="none" rtlCol="0">
            <a:spAutoFit/>
          </a:bodyPr>
          <a:lstStyle/>
          <a:p>
            <a:r>
              <a:rPr lang="vi-VN" sz="3600" dirty="0">
                <a:latin typeface="Times New Roman" panose="02020603050405020304" pitchFamily="18" charset="0"/>
                <a:cs typeface="Times New Roman" panose="02020603050405020304" pitchFamily="18" charset="0"/>
              </a:rPr>
              <a:t>Nhắc đến Trường Sa, người ta nhắc đến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gì</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8242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53164" y="3186339"/>
            <a:ext cx="5863916"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4521982" y="3953842"/>
            <a:ext cx="128703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2704561" y="4091427"/>
            <a:ext cx="1183843"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8540341" y="2879776"/>
            <a:ext cx="908705"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2135561" y="491820"/>
            <a:ext cx="8136903"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8303637" y="3259316"/>
            <a:ext cx="929518"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7964734" y="810849"/>
            <a:ext cx="1319997" cy="734428"/>
          </a:xfrm>
          <a:prstGeom prst="rect">
            <a:avLst/>
          </a:prstGeom>
        </p:spPr>
      </p:pic>
      <p:sp>
        <p:nvSpPr>
          <p:cNvPr id="22" name="椭圆 21"/>
          <p:cNvSpPr/>
          <p:nvPr/>
        </p:nvSpPr>
        <p:spPr>
          <a:xfrm>
            <a:off x="2436463" y="598108"/>
            <a:ext cx="665736"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2769332" y="1216688"/>
            <a:ext cx="403607"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86450" y="3006461"/>
            <a:ext cx="3950271"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30">
              <a:defRPr/>
            </a:pP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94428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9663B6F-FE68-42C6-84A9-CF98FA406047}"/>
              </a:ext>
            </a:extLst>
          </p:cNvPr>
          <p:cNvSpPr txBox="1"/>
          <p:nvPr/>
        </p:nvSpPr>
        <p:spPr>
          <a:xfrm>
            <a:off x="558710" y="404664"/>
            <a:ext cx="11593288" cy="646331"/>
          </a:xfrm>
          <a:prstGeom prst="rect">
            <a:avLst/>
          </a:prstGeom>
          <a:noFill/>
        </p:spPr>
        <p:txBody>
          <a:bodyPr wrap="square" rtlCol="0">
            <a:spAutoFit/>
          </a:bodyPr>
          <a:lstStyle/>
          <a:p>
            <a:pPr defTabSz="913256" fontAlgn="base">
              <a:spcBef>
                <a:spcPct val="0"/>
              </a:spcBef>
              <a:spcAft>
                <a:spcPct val="0"/>
              </a:spcAft>
              <a:defRPr/>
            </a:pPr>
            <a:r>
              <a:rPr lang="en-US" altLang="zh-CN" sz="3600" dirty="0">
                <a:latin typeface="Times New Roman" pitchFamily="18" charset="0"/>
                <a:ea typeface="Arial-Rounded" panose="020B0500000000000000" pitchFamily="34" charset="0"/>
                <a:cs typeface="Times New Roman" pitchFamily="18" charset="0"/>
                <a:sym typeface="+mn-lt"/>
              </a:rPr>
              <a:t>2. </a:t>
            </a:r>
            <a:r>
              <a:rPr lang="vi-VN" altLang="zh-CN" sz="3600" dirty="0">
                <a:latin typeface="Times New Roman" pitchFamily="18" charset="0"/>
                <a:ea typeface="Arial-Rounded" panose="020B0500000000000000" pitchFamily="34" charset="0"/>
                <a:cs typeface="Times New Roman" pitchFamily="18" charset="0"/>
                <a:sym typeface="+mn-lt"/>
              </a:rPr>
              <a:t>Vẻ đẹp của những loài cá được miêu tả như thế nào?</a:t>
            </a:r>
            <a:endParaRPr lang="en-US" altLang="zh-CN" sz="3600" dirty="0">
              <a:latin typeface="Times New Roman" pitchFamily="18" charset="0"/>
              <a:ea typeface="Arial-Rounded" panose="020B0500000000000000" pitchFamily="34" charset="0"/>
              <a:cs typeface="Times New Roman" pitchFamily="18" charset="0"/>
              <a:sym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152" y="1291912"/>
            <a:ext cx="9754368" cy="4248472"/>
          </a:xfrm>
          <a:prstGeom prst="rect">
            <a:avLst/>
          </a:prstGeom>
        </p:spPr>
      </p:pic>
      <p:sp>
        <p:nvSpPr>
          <p:cNvPr id="5" name="TextBox 4"/>
          <p:cNvSpPr txBox="1"/>
          <p:nvPr/>
        </p:nvSpPr>
        <p:spPr>
          <a:xfrm>
            <a:off x="839416" y="5800127"/>
            <a:ext cx="7188186" cy="646331"/>
          </a:xfrm>
          <a:prstGeom prst="rect">
            <a:avLst/>
          </a:prstGeom>
          <a:noFill/>
        </p:spPr>
        <p:txBody>
          <a:bodyPr wrap="none" rtlCol="0">
            <a:spAutoFit/>
          </a:bodyPr>
          <a:lstStyle/>
          <a:p>
            <a:r>
              <a:rPr lang="vi-VN" sz="3600" b="1" dirty="0">
                <a:solidFill>
                  <a:srgbClr val="FF0000"/>
                </a:solidFill>
                <a:latin typeface="+mj-lt"/>
              </a:rPr>
              <a:t>Những loài cá đẹp rực rỡ và lạ mắt.</a:t>
            </a:r>
            <a:endParaRPr lang="en-US" sz="3600" b="1" dirty="0">
              <a:solidFill>
                <a:srgbClr val="FF0000"/>
              </a:solidFill>
              <a:latin typeface="+mj-lt"/>
            </a:endParaRPr>
          </a:p>
        </p:txBody>
      </p:sp>
    </p:spTree>
    <p:extLst>
      <p:ext uri="{BB962C8B-B14F-4D97-AF65-F5344CB8AC3E}">
        <p14:creationId xmlns:p14="http://schemas.microsoft.com/office/powerpoint/2010/main" val="1025716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9663B6F-FE68-42C6-84A9-CF98FA406047}"/>
              </a:ext>
            </a:extLst>
          </p:cNvPr>
          <p:cNvSpPr txBox="1"/>
          <p:nvPr/>
        </p:nvSpPr>
        <p:spPr>
          <a:xfrm>
            <a:off x="695400" y="188640"/>
            <a:ext cx="11161240" cy="646331"/>
          </a:xfrm>
          <a:prstGeom prst="rect">
            <a:avLst/>
          </a:prstGeom>
          <a:noFill/>
        </p:spPr>
        <p:txBody>
          <a:bodyPr wrap="square" rtlCol="0">
            <a:spAutoFit/>
          </a:bodyPr>
          <a:lstStyle/>
          <a:p>
            <a:pPr defTabSz="913256" fontAlgn="base">
              <a:spcBef>
                <a:spcPct val="0"/>
              </a:spcBef>
              <a:spcAft>
                <a:spcPct val="0"/>
              </a:spcAft>
              <a:defRPr/>
            </a:pPr>
            <a:r>
              <a:rPr lang="en-US" altLang="zh-CN" sz="3600" dirty="0">
                <a:latin typeface="Times New Roman" pitchFamily="18" charset="0"/>
                <a:ea typeface="Arial-Rounded" panose="020B0500000000000000" pitchFamily="34" charset="0"/>
                <a:cs typeface="Times New Roman" pitchFamily="18" charset="0"/>
                <a:sym typeface="+mn-lt"/>
              </a:rPr>
              <a:t>2. </a:t>
            </a:r>
            <a:r>
              <a:rPr lang="vi-VN" altLang="zh-CN" sz="3600" dirty="0">
                <a:latin typeface="Times New Roman" pitchFamily="18" charset="0"/>
                <a:ea typeface="Arial-Rounded" panose="020B0500000000000000" pitchFamily="34" charset="0"/>
                <a:cs typeface="Times New Roman" pitchFamily="18" charset="0"/>
                <a:sym typeface="+mn-lt"/>
              </a:rPr>
              <a:t>Vẻ đẹp của những loài cá được miêu tả như thế nào?</a:t>
            </a:r>
            <a:endParaRPr lang="en-US" altLang="zh-CN" sz="3600" dirty="0">
              <a:latin typeface="Times New Roman" pitchFamily="18" charset="0"/>
              <a:ea typeface="Arial-Rounded" panose="020B0500000000000000" pitchFamily="34" charset="0"/>
              <a:cs typeface="Times New Roman" pitchFamily="18" charset="0"/>
              <a:sym typeface="+mn-lt"/>
            </a:endParaRPr>
          </a:p>
        </p:txBody>
      </p:sp>
      <p:sp>
        <p:nvSpPr>
          <p:cNvPr id="5" name="TextBox 4"/>
          <p:cNvSpPr txBox="1"/>
          <p:nvPr/>
        </p:nvSpPr>
        <p:spPr>
          <a:xfrm>
            <a:off x="695400" y="6021288"/>
            <a:ext cx="8549135" cy="584775"/>
          </a:xfrm>
          <a:prstGeom prst="rect">
            <a:avLst/>
          </a:prstGeom>
          <a:noFill/>
        </p:spPr>
        <p:txBody>
          <a:bodyPr wrap="none" rtlCol="0">
            <a:spAutoFit/>
          </a:bodyPr>
          <a:lstStyle/>
          <a:p>
            <a:r>
              <a:rPr lang="vi-VN" sz="3200" b="1" dirty="0">
                <a:solidFill>
                  <a:srgbClr val="FF0000"/>
                </a:solidFill>
                <a:latin typeface="+mj-lt"/>
              </a:rPr>
              <a:t>Đàn cá đủ màu sắc, dày đặc đến hàng trăm con.</a:t>
            </a:r>
            <a:endParaRPr lang="en-US" sz="3200" b="1" dirty="0">
              <a:solidFill>
                <a:srgbClr val="FF0000"/>
              </a:solidFill>
              <a:latin typeface="+mj-lt"/>
            </a:endParaRPr>
          </a:p>
        </p:txBody>
      </p:sp>
      <p:pic>
        <p:nvPicPr>
          <p:cNvPr id="3" name="Picture 2"/>
          <p:cNvPicPr>
            <a:picLocks noChangeAspect="1"/>
          </p:cNvPicPr>
          <p:nvPr/>
        </p:nvPicPr>
        <p:blipFill>
          <a:blip r:embed="rId2"/>
          <a:stretch>
            <a:fillRect/>
          </a:stretch>
        </p:blipFill>
        <p:spPr>
          <a:xfrm>
            <a:off x="839416" y="937342"/>
            <a:ext cx="10585176" cy="4981575"/>
          </a:xfrm>
          <a:prstGeom prst="rect">
            <a:avLst/>
          </a:prstGeom>
        </p:spPr>
      </p:pic>
    </p:spTree>
    <p:extLst>
      <p:ext uri="{BB962C8B-B14F-4D97-AF65-F5344CB8AC3E}">
        <p14:creationId xmlns:p14="http://schemas.microsoft.com/office/powerpoint/2010/main" val="3171987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9663B6F-FE68-42C6-84A9-CF98FA406047}"/>
              </a:ext>
            </a:extLst>
          </p:cNvPr>
          <p:cNvSpPr txBox="1"/>
          <p:nvPr/>
        </p:nvSpPr>
        <p:spPr>
          <a:xfrm>
            <a:off x="623392" y="2206605"/>
            <a:ext cx="11377264" cy="646331"/>
          </a:xfrm>
          <a:prstGeom prst="rect">
            <a:avLst/>
          </a:prstGeom>
          <a:noFill/>
        </p:spPr>
        <p:txBody>
          <a:bodyPr wrap="square" rtlCol="0">
            <a:spAutoFit/>
          </a:bodyPr>
          <a:lstStyle/>
          <a:p>
            <a:pPr defTabSz="913256" fontAlgn="base">
              <a:spcBef>
                <a:spcPct val="0"/>
              </a:spcBef>
              <a:spcAft>
                <a:spcPct val="0"/>
              </a:spcAft>
              <a:defRPr/>
            </a:pPr>
            <a:r>
              <a:rPr lang="vi-VN" altLang="zh-CN" sz="3600" dirty="0">
                <a:latin typeface="Times New Roman" pitchFamily="18" charset="0"/>
                <a:ea typeface="Arial-Rounded" panose="020B0500000000000000" pitchFamily="34" charset="0"/>
                <a:cs typeface="Times New Roman" pitchFamily="18" charset="0"/>
                <a:sym typeface="+mn-lt"/>
              </a:rPr>
              <a:t>3</a:t>
            </a:r>
            <a:r>
              <a:rPr lang="en-US" altLang="zh-CN" sz="3600" dirty="0">
                <a:latin typeface="Times New Roman" pitchFamily="18" charset="0"/>
                <a:ea typeface="Arial-Rounded" panose="020B0500000000000000" pitchFamily="34" charset="0"/>
                <a:cs typeface="Times New Roman" pitchFamily="18" charset="0"/>
                <a:sym typeface="+mn-lt"/>
              </a:rPr>
              <a:t>. </a:t>
            </a:r>
            <a:r>
              <a:rPr lang="vi-VN" altLang="zh-CN" sz="3600" dirty="0">
                <a:latin typeface="Times New Roman" pitchFamily="18" charset="0"/>
                <a:ea typeface="Arial-Rounded" panose="020B0500000000000000" pitchFamily="34" charset="0"/>
                <a:cs typeface="Times New Roman" pitchFamily="18" charset="0"/>
                <a:sym typeface="+mn-lt"/>
              </a:rPr>
              <a:t>San hô dưới đáy biển được so sánh với những gì?</a:t>
            </a:r>
            <a:endParaRPr lang="en-US" altLang="zh-CN" sz="3600" dirty="0">
              <a:latin typeface="Times New Roman" pitchFamily="18" charset="0"/>
              <a:ea typeface="Arial-Rounded" panose="020B0500000000000000" pitchFamily="34" charset="0"/>
              <a:cs typeface="Times New Roman" pitchFamily="18" charset="0"/>
              <a:sym typeface="+mn-lt"/>
            </a:endParaRPr>
          </a:p>
        </p:txBody>
      </p:sp>
      <p:sp>
        <p:nvSpPr>
          <p:cNvPr id="3" name="Rectangle 2"/>
          <p:cNvSpPr/>
          <p:nvPr/>
        </p:nvSpPr>
        <p:spPr>
          <a:xfrm>
            <a:off x="623392" y="2852936"/>
            <a:ext cx="11377264" cy="1200329"/>
          </a:xfrm>
          <a:prstGeom prst="rect">
            <a:avLst/>
          </a:prstGeom>
        </p:spPr>
        <p:txBody>
          <a:bodyPr wrap="square">
            <a:spAutoFit/>
          </a:bodyPr>
          <a:lstStyle/>
          <a:p>
            <a:r>
              <a:rPr lang="vi-VN" sz="3600" dirty="0">
                <a:solidFill>
                  <a:srgbClr val="FF0000"/>
                </a:solidFill>
                <a:latin typeface="+mj-lt"/>
                <a:ea typeface="MingLiU-ExtB" panose="02020500000000000000" pitchFamily="18" charset="-120"/>
              </a:rPr>
              <a:t>San hô dưới đáy biển được so sánh với một bức tranh khổng lồ, đẹp như những tòa lâu đài trong truyện cổ tích</a:t>
            </a:r>
            <a:r>
              <a:rPr lang="vi-VN" sz="3600" dirty="0" smtClean="0">
                <a:solidFill>
                  <a:srgbClr val="FF0000"/>
                </a:solidFill>
                <a:latin typeface="+mj-lt"/>
                <a:ea typeface="MingLiU-ExtB" panose="02020500000000000000" pitchFamily="18" charset="-120"/>
              </a:rPr>
              <a:t>.</a:t>
            </a:r>
            <a:endParaRPr lang="en-US" sz="3600" dirty="0">
              <a:solidFill>
                <a:srgbClr val="FF0000"/>
              </a:solidFill>
              <a:latin typeface="+mj-lt"/>
              <a:ea typeface="MingLiU-ExtB" panose="02020500000000000000" pitchFamily="18" charset="-120"/>
            </a:endParaRPr>
          </a:p>
        </p:txBody>
      </p:sp>
    </p:spTree>
    <p:extLst>
      <p:ext uri="{BB962C8B-B14F-4D97-AF65-F5344CB8AC3E}">
        <p14:creationId xmlns:p14="http://schemas.microsoft.com/office/powerpoint/2010/main" val="3171987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9663B6F-FE68-42C6-84A9-CF98FA406047}"/>
              </a:ext>
            </a:extLst>
          </p:cNvPr>
          <p:cNvSpPr txBox="1"/>
          <p:nvPr/>
        </p:nvSpPr>
        <p:spPr>
          <a:xfrm>
            <a:off x="551384" y="620688"/>
            <a:ext cx="11233248" cy="646331"/>
          </a:xfrm>
          <a:prstGeom prst="rect">
            <a:avLst/>
          </a:prstGeom>
          <a:noFill/>
        </p:spPr>
        <p:txBody>
          <a:bodyPr wrap="square" rtlCol="0">
            <a:spAutoFit/>
          </a:bodyPr>
          <a:lstStyle/>
          <a:p>
            <a:pPr defTabSz="913256" fontAlgn="base">
              <a:spcBef>
                <a:spcPct val="0"/>
              </a:spcBef>
              <a:spcAft>
                <a:spcPct val="0"/>
              </a:spcAft>
              <a:defRPr/>
            </a:pPr>
            <a:r>
              <a:rPr lang="vi-VN" altLang="zh-CN" sz="3600" dirty="0">
                <a:latin typeface="Times New Roman" pitchFamily="18" charset="0"/>
                <a:ea typeface="Arial-Rounded" panose="020B0500000000000000" pitchFamily="34" charset="0"/>
                <a:cs typeface="Times New Roman" pitchFamily="18" charset="0"/>
                <a:sym typeface="+mn-lt"/>
              </a:rPr>
              <a:t>4</a:t>
            </a:r>
            <a:r>
              <a:rPr lang="en-US" altLang="zh-CN" sz="3600" dirty="0">
                <a:latin typeface="Times New Roman" pitchFamily="18" charset="0"/>
                <a:ea typeface="Arial-Rounded" panose="020B0500000000000000" pitchFamily="34" charset="0"/>
                <a:cs typeface="Times New Roman" pitchFamily="18" charset="0"/>
                <a:sym typeface="+mn-lt"/>
              </a:rPr>
              <a:t>.</a:t>
            </a:r>
            <a:r>
              <a:rPr lang="vi-VN" altLang="zh-CN" sz="3600" dirty="0">
                <a:latin typeface="Times New Roman" pitchFamily="18" charset="0"/>
                <a:ea typeface="Arial-Rounded" panose="020B0500000000000000" pitchFamily="34" charset="0"/>
                <a:cs typeface="Times New Roman" pitchFamily="18" charset="0"/>
                <a:sym typeface="+mn-lt"/>
              </a:rPr>
              <a:t> Sau bài đọc, em biết thêm điều gì về biển ở Trường Sa?</a:t>
            </a:r>
            <a:r>
              <a:rPr lang="en-US" altLang="zh-CN" sz="3600" dirty="0">
                <a:latin typeface="Times New Roman" pitchFamily="18" charset="0"/>
                <a:ea typeface="Arial-Rounded" panose="020B0500000000000000" pitchFamily="34" charset="0"/>
                <a:cs typeface="Times New Roman" pitchFamily="18" charset="0"/>
                <a:sym typeface="+mn-lt"/>
              </a:rPr>
              <a:t> </a:t>
            </a:r>
          </a:p>
        </p:txBody>
      </p:sp>
      <p:sp>
        <p:nvSpPr>
          <p:cNvPr id="2" name="Rectangle 1"/>
          <p:cNvSpPr/>
          <p:nvPr/>
        </p:nvSpPr>
        <p:spPr>
          <a:xfrm>
            <a:off x="551384" y="1412776"/>
            <a:ext cx="11233248" cy="1870705"/>
          </a:xfrm>
          <a:prstGeom prst="rect">
            <a:avLst/>
          </a:prstGeom>
        </p:spPr>
        <p:txBody>
          <a:bodyPr wrap="square">
            <a:spAutoFit/>
          </a:bodyPr>
          <a:lstStyle/>
          <a:p>
            <a:pPr algn="just">
              <a:lnSpc>
                <a:spcPct val="107000"/>
              </a:lnSpc>
              <a:spcAft>
                <a:spcPts val="0"/>
              </a:spcAft>
            </a:pP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Sa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đáy</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loài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xinh</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kì</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thú</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đáy</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8183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Giới thiệu về quần đảo Trường S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86292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3472" y="2708920"/>
            <a:ext cx="8955741" cy="833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solidFill>
                  <a:prstClr val="black"/>
                </a:solidFill>
                <a:latin typeface="Times New Roman" panose="02020603050405020304" pitchFamily="18" charset="0"/>
                <a:cs typeface="Times New Roman" panose="02020603050405020304" pitchFamily="18" charset="0"/>
              </a:rPr>
              <a:t>LUYỆN ĐỌC LẠI</a:t>
            </a:r>
            <a:endParaRPr lang="en-US" sz="8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220429"/>
      </p:ext>
    </p:extLst>
  </p:cSld>
  <p:clrMapOvr>
    <a:masterClrMapping/>
  </p:clrMapOvr>
  <p:transition spd="slow" advClick="0" advTm="2000">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xmlns="" id="{20C5D417-3BC6-40D7-A1E2-A9B7128804EB}"/>
              </a:ext>
            </a:extLst>
          </p:cNvPr>
          <p:cNvSpPr/>
          <p:nvPr/>
        </p:nvSpPr>
        <p:spPr>
          <a:xfrm>
            <a:off x="274730" y="625475"/>
            <a:ext cx="11581910" cy="15299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itchFamily="18" charset="0"/>
                <a:cs typeface="Times New Roman" pitchFamily="18" charset="0"/>
              </a:rPr>
              <a:t>      Nhắc đến Trường Sa, ngoài các đảo, người ta nhắc đến biển. Mà biển thì có muôn vàn điều kì thú. Thám hiểm đáy biển ở Trường </a:t>
            </a:r>
            <a:r>
              <a:rPr lang="en-US" sz="3200" dirty="0" smtClean="0">
                <a:solidFill>
                  <a:schemeClr val="tx1"/>
                </a:solidFill>
                <a:latin typeface="Times New Roman" pitchFamily="18" charset="0"/>
                <a:cs typeface="Times New Roman" pitchFamily="18" charset="0"/>
              </a:rPr>
              <a:t>S</a:t>
            </a:r>
            <a:r>
              <a:rPr lang="vi-VN" sz="3200" dirty="0" smtClean="0">
                <a:solidFill>
                  <a:schemeClr val="tx1"/>
                </a:solidFill>
                <a:latin typeface="Times New Roman" pitchFamily="18" charset="0"/>
                <a:cs typeface="Times New Roman" pitchFamily="18" charset="0"/>
              </a:rPr>
              <a:t>a </a:t>
            </a:r>
            <a:r>
              <a:rPr lang="vi-VN" sz="3200" dirty="0">
                <a:solidFill>
                  <a:schemeClr val="tx1"/>
                </a:solidFill>
                <a:latin typeface="Times New Roman" pitchFamily="18" charset="0"/>
                <a:cs typeface="Times New Roman" pitchFamily="18" charset="0"/>
              </a:rPr>
              <a:t>của nước ta sẽ thấy bao điều thú vị.</a:t>
            </a:r>
            <a:endParaRPr lang="en-US" sz="3200" dirty="0">
              <a:solidFill>
                <a:schemeClr val="tx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2D3ECA9E-8442-417E-8A88-C6236269A505}"/>
              </a:ext>
            </a:extLst>
          </p:cNvPr>
          <p:cNvSpPr txBox="1"/>
          <p:nvPr/>
        </p:nvSpPr>
        <p:spPr>
          <a:xfrm>
            <a:off x="191344" y="2155430"/>
            <a:ext cx="11665296" cy="3200876"/>
          </a:xfrm>
          <a:prstGeom prst="rect">
            <a:avLst/>
          </a:prstGeom>
          <a:noFill/>
        </p:spPr>
        <p:txBody>
          <a:bodyPr wrap="square" rtlCol="0">
            <a:spAutoFit/>
          </a:bodyPr>
          <a:lstStyle/>
          <a:p>
            <a:pPr marL="30480" marR="30480" algn="just">
              <a:spcAft>
                <a:spcPts val="1200"/>
              </a:spcAft>
              <a:defRPr/>
            </a:pPr>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Biển ở Trường Sa có những loài cá đẹp rực rỡ và lạ mắt. Từng đàn cá đủ màu sắc, dày đặc đến hàng trăm con tạo nên một tấm thảm hoa di động. Những </a:t>
            </a:r>
            <a:r>
              <a:rPr lang="vi-VN" sz="3200" dirty="0" smtClean="0">
                <a:solidFill>
                  <a:srgbClr val="000000"/>
                </a:solidFill>
                <a:latin typeface="Times New Roman" panose="02020603050405020304" pitchFamily="18" charset="0"/>
                <a:ea typeface="Times New Roman" panose="02020603050405020304" pitchFamily="18" charset="0"/>
              </a:rPr>
              <a:t>v</a:t>
            </a:r>
            <a:r>
              <a:rPr lang="en-US" sz="3200" dirty="0" err="1" smtClean="0">
                <a:solidFill>
                  <a:srgbClr val="000000"/>
                </a:solidFill>
                <a:latin typeface="Times New Roman" panose="02020603050405020304" pitchFamily="18" charset="0"/>
                <a:ea typeface="Times New Roman" panose="02020603050405020304" pitchFamily="18" charset="0"/>
              </a:rPr>
              <a:t>ỉa</a:t>
            </a:r>
            <a:r>
              <a:rPr lang="vi-VN" sz="3200" dirty="0" smtClean="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san hô chạy dài từ chân mỗi đảo xuống sâu dần dưới đáy biển. San hô làm cho đáy biển trông như một bức tranh khổng lồ, đẹp như những tòa lâu đài trong truyện cổ tích.</a:t>
            </a:r>
            <a:endParaRPr lang="en-US" sz="3200" dirty="0">
              <a:solidFill>
                <a:srgbClr val="000000"/>
              </a:solidFill>
              <a:latin typeface="Times New Roman" panose="02020603050405020304" pitchFamily="18" charset="0"/>
              <a:ea typeface="Times New Roman" panose="02020603050405020304" pitchFamily="18" charset="0"/>
            </a:endParaRPr>
          </a:p>
          <a:p>
            <a:pPr>
              <a:defRPr/>
            </a:pPr>
            <a:endParaRPr lang="en-US" sz="3200" dirty="0">
              <a:solidFill>
                <a:prstClr val="black"/>
              </a:solidFill>
              <a:latin typeface="Calibri"/>
            </a:endParaRPr>
          </a:p>
        </p:txBody>
      </p:sp>
      <p:sp>
        <p:nvSpPr>
          <p:cNvPr id="4" name="TextBox 3">
            <a:extLst>
              <a:ext uri="{FF2B5EF4-FFF2-40B4-BE49-F238E27FC236}">
                <a16:creationId xmlns:a16="http://schemas.microsoft.com/office/drawing/2014/main" xmlns="" id="{D84EB1CB-B470-4E60-9A49-831FB2C79A5F}"/>
              </a:ext>
            </a:extLst>
          </p:cNvPr>
          <p:cNvSpPr txBox="1"/>
          <p:nvPr/>
        </p:nvSpPr>
        <p:spPr>
          <a:xfrm>
            <a:off x="2351663" y="90135"/>
            <a:ext cx="7626485" cy="523220"/>
          </a:xfrm>
          <a:prstGeom prst="rect">
            <a:avLst/>
          </a:prstGeom>
          <a:noFill/>
        </p:spPr>
        <p:txBody>
          <a:bodyPr wrap="square" rtlCol="0">
            <a:spAutoFit/>
          </a:bodyPr>
          <a:lstStyle/>
          <a:p>
            <a:pPr algn="ctr">
              <a:defRPr/>
            </a:pPr>
            <a:r>
              <a:rPr lang="en-US" sz="2800" b="1" dirty="0">
                <a:latin typeface="Times New Roman" panose="02020603050405020304" pitchFamily="18" charset="0"/>
                <a:cs typeface="Times New Roman" panose="02020603050405020304" pitchFamily="18" charset="0"/>
              </a:rPr>
              <a:t> KHÁM PHÁ ĐÁY BIỂN Ở TR</a:t>
            </a:r>
            <a:r>
              <a:rPr lang="vi-VN" sz="2800" b="1" dirty="0">
                <a:latin typeface="Times New Roman" panose="02020603050405020304" pitchFamily="18" charset="0"/>
                <a:cs typeface="Times New Roman" panose="02020603050405020304" pitchFamily="18" charset="0"/>
              </a:rPr>
              <a:t>ƯỜNG SA</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F4D008B5-83C4-4C7D-83B1-2542F0F26F57}"/>
              </a:ext>
            </a:extLst>
          </p:cNvPr>
          <p:cNvSpPr txBox="1"/>
          <p:nvPr/>
        </p:nvSpPr>
        <p:spPr>
          <a:xfrm>
            <a:off x="6528048" y="5809043"/>
            <a:ext cx="4834200" cy="1077218"/>
          </a:xfrm>
          <a:prstGeom prst="rect">
            <a:avLst/>
          </a:prstGeom>
          <a:noFill/>
        </p:spPr>
        <p:txBody>
          <a:bodyPr wrap="square" rtlCol="0">
            <a:spAutoFit/>
          </a:bodyPr>
          <a:lstStyle/>
          <a:p>
            <a:r>
              <a:rPr lang="en-US" sz="3200" i="1" dirty="0">
                <a:solidFill>
                  <a:srgbClr val="000000"/>
                </a:solidFill>
                <a:latin typeface="Times New Roman" panose="02020603050405020304" pitchFamily="18" charset="0"/>
                <a:ea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rPr>
              <a:t>Theo</a:t>
            </a:r>
            <a:r>
              <a:rPr lang="en-US" sz="3200" i="1" dirty="0">
                <a:solidFill>
                  <a:srgbClr val="000000"/>
                </a:solidFill>
                <a:latin typeface="Times New Roman" panose="02020603050405020304" pitchFamily="18" charset="0"/>
                <a:ea typeface="Times New Roman" panose="02020603050405020304" pitchFamily="18" charset="0"/>
              </a:rPr>
              <a:t> </a:t>
            </a:r>
            <a:r>
              <a:rPr lang="vi-VN" sz="3200" i="1" dirty="0">
                <a:solidFill>
                  <a:srgbClr val="000000"/>
                </a:solidFill>
                <a:latin typeface="Times New Roman" panose="02020603050405020304" pitchFamily="18" charset="0"/>
                <a:ea typeface="Times New Roman" panose="02020603050405020304" pitchFamily="18" charset="0"/>
              </a:rPr>
              <a:t>Nguyễn Xuân Thủy</a:t>
            </a:r>
            <a:r>
              <a:rPr lang="en-US" sz="3200" i="1" dirty="0">
                <a:solidFill>
                  <a:srgbClr val="000000"/>
                </a:solidFill>
                <a:latin typeface="Times New Roman" panose="02020603050405020304" pitchFamily="18" charset="0"/>
                <a:ea typeface="Times New Roman" panose="02020603050405020304" pitchFamily="18" charset="0"/>
              </a:rPr>
              <a:t>)</a:t>
            </a:r>
            <a:endParaRPr lang="en-US" sz="3200" i="1" dirty="0">
              <a:solidFill>
                <a:prstClr val="black"/>
              </a:solidFill>
              <a:latin typeface="Times New Roman" panose="02020603050405020304" pitchFamily="18" charset="0"/>
              <a:ea typeface="Times New Roman" panose="02020603050405020304" pitchFamily="18" charset="0"/>
            </a:endParaRPr>
          </a:p>
          <a:p>
            <a:endParaRPr lang="en-US" sz="3200" dirty="0"/>
          </a:p>
        </p:txBody>
      </p:sp>
      <p:sp>
        <p:nvSpPr>
          <p:cNvPr id="6" name="Rectangle: Rounded Corners 13">
            <a:extLst>
              <a:ext uri="{FF2B5EF4-FFF2-40B4-BE49-F238E27FC236}">
                <a16:creationId xmlns:a16="http://schemas.microsoft.com/office/drawing/2014/main" xmlns="" id="{5047B09F-ABB0-4000-94A7-2D6D1D8C4769}"/>
              </a:ext>
            </a:extLst>
          </p:cNvPr>
          <p:cNvSpPr/>
          <p:nvPr/>
        </p:nvSpPr>
        <p:spPr>
          <a:xfrm>
            <a:off x="274730" y="4581128"/>
            <a:ext cx="11581910" cy="11969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      Trường Sa là vùng biển thân yêu của Tổ quốc, có cảnh đẹp kì thú và hàng nghìn loài vật sống dưới biển.</a:t>
            </a:r>
            <a:endParaRPr lang="en-US" sz="3200" dirty="0">
              <a:solidFill>
                <a:schemeClr val="tx1"/>
              </a:solidFill>
              <a:latin typeface="+mj-lt"/>
            </a:endParaRPr>
          </a:p>
        </p:txBody>
      </p:sp>
    </p:spTree>
    <p:extLst>
      <p:ext uri="{BB962C8B-B14F-4D97-AF65-F5344CB8AC3E}">
        <p14:creationId xmlns:p14="http://schemas.microsoft.com/office/powerpoint/2010/main" val="42851321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xmlns="" id="{21065EC9-B276-4E9A-A357-CBFB0E6BB85B}"/>
              </a:ext>
            </a:extLst>
          </p:cNvPr>
          <p:cNvSpPr/>
          <p:nvPr/>
        </p:nvSpPr>
        <p:spPr>
          <a:xfrm>
            <a:off x="1199456" y="1916832"/>
            <a:ext cx="10369152" cy="2304256"/>
          </a:xfrm>
          <a:prstGeom prst="roundRect">
            <a:avLst/>
          </a:prstGeom>
          <a:solidFill>
            <a:schemeClr val="accent6">
              <a:lumMod val="75000"/>
            </a:schemeClr>
          </a:solidFill>
          <a:ln w="25400" cap="flat" cmpd="sng" algn="ctr">
            <a:noFill/>
            <a:prstDash val="solid"/>
          </a:ln>
          <a:effectLst/>
        </p:spPr>
        <p:txBody>
          <a:bodyPr rtlCol="0" anchor="ctr"/>
          <a:lstStyle/>
          <a:p>
            <a:pPr algn="ctr">
              <a:defRPr/>
            </a:pPr>
            <a:r>
              <a:rPr lang="en-US" sz="4800" b="1" kern="0" dirty="0" smtClean="0">
                <a:solidFill>
                  <a:srgbClr val="F2F2E9"/>
                </a:solidFill>
                <a:latin typeface="Times New Roman" panose="02020603050405020304" pitchFamily="18" charset="0"/>
                <a:cs typeface="Times New Roman" panose="02020603050405020304" pitchFamily="18" charset="0"/>
              </a:rPr>
              <a:t>LUYỆN TẬP THEO VĂN BẢN ĐỌC</a:t>
            </a:r>
            <a:endParaRPr lang="en-US" sz="4800" b="1" kern="0" dirty="0">
              <a:solidFill>
                <a:srgbClr val="F2F2E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81139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3BE49D0B-9D2F-4FDD-A935-A55E32B03199}"/>
              </a:ext>
            </a:extLst>
          </p:cNvPr>
          <p:cNvSpPr txBox="1"/>
          <p:nvPr/>
        </p:nvSpPr>
        <p:spPr>
          <a:xfrm>
            <a:off x="479376" y="404664"/>
            <a:ext cx="11521280" cy="646331"/>
          </a:xfrm>
          <a:prstGeom prst="rect">
            <a:avLst/>
          </a:prstGeom>
          <a:noFill/>
        </p:spPr>
        <p:txBody>
          <a:bodyPr wrap="square" rtlCol="0">
            <a:spAutoFit/>
          </a:bodyPr>
          <a:lstStyle/>
          <a:p>
            <a:pPr algn="just" defTabSz="913256" fontAlgn="base">
              <a:spcBef>
                <a:spcPct val="0"/>
              </a:spcBef>
              <a:spcAft>
                <a:spcPct val="0"/>
              </a:spcAft>
              <a:defRPr/>
            </a:pPr>
            <a:r>
              <a:rPr lang="vi-VN" altLang="zh-CN" sz="3600" dirty="0">
                <a:latin typeface="Times New Roman" panose="02020603050405020304" pitchFamily="18" charset="0"/>
                <a:ea typeface="Arial-Rounded" panose="020B0500000000000000" pitchFamily="34" charset="0"/>
                <a:cs typeface="Times New Roman" panose="02020603050405020304" pitchFamily="18" charset="0"/>
                <a:sym typeface="+mn-lt"/>
              </a:rPr>
              <a:t>1</a:t>
            </a:r>
            <a:r>
              <a:rPr lang="en-US" altLang="zh-CN" sz="36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altLang="zh-CN" sz="3600" dirty="0">
                <a:latin typeface="Times New Roman" panose="02020603050405020304" pitchFamily="18" charset="0"/>
                <a:ea typeface="Arial-Rounded" panose="020B0500000000000000" pitchFamily="34" charset="0"/>
                <a:cs typeface="Times New Roman" panose="02020603050405020304" pitchFamily="18" charset="0"/>
                <a:sym typeface="+mn-lt"/>
              </a:rPr>
              <a:t>Tìm những từ chỉ đặc điểm trong các từ dưới đây?</a:t>
            </a:r>
            <a:endParaRPr lang="zh-CN" altLang="en-US" sz="3600" dirty="0">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3" name="Rounded Rectangle 2"/>
          <p:cNvSpPr/>
          <p:nvPr/>
        </p:nvSpPr>
        <p:spPr>
          <a:xfrm>
            <a:off x="1127448" y="1556792"/>
            <a:ext cx="1234765" cy="5760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tx1"/>
                </a:solidFill>
                <a:latin typeface="Times New Roman" pitchFamily="18" charset="0"/>
                <a:cs typeface="Times New Roman" pitchFamily="18" charset="0"/>
              </a:rPr>
              <a:t>đảo</a:t>
            </a:r>
            <a:endParaRPr lang="en-US" sz="3600" dirty="0">
              <a:solidFill>
                <a:schemeClr val="tx1"/>
              </a:solidFill>
              <a:latin typeface="Times New Roman" pitchFamily="18" charset="0"/>
              <a:cs typeface="Times New Roman" pitchFamily="18" charset="0"/>
            </a:endParaRPr>
          </a:p>
        </p:txBody>
      </p:sp>
      <p:sp>
        <p:nvSpPr>
          <p:cNvPr id="18" name="Rounded Rectangle 17"/>
          <p:cNvSpPr/>
          <p:nvPr/>
        </p:nvSpPr>
        <p:spPr>
          <a:xfrm>
            <a:off x="2927648" y="1556792"/>
            <a:ext cx="1234765" cy="5760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tx1"/>
                </a:solidFill>
                <a:latin typeface="Times New Roman" pitchFamily="18" charset="0"/>
                <a:cs typeface="Times New Roman" pitchFamily="18" charset="0"/>
              </a:rPr>
              <a:t>biển</a:t>
            </a:r>
            <a:endParaRPr lang="en-US" sz="3600" dirty="0">
              <a:solidFill>
                <a:schemeClr val="tx1"/>
              </a:solidFill>
              <a:latin typeface="Times New Roman" pitchFamily="18" charset="0"/>
              <a:cs typeface="Times New Roman" pitchFamily="18" charset="0"/>
            </a:endParaRPr>
          </a:p>
        </p:txBody>
      </p:sp>
      <p:sp>
        <p:nvSpPr>
          <p:cNvPr id="19" name="Rounded Rectangle 18"/>
          <p:cNvSpPr/>
          <p:nvPr/>
        </p:nvSpPr>
        <p:spPr>
          <a:xfrm>
            <a:off x="4712245" y="1556792"/>
            <a:ext cx="1417440" cy="5760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tx1"/>
                </a:solidFill>
                <a:latin typeface="Times New Roman" pitchFamily="18" charset="0"/>
                <a:cs typeface="Times New Roman" pitchFamily="18" charset="0"/>
              </a:rPr>
              <a:t>rực rỡ</a:t>
            </a:r>
            <a:endParaRPr lang="en-US" sz="3600" dirty="0">
              <a:solidFill>
                <a:schemeClr val="tx1"/>
              </a:solidFill>
              <a:latin typeface="Times New Roman" pitchFamily="18" charset="0"/>
              <a:cs typeface="Times New Roman" pitchFamily="18" charset="0"/>
            </a:endParaRPr>
          </a:p>
        </p:txBody>
      </p:sp>
      <p:sp>
        <p:nvSpPr>
          <p:cNvPr id="20" name="Rounded Rectangle 19"/>
          <p:cNvSpPr/>
          <p:nvPr/>
        </p:nvSpPr>
        <p:spPr>
          <a:xfrm>
            <a:off x="6512445" y="1556792"/>
            <a:ext cx="1967273" cy="5760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tx1"/>
                </a:solidFill>
                <a:latin typeface="Times New Roman" pitchFamily="18" charset="0"/>
                <a:cs typeface="Times New Roman" pitchFamily="18" charset="0"/>
              </a:rPr>
              <a:t>khổng lồ</a:t>
            </a:r>
            <a:endParaRPr lang="en-US" sz="3600" dirty="0">
              <a:solidFill>
                <a:schemeClr val="tx1"/>
              </a:solidFill>
              <a:latin typeface="Times New Roman" pitchFamily="18" charset="0"/>
              <a:cs typeface="Times New Roman" pitchFamily="18" charset="0"/>
            </a:endParaRPr>
          </a:p>
        </p:txBody>
      </p:sp>
      <p:sp>
        <p:nvSpPr>
          <p:cNvPr id="21" name="Rounded Rectangle 20"/>
          <p:cNvSpPr/>
          <p:nvPr/>
        </p:nvSpPr>
        <p:spPr>
          <a:xfrm>
            <a:off x="8686318" y="1538900"/>
            <a:ext cx="1586146" cy="5939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tx1"/>
                </a:solidFill>
                <a:latin typeface="Times New Roman" pitchFamily="18" charset="0"/>
                <a:cs typeface="Times New Roman" pitchFamily="18" charset="0"/>
              </a:rPr>
              <a:t>san hô</a:t>
            </a:r>
            <a:endParaRPr lang="en-US" sz="3600" dirty="0">
              <a:solidFill>
                <a:schemeClr val="tx1"/>
              </a:solidFill>
              <a:latin typeface="Times New Roman" pitchFamily="18" charset="0"/>
              <a:cs typeface="Times New Roman" pitchFamily="18" charset="0"/>
            </a:endParaRPr>
          </a:p>
        </p:txBody>
      </p:sp>
      <p:sp>
        <p:nvSpPr>
          <p:cNvPr id="22" name="Rounded Rectangle 21"/>
          <p:cNvSpPr/>
          <p:nvPr/>
        </p:nvSpPr>
        <p:spPr>
          <a:xfrm>
            <a:off x="10448761" y="1538901"/>
            <a:ext cx="1234765" cy="59395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tx1"/>
                </a:solidFill>
                <a:latin typeface="Times New Roman" pitchFamily="18" charset="0"/>
                <a:cs typeface="Times New Roman" pitchFamily="18" charset="0"/>
              </a:rPr>
              <a:t>đẹp</a:t>
            </a:r>
            <a:endParaRPr lang="en-US" sz="3600" dirty="0">
              <a:solidFill>
                <a:schemeClr val="tx1"/>
              </a:solidFill>
              <a:latin typeface="Times New Roman" pitchFamily="18" charset="0"/>
              <a:cs typeface="Times New Roman" pitchFamily="18" charset="0"/>
            </a:endParaRPr>
          </a:p>
        </p:txBody>
      </p:sp>
      <p:cxnSp>
        <p:nvCxnSpPr>
          <p:cNvPr id="4" name="Straight Connector 3"/>
          <p:cNvCxnSpPr/>
          <p:nvPr/>
        </p:nvCxnSpPr>
        <p:spPr>
          <a:xfrm>
            <a:off x="3249365" y="980728"/>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806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3"/>
                                        </p:tgtEl>
                                      </p:cBhvr>
                                    </p:animEffect>
                                    <p:anim calcmode="lin" valueType="num">
                                      <p:cBhvr>
                                        <p:cTn id="17" dur="1000"/>
                                        <p:tgtEl>
                                          <p:spTgt spid="3"/>
                                        </p:tgtEl>
                                        <p:attrNameLst>
                                          <p:attrName>ppt_x</p:attrName>
                                        </p:attrNameLst>
                                      </p:cBhvr>
                                      <p:tavLst>
                                        <p:tav tm="0">
                                          <p:val>
                                            <p:strVal val="ppt_x"/>
                                          </p:val>
                                        </p:tav>
                                        <p:tav tm="100000">
                                          <p:val>
                                            <p:strVal val="ppt_x"/>
                                          </p:val>
                                        </p:tav>
                                      </p:tavLst>
                                    </p:anim>
                                    <p:anim calcmode="lin" valueType="num">
                                      <p:cBhvr>
                                        <p:cTn id="18" dur="1000"/>
                                        <p:tgtEl>
                                          <p:spTgt spid="3"/>
                                        </p:tgtEl>
                                        <p:attrNameLst>
                                          <p:attrName>ppt_y</p:attrName>
                                        </p:attrNameLst>
                                      </p:cBhvr>
                                      <p:tavLst>
                                        <p:tav tm="0">
                                          <p:val>
                                            <p:strVal val="ppt_y"/>
                                          </p:val>
                                        </p:tav>
                                        <p:tav tm="100000">
                                          <p:val>
                                            <p:strVal val="ppt_y+.1"/>
                                          </p:val>
                                        </p:tav>
                                      </p:tavLst>
                                    </p:anim>
                                    <p:set>
                                      <p:cBhvr>
                                        <p:cTn id="19" dur="1" fill="hold">
                                          <p:stCondLst>
                                            <p:cond delay="9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6" presetClass="exit" presetSubtype="0" fill="hold" grpId="0" nodeType="clickEffect">
                                  <p:stCondLst>
                                    <p:cond delay="0"/>
                                  </p:stCondLst>
                                  <p:childTnLst>
                                    <p:animEffect transition="out" filter="wipe(down)">
                                      <p:cBhvr>
                                        <p:cTn id="23" dur="180" accel="50000">
                                          <p:stCondLst>
                                            <p:cond delay="1820"/>
                                          </p:stCondLst>
                                        </p:cTn>
                                        <p:tgtEl>
                                          <p:spTgt spid="18"/>
                                        </p:tgtEl>
                                      </p:cBhvr>
                                    </p:animEffect>
                                    <p:anim calcmode="lin" valueType="num">
                                      <p:cBhvr>
                                        <p:cTn id="24" dur="1822" tmFilter="0,0; 0.14,0.31; 0.43,0.73; 0.71,0.91; 1.0,1.0">
                                          <p:stCondLst>
                                            <p:cond delay="0"/>
                                          </p:stCondLst>
                                        </p:cTn>
                                        <p:tgtEl>
                                          <p:spTgt spid="18"/>
                                        </p:tgtEl>
                                        <p:attrNameLst>
                                          <p:attrName>ppt_x</p:attrName>
                                        </p:attrNameLst>
                                      </p:cBhvr>
                                      <p:tavLst>
                                        <p:tav tm="0">
                                          <p:val>
                                            <p:strVal val="ppt_x"/>
                                          </p:val>
                                        </p:tav>
                                        <p:tav tm="100000">
                                          <p:val>
                                            <p:strVal val="#ppt_x+0.25"/>
                                          </p:val>
                                        </p:tav>
                                      </p:tavLst>
                                    </p:anim>
                                    <p:anim calcmode="lin" valueType="num">
                                      <p:cBhvr>
                                        <p:cTn id="25" dur="178">
                                          <p:stCondLst>
                                            <p:cond delay="1822"/>
                                          </p:stCondLst>
                                        </p:cTn>
                                        <p:tgtEl>
                                          <p:spTgt spid="18"/>
                                        </p:tgtEl>
                                        <p:attrNameLst>
                                          <p:attrName>ppt_x</p:attrName>
                                        </p:attrNameLst>
                                      </p:cBhvr>
                                      <p:tavLst>
                                        <p:tav tm="0">
                                          <p:val>
                                            <p:strVal val="ppt_x"/>
                                          </p:val>
                                        </p:tav>
                                        <p:tav tm="100000">
                                          <p:val>
                                            <p:strVal val="ppt_x"/>
                                          </p:val>
                                        </p:tav>
                                      </p:tavLst>
                                    </p:anim>
                                    <p:anim calcmode="lin" valueType="num">
                                      <p:cBhvr>
                                        <p:cTn id="26" dur="664" tmFilter="0.0,0.0;0.25,0.07;0.50,0.2;0.75,0.467;1.0,1.0">
                                          <p:stCondLst>
                                            <p:cond delay="0"/>
                                          </p:stCondLst>
                                        </p:cTn>
                                        <p:tgtEl>
                                          <p:spTgt spid="1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7" dur="664" tmFilter="0, 0; 0.125,0.2665; 0.25,0.4; 0.375,0.465; 0.5,0.5;  0.625,0.535; 0.75,0.6; 0.875,0.7335; 1,1">
                                          <p:stCondLst>
                                            <p:cond delay="664"/>
                                          </p:stCondLst>
                                        </p:cTn>
                                        <p:tgtEl>
                                          <p:spTgt spid="1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8" dur="332" tmFilter="0, 0; 0.125,0.2665; 0.25,0.4; 0.375,0.465; 0.5,0.5;  0.625,0.535; 0.75,0.6; 0.875,0.7335; 1,1">
                                          <p:stCondLst>
                                            <p:cond delay="1324"/>
                                          </p:stCondLst>
                                        </p:cTn>
                                        <p:tgtEl>
                                          <p:spTgt spid="1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9" dur="164" tmFilter="0, 0; 0.125,0.2665; 0.25,0.4; 0.375,0.465; 0.5,0.5;  0.625,0.535; 0.75,0.6; 0.875,0.7335; 1,1">
                                          <p:stCondLst>
                                            <p:cond delay="1656"/>
                                          </p:stCondLst>
                                        </p:cTn>
                                        <p:tgtEl>
                                          <p:spTgt spid="1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0" dur="180" accel="50000">
                                          <p:stCondLst>
                                            <p:cond delay="1820"/>
                                          </p:stCondLst>
                                        </p:cTn>
                                        <p:tgtEl>
                                          <p:spTgt spid="18"/>
                                        </p:tgtEl>
                                        <p:attrNameLst>
                                          <p:attrName>ppt_y</p:attrName>
                                        </p:attrNameLst>
                                      </p:cBhvr>
                                      <p:tavLst>
                                        <p:tav tm="0">
                                          <p:val>
                                            <p:strVal val="ppt_y"/>
                                          </p:val>
                                        </p:tav>
                                        <p:tav tm="100000">
                                          <p:val>
                                            <p:strVal val="ppt_y+ppt_h"/>
                                          </p:val>
                                        </p:tav>
                                      </p:tavLst>
                                    </p:anim>
                                    <p:animScale>
                                      <p:cBhvr>
                                        <p:cTn id="31" dur="26">
                                          <p:stCondLst>
                                            <p:cond delay="620"/>
                                          </p:stCondLst>
                                        </p:cTn>
                                        <p:tgtEl>
                                          <p:spTgt spid="18"/>
                                        </p:tgtEl>
                                      </p:cBhvr>
                                      <p:to x="100000" y="60000"/>
                                    </p:animScale>
                                    <p:animScale>
                                      <p:cBhvr>
                                        <p:cTn id="32" dur="166" decel="50000">
                                          <p:stCondLst>
                                            <p:cond delay="64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set>
                                      <p:cBhvr>
                                        <p:cTn id="39" dur="1" fill="hold">
                                          <p:stCondLst>
                                            <p:cond delay="19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grpId="0" nodeType="clickEffect">
                                  <p:stCondLst>
                                    <p:cond delay="0"/>
                                  </p:stCondLst>
                                  <p:childTnLst>
                                    <p:animEffect transition="out" filter="fade">
                                      <p:cBhvr>
                                        <p:cTn id="43" dur="1000"/>
                                        <p:tgtEl>
                                          <p:spTgt spid="21"/>
                                        </p:tgtEl>
                                      </p:cBhvr>
                                    </p:animEffect>
                                    <p:anim calcmode="lin" valueType="num">
                                      <p:cBhvr>
                                        <p:cTn id="44" dur="1000"/>
                                        <p:tgtEl>
                                          <p:spTgt spid="21"/>
                                        </p:tgtEl>
                                        <p:attrNameLst>
                                          <p:attrName>ppt_x</p:attrName>
                                        </p:attrNameLst>
                                      </p:cBhvr>
                                      <p:tavLst>
                                        <p:tav tm="0">
                                          <p:val>
                                            <p:strVal val="ppt_x"/>
                                          </p:val>
                                        </p:tav>
                                        <p:tav tm="100000">
                                          <p:val>
                                            <p:strVal val="ppt_x"/>
                                          </p:val>
                                        </p:tav>
                                      </p:tavLst>
                                    </p:anim>
                                    <p:anim calcmode="lin" valueType="num">
                                      <p:cBhvr>
                                        <p:cTn id="45" dur="1000"/>
                                        <p:tgtEl>
                                          <p:spTgt spid="21"/>
                                        </p:tgtEl>
                                        <p:attrNameLst>
                                          <p:attrName>ppt_y</p:attrName>
                                        </p:attrNameLst>
                                      </p:cBhvr>
                                      <p:tavLst>
                                        <p:tav tm="0">
                                          <p:val>
                                            <p:strVal val="ppt_y"/>
                                          </p:val>
                                        </p:tav>
                                        <p:tav tm="100000">
                                          <p:val>
                                            <p:strVal val="ppt_y+.1"/>
                                          </p:val>
                                        </p:tav>
                                      </p:tavLst>
                                    </p:anim>
                                    <p:set>
                                      <p:cBhvr>
                                        <p:cTn id="46" dur="1" fill="hold">
                                          <p:stCondLst>
                                            <p:cond delay="999"/>
                                          </p:stCondLst>
                                        </p:cTn>
                                        <p:tgtEl>
                                          <p:spTgt spid="21"/>
                                        </p:tgtEl>
                                        <p:attrNameLst>
                                          <p:attrName>style.visibility</p:attrName>
                                        </p:attrNameLst>
                                      </p:cBhvr>
                                      <p:to>
                                        <p:strVal val="hidden"/>
                                      </p:to>
                                    </p:set>
                                  </p:childTnLst>
                                </p:cTn>
                              </p:par>
                              <p:par>
                                <p:cTn id="47" presetID="42" presetClass="path" presetSubtype="0" accel="50000" decel="50000" fill="hold" grpId="0" nodeType="withEffect">
                                  <p:stCondLst>
                                    <p:cond delay="0"/>
                                  </p:stCondLst>
                                  <p:childTnLst>
                                    <p:animMotion origin="layout" path="M -1.25E-6 -1.48148E-6 L -0.18672 0.2625 " pathEditMode="relative" rAng="0" ptsTypes="AA">
                                      <p:cBhvr>
                                        <p:cTn id="48" dur="2000" fill="hold"/>
                                        <p:tgtEl>
                                          <p:spTgt spid="19"/>
                                        </p:tgtEl>
                                        <p:attrNameLst>
                                          <p:attrName>ppt_x</p:attrName>
                                          <p:attrName>ppt_y</p:attrName>
                                        </p:attrNameLst>
                                      </p:cBhvr>
                                      <p:rCtr x="-9336" y="13125"/>
                                    </p:animMotion>
                                  </p:childTnLst>
                                </p:cTn>
                              </p:par>
                              <p:par>
                                <p:cTn id="49" presetID="42" presetClass="path" presetSubtype="0" accel="50000" decel="50000" fill="hold" grpId="0" nodeType="withEffect">
                                  <p:stCondLst>
                                    <p:cond delay="0"/>
                                  </p:stCondLst>
                                  <p:childTnLst>
                                    <p:animMotion origin="layout" path="M -2.29167E-6 -2.59259E-6 L -0.19765 0.27431 " pathEditMode="relative" rAng="0" ptsTypes="AA">
                                      <p:cBhvr>
                                        <p:cTn id="50" dur="2000" fill="hold"/>
                                        <p:tgtEl>
                                          <p:spTgt spid="22"/>
                                        </p:tgtEl>
                                        <p:attrNameLst>
                                          <p:attrName>ppt_x</p:attrName>
                                          <p:attrName>ppt_y</p:attrName>
                                        </p:attrNameLst>
                                      </p:cBhvr>
                                      <p:rCtr x="-9883" y="13704"/>
                                    </p:animMotion>
                                  </p:childTnLst>
                                </p:cTn>
                              </p:par>
                              <p:par>
                                <p:cTn id="51" presetID="42" presetClass="path" presetSubtype="0" accel="50000" decel="50000" fill="hold" grpId="0" nodeType="withEffect">
                                  <p:stCondLst>
                                    <p:cond delay="0"/>
                                  </p:stCondLst>
                                  <p:childTnLst>
                                    <p:animMotion origin="layout" path="M -3.75E-6 -1.48148E-6 L -0.12669 0.27292 " pathEditMode="relative" rAng="0" ptsTypes="AA">
                                      <p:cBhvr>
                                        <p:cTn id="52" dur="2000" fill="hold"/>
                                        <p:tgtEl>
                                          <p:spTgt spid="20"/>
                                        </p:tgtEl>
                                        <p:attrNameLst>
                                          <p:attrName>ppt_x</p:attrName>
                                          <p:attrName>ppt_y</p:attrName>
                                        </p:attrNameLst>
                                      </p:cBhvr>
                                      <p:rCtr x="-6341" y="13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8" grpId="0" animBg="1"/>
      <p:bldP spid="19"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xmlns="" id="{3BE49D0B-9D2F-4FDD-A935-A55E32B03199}"/>
              </a:ext>
            </a:extLst>
          </p:cNvPr>
          <p:cNvSpPr txBox="1"/>
          <p:nvPr/>
        </p:nvSpPr>
        <p:spPr>
          <a:xfrm>
            <a:off x="911424" y="548680"/>
            <a:ext cx="7015328" cy="646331"/>
          </a:xfrm>
          <a:prstGeom prst="rect">
            <a:avLst/>
          </a:prstGeom>
          <a:noFill/>
        </p:spPr>
        <p:txBody>
          <a:bodyPr wrap="square" rtlCol="0">
            <a:spAutoFit/>
          </a:bodyPr>
          <a:lstStyle/>
          <a:p>
            <a:pPr algn="just" defTabSz="913256" fontAlgn="base">
              <a:spcBef>
                <a:spcPct val="0"/>
              </a:spcBef>
              <a:spcAft>
                <a:spcPct val="0"/>
              </a:spcAft>
              <a:defRPr/>
            </a:pPr>
            <a:r>
              <a:rPr lang="vi-VN" altLang="zh-CN" sz="3600" b="1" dirty="0">
                <a:latin typeface="Times New Roman" panose="02020603050405020304" pitchFamily="18" charset="0"/>
                <a:ea typeface="Arial-Rounded" panose="020B0500000000000000" pitchFamily="34" charset="0"/>
                <a:cs typeface="Times New Roman" panose="02020603050405020304" pitchFamily="18" charset="0"/>
                <a:sym typeface="+mn-lt"/>
              </a:rPr>
              <a:t>2</a:t>
            </a:r>
            <a:r>
              <a:rPr lang="en-US" altLang="zh-CN" sz="3600" b="1"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altLang="zh-CN" sz="3600" b="1" dirty="0">
                <a:latin typeface="Times New Roman" panose="02020603050405020304" pitchFamily="18" charset="0"/>
                <a:ea typeface="Arial-Rounded" panose="020B0500000000000000" pitchFamily="34" charset="0"/>
                <a:cs typeface="Times New Roman" panose="02020603050405020304" pitchFamily="18" charset="0"/>
                <a:sym typeface="+mn-lt"/>
              </a:rPr>
              <a:t>Đặt một câu với từ vừa tìm được.</a:t>
            </a:r>
            <a:endParaRPr lang="zh-CN" altLang="en-US" sz="3600" b="1" dirty="0">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44" name="Rectangle 43"/>
          <p:cNvSpPr/>
          <p:nvPr/>
        </p:nvSpPr>
        <p:spPr>
          <a:xfrm>
            <a:off x="914128" y="1195011"/>
            <a:ext cx="10873208" cy="646331"/>
          </a:xfrm>
          <a:prstGeom prst="rect">
            <a:avLst/>
          </a:prstGeom>
        </p:spPr>
        <p:txBody>
          <a:bodyPr wrap="square">
            <a:spAutoFit/>
          </a:bodyPr>
          <a:lstStyle/>
          <a:p>
            <a:pPr algn="just"/>
            <a:r>
              <a:rPr lang="en-US" sz="3600" dirty="0" smtClean="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Trong </a:t>
            </a:r>
            <a:r>
              <a:rPr lang="vi-VN" sz="3600" dirty="0">
                <a:solidFill>
                  <a:srgbClr val="FF0000"/>
                </a:solidFill>
                <a:latin typeface="Times New Roman" panose="02020603050405020304" pitchFamily="18" charset="0"/>
                <a:cs typeface="Times New Roman" panose="02020603050405020304" pitchFamily="18" charset="0"/>
              </a:rPr>
              <a:t>vườn, hoa nở </a:t>
            </a:r>
            <a:r>
              <a:rPr lang="vi-VN" sz="3600" b="1" dirty="0">
                <a:solidFill>
                  <a:srgbClr val="FF0000"/>
                </a:solidFill>
                <a:latin typeface="Times New Roman" panose="02020603050405020304" pitchFamily="18" charset="0"/>
                <a:cs typeface="Times New Roman" panose="02020603050405020304" pitchFamily="18" charset="0"/>
              </a:rPr>
              <a:t>rực rỡ</a:t>
            </a:r>
            <a:r>
              <a:rPr lang="vi-VN" sz="3600" b="1"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914128" y="1841342"/>
            <a:ext cx="10873208" cy="646331"/>
          </a:xfrm>
          <a:prstGeom prst="rect">
            <a:avLst/>
          </a:prstGeom>
        </p:spPr>
        <p:txBody>
          <a:bodyPr wrap="square">
            <a:spAutoFit/>
          </a:bodyPr>
          <a:lstStyle/>
          <a:p>
            <a:pPr algn="just"/>
            <a:r>
              <a:rPr lang="vi-VN" sz="3600" dirty="0" smtClean="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Phong cảnh nơi đây giống như một bức tranh </a:t>
            </a:r>
            <a:r>
              <a:rPr lang="vi-VN" sz="3600" b="1" dirty="0">
                <a:solidFill>
                  <a:srgbClr val="FF0000"/>
                </a:solidFill>
                <a:latin typeface="Times New Roman" panose="02020603050405020304" pitchFamily="18" charset="0"/>
                <a:cs typeface="Times New Roman" panose="02020603050405020304" pitchFamily="18" charset="0"/>
              </a:rPr>
              <a:t>khổng lồ</a:t>
            </a:r>
            <a:r>
              <a:rPr lang="vi-VN" sz="3600" b="1"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911424" y="2501390"/>
            <a:ext cx="10873208" cy="646331"/>
          </a:xfrm>
          <a:prstGeom prst="rect">
            <a:avLst/>
          </a:prstGeom>
        </p:spPr>
        <p:txBody>
          <a:bodyPr wrap="square">
            <a:spAutoFit/>
          </a:bodyPr>
          <a:lstStyle/>
          <a:p>
            <a:pPr algn="just"/>
            <a:r>
              <a:rPr lang="vi-VN" sz="3600" dirty="0" smtClean="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Ngôi nhà này thật </a:t>
            </a:r>
            <a:r>
              <a:rPr lang="vi-VN" sz="3600" b="1" dirty="0">
                <a:solidFill>
                  <a:srgbClr val="FF0000"/>
                </a:solidFill>
                <a:latin typeface="Times New Roman" panose="02020603050405020304" pitchFamily="18" charset="0"/>
                <a:cs typeface="Times New Roman" panose="02020603050405020304" pitchFamily="18" charset="0"/>
              </a:rPr>
              <a:t>đẹp</a:t>
            </a:r>
            <a:r>
              <a:rPr lang="vi-VN" sz="3600" b="1"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2322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4"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y2meta.com-Bé Mai Vy ♫ Bé Yêu Biển Lắm ♫ Thần Đồng Âm Nhạc Thiếu Nhi ♫ Nhạc Thiếu Nhi Dành Cho Bé Cho Gia Đình-(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760" y="188640"/>
            <a:ext cx="11713880" cy="6192688"/>
          </a:xfrm>
          <a:prstGeom prst="rect">
            <a:avLst/>
          </a:prstGeom>
        </p:spPr>
      </p:pic>
    </p:spTree>
    <p:extLst>
      <p:ext uri="{BB962C8B-B14F-4D97-AF65-F5344CB8AC3E}">
        <p14:creationId xmlns:p14="http://schemas.microsoft.com/office/powerpoint/2010/main" val="1721118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1912715" y="3276992"/>
            <a:ext cx="8717123"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xmlns="" id="{2186EBBF-DC48-4AB5-A27A-424B0FCE2637}"/>
              </a:ext>
            </a:extLst>
          </p:cNvPr>
          <p:cNvGrpSpPr/>
          <p:nvPr/>
        </p:nvGrpSpPr>
        <p:grpSpPr>
          <a:xfrm>
            <a:off x="3647729" y="1655174"/>
            <a:ext cx="4824536" cy="1845837"/>
            <a:chOff x="2118480" y="1316166"/>
            <a:chExt cx="1512168" cy="1512168"/>
          </a:xfrm>
        </p:grpSpPr>
        <p:sp>
          <p:nvSpPr>
            <p:cNvPr id="11" name="15">
              <a:extLst>
                <a:ext uri="{FF2B5EF4-FFF2-40B4-BE49-F238E27FC236}">
                  <a16:creationId xmlns:a16="http://schemas.microsoft.com/office/drawing/2014/main" xmlns=""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2" name="TextBox 67">
              <a:extLst>
                <a:ext uri="{FF2B5EF4-FFF2-40B4-BE49-F238E27FC236}">
                  <a16:creationId xmlns:a16="http://schemas.microsoft.com/office/drawing/2014/main" xmlns="" id="{CD266F93-4930-44EE-B40F-F068D42EC517}"/>
                </a:ext>
              </a:extLst>
            </p:cNvPr>
            <p:cNvSpPr txBox="1"/>
            <p:nvPr/>
          </p:nvSpPr>
          <p:spPr>
            <a:xfrm>
              <a:off x="2208337" y="1556684"/>
              <a:ext cx="1378326" cy="983347"/>
            </a:xfrm>
            <a:prstGeom prst="rect">
              <a:avLst/>
            </a:prstGeom>
            <a:noFill/>
          </p:spPr>
          <p:txBody>
            <a:bodyPr wrap="square" rtlCol="0">
              <a:spAutoFit/>
            </a:bodyPr>
            <a:lstStyle/>
            <a:p>
              <a:pPr marL="0" lvl="1" algn="ctr" defTabSz="1219200">
                <a:defRPr/>
              </a:pPr>
              <a:r>
                <a:rPr lang="en-US" altLang="zh-CN" sz="7200"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Tiết</a:t>
              </a:r>
              <a:r>
                <a:rPr lang="en-US" altLang="zh-CN"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3 </a:t>
              </a:r>
              <a:endParaRPr lang="zh-CN" altLang="en-US"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1794242" y="484039"/>
            <a:ext cx="203147"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2078383" y="567004"/>
            <a:ext cx="203147"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2368312" y="567004"/>
            <a:ext cx="203147"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9441743" y="468686"/>
            <a:ext cx="203147"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9725884" y="551651"/>
            <a:ext cx="203147"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0015813" y="551651"/>
            <a:ext cx="203147"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sp>
        <p:nvSpPr>
          <p:cNvPr id="44" name="TextBox 43">
            <a:extLst>
              <a:ext uri="{FF2B5EF4-FFF2-40B4-BE49-F238E27FC236}">
                <a16:creationId xmlns:a16="http://schemas.microsoft.com/office/drawing/2014/main" xmlns="" id="{5F50F907-C6BA-4380-9188-2A5EA79C8B5D}"/>
              </a:ext>
            </a:extLst>
          </p:cNvPr>
          <p:cNvSpPr txBox="1"/>
          <p:nvPr/>
        </p:nvSpPr>
        <p:spPr>
          <a:xfrm>
            <a:off x="1523701" y="232579"/>
            <a:ext cx="8961293" cy="1323439"/>
          </a:xfrm>
          <a:prstGeom prst="rect">
            <a:avLst/>
          </a:prstGeom>
          <a:noFill/>
        </p:spPr>
        <p:txBody>
          <a:bodyPr wrap="square"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28</a:t>
            </a:r>
            <a:r>
              <a:rPr lang="en-US" sz="4000" b="1" dirty="0">
                <a:solidFill>
                  <a:srgbClr val="FF0000"/>
                </a:solidFill>
                <a:latin typeface="Times New Roman" panose="02020603050405020304" pitchFamily="18" charset="0"/>
                <a:cs typeface="Times New Roman" panose="02020603050405020304" pitchFamily="18" charset="0"/>
              </a:rPr>
              <a:t>: KHÁM PHÁ ĐÁY BIỂN </a:t>
            </a:r>
          </a:p>
          <a:p>
            <a:pPr algn="ctr">
              <a:defRPr/>
            </a:pPr>
            <a:r>
              <a:rPr lang="en-US" sz="4000" b="1" dirty="0">
                <a:solidFill>
                  <a:srgbClr val="FF0000"/>
                </a:solidFill>
                <a:latin typeface="Times New Roman" panose="02020603050405020304" pitchFamily="18" charset="0"/>
                <a:cs typeface="Times New Roman" panose="02020603050405020304" pitchFamily="18" charset="0"/>
              </a:rPr>
              <a:t>Ở TRƯỜNG SA</a:t>
            </a:r>
          </a:p>
        </p:txBody>
      </p:sp>
    </p:spTree>
    <p:extLst>
      <p:ext uri="{BB962C8B-B14F-4D97-AF65-F5344CB8AC3E}">
        <p14:creationId xmlns:p14="http://schemas.microsoft.com/office/powerpoint/2010/main" val="20753715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F58DFBD-8F9B-4BDF-9573-262585968152}"/>
              </a:ext>
            </a:extLst>
          </p:cNvPr>
          <p:cNvSpPr txBox="1"/>
          <p:nvPr/>
        </p:nvSpPr>
        <p:spPr>
          <a:xfrm>
            <a:off x="1853408" y="1661996"/>
            <a:ext cx="8136904" cy="4401205"/>
          </a:xfrm>
          <a:prstGeom prst="rect">
            <a:avLst/>
          </a:prstGeom>
          <a:noFill/>
        </p:spPr>
        <p:txBody>
          <a:bodyPr wrap="square">
            <a:spAutoFit/>
          </a:bodyPr>
          <a:lstStyle/>
          <a:p>
            <a:pPr algn="just">
              <a:lnSpc>
                <a:spcPct val="150000"/>
              </a:lnSpc>
            </a:pP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Biển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ở </a:t>
            </a:r>
            <a:r>
              <a:rPr lang="en-US" sz="2800" b="1" dirty="0" err="1">
                <a:solidFill>
                  <a:srgbClr val="0000FF"/>
                </a:solidFill>
                <a:latin typeface="Times New Roman" panose="02020603050405020304" pitchFamily="18" charset="0"/>
                <a:cs typeface="Times New Roman" panose="02020603050405020304" pitchFamily="18" charset="0"/>
              </a:rPr>
              <a:t>Trường</a:t>
            </a:r>
            <a:r>
              <a:rPr lang="en-US" sz="2800" b="1" dirty="0">
                <a:solidFill>
                  <a:srgbClr val="0000FF"/>
                </a:solidFill>
                <a:latin typeface="Times New Roman" panose="02020603050405020304" pitchFamily="18" charset="0"/>
                <a:cs typeface="Times New Roman" panose="02020603050405020304" pitchFamily="18" charset="0"/>
              </a:rPr>
              <a:t> Sa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loài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đẹp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rực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mắt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đàn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màu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sắc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dày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đặc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hàng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trăm</a:t>
            </a:r>
            <a:r>
              <a:rPr lang="en-US" sz="2800" b="1" dirty="0">
                <a:solidFill>
                  <a:srgbClr val="0000FF"/>
                </a:solidFill>
                <a:latin typeface="Times New Roman" panose="02020603050405020304" pitchFamily="18" charset="0"/>
                <a:cs typeface="Times New Roman" panose="02020603050405020304" pitchFamily="18" charset="0"/>
              </a:rPr>
              <a:t> con </a:t>
            </a:r>
            <a:r>
              <a:rPr lang="en-US" sz="2800" b="1" dirty="0" err="1">
                <a:solidFill>
                  <a:srgbClr val="0000FF"/>
                </a:solidFill>
                <a:latin typeface="Times New Roman" panose="02020603050405020304" pitchFamily="18" charset="0"/>
                <a:cs typeface="Times New Roman" panose="02020603050405020304" pitchFamily="18" charset="0"/>
              </a:rPr>
              <a:t>tạo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tấm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thảm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hoa</a:t>
            </a:r>
            <a:r>
              <a:rPr lang="en-US" sz="2800" b="1" dirty="0">
                <a:solidFill>
                  <a:srgbClr val="0000FF"/>
                </a:solidFill>
                <a:latin typeface="Times New Roman" panose="02020603050405020304" pitchFamily="18" charset="0"/>
                <a:cs typeface="Times New Roman" panose="02020603050405020304" pitchFamily="18" charset="0"/>
              </a:rPr>
              <a:t> di </a:t>
            </a:r>
            <a:r>
              <a:rPr lang="en-US" sz="2800" b="1" dirty="0" err="1">
                <a:solidFill>
                  <a:srgbClr val="0000FF"/>
                </a:solidFill>
                <a:latin typeface="Times New Roman" panose="02020603050405020304" pitchFamily="18" charset="0"/>
                <a:cs typeface="Times New Roman" panose="02020603050405020304" pitchFamily="18" charset="0"/>
              </a:rPr>
              <a:t>động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vỉa</a:t>
            </a:r>
            <a:r>
              <a:rPr lang="en-US" sz="2800" b="1" dirty="0">
                <a:solidFill>
                  <a:srgbClr val="0000FF"/>
                </a:solidFill>
                <a:latin typeface="Times New Roman" panose="02020603050405020304" pitchFamily="18" charset="0"/>
                <a:cs typeface="Times New Roman" panose="02020603050405020304" pitchFamily="18" charset="0"/>
              </a:rPr>
              <a:t> san </a:t>
            </a:r>
            <a:r>
              <a:rPr lang="en-US" sz="2800" b="1" dirty="0" err="1">
                <a:solidFill>
                  <a:srgbClr val="0000FF"/>
                </a:solidFill>
                <a:latin typeface="Times New Roman" panose="02020603050405020304" pitchFamily="18" charset="0"/>
                <a:cs typeface="Times New Roman" panose="02020603050405020304" pitchFamily="18" charset="0"/>
              </a:rPr>
              <a:t>hô</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chạy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dài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mỗi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đảo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xuống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sâu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dần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dưới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đáy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biển</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a:p>
            <a:pPr algn="just">
              <a:lnSpc>
                <a:spcPct val="150000"/>
              </a:lnSpc>
            </a:pPr>
            <a:r>
              <a:rPr lang="en-US" sz="2800" b="1" dirty="0">
                <a:solidFill>
                  <a:srgbClr val="0000FF"/>
                </a:solidFill>
                <a:latin typeface="Times New Roman" panose="02020603050405020304" pitchFamily="18" charset="0"/>
                <a:cs typeface="Times New Roman" panose="02020603050405020304" pitchFamily="18" charset="0"/>
              </a:rPr>
              <a:t> </a:t>
            </a:r>
            <a:endParaRPr lang="en-US" sz="2800" b="1" dirty="0">
              <a:solidFill>
                <a:schemeClr val="bg2">
                  <a:lumMod val="25000"/>
                </a:schemeClr>
              </a:solidFill>
              <a:latin typeface="HP001 4 hàng" panose="020B0603050302020204" pitchFamily="34" charset="0"/>
            </a:endParaRPr>
          </a:p>
          <a:p>
            <a:endParaRPr lang="en-US" sz="2800" dirty="0"/>
          </a:p>
        </p:txBody>
      </p:sp>
      <p:sp>
        <p:nvSpPr>
          <p:cNvPr id="2" name="Rectangle 1"/>
          <p:cNvSpPr/>
          <p:nvPr/>
        </p:nvSpPr>
        <p:spPr>
          <a:xfrm>
            <a:off x="4672389" y="288325"/>
            <a:ext cx="2952328" cy="830997"/>
          </a:xfrm>
          <a:prstGeom prst="rect">
            <a:avLst/>
          </a:prstGeom>
        </p:spPr>
        <p:txBody>
          <a:bodyPr wrap="square">
            <a:spAutoFit/>
          </a:bodyPr>
          <a:lstStyle/>
          <a:p>
            <a:pPr algn="ctr">
              <a:lnSpc>
                <a:spcPct val="150000"/>
              </a:lnSpc>
            </a:pPr>
            <a:r>
              <a:rPr lang="en-US" sz="3200" b="1" u="sng" dirty="0" err="1">
                <a:latin typeface="Times New Roman" panose="02020603050405020304" pitchFamily="18" charset="0"/>
                <a:cs typeface="Times New Roman" panose="02020603050405020304" pitchFamily="18" charset="0"/>
              </a:rPr>
              <a:t>Nghe</a:t>
            </a:r>
            <a:r>
              <a:rPr lang="en-US" sz="3200" b="1" u="sng" dirty="0">
                <a:latin typeface="Times New Roman" panose="02020603050405020304" pitchFamily="18" charset="0"/>
                <a:cs typeface="Times New Roman" panose="02020603050405020304" pitchFamily="18" charset="0"/>
              </a:rPr>
              <a:t> – </a:t>
            </a:r>
            <a:r>
              <a:rPr lang="en-US" sz="3200" b="1" u="sng" dirty="0" err="1">
                <a:latin typeface="Times New Roman" panose="02020603050405020304" pitchFamily="18" charset="0"/>
                <a:cs typeface="Times New Roman" panose="02020603050405020304" pitchFamily="18" charset="0"/>
              </a:rPr>
              <a:t>viết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540050" y="830997"/>
            <a:ext cx="5217006" cy="738664"/>
          </a:xfrm>
          <a:prstGeom prst="rect">
            <a:avLst/>
          </a:prstGeom>
        </p:spPr>
        <p:txBody>
          <a:bodyPr wrap="none">
            <a:spAutoFit/>
          </a:bodyPr>
          <a:lstStyle/>
          <a:p>
            <a:pPr algn="ct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Khám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đáy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biển</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Sa</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E9789C9E-2B97-4A57-AADE-6FBC7458C331}"/>
              </a:ext>
            </a:extLst>
          </p:cNvPr>
          <p:cNvPicPr>
            <a:picLocks noChangeAspect="1"/>
          </p:cNvPicPr>
          <p:nvPr/>
        </p:nvPicPr>
        <p:blipFill>
          <a:blip r:embed="rId2"/>
          <a:stretch>
            <a:fillRect/>
          </a:stretch>
        </p:blipFill>
        <p:spPr>
          <a:xfrm flipV="1">
            <a:off x="2855640" y="1871724"/>
            <a:ext cx="246418" cy="365737"/>
          </a:xfrm>
          <a:prstGeom prst="rect">
            <a:avLst/>
          </a:prstGeom>
        </p:spPr>
      </p:pic>
      <p:pic>
        <p:nvPicPr>
          <p:cNvPr id="6" name="Picture 5">
            <a:extLst>
              <a:ext uri="{FF2B5EF4-FFF2-40B4-BE49-F238E27FC236}">
                <a16:creationId xmlns:a16="http://schemas.microsoft.com/office/drawing/2014/main" xmlns="" id="{E9789C9E-2B97-4A57-AADE-6FBC7458C331}"/>
              </a:ext>
            </a:extLst>
          </p:cNvPr>
          <p:cNvPicPr>
            <a:picLocks noChangeAspect="1"/>
          </p:cNvPicPr>
          <p:nvPr/>
        </p:nvPicPr>
        <p:blipFill>
          <a:blip r:embed="rId2"/>
          <a:stretch>
            <a:fillRect/>
          </a:stretch>
        </p:blipFill>
        <p:spPr>
          <a:xfrm flipV="1">
            <a:off x="3953864" y="1848002"/>
            <a:ext cx="233924" cy="347193"/>
          </a:xfrm>
          <a:prstGeom prst="rect">
            <a:avLst/>
          </a:prstGeom>
        </p:spPr>
      </p:pic>
      <p:pic>
        <p:nvPicPr>
          <p:cNvPr id="7" name="Picture 6">
            <a:extLst>
              <a:ext uri="{FF2B5EF4-FFF2-40B4-BE49-F238E27FC236}">
                <a16:creationId xmlns:a16="http://schemas.microsoft.com/office/drawing/2014/main" xmlns="" id="{E9789C9E-2B97-4A57-AADE-6FBC7458C331}"/>
              </a:ext>
            </a:extLst>
          </p:cNvPr>
          <p:cNvPicPr>
            <a:picLocks noChangeAspect="1"/>
          </p:cNvPicPr>
          <p:nvPr/>
        </p:nvPicPr>
        <p:blipFill>
          <a:blip r:embed="rId2"/>
          <a:stretch>
            <a:fillRect/>
          </a:stretch>
        </p:blipFill>
        <p:spPr>
          <a:xfrm flipV="1">
            <a:off x="5153116" y="1874566"/>
            <a:ext cx="216024" cy="320626"/>
          </a:xfrm>
          <a:prstGeom prst="rect">
            <a:avLst/>
          </a:prstGeom>
        </p:spPr>
      </p:pic>
      <p:pic>
        <p:nvPicPr>
          <p:cNvPr id="8" name="Picture 7">
            <a:extLst>
              <a:ext uri="{FF2B5EF4-FFF2-40B4-BE49-F238E27FC236}">
                <a16:creationId xmlns:a16="http://schemas.microsoft.com/office/drawing/2014/main" xmlns="" id="{E9789C9E-2B97-4A57-AADE-6FBC7458C331}"/>
              </a:ext>
            </a:extLst>
          </p:cNvPr>
          <p:cNvPicPr>
            <a:picLocks noChangeAspect="1"/>
          </p:cNvPicPr>
          <p:nvPr/>
        </p:nvPicPr>
        <p:blipFill>
          <a:blip r:embed="rId2"/>
          <a:stretch>
            <a:fillRect/>
          </a:stretch>
        </p:blipFill>
        <p:spPr>
          <a:xfrm flipV="1">
            <a:off x="3638939" y="2491350"/>
            <a:ext cx="306136" cy="392634"/>
          </a:xfrm>
          <a:prstGeom prst="rect">
            <a:avLst/>
          </a:prstGeom>
        </p:spPr>
      </p:pic>
      <p:pic>
        <p:nvPicPr>
          <p:cNvPr id="9" name="Picture 8">
            <a:extLst>
              <a:ext uri="{FF2B5EF4-FFF2-40B4-BE49-F238E27FC236}">
                <a16:creationId xmlns:a16="http://schemas.microsoft.com/office/drawing/2014/main" xmlns="" id="{E9789C9E-2B97-4A57-AADE-6FBC7458C331}"/>
              </a:ext>
            </a:extLst>
          </p:cNvPr>
          <p:cNvPicPr>
            <a:picLocks noChangeAspect="1"/>
          </p:cNvPicPr>
          <p:nvPr/>
        </p:nvPicPr>
        <p:blipFill>
          <a:blip r:embed="rId2"/>
          <a:stretch>
            <a:fillRect/>
          </a:stretch>
        </p:blipFill>
        <p:spPr>
          <a:xfrm flipV="1">
            <a:off x="1847528" y="3648848"/>
            <a:ext cx="360040" cy="534377"/>
          </a:xfrm>
          <a:prstGeom prst="rect">
            <a:avLst/>
          </a:prstGeom>
        </p:spPr>
      </p:pic>
      <p:sp>
        <p:nvSpPr>
          <p:cNvPr id="10" name="Rectangle 9"/>
          <p:cNvSpPr/>
          <p:nvPr/>
        </p:nvSpPr>
        <p:spPr>
          <a:xfrm>
            <a:off x="2721504" y="1665565"/>
            <a:ext cx="504056" cy="738664"/>
          </a:xfrm>
          <a:prstGeom prst="rect">
            <a:avLst/>
          </a:prstGeom>
        </p:spPr>
        <p:txBody>
          <a:bodyPr wrap="square">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B</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864339" y="1652263"/>
            <a:ext cx="358974" cy="738664"/>
          </a:xfrm>
          <a:prstGeom prst="rect">
            <a:avLst/>
          </a:prstGeom>
        </p:spPr>
        <p:txBody>
          <a:bodyPr wrap="square">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5088478" y="1661993"/>
            <a:ext cx="385041" cy="738664"/>
          </a:xfrm>
          <a:prstGeom prst="rect">
            <a:avLst/>
          </a:prstGeom>
        </p:spPr>
        <p:txBody>
          <a:bodyPr wrap="none">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S</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47528" y="3570817"/>
            <a:ext cx="444352" cy="738664"/>
          </a:xfrm>
          <a:prstGeom prst="rect">
            <a:avLst/>
          </a:prstGeom>
        </p:spPr>
        <p:txBody>
          <a:bodyPr wrap="none">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606703" y="2304982"/>
            <a:ext cx="423513" cy="738664"/>
          </a:xfrm>
          <a:prstGeom prst="rect">
            <a:avLst/>
          </a:prstGeom>
        </p:spPr>
        <p:txBody>
          <a:bodyPr wrap="none">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116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BADE442-949D-4253-817B-622884C385C0}"/>
              </a:ext>
            </a:extLst>
          </p:cNvPr>
          <p:cNvSpPr/>
          <p:nvPr/>
        </p:nvSpPr>
        <p:spPr>
          <a:xfrm>
            <a:off x="4051742" y="836715"/>
            <a:ext cx="4937873" cy="679167"/>
          </a:xfrm>
          <a:prstGeom prst="roundRect">
            <a:avLst/>
          </a:prstGeom>
          <a:solidFill>
            <a:srgbClr val="00B050"/>
          </a:solidFill>
          <a:ln w="25400" cap="flat" cmpd="sng" algn="ctr">
            <a:noFill/>
            <a:prstDash val="solid"/>
          </a:ln>
          <a:effectLst/>
        </p:spPr>
        <p:txBody>
          <a:bodyPr rtlCol="0" anchor="ctr"/>
          <a:lstStyle/>
          <a:p>
            <a:pPr algn="ctr">
              <a:defRPr/>
            </a:pPr>
            <a:r>
              <a:rPr lang="en-US" sz="4000" b="1" kern="0" dirty="0" err="1">
                <a:solidFill>
                  <a:schemeClr val="bg1"/>
                </a:solidFill>
                <a:latin typeface="Times New Roman" panose="02020603050405020304" pitchFamily="18" charset="0"/>
                <a:cs typeface="Times New Roman" panose="02020603050405020304" pitchFamily="18" charset="0"/>
              </a:rPr>
              <a:t>Luyện</a:t>
            </a:r>
            <a:r>
              <a:rPr lang="en-US" sz="4000" b="1" kern="0" dirty="0">
                <a:solidFill>
                  <a:schemeClr val="bg1"/>
                </a:solidFill>
                <a:latin typeface="Times New Roman" panose="02020603050405020304" pitchFamily="18" charset="0"/>
                <a:cs typeface="Times New Roman" panose="02020603050405020304" pitchFamily="18" charset="0"/>
              </a:rPr>
              <a:t> </a:t>
            </a:r>
            <a:r>
              <a:rPr lang="en-US" sz="4000" b="1" kern="0" dirty="0" err="1">
                <a:solidFill>
                  <a:schemeClr val="bg1"/>
                </a:solidFill>
                <a:latin typeface="Times New Roman" panose="02020603050405020304" pitchFamily="18" charset="0"/>
                <a:cs typeface="Times New Roman" panose="02020603050405020304" pitchFamily="18" charset="0"/>
              </a:rPr>
              <a:t>viết</a:t>
            </a:r>
            <a:r>
              <a:rPr lang="en-US" sz="4000" b="1" kern="0" dirty="0">
                <a:solidFill>
                  <a:schemeClr val="bg1"/>
                </a:solidFill>
                <a:latin typeface="Times New Roman" panose="02020603050405020304" pitchFamily="18" charset="0"/>
                <a:cs typeface="Times New Roman" panose="02020603050405020304" pitchFamily="18" charset="0"/>
              </a:rPr>
              <a:t> </a:t>
            </a:r>
            <a:r>
              <a:rPr lang="en-US" sz="4000" b="1" kern="0" dirty="0" err="1">
                <a:solidFill>
                  <a:schemeClr val="bg1"/>
                </a:solidFill>
                <a:latin typeface="Times New Roman" panose="02020603050405020304" pitchFamily="18" charset="0"/>
                <a:cs typeface="Times New Roman" panose="02020603050405020304" pitchFamily="18" charset="0"/>
              </a:rPr>
              <a:t>từ</a:t>
            </a:r>
            <a:r>
              <a:rPr lang="en-US" sz="4000" b="1" kern="0" dirty="0">
                <a:solidFill>
                  <a:schemeClr val="bg1"/>
                </a:solidFill>
                <a:latin typeface="Times New Roman" panose="02020603050405020304" pitchFamily="18" charset="0"/>
                <a:cs typeface="Times New Roman" panose="02020603050405020304" pitchFamily="18" charset="0"/>
              </a:rPr>
              <a:t> </a:t>
            </a:r>
            <a:r>
              <a:rPr lang="en-US" sz="4000" b="1" kern="0" dirty="0" err="1">
                <a:solidFill>
                  <a:schemeClr val="bg1"/>
                </a:solidFill>
                <a:latin typeface="Times New Roman" panose="02020603050405020304" pitchFamily="18" charset="0"/>
                <a:cs typeface="Times New Roman" panose="02020603050405020304" pitchFamily="18" charset="0"/>
              </a:rPr>
              <a:t>khó</a:t>
            </a:r>
            <a:endParaRPr lang="en-US" sz="4000" b="1" kern="0" dirty="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3E186EC2-4184-410B-92F6-C920D38F752F}"/>
              </a:ext>
            </a:extLst>
          </p:cNvPr>
          <p:cNvSpPr/>
          <p:nvPr/>
        </p:nvSpPr>
        <p:spPr>
          <a:xfrm>
            <a:off x="5241940" y="2045424"/>
            <a:ext cx="1867819" cy="769441"/>
          </a:xfrm>
          <a:prstGeom prst="rect">
            <a:avLst/>
          </a:prstGeom>
        </p:spPr>
        <p:txBody>
          <a:bodyPr wrap="none">
            <a:spAutoFit/>
          </a:bodyPr>
          <a:lstStyle/>
          <a:p>
            <a:r>
              <a:rPr lang="en-US" sz="4400" b="1" dirty="0" err="1">
                <a:latin typeface="Times New Roman" panose="02020603050405020304" pitchFamily="18" charset="0"/>
                <a:ea typeface="Times New Roman" panose="02020603050405020304" pitchFamily="18" charset="0"/>
              </a:rPr>
              <a:t>rực</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rỡ</a:t>
            </a:r>
            <a:r>
              <a:rPr lang="en-US" sz="4400" b="1" dirty="0">
                <a:latin typeface="Times New Roman" panose="02020603050405020304" pitchFamily="18" charset="0"/>
                <a:ea typeface="Times New Roman" panose="02020603050405020304" pitchFamily="18" charset="0"/>
              </a:rPr>
              <a:t> </a:t>
            </a:r>
            <a:endParaRPr lang="en-US" sz="4400" dirty="0"/>
          </a:p>
        </p:txBody>
      </p:sp>
      <p:sp>
        <p:nvSpPr>
          <p:cNvPr id="4" name="Rectangle 3">
            <a:extLst>
              <a:ext uri="{FF2B5EF4-FFF2-40B4-BE49-F238E27FC236}">
                <a16:creationId xmlns:a16="http://schemas.microsoft.com/office/drawing/2014/main" xmlns="" id="{4B2E0ED9-A335-468D-BE82-29FFC89BC036}"/>
              </a:ext>
            </a:extLst>
          </p:cNvPr>
          <p:cNvSpPr/>
          <p:nvPr/>
        </p:nvSpPr>
        <p:spPr>
          <a:xfrm>
            <a:off x="5230105" y="3493418"/>
            <a:ext cx="2191626" cy="769441"/>
          </a:xfrm>
          <a:prstGeom prst="rect">
            <a:avLst/>
          </a:prstGeom>
        </p:spPr>
        <p:txBody>
          <a:bodyPr wrap="none">
            <a:spAutoFit/>
          </a:bodyPr>
          <a:lstStyle/>
          <a:p>
            <a:r>
              <a:rPr lang="en-US" sz="4400" b="1" dirty="0" err="1">
                <a:latin typeface="Times New Roman" panose="02020603050405020304" pitchFamily="18" charset="0"/>
                <a:ea typeface="Times New Roman" panose="02020603050405020304" pitchFamily="18" charset="0"/>
              </a:rPr>
              <a:t>dày</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đặc</a:t>
            </a:r>
            <a:r>
              <a:rPr lang="en-US" sz="4400" b="1" dirty="0">
                <a:latin typeface="Times New Roman" panose="02020603050405020304" pitchFamily="18" charset="0"/>
                <a:ea typeface="Times New Roman" panose="02020603050405020304" pitchFamily="18" charset="0"/>
              </a:rPr>
              <a:t> </a:t>
            </a:r>
            <a:endParaRPr lang="en-US" sz="4400" dirty="0"/>
          </a:p>
        </p:txBody>
      </p:sp>
      <p:sp>
        <p:nvSpPr>
          <p:cNvPr id="5" name="Rectangle 4">
            <a:extLst>
              <a:ext uri="{FF2B5EF4-FFF2-40B4-BE49-F238E27FC236}">
                <a16:creationId xmlns:a16="http://schemas.microsoft.com/office/drawing/2014/main" xmlns="" id="{042D0F4D-78CB-446E-A8FB-828238B8D831}"/>
              </a:ext>
            </a:extLst>
          </p:cNvPr>
          <p:cNvSpPr/>
          <p:nvPr/>
        </p:nvSpPr>
        <p:spPr>
          <a:xfrm>
            <a:off x="5223032" y="4210001"/>
            <a:ext cx="2659702" cy="769441"/>
          </a:xfrm>
          <a:prstGeom prst="rect">
            <a:avLst/>
          </a:prstGeom>
        </p:spPr>
        <p:txBody>
          <a:bodyPr wrap="none">
            <a:spAutoFit/>
          </a:bodyPr>
          <a:lstStyle/>
          <a:p>
            <a:r>
              <a:rPr lang="en-US" sz="4400" b="1" dirty="0" err="1">
                <a:latin typeface="Times New Roman" panose="02020603050405020304" pitchFamily="18" charset="0"/>
                <a:ea typeface="Times New Roman" panose="02020603050405020304" pitchFamily="18" charset="0"/>
              </a:rPr>
              <a:t>tấm</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thảm</a:t>
            </a:r>
            <a:r>
              <a:rPr lang="en-US" sz="4400" b="1" dirty="0">
                <a:latin typeface="Times New Roman" panose="02020603050405020304" pitchFamily="18" charset="0"/>
                <a:ea typeface="Times New Roman" panose="02020603050405020304" pitchFamily="18" charset="0"/>
              </a:rPr>
              <a:t> </a:t>
            </a:r>
            <a:endParaRPr lang="en-US" sz="4400" dirty="0"/>
          </a:p>
        </p:txBody>
      </p:sp>
      <p:sp>
        <p:nvSpPr>
          <p:cNvPr id="6" name="Rectangle 5">
            <a:extLst>
              <a:ext uri="{FF2B5EF4-FFF2-40B4-BE49-F238E27FC236}">
                <a16:creationId xmlns:a16="http://schemas.microsoft.com/office/drawing/2014/main" xmlns="" id="{5CA93A89-AE4A-482F-A5AA-9814F6DBB579}"/>
              </a:ext>
            </a:extLst>
          </p:cNvPr>
          <p:cNvSpPr/>
          <p:nvPr/>
        </p:nvSpPr>
        <p:spPr>
          <a:xfrm>
            <a:off x="5220480" y="4960662"/>
            <a:ext cx="2600392" cy="769441"/>
          </a:xfrm>
          <a:prstGeom prst="rect">
            <a:avLst/>
          </a:prstGeom>
        </p:spPr>
        <p:txBody>
          <a:bodyPr wrap="none">
            <a:spAutoFit/>
          </a:bodyPr>
          <a:lstStyle/>
          <a:p>
            <a:r>
              <a:rPr lang="en-US" sz="4400" b="1" dirty="0" err="1">
                <a:latin typeface="Times New Roman" panose="02020603050405020304" pitchFamily="18" charset="0"/>
                <a:ea typeface="Times New Roman" panose="02020603050405020304" pitchFamily="18" charset="0"/>
              </a:rPr>
              <a:t>vỉa</a:t>
            </a:r>
            <a:r>
              <a:rPr lang="en-US" sz="4400" b="1" dirty="0">
                <a:latin typeface="Times New Roman" panose="02020603050405020304" pitchFamily="18" charset="0"/>
                <a:ea typeface="Times New Roman" panose="02020603050405020304" pitchFamily="18" charset="0"/>
              </a:rPr>
              <a:t> san </a:t>
            </a:r>
            <a:r>
              <a:rPr lang="en-US" sz="4400" b="1" dirty="0" err="1">
                <a:latin typeface="Times New Roman" panose="02020603050405020304" pitchFamily="18" charset="0"/>
                <a:ea typeface="Times New Roman" panose="02020603050405020304" pitchFamily="18" charset="0"/>
              </a:rPr>
              <a:t>hô</a:t>
            </a:r>
            <a:endParaRPr lang="en-US" sz="4400" dirty="0"/>
          </a:p>
        </p:txBody>
      </p:sp>
      <p:sp>
        <p:nvSpPr>
          <p:cNvPr id="7" name="Rectangle 6">
            <a:extLst>
              <a:ext uri="{FF2B5EF4-FFF2-40B4-BE49-F238E27FC236}">
                <a16:creationId xmlns:a16="http://schemas.microsoft.com/office/drawing/2014/main" xmlns="" id="{956706CD-98A8-4262-ABB2-E3478CAB1AD6}"/>
              </a:ext>
            </a:extLst>
          </p:cNvPr>
          <p:cNvSpPr/>
          <p:nvPr/>
        </p:nvSpPr>
        <p:spPr>
          <a:xfrm>
            <a:off x="5241940" y="2052271"/>
            <a:ext cx="1867819" cy="769441"/>
          </a:xfrm>
          <a:prstGeom prst="rect">
            <a:avLst/>
          </a:prstGeom>
        </p:spPr>
        <p:txBody>
          <a:bodyPr wrap="none">
            <a:spAutoFit/>
          </a:bodyPr>
          <a:lstStyle/>
          <a:p>
            <a:r>
              <a:rPr lang="en-US" sz="4400" b="1" dirty="0" err="1">
                <a:latin typeface="Times New Roman" panose="02020603050405020304" pitchFamily="18" charset="0"/>
                <a:ea typeface="Times New Roman" panose="02020603050405020304" pitchFamily="18" charset="0"/>
              </a:rPr>
              <a:t>r</a:t>
            </a:r>
            <a:r>
              <a:rPr lang="en-US" sz="4400" b="1" dirty="0" err="1">
                <a:solidFill>
                  <a:srgbClr val="FF0000"/>
                </a:solidFill>
                <a:latin typeface="Times New Roman" panose="02020603050405020304" pitchFamily="18" charset="0"/>
                <a:ea typeface="Times New Roman" panose="02020603050405020304" pitchFamily="18" charset="0"/>
              </a:rPr>
              <a:t>ực</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r</a:t>
            </a:r>
            <a:r>
              <a:rPr lang="en-US" sz="4400" b="1" dirty="0" err="1">
                <a:solidFill>
                  <a:srgbClr val="FF0000"/>
                </a:solidFill>
                <a:latin typeface="Times New Roman" panose="02020603050405020304" pitchFamily="18" charset="0"/>
                <a:ea typeface="Times New Roman" panose="02020603050405020304" pitchFamily="18" charset="0"/>
              </a:rPr>
              <a:t>ỡ</a:t>
            </a:r>
            <a:r>
              <a:rPr lang="en-US" sz="4400" b="1" dirty="0">
                <a:latin typeface="Times New Roman" panose="02020603050405020304" pitchFamily="18" charset="0"/>
                <a:ea typeface="Times New Roman" panose="02020603050405020304" pitchFamily="18" charset="0"/>
              </a:rPr>
              <a:t> </a:t>
            </a:r>
            <a:endParaRPr lang="en-US" sz="4400" dirty="0"/>
          </a:p>
        </p:txBody>
      </p:sp>
      <p:sp>
        <p:nvSpPr>
          <p:cNvPr id="8" name="Rectangle 7">
            <a:extLst>
              <a:ext uri="{FF2B5EF4-FFF2-40B4-BE49-F238E27FC236}">
                <a16:creationId xmlns:a16="http://schemas.microsoft.com/office/drawing/2014/main" xmlns="" id="{853FE375-2C1B-414B-AABD-32A0B6ABA3DF}"/>
              </a:ext>
            </a:extLst>
          </p:cNvPr>
          <p:cNvSpPr/>
          <p:nvPr/>
        </p:nvSpPr>
        <p:spPr>
          <a:xfrm>
            <a:off x="5241940" y="2742757"/>
            <a:ext cx="2848857" cy="769441"/>
          </a:xfrm>
          <a:prstGeom prst="rect">
            <a:avLst/>
          </a:prstGeom>
        </p:spPr>
        <p:txBody>
          <a:bodyPr wrap="none">
            <a:spAutoFit/>
          </a:bodyPr>
          <a:lstStyle/>
          <a:p>
            <a:r>
              <a:rPr lang="en-US" sz="4400" b="1" dirty="0" err="1">
                <a:latin typeface="Times New Roman" panose="02020603050405020304" pitchFamily="18" charset="0"/>
                <a:ea typeface="Times New Roman" panose="02020603050405020304" pitchFamily="18" charset="0"/>
              </a:rPr>
              <a:t>hàng</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trăm</a:t>
            </a:r>
            <a:r>
              <a:rPr lang="en-US" sz="4400" b="1" dirty="0">
                <a:latin typeface="Times New Roman" panose="02020603050405020304" pitchFamily="18" charset="0"/>
                <a:ea typeface="Times New Roman" panose="02020603050405020304" pitchFamily="18" charset="0"/>
              </a:rPr>
              <a:t> </a:t>
            </a:r>
            <a:endParaRPr lang="en-US" sz="4400" dirty="0"/>
          </a:p>
        </p:txBody>
      </p:sp>
      <p:sp>
        <p:nvSpPr>
          <p:cNvPr id="9" name="Rectangle 8">
            <a:extLst>
              <a:ext uri="{FF2B5EF4-FFF2-40B4-BE49-F238E27FC236}">
                <a16:creationId xmlns:a16="http://schemas.microsoft.com/office/drawing/2014/main" xmlns="" id="{0DE59076-DCA8-4333-A42C-2B7DDF562FE2}"/>
              </a:ext>
            </a:extLst>
          </p:cNvPr>
          <p:cNvSpPr/>
          <p:nvPr/>
        </p:nvSpPr>
        <p:spPr>
          <a:xfrm>
            <a:off x="5241937" y="3486571"/>
            <a:ext cx="2191626" cy="769441"/>
          </a:xfrm>
          <a:prstGeom prst="rect">
            <a:avLst/>
          </a:prstGeom>
        </p:spPr>
        <p:txBody>
          <a:bodyPr wrap="none">
            <a:spAutoFit/>
          </a:bodyPr>
          <a:lstStyle/>
          <a:p>
            <a:r>
              <a:rPr lang="en-US" sz="4400" b="1" dirty="0" err="1">
                <a:latin typeface="Times New Roman" panose="02020603050405020304" pitchFamily="18" charset="0"/>
                <a:ea typeface="Times New Roman" panose="02020603050405020304" pitchFamily="18" charset="0"/>
              </a:rPr>
              <a:t>dày</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đ</a:t>
            </a:r>
            <a:r>
              <a:rPr lang="en-US" sz="4400" b="1" dirty="0" err="1">
                <a:solidFill>
                  <a:srgbClr val="FF0000"/>
                </a:solidFill>
                <a:latin typeface="Times New Roman" panose="02020603050405020304" pitchFamily="18" charset="0"/>
                <a:ea typeface="Times New Roman" panose="02020603050405020304" pitchFamily="18" charset="0"/>
              </a:rPr>
              <a:t>ặc</a:t>
            </a:r>
            <a:r>
              <a:rPr lang="en-US" sz="4400" b="1" dirty="0">
                <a:latin typeface="Times New Roman" panose="02020603050405020304" pitchFamily="18" charset="0"/>
                <a:ea typeface="Times New Roman" panose="02020603050405020304" pitchFamily="18" charset="0"/>
              </a:rPr>
              <a:t> </a:t>
            </a:r>
            <a:endParaRPr lang="en-US" sz="4400" dirty="0"/>
          </a:p>
        </p:txBody>
      </p:sp>
      <p:sp>
        <p:nvSpPr>
          <p:cNvPr id="10" name="Rectangle 9">
            <a:extLst>
              <a:ext uri="{FF2B5EF4-FFF2-40B4-BE49-F238E27FC236}">
                <a16:creationId xmlns:a16="http://schemas.microsoft.com/office/drawing/2014/main" xmlns="" id="{85409036-6726-4488-9617-395AFD3997EF}"/>
              </a:ext>
            </a:extLst>
          </p:cNvPr>
          <p:cNvSpPr/>
          <p:nvPr/>
        </p:nvSpPr>
        <p:spPr>
          <a:xfrm>
            <a:off x="5218494" y="4202802"/>
            <a:ext cx="2659702" cy="769441"/>
          </a:xfrm>
          <a:prstGeom prst="rect">
            <a:avLst/>
          </a:prstGeom>
        </p:spPr>
        <p:txBody>
          <a:bodyPr wrap="none">
            <a:spAutoFit/>
          </a:bodyPr>
          <a:lstStyle/>
          <a:p>
            <a:r>
              <a:rPr lang="en-US" sz="4400" b="1" dirty="0" err="1">
                <a:latin typeface="Times New Roman" panose="02020603050405020304" pitchFamily="18" charset="0"/>
                <a:ea typeface="Times New Roman" panose="02020603050405020304" pitchFamily="18" charset="0"/>
              </a:rPr>
              <a:t>t</a:t>
            </a:r>
            <a:r>
              <a:rPr lang="en-US" sz="4400" b="1" dirty="0" err="1">
                <a:solidFill>
                  <a:srgbClr val="FF0000"/>
                </a:solidFill>
                <a:latin typeface="Times New Roman" panose="02020603050405020304" pitchFamily="18" charset="0"/>
                <a:ea typeface="Times New Roman" panose="02020603050405020304" pitchFamily="18" charset="0"/>
              </a:rPr>
              <a:t>ấm</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thảm</a:t>
            </a:r>
            <a:r>
              <a:rPr lang="en-US" sz="4400" b="1" dirty="0">
                <a:latin typeface="Times New Roman" panose="02020603050405020304" pitchFamily="18" charset="0"/>
                <a:ea typeface="Times New Roman" panose="02020603050405020304" pitchFamily="18" charset="0"/>
              </a:rPr>
              <a:t> </a:t>
            </a:r>
            <a:endParaRPr lang="en-US" sz="4400" dirty="0"/>
          </a:p>
        </p:txBody>
      </p:sp>
      <p:sp>
        <p:nvSpPr>
          <p:cNvPr id="11" name="Rectangle 10">
            <a:extLst>
              <a:ext uri="{FF2B5EF4-FFF2-40B4-BE49-F238E27FC236}">
                <a16:creationId xmlns:a16="http://schemas.microsoft.com/office/drawing/2014/main" xmlns="" id="{E342362B-0470-4651-969B-A243C3EDD173}"/>
              </a:ext>
            </a:extLst>
          </p:cNvPr>
          <p:cNvSpPr/>
          <p:nvPr/>
        </p:nvSpPr>
        <p:spPr>
          <a:xfrm>
            <a:off x="5218500" y="4958405"/>
            <a:ext cx="2731262" cy="769441"/>
          </a:xfrm>
          <a:prstGeom prst="rect">
            <a:avLst/>
          </a:prstGeom>
        </p:spPr>
        <p:txBody>
          <a:bodyPr wrap="square">
            <a:spAutoFit/>
          </a:bodyPr>
          <a:lstStyle/>
          <a:p>
            <a:r>
              <a:rPr lang="en-US" sz="4400" b="1" dirty="0" err="1">
                <a:latin typeface="Times New Roman" panose="02020603050405020304" pitchFamily="18" charset="0"/>
                <a:ea typeface="Times New Roman" panose="02020603050405020304" pitchFamily="18" charset="0"/>
              </a:rPr>
              <a:t>vỉa</a:t>
            </a:r>
            <a:r>
              <a:rPr lang="en-US" sz="4400" b="1" dirty="0">
                <a:latin typeface="Times New Roman" panose="02020603050405020304" pitchFamily="18" charset="0"/>
                <a:ea typeface="Times New Roman" panose="02020603050405020304" pitchFamily="18" charset="0"/>
              </a:rPr>
              <a:t> </a:t>
            </a:r>
            <a:r>
              <a:rPr lang="en-US" sz="4400" b="1" dirty="0">
                <a:solidFill>
                  <a:srgbClr val="FF0000"/>
                </a:solidFill>
                <a:latin typeface="Times New Roman" panose="02020603050405020304" pitchFamily="18" charset="0"/>
                <a:ea typeface="Times New Roman" panose="02020603050405020304" pitchFamily="18" charset="0"/>
              </a:rPr>
              <a:t>s</a:t>
            </a:r>
            <a:r>
              <a:rPr lang="en-US" sz="4400" b="1" dirty="0">
                <a:latin typeface="Times New Roman" panose="02020603050405020304" pitchFamily="18" charset="0"/>
                <a:ea typeface="Times New Roman" panose="02020603050405020304" pitchFamily="18" charset="0"/>
              </a:rPr>
              <a:t>an </a:t>
            </a:r>
            <a:r>
              <a:rPr lang="en-US" sz="4400" b="1" dirty="0" err="1">
                <a:latin typeface="Times New Roman" panose="02020603050405020304" pitchFamily="18" charset="0"/>
                <a:ea typeface="Times New Roman" panose="02020603050405020304" pitchFamily="18" charset="0"/>
              </a:rPr>
              <a:t>hô</a:t>
            </a:r>
            <a:endParaRPr lang="en-US" sz="4400" dirty="0"/>
          </a:p>
        </p:txBody>
      </p:sp>
      <p:sp>
        <p:nvSpPr>
          <p:cNvPr id="12" name="Rectangle 11">
            <a:extLst>
              <a:ext uri="{FF2B5EF4-FFF2-40B4-BE49-F238E27FC236}">
                <a16:creationId xmlns:a16="http://schemas.microsoft.com/office/drawing/2014/main" xmlns="" id="{89B23CCC-D9B7-4910-82DC-F68B213B8F5E}"/>
              </a:ext>
            </a:extLst>
          </p:cNvPr>
          <p:cNvSpPr/>
          <p:nvPr/>
        </p:nvSpPr>
        <p:spPr>
          <a:xfrm>
            <a:off x="5241940" y="2738167"/>
            <a:ext cx="2848857" cy="769441"/>
          </a:xfrm>
          <a:prstGeom prst="rect">
            <a:avLst/>
          </a:prstGeom>
        </p:spPr>
        <p:txBody>
          <a:bodyPr wrap="none">
            <a:spAutoFit/>
          </a:bodyPr>
          <a:lstStyle/>
          <a:p>
            <a:r>
              <a:rPr lang="en-US" sz="4400" b="1" dirty="0" err="1">
                <a:latin typeface="Times New Roman" panose="02020603050405020304" pitchFamily="18" charset="0"/>
                <a:ea typeface="Times New Roman" panose="02020603050405020304" pitchFamily="18" charset="0"/>
              </a:rPr>
              <a:t>h</a:t>
            </a:r>
            <a:r>
              <a:rPr lang="en-US" sz="4400" b="1" dirty="0" err="1">
                <a:solidFill>
                  <a:srgbClr val="FF0000"/>
                </a:solidFill>
                <a:latin typeface="Times New Roman" panose="02020603050405020304" pitchFamily="18" charset="0"/>
                <a:ea typeface="Times New Roman" panose="02020603050405020304" pitchFamily="18" charset="0"/>
              </a:rPr>
              <a:t>àng</a:t>
            </a:r>
            <a:r>
              <a:rPr lang="en-US" sz="4400" b="1" dirty="0">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tr</a:t>
            </a:r>
            <a:r>
              <a:rPr lang="en-US" sz="4400" b="1" dirty="0" err="1">
                <a:latin typeface="Times New Roman" panose="02020603050405020304" pitchFamily="18" charset="0"/>
                <a:ea typeface="Times New Roman" panose="02020603050405020304" pitchFamily="18" charset="0"/>
              </a:rPr>
              <a:t>ăm</a:t>
            </a:r>
            <a:r>
              <a:rPr lang="en-US" sz="4400" b="1" dirty="0">
                <a:latin typeface="Times New Roman" panose="02020603050405020304" pitchFamily="18" charset="0"/>
                <a:ea typeface="Times New Roman" panose="02020603050405020304" pitchFamily="18" charset="0"/>
              </a:rPr>
              <a:t> </a:t>
            </a:r>
            <a:endParaRPr lang="en-US" sz="4400" dirty="0"/>
          </a:p>
        </p:txBody>
      </p:sp>
    </p:spTree>
    <p:extLst>
      <p:ext uri="{BB962C8B-B14F-4D97-AF65-F5344CB8AC3E}">
        <p14:creationId xmlns:p14="http://schemas.microsoft.com/office/powerpoint/2010/main" val="4534025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2389" y="429854"/>
            <a:ext cx="2952328" cy="830997"/>
          </a:xfrm>
          <a:prstGeom prst="rect">
            <a:avLst/>
          </a:prstGeom>
        </p:spPr>
        <p:txBody>
          <a:bodyPr wrap="square">
            <a:spAutoFit/>
          </a:bodyPr>
          <a:lstStyle/>
          <a:p>
            <a:pPr algn="ctr">
              <a:lnSpc>
                <a:spcPct val="150000"/>
              </a:lnSpc>
            </a:pPr>
            <a:r>
              <a:rPr lang="en-US" sz="3200" b="1" u="sng" dirty="0" err="1">
                <a:latin typeface="Times New Roman" panose="02020603050405020304" pitchFamily="18" charset="0"/>
                <a:cs typeface="Times New Roman" panose="02020603050405020304" pitchFamily="18" charset="0"/>
              </a:rPr>
              <a:t>Nghe</a:t>
            </a:r>
            <a:r>
              <a:rPr lang="en-US" sz="3200" b="1" u="sng" dirty="0">
                <a:latin typeface="Times New Roman" panose="02020603050405020304" pitchFamily="18" charset="0"/>
                <a:cs typeface="Times New Roman" panose="02020603050405020304" pitchFamily="18" charset="0"/>
              </a:rPr>
              <a:t> – </a:t>
            </a:r>
            <a:r>
              <a:rPr lang="en-US" sz="3200" b="1" u="sng" dirty="0" err="1">
                <a:latin typeface="Times New Roman" panose="02020603050405020304" pitchFamily="18" charset="0"/>
                <a:cs typeface="Times New Roman" panose="02020603050405020304" pitchFamily="18" charset="0"/>
              </a:rPr>
              <a:t>viết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524061" y="1046467"/>
            <a:ext cx="5217006" cy="738664"/>
          </a:xfrm>
          <a:prstGeom prst="rect">
            <a:avLst/>
          </a:prstGeom>
        </p:spPr>
        <p:txBody>
          <a:bodyPr wrap="none">
            <a:spAutoFit/>
          </a:bodyPr>
          <a:lstStyle/>
          <a:p>
            <a:pPr algn="ct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Khám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đáy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biển</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Sa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927648" y="2038278"/>
            <a:ext cx="2977610"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Biển</a:t>
            </a:r>
            <a:r>
              <a:rPr lang="en-US" sz="2800" b="1" dirty="0">
                <a:solidFill>
                  <a:srgbClr val="0000FF"/>
                </a:solidFill>
                <a:latin typeface="Times New Roman" panose="02020603050405020304" pitchFamily="18" charset="0"/>
                <a:cs typeface="Times New Roman" panose="02020603050405020304" pitchFamily="18" charset="0"/>
              </a:rPr>
              <a:t> ở </a:t>
            </a:r>
            <a:r>
              <a:rPr lang="en-US" sz="2800" b="1" dirty="0" err="1">
                <a:solidFill>
                  <a:srgbClr val="0000FF"/>
                </a:solidFill>
                <a:latin typeface="Times New Roman" panose="02020603050405020304" pitchFamily="18" charset="0"/>
                <a:cs typeface="Times New Roman" panose="02020603050405020304" pitchFamily="18" charset="0"/>
              </a:rPr>
              <a:t>Trường</a:t>
            </a:r>
            <a:r>
              <a:rPr lang="en-US" sz="2800" b="1" dirty="0">
                <a:solidFill>
                  <a:srgbClr val="0000FF"/>
                </a:solidFill>
                <a:latin typeface="Times New Roman" panose="02020603050405020304" pitchFamily="18" charset="0"/>
                <a:cs typeface="Times New Roman" panose="02020603050405020304" pitchFamily="18" charset="0"/>
              </a:rPr>
              <a:t> Sa </a:t>
            </a:r>
            <a:endParaRPr lang="en-US" sz="2800" dirty="0"/>
          </a:p>
        </p:txBody>
      </p:sp>
      <p:sp>
        <p:nvSpPr>
          <p:cNvPr id="6" name="Rectangle 5"/>
          <p:cNvSpPr/>
          <p:nvPr/>
        </p:nvSpPr>
        <p:spPr>
          <a:xfrm>
            <a:off x="5727848" y="2018491"/>
            <a:ext cx="2773516"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loài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7" name="Rectangle 6"/>
          <p:cNvSpPr/>
          <p:nvPr/>
        </p:nvSpPr>
        <p:spPr>
          <a:xfrm>
            <a:off x="8315100" y="2012229"/>
            <a:ext cx="1844245" cy="523220"/>
          </a:xfrm>
          <a:prstGeom prst="rect">
            <a:avLst/>
          </a:prstGeom>
        </p:spPr>
        <p:txBody>
          <a:bodyPr wrap="squar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đẹp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rực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rỡ</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8" name="Rectangle 7"/>
          <p:cNvSpPr/>
          <p:nvPr/>
        </p:nvSpPr>
        <p:spPr>
          <a:xfrm>
            <a:off x="1894967" y="2624368"/>
            <a:ext cx="1781257"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và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mắt</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9" name="Rectangle 8"/>
          <p:cNvSpPr/>
          <p:nvPr/>
        </p:nvSpPr>
        <p:spPr>
          <a:xfrm>
            <a:off x="3479140" y="2624368"/>
            <a:ext cx="2113870" cy="523220"/>
          </a:xfrm>
          <a:prstGeom prst="rect">
            <a:avLst/>
          </a:prstGeom>
        </p:spPr>
        <p:txBody>
          <a:bodyPr wrap="squar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Từng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đàn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10" name="Rectangle 9"/>
          <p:cNvSpPr/>
          <p:nvPr/>
        </p:nvSpPr>
        <p:spPr>
          <a:xfrm>
            <a:off x="5472251" y="2624368"/>
            <a:ext cx="2152469" cy="523220"/>
          </a:xfrm>
          <a:prstGeom prst="rect">
            <a:avLst/>
          </a:prstGeom>
        </p:spPr>
        <p:txBody>
          <a:bodyPr wrap="squar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đủ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màu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sắc</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11" name="Rectangle 10"/>
          <p:cNvSpPr/>
          <p:nvPr/>
        </p:nvSpPr>
        <p:spPr>
          <a:xfrm>
            <a:off x="7389037" y="2629757"/>
            <a:ext cx="1462260"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dày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đặc</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13" name="Rectangle 12"/>
          <p:cNvSpPr/>
          <p:nvPr/>
        </p:nvSpPr>
        <p:spPr>
          <a:xfrm>
            <a:off x="8699769" y="2623495"/>
            <a:ext cx="1683474"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đến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hàng</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14" name="Rectangle 13"/>
          <p:cNvSpPr/>
          <p:nvPr/>
        </p:nvSpPr>
        <p:spPr>
          <a:xfrm>
            <a:off x="1863029" y="3288707"/>
            <a:ext cx="1661032"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trăm</a:t>
            </a:r>
            <a:r>
              <a:rPr lang="en-US" sz="2800" b="1" dirty="0">
                <a:solidFill>
                  <a:srgbClr val="0000FF"/>
                </a:solidFill>
                <a:latin typeface="Times New Roman" panose="02020603050405020304" pitchFamily="18" charset="0"/>
                <a:cs typeface="Times New Roman" panose="02020603050405020304" pitchFamily="18" charset="0"/>
              </a:rPr>
              <a:t> con </a:t>
            </a:r>
            <a:endParaRPr lang="en-US" sz="2800" dirty="0"/>
          </a:p>
        </p:txBody>
      </p:sp>
      <p:sp>
        <p:nvSpPr>
          <p:cNvPr id="15" name="Rectangle 14"/>
          <p:cNvSpPr/>
          <p:nvPr/>
        </p:nvSpPr>
        <p:spPr>
          <a:xfrm>
            <a:off x="3370336" y="3299485"/>
            <a:ext cx="2092239"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tạo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16" name="Rectangle 15"/>
          <p:cNvSpPr/>
          <p:nvPr/>
        </p:nvSpPr>
        <p:spPr>
          <a:xfrm>
            <a:off x="5243741" y="3298612"/>
            <a:ext cx="3741730"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tấm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thảm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hoa</a:t>
            </a:r>
            <a:r>
              <a:rPr lang="en-US" sz="2800" b="1" dirty="0">
                <a:solidFill>
                  <a:srgbClr val="0000FF"/>
                </a:solidFill>
                <a:latin typeface="Times New Roman" panose="02020603050405020304" pitchFamily="18" charset="0"/>
                <a:cs typeface="Times New Roman" panose="02020603050405020304" pitchFamily="18" charset="0"/>
              </a:rPr>
              <a:t> di </a:t>
            </a:r>
            <a:r>
              <a:rPr lang="en-US" sz="2800" b="1" dirty="0" err="1">
                <a:solidFill>
                  <a:srgbClr val="0000FF"/>
                </a:solidFill>
                <a:latin typeface="Times New Roman" panose="02020603050405020304" pitchFamily="18" charset="0"/>
                <a:cs typeface="Times New Roman" panose="02020603050405020304" pitchFamily="18" charset="0"/>
              </a:rPr>
              <a:t>động</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17" name="Rectangle 16"/>
          <p:cNvSpPr/>
          <p:nvPr/>
        </p:nvSpPr>
        <p:spPr>
          <a:xfrm>
            <a:off x="8831313" y="3276599"/>
            <a:ext cx="1239442"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Những</a:t>
            </a:r>
            <a:endParaRPr lang="en-US" sz="2800" dirty="0"/>
          </a:p>
        </p:txBody>
      </p:sp>
      <p:sp>
        <p:nvSpPr>
          <p:cNvPr id="18" name="Rectangle 17"/>
          <p:cNvSpPr/>
          <p:nvPr/>
        </p:nvSpPr>
        <p:spPr>
          <a:xfrm>
            <a:off x="1863029" y="4000905"/>
            <a:ext cx="1811714"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vỉa</a:t>
            </a:r>
            <a:r>
              <a:rPr lang="en-US" sz="2800" b="1" dirty="0">
                <a:solidFill>
                  <a:srgbClr val="0000FF"/>
                </a:solidFill>
                <a:latin typeface="Times New Roman" panose="02020603050405020304" pitchFamily="18" charset="0"/>
                <a:cs typeface="Times New Roman" panose="02020603050405020304" pitchFamily="18" charset="0"/>
              </a:rPr>
              <a:t> san </a:t>
            </a:r>
            <a:r>
              <a:rPr lang="en-US" sz="2800" b="1" dirty="0" err="1">
                <a:solidFill>
                  <a:srgbClr val="0000FF"/>
                </a:solidFill>
                <a:latin typeface="Times New Roman" panose="02020603050405020304" pitchFamily="18" charset="0"/>
                <a:cs typeface="Times New Roman" panose="02020603050405020304" pitchFamily="18" charset="0"/>
              </a:rPr>
              <a:t>hô</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19" name="Rectangle 18"/>
          <p:cNvSpPr/>
          <p:nvPr/>
        </p:nvSpPr>
        <p:spPr>
          <a:xfrm>
            <a:off x="3557982" y="3983408"/>
            <a:ext cx="4132863"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chạy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dài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mỗi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đảo</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20" name="Rectangle 19"/>
          <p:cNvSpPr/>
          <p:nvPr/>
        </p:nvSpPr>
        <p:spPr>
          <a:xfrm>
            <a:off x="7577765" y="3992157"/>
            <a:ext cx="2492990"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xuống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sâu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dần</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21" name="Rectangle 20"/>
          <p:cNvSpPr/>
          <p:nvPr/>
        </p:nvSpPr>
        <p:spPr>
          <a:xfrm>
            <a:off x="1863032" y="4524125"/>
            <a:ext cx="2385589" cy="738664"/>
          </a:xfrm>
          <a:prstGeom prst="rect">
            <a:avLst/>
          </a:prstGeom>
        </p:spPr>
        <p:txBody>
          <a:bodyPr wrap="none">
            <a:spAutoFit/>
          </a:bodyPr>
          <a:lstStyle/>
          <a:p>
            <a:pPr algn="just">
              <a:lnSpc>
                <a:spcPct val="150000"/>
              </a:lnSpc>
            </a:pPr>
            <a:r>
              <a:rPr lang="en-US" sz="2800" b="1" dirty="0" err="1">
                <a:solidFill>
                  <a:srgbClr val="0000FF"/>
                </a:solidFill>
                <a:latin typeface="Times New Roman" panose="02020603050405020304" pitchFamily="18" charset="0"/>
                <a:cs typeface="Times New Roman" panose="02020603050405020304" pitchFamily="18" charset="0"/>
              </a:rPr>
              <a:t>dưới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đáy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biển</a:t>
            </a:r>
            <a:r>
              <a:rPr lang="en-US" sz="28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05525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anim calcmode="lin" valueType="num">
                                      <p:cBhvr>
                                        <p:cTn id="92" dur="1000" fill="hold"/>
                                        <p:tgtEl>
                                          <p:spTgt spid="18"/>
                                        </p:tgtEl>
                                        <p:attrNameLst>
                                          <p:attrName>ppt_x</p:attrName>
                                        </p:attrNameLst>
                                      </p:cBhvr>
                                      <p:tavLst>
                                        <p:tav tm="0">
                                          <p:val>
                                            <p:strVal val="#ppt_x"/>
                                          </p:val>
                                        </p:tav>
                                        <p:tav tm="100000">
                                          <p:val>
                                            <p:strVal val="#ppt_x"/>
                                          </p:val>
                                        </p:tav>
                                      </p:tavLst>
                                    </p:anim>
                                    <p:anim calcmode="lin" valueType="num">
                                      <p:cBhvr>
                                        <p:cTn id="9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1000"/>
                                        <p:tgtEl>
                                          <p:spTgt spid="19"/>
                                        </p:tgtEl>
                                      </p:cBhvr>
                                    </p:animEffect>
                                    <p:anim calcmode="lin" valueType="num">
                                      <p:cBhvr>
                                        <p:cTn id="99" dur="1000" fill="hold"/>
                                        <p:tgtEl>
                                          <p:spTgt spid="19"/>
                                        </p:tgtEl>
                                        <p:attrNameLst>
                                          <p:attrName>ppt_x</p:attrName>
                                        </p:attrNameLst>
                                      </p:cBhvr>
                                      <p:tavLst>
                                        <p:tav tm="0">
                                          <p:val>
                                            <p:strVal val="#ppt_x"/>
                                          </p:val>
                                        </p:tav>
                                        <p:tav tm="100000">
                                          <p:val>
                                            <p:strVal val="#ppt_x"/>
                                          </p:val>
                                        </p:tav>
                                      </p:tavLst>
                                    </p:anim>
                                    <p:anim calcmode="lin" valueType="num">
                                      <p:cBhvr>
                                        <p:cTn id="10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1000"/>
                                        <p:tgtEl>
                                          <p:spTgt spid="20"/>
                                        </p:tgtEl>
                                      </p:cBhvr>
                                    </p:animEffect>
                                    <p:anim calcmode="lin" valueType="num">
                                      <p:cBhvr>
                                        <p:cTn id="106" dur="1000" fill="hold"/>
                                        <p:tgtEl>
                                          <p:spTgt spid="20"/>
                                        </p:tgtEl>
                                        <p:attrNameLst>
                                          <p:attrName>ppt_x</p:attrName>
                                        </p:attrNameLst>
                                      </p:cBhvr>
                                      <p:tavLst>
                                        <p:tav tm="0">
                                          <p:val>
                                            <p:strVal val="#ppt_x"/>
                                          </p:val>
                                        </p:tav>
                                        <p:tav tm="100000">
                                          <p:val>
                                            <p:strVal val="#ppt_x"/>
                                          </p:val>
                                        </p:tav>
                                      </p:tavLst>
                                    </p:anim>
                                    <p:anim calcmode="lin" valueType="num">
                                      <p:cBhvr>
                                        <p:cTn id="10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1000"/>
                                        <p:tgtEl>
                                          <p:spTgt spid="21"/>
                                        </p:tgtEl>
                                      </p:cBhvr>
                                    </p:animEffect>
                                    <p:anim calcmode="lin" valueType="num">
                                      <p:cBhvr>
                                        <p:cTn id="113" dur="1000" fill="hold"/>
                                        <p:tgtEl>
                                          <p:spTgt spid="21"/>
                                        </p:tgtEl>
                                        <p:attrNameLst>
                                          <p:attrName>ppt_x</p:attrName>
                                        </p:attrNameLst>
                                      </p:cBhvr>
                                      <p:tavLst>
                                        <p:tav tm="0">
                                          <p:val>
                                            <p:strVal val="#ppt_x"/>
                                          </p:val>
                                        </p:tav>
                                        <p:tav tm="100000">
                                          <p:val>
                                            <p:strVal val="#ppt_x"/>
                                          </p:val>
                                        </p:tav>
                                      </p:tavLst>
                                    </p:anim>
                                    <p:anim calcmode="lin" valueType="num">
                                      <p:cBhvr>
                                        <p:cTn id="1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3" grpId="0"/>
      <p:bldP spid="14" grpId="0"/>
      <p:bldP spid="15" grpId="0"/>
      <p:bldP spid="16" grpId="0"/>
      <p:bldP spid="17" grpId="0"/>
      <p:bldP spid="18" grpId="0"/>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14E0B55-C3B3-4BF6-8ECB-E1F4925E1247}"/>
              </a:ext>
            </a:extLst>
          </p:cNvPr>
          <p:cNvSpPr/>
          <p:nvPr/>
        </p:nvSpPr>
        <p:spPr>
          <a:xfrm>
            <a:off x="2012860" y="280302"/>
            <a:ext cx="2642980" cy="768373"/>
          </a:xfrm>
          <a:prstGeom prst="roundRect">
            <a:avLst/>
          </a:prstGeom>
          <a:solidFill>
            <a:srgbClr val="00B050"/>
          </a:solidFill>
          <a:ln w="25400" cap="flat" cmpd="sng" algn="ctr">
            <a:noFill/>
            <a:prstDash val="solid"/>
          </a:ln>
          <a:effectLst/>
        </p:spPr>
        <p:txBody>
          <a:bodyPr rtlCol="0" anchor="ctr"/>
          <a:lstStyle/>
          <a:p>
            <a:pPr algn="ctr">
              <a:defRPr/>
            </a:pPr>
            <a:r>
              <a:rPr lang="en-US" sz="4400" b="1" kern="0" dirty="0" err="1">
                <a:solidFill>
                  <a:schemeClr val="bg1"/>
                </a:solidFill>
                <a:latin typeface="Times New Roman" panose="02020603050405020304" pitchFamily="18" charset="0"/>
                <a:cs typeface="Times New Roman" panose="02020603050405020304" pitchFamily="18" charset="0"/>
              </a:rPr>
              <a:t>Bài</a:t>
            </a:r>
            <a:r>
              <a:rPr lang="en-US" sz="4400" b="1" kern="0" dirty="0">
                <a:solidFill>
                  <a:schemeClr val="bg1"/>
                </a:solidFill>
                <a:latin typeface="Times New Roman" panose="02020603050405020304" pitchFamily="18" charset="0"/>
                <a:cs typeface="Times New Roman" panose="02020603050405020304" pitchFamily="18" charset="0"/>
              </a:rPr>
              <a:t> </a:t>
            </a:r>
            <a:r>
              <a:rPr lang="en-US" sz="4400" b="1" kern="0" dirty="0" err="1">
                <a:solidFill>
                  <a:schemeClr val="bg1"/>
                </a:solidFill>
                <a:latin typeface="Times New Roman" panose="02020603050405020304" pitchFamily="18" charset="0"/>
                <a:cs typeface="Times New Roman" panose="02020603050405020304" pitchFamily="18" charset="0"/>
              </a:rPr>
              <a:t>tập</a:t>
            </a:r>
            <a:endParaRPr lang="en-US" sz="4400" b="1" kern="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3D62DE0D-CC13-4F39-8E97-9285A0BE9593}"/>
              </a:ext>
            </a:extLst>
          </p:cNvPr>
          <p:cNvSpPr/>
          <p:nvPr/>
        </p:nvSpPr>
        <p:spPr>
          <a:xfrm>
            <a:off x="2012863" y="1484787"/>
            <a:ext cx="8646919" cy="769441"/>
          </a:xfrm>
          <a:prstGeom prst="rect">
            <a:avLst/>
          </a:prstGeom>
        </p:spPr>
        <p:txBody>
          <a:bodyPr wrap="none">
            <a:spAutoFit/>
          </a:bodyPr>
          <a:lstStyle/>
          <a:p>
            <a:r>
              <a:rPr lang="vi-VN" sz="4400" dirty="0">
                <a:solidFill>
                  <a:srgbClr val="0000FF"/>
                </a:solidFill>
                <a:latin typeface="+mj-lt"/>
              </a:rPr>
              <a:t>2. Chọn </a:t>
            </a:r>
            <a:r>
              <a:rPr lang="vi-VN" sz="4400" i="1" dirty="0">
                <a:solidFill>
                  <a:srgbClr val="FF0000"/>
                </a:solidFill>
                <a:latin typeface="+mj-lt"/>
              </a:rPr>
              <a:t>it </a:t>
            </a:r>
            <a:r>
              <a:rPr lang="vi-VN" sz="4400" dirty="0">
                <a:solidFill>
                  <a:srgbClr val="0000FF"/>
                </a:solidFill>
                <a:latin typeface="+mj-lt"/>
              </a:rPr>
              <a:t>hoặc </a:t>
            </a:r>
            <a:r>
              <a:rPr lang="vi-VN" sz="4400" i="1" dirty="0">
                <a:solidFill>
                  <a:srgbClr val="FF0000"/>
                </a:solidFill>
                <a:latin typeface="+mj-lt"/>
              </a:rPr>
              <a:t>uyt</a:t>
            </a:r>
            <a:r>
              <a:rPr lang="vi-VN" sz="4400" dirty="0">
                <a:solidFill>
                  <a:srgbClr val="0000FF"/>
                </a:solidFill>
                <a:latin typeface="+mj-lt"/>
              </a:rPr>
              <a:t> thay cho ô vuông.</a:t>
            </a:r>
          </a:p>
        </p:txBody>
      </p:sp>
      <p:sp>
        <p:nvSpPr>
          <p:cNvPr id="7" name="TextBox 6">
            <a:extLst>
              <a:ext uri="{FF2B5EF4-FFF2-40B4-BE49-F238E27FC236}">
                <a16:creationId xmlns:a16="http://schemas.microsoft.com/office/drawing/2014/main" xmlns="" id="{C9D8595C-6F57-404C-A649-2A81DE5C0123}"/>
              </a:ext>
            </a:extLst>
          </p:cNvPr>
          <p:cNvSpPr txBox="1"/>
          <p:nvPr/>
        </p:nvSpPr>
        <p:spPr>
          <a:xfrm>
            <a:off x="2351584" y="2690336"/>
            <a:ext cx="7560840" cy="2862322"/>
          </a:xfrm>
          <a:prstGeom prst="rect">
            <a:avLst/>
          </a:prstGeom>
          <a:noFill/>
        </p:spPr>
        <p:txBody>
          <a:bodyPr wrap="square">
            <a:spAutoFit/>
          </a:bodyPr>
          <a:lstStyle/>
          <a:p>
            <a:r>
              <a:rPr lang="en-US" dirty="0">
                <a:latin typeface="+mj-lt"/>
              </a:rPr>
              <a:t>     </a:t>
            </a:r>
            <a:r>
              <a:rPr lang="vi-VN" sz="3600" dirty="0">
                <a:latin typeface="+mj-lt"/>
              </a:rPr>
              <a:t>a. Chú mực ống cứ thấy kẻ lạ là phun mực đen k</a:t>
            </a:r>
            <a:r>
              <a:rPr lang="vi-VN" sz="3600" dirty="0">
                <a:solidFill>
                  <a:srgbClr val="FF0000"/>
                </a:solidFill>
                <a:latin typeface="+mj-lt"/>
              </a:rPr>
              <a:t>ịt</a:t>
            </a:r>
            <a:r>
              <a:rPr lang="vi-VN" sz="3600" dirty="0">
                <a:latin typeface="+mj-lt"/>
              </a:rPr>
              <a:t> </a:t>
            </a:r>
            <a:r>
              <a:rPr lang="en-US" sz="3600" dirty="0">
                <a:latin typeface="+mj-lt"/>
              </a:rPr>
              <a:t> </a:t>
            </a:r>
            <a:r>
              <a:rPr lang="vi-VN" sz="3600" dirty="0">
                <a:latin typeface="+mj-lt"/>
              </a:rPr>
              <a:t>cả một vùng nước xanh.</a:t>
            </a:r>
          </a:p>
          <a:p>
            <a:r>
              <a:rPr lang="en-US" sz="3600" dirty="0">
                <a:latin typeface="+mj-lt"/>
              </a:rPr>
              <a:t>     </a:t>
            </a:r>
            <a:r>
              <a:rPr lang="vi-VN" sz="3600" dirty="0">
                <a:latin typeface="+mj-lt"/>
              </a:rPr>
              <a:t>b. Tàu ngầm trông như chiếc xe b</a:t>
            </a:r>
            <a:r>
              <a:rPr lang="vi-VN" sz="3600" dirty="0">
                <a:solidFill>
                  <a:srgbClr val="FF0000"/>
                </a:solidFill>
                <a:latin typeface="+mj-lt"/>
              </a:rPr>
              <a:t>uýt</a:t>
            </a:r>
            <a:r>
              <a:rPr lang="vi-VN" sz="3600" dirty="0">
                <a:latin typeface="+mj-lt"/>
              </a:rPr>
              <a:t> chạy dưới đáy đại dương.</a:t>
            </a:r>
          </a:p>
          <a:p>
            <a:r>
              <a:rPr lang="en-US" sz="3600" dirty="0">
                <a:latin typeface="+mj-lt"/>
              </a:rPr>
              <a:t>     </a:t>
            </a:r>
            <a:r>
              <a:rPr lang="vi-VN" sz="3600" dirty="0">
                <a:latin typeface="+mj-lt"/>
              </a:rPr>
              <a:t>c. Cậu bé vừa đi vừa h</a:t>
            </a:r>
            <a:r>
              <a:rPr lang="vi-VN" sz="3600" dirty="0">
                <a:solidFill>
                  <a:srgbClr val="FF0000"/>
                </a:solidFill>
                <a:latin typeface="+mj-lt"/>
              </a:rPr>
              <a:t>uýt </a:t>
            </a:r>
            <a:r>
              <a:rPr lang="en-US" sz="3600" dirty="0">
                <a:solidFill>
                  <a:srgbClr val="FF0000"/>
                </a:solidFill>
                <a:latin typeface="+mj-lt"/>
              </a:rPr>
              <a:t> </a:t>
            </a:r>
            <a:r>
              <a:rPr lang="vi-VN" sz="3600" dirty="0">
                <a:latin typeface="+mj-lt"/>
              </a:rPr>
              <a:t>sáo.</a:t>
            </a:r>
            <a:endParaRPr lang="en-US" sz="3600" dirty="0"/>
          </a:p>
        </p:txBody>
      </p:sp>
      <p:sp>
        <p:nvSpPr>
          <p:cNvPr id="8" name="Rectangle 7">
            <a:extLst>
              <a:ext uri="{FF2B5EF4-FFF2-40B4-BE49-F238E27FC236}">
                <a16:creationId xmlns:a16="http://schemas.microsoft.com/office/drawing/2014/main" xmlns="" id="{2CC55517-E53C-4737-855E-FB0D986169CB}"/>
              </a:ext>
            </a:extLst>
          </p:cNvPr>
          <p:cNvSpPr/>
          <p:nvPr/>
        </p:nvSpPr>
        <p:spPr>
          <a:xfrm>
            <a:off x="4367808" y="3356992"/>
            <a:ext cx="432048" cy="413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0ECED160-0191-4EDD-A52C-506FB77D8199}"/>
              </a:ext>
            </a:extLst>
          </p:cNvPr>
          <p:cNvSpPr/>
          <p:nvPr/>
        </p:nvSpPr>
        <p:spPr>
          <a:xfrm>
            <a:off x="9120336" y="3892538"/>
            <a:ext cx="648072" cy="45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48A8E25-3072-42DC-A35B-D8D6987980B8}"/>
              </a:ext>
            </a:extLst>
          </p:cNvPr>
          <p:cNvSpPr/>
          <p:nvPr/>
        </p:nvSpPr>
        <p:spPr>
          <a:xfrm>
            <a:off x="7104112" y="4959330"/>
            <a:ext cx="648072" cy="485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946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DFE3C88-0633-4F90-9FDF-BECA83D8A3C0}"/>
              </a:ext>
            </a:extLst>
          </p:cNvPr>
          <p:cNvSpPr txBox="1"/>
          <p:nvPr/>
        </p:nvSpPr>
        <p:spPr>
          <a:xfrm>
            <a:off x="1919536" y="976920"/>
            <a:ext cx="8568952" cy="3108543"/>
          </a:xfrm>
          <a:prstGeom prst="rect">
            <a:avLst/>
          </a:prstGeom>
          <a:noFill/>
        </p:spPr>
        <p:txBody>
          <a:bodyPr wrap="square">
            <a:spAutoFit/>
          </a:bodyPr>
          <a:lstStyle/>
          <a:p>
            <a:pPr>
              <a:lnSpc>
                <a:spcPct val="150000"/>
              </a:lnSpc>
            </a:pPr>
            <a:r>
              <a:rPr lang="vi-VN" sz="2800" dirty="0">
                <a:solidFill>
                  <a:srgbClr val="0000FF"/>
                </a:solidFill>
                <a:latin typeface="+mj-lt"/>
              </a:rPr>
              <a:t>3. Chọn a hoặc b.</a:t>
            </a:r>
          </a:p>
          <a:p>
            <a:pPr>
              <a:lnSpc>
                <a:spcPct val="150000"/>
              </a:lnSpc>
            </a:pPr>
            <a:r>
              <a:rPr lang="en-US" sz="2800" dirty="0">
                <a:latin typeface="+mj-lt"/>
              </a:rPr>
              <a:t> </a:t>
            </a:r>
            <a:r>
              <a:rPr lang="vi-VN" sz="2800" dirty="0">
                <a:latin typeface="+mj-lt"/>
              </a:rPr>
              <a:t>a. Tìm tiếng chứa </a:t>
            </a:r>
            <a:r>
              <a:rPr lang="vi-VN" sz="2800" i="1" dirty="0">
                <a:solidFill>
                  <a:srgbClr val="FF0000"/>
                </a:solidFill>
                <a:latin typeface="+mj-lt"/>
              </a:rPr>
              <a:t>iêu</a:t>
            </a:r>
            <a:r>
              <a:rPr lang="vi-VN" sz="2800" dirty="0">
                <a:latin typeface="+mj-lt"/>
              </a:rPr>
              <a:t> hoặc </a:t>
            </a:r>
            <a:r>
              <a:rPr lang="vi-VN" sz="2800" i="1" dirty="0">
                <a:solidFill>
                  <a:srgbClr val="FF0000"/>
                </a:solidFill>
                <a:latin typeface="+mj-lt"/>
              </a:rPr>
              <a:t>ươu</a:t>
            </a:r>
            <a:r>
              <a:rPr lang="vi-VN" sz="2800" dirty="0">
                <a:solidFill>
                  <a:srgbClr val="FF0000"/>
                </a:solidFill>
                <a:latin typeface="+mj-lt"/>
              </a:rPr>
              <a:t> </a:t>
            </a:r>
            <a:r>
              <a:rPr lang="vi-VN" sz="2800" dirty="0">
                <a:latin typeface="+mj-lt"/>
              </a:rPr>
              <a:t>thay cho ô vuông.</a:t>
            </a:r>
          </a:p>
          <a:p>
            <a:pPr>
              <a:lnSpc>
                <a:spcPct val="150000"/>
              </a:lnSpc>
            </a:pPr>
            <a:r>
              <a:rPr lang="en-US" sz="2800" dirty="0">
                <a:latin typeface="+mj-lt"/>
              </a:rPr>
              <a:t>       </a:t>
            </a:r>
            <a:r>
              <a:rPr lang="vi-VN" sz="2800" dirty="0">
                <a:latin typeface="+mj-lt"/>
              </a:rPr>
              <a:t>- Ốc       </a:t>
            </a:r>
            <a:r>
              <a:rPr lang="en-US" sz="2800" dirty="0">
                <a:latin typeface="+mj-lt"/>
              </a:rPr>
              <a:t>    </a:t>
            </a:r>
            <a:r>
              <a:rPr lang="vi-VN" sz="2800" dirty="0">
                <a:latin typeface="+mj-lt"/>
              </a:rPr>
              <a:t>sống </a:t>
            </a:r>
            <a:r>
              <a:rPr lang="vi-VN" sz="2800" dirty="0">
                <a:latin typeface="+mj-lt"/>
              </a:rPr>
              <a:t>trong ruộng lúa.</a:t>
            </a:r>
          </a:p>
          <a:p>
            <a:pPr>
              <a:lnSpc>
                <a:spcPct val="150000"/>
              </a:lnSpc>
            </a:pPr>
            <a:r>
              <a:rPr lang="en-US" sz="2800" dirty="0">
                <a:latin typeface="+mj-lt"/>
              </a:rPr>
              <a:t>       </a:t>
            </a:r>
            <a:r>
              <a:rPr lang="vi-VN" sz="2800" dirty="0">
                <a:latin typeface="+mj-lt"/>
              </a:rPr>
              <a:t>- Hội thi thả</a:t>
            </a:r>
            <a:r>
              <a:rPr lang="en-US" sz="2800" dirty="0">
                <a:latin typeface="+mj-lt"/>
              </a:rPr>
              <a:t> </a:t>
            </a:r>
            <a:r>
              <a:rPr lang="en-US" sz="2800" dirty="0">
                <a:latin typeface="+mj-lt"/>
              </a:rPr>
              <a:t>          </a:t>
            </a:r>
            <a:r>
              <a:rPr lang="vi-VN" sz="2800" dirty="0">
                <a:latin typeface="+mj-lt"/>
              </a:rPr>
              <a:t>được </a:t>
            </a:r>
            <a:r>
              <a:rPr lang="vi-VN" sz="2800" dirty="0">
                <a:latin typeface="+mj-lt"/>
              </a:rPr>
              <a:t>tổ chức trên bãi biển.</a:t>
            </a:r>
          </a:p>
          <a:p>
            <a:endParaRPr lang="vi-VN" sz="2800" dirty="0">
              <a:latin typeface="+mj-lt"/>
            </a:endParaRPr>
          </a:p>
        </p:txBody>
      </p:sp>
      <p:sp>
        <p:nvSpPr>
          <p:cNvPr id="7" name="Rectangle 6">
            <a:extLst>
              <a:ext uri="{FF2B5EF4-FFF2-40B4-BE49-F238E27FC236}">
                <a16:creationId xmlns:a16="http://schemas.microsoft.com/office/drawing/2014/main" xmlns="" id="{0ECED160-0191-4EDD-A52C-506FB77D8199}"/>
              </a:ext>
            </a:extLst>
          </p:cNvPr>
          <p:cNvSpPr/>
          <p:nvPr/>
        </p:nvSpPr>
        <p:spPr>
          <a:xfrm>
            <a:off x="3323691" y="2420891"/>
            <a:ext cx="648072" cy="45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84301" y="2388239"/>
            <a:ext cx="926857" cy="523220"/>
          </a:xfrm>
          <a:prstGeom prst="rect">
            <a:avLst/>
          </a:prstGeom>
        </p:spPr>
        <p:txBody>
          <a:bodyPr wrap="none">
            <a:spAutoFit/>
          </a:bodyPr>
          <a:lstStyle/>
          <a:p>
            <a:r>
              <a:rPr lang="en-US" sz="2800" dirty="0" err="1">
                <a:solidFill>
                  <a:srgbClr val="FF0000"/>
                </a:solidFill>
                <a:latin typeface="Times New Roman" panose="02020603050405020304" pitchFamily="18" charset="0"/>
                <a:cs typeface="Times New Roman" panose="02020603050405020304" pitchFamily="18" charset="0"/>
              </a:rPr>
              <a:t>bươu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0ECED160-0191-4EDD-A52C-506FB77D8199}"/>
              </a:ext>
            </a:extLst>
          </p:cNvPr>
          <p:cNvSpPr/>
          <p:nvPr/>
        </p:nvSpPr>
        <p:spPr>
          <a:xfrm>
            <a:off x="4439816" y="3029570"/>
            <a:ext cx="648072" cy="45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62943" y="3030846"/>
            <a:ext cx="801823" cy="523220"/>
          </a:xfrm>
          <a:prstGeom prst="rect">
            <a:avLst/>
          </a:prstGeom>
        </p:spPr>
        <p:txBody>
          <a:bodyPr wrap="none">
            <a:spAutoFit/>
          </a:bodyPr>
          <a:lstStyle/>
          <a:p>
            <a:r>
              <a:rPr lang="en-US" sz="2800" dirty="0" err="1">
                <a:solidFill>
                  <a:srgbClr val="FF0000"/>
                </a:solidFill>
                <a:latin typeface="Times New Roman" panose="02020603050405020304" pitchFamily="18" charset="0"/>
                <a:cs typeface="Times New Roman" panose="02020603050405020304" pitchFamily="18" charset="0"/>
              </a:rPr>
              <a:t>diều</a:t>
            </a:r>
            <a:endParaRPr lang="en-US" sz="2800" dirty="0"/>
          </a:p>
        </p:txBody>
      </p:sp>
    </p:spTree>
    <p:extLst>
      <p:ext uri="{BB962C8B-B14F-4D97-AF65-F5344CB8AC3E}">
        <p14:creationId xmlns:p14="http://schemas.microsoft.com/office/powerpoint/2010/main" val="6724864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9"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CBAF0684-A246-4764-80C1-4C2AB6B3F8E3}"/>
              </a:ext>
            </a:extLst>
          </p:cNvPr>
          <p:cNvSpPr txBox="1"/>
          <p:nvPr/>
        </p:nvSpPr>
        <p:spPr>
          <a:xfrm>
            <a:off x="1991544" y="692699"/>
            <a:ext cx="8136904" cy="646331"/>
          </a:xfrm>
          <a:prstGeom prst="rect">
            <a:avLst/>
          </a:prstGeom>
          <a:noFill/>
        </p:spPr>
        <p:txBody>
          <a:bodyPr wrap="square">
            <a:spAutoFit/>
          </a:bodyPr>
          <a:lstStyle/>
          <a:p>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endParaRPr lang="en-US" dirty="0"/>
          </a:p>
        </p:txBody>
      </p:sp>
      <p:sp>
        <p:nvSpPr>
          <p:cNvPr id="12" name="Title 1">
            <a:extLst>
              <a:ext uri="{FF2B5EF4-FFF2-40B4-BE49-F238E27FC236}">
                <a16:creationId xmlns:a16="http://schemas.microsoft.com/office/drawing/2014/main" xmlns="" id="{D24AFCE9-1CDF-4B16-B876-E7426CF3A1D7}"/>
              </a:ext>
            </a:extLst>
          </p:cNvPr>
          <p:cNvSpPr txBox="1">
            <a:spLocks/>
          </p:cNvSpPr>
          <p:nvPr/>
        </p:nvSpPr>
        <p:spPr>
          <a:xfrm>
            <a:off x="1775520" y="534156"/>
            <a:ext cx="8712968" cy="193744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4000" dirty="0">
                <a:solidFill>
                  <a:srgbClr val="0000FF"/>
                </a:solidFill>
              </a:rPr>
              <a:t>3. Chọn a hoặc b.</a:t>
            </a:r>
            <a:r>
              <a:rPr lang="en-US" sz="4000" dirty="0">
                <a:solidFill>
                  <a:srgbClr val="0000FF"/>
                </a:solidFill>
              </a:rPr>
              <a:t/>
            </a:r>
            <a:br>
              <a:rPr lang="en-US" sz="4000" dirty="0">
                <a:solidFill>
                  <a:srgbClr val="0000FF"/>
                </a:solidFill>
              </a:rPr>
            </a:br>
            <a:r>
              <a:rPr lang="en-US" sz="4000" dirty="0">
                <a:solidFill>
                  <a:srgbClr val="0000FF"/>
                </a:solidFill>
              </a:rPr>
              <a:t> </a:t>
            </a:r>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 Tìm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tiếng chứa </a:t>
            </a:r>
            <a:r>
              <a:rPr lang="vi-VN" sz="4000" i="1" dirty="0">
                <a:solidFill>
                  <a:srgbClr val="FF0000"/>
                </a:solidFill>
                <a:latin typeface="Times New Roman" panose="02020603050405020304" pitchFamily="18" charset="0"/>
                <a:cs typeface="Times New Roman" panose="02020603050405020304" pitchFamily="18" charset="0"/>
              </a:rPr>
              <a:t>i</a:t>
            </a:r>
            <a:r>
              <a:rPr lang="en-US" sz="4000" i="1" dirty="0">
                <a:solidFill>
                  <a:srgbClr val="FF0000"/>
                </a:solidFill>
                <a:latin typeface="Times New Roman" panose="02020603050405020304" pitchFamily="18" charset="0"/>
                <a:cs typeface="Times New Roman" panose="02020603050405020304" pitchFamily="18" charset="0"/>
              </a:rPr>
              <a:t>n</a:t>
            </a:r>
            <a:r>
              <a:rPr lang="vi-VN" sz="4000" dirty="0">
                <a:latin typeface="Times New Roman" panose="02020603050405020304" pitchFamily="18" charset="0"/>
                <a:cs typeface="Times New Roman" panose="02020603050405020304" pitchFamily="18" charset="0"/>
              </a:rPr>
              <a:t> hoặc </a:t>
            </a:r>
            <a:r>
              <a:rPr lang="en-US" sz="4000" i="1" dirty="0" err="1">
                <a:solidFill>
                  <a:srgbClr val="FF0000"/>
                </a:solidFill>
                <a:latin typeface="Times New Roman" panose="02020603050405020304" pitchFamily="18" charset="0"/>
                <a:cs typeface="Times New Roman" panose="02020603050405020304" pitchFamily="18" charset="0"/>
              </a:rPr>
              <a:t>inh</a:t>
            </a:r>
            <a:r>
              <a:rPr lang="vi-VN" sz="4000" dirty="0">
                <a:solidFill>
                  <a:srgbClr val="FF0000"/>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vi-VN" sz="4000" dirty="0">
                <a:latin typeface="Times New Roman" panose="02020603050405020304" pitchFamily="18" charset="0"/>
                <a:cs typeface="Times New Roman" panose="02020603050405020304" pitchFamily="18" charset="0"/>
              </a:rPr>
              <a:t>.</a:t>
            </a:r>
            <a:br>
              <a:rPr lang="vi-VN"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pic>
        <p:nvPicPr>
          <p:cNvPr id="13" name="Content Placeholder 7">
            <a:extLst>
              <a:ext uri="{FF2B5EF4-FFF2-40B4-BE49-F238E27FC236}">
                <a16:creationId xmlns:a16="http://schemas.microsoft.com/office/drawing/2014/main" xmlns="" id="{D1D5A890-6B57-4DF1-90CE-F1EAAE4EB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039" y="2456476"/>
            <a:ext cx="9036496" cy="3177108"/>
          </a:xfrm>
          <a:prstGeom prst="rect">
            <a:avLst/>
          </a:prstGeom>
        </p:spPr>
      </p:pic>
      <p:sp>
        <p:nvSpPr>
          <p:cNvPr id="14" name="TextBox 13">
            <a:extLst>
              <a:ext uri="{FF2B5EF4-FFF2-40B4-BE49-F238E27FC236}">
                <a16:creationId xmlns:a16="http://schemas.microsoft.com/office/drawing/2014/main" xmlns="" id="{16FDDC7B-0FCF-4B4C-969E-473CAE3CC884}"/>
              </a:ext>
            </a:extLst>
          </p:cNvPr>
          <p:cNvSpPr txBox="1"/>
          <p:nvPr/>
        </p:nvSpPr>
        <p:spPr>
          <a:xfrm>
            <a:off x="1896703" y="5310421"/>
            <a:ext cx="1729211" cy="646331"/>
          </a:xfrm>
          <a:prstGeom prst="rect">
            <a:avLst/>
          </a:prstGeom>
          <a:noFill/>
          <a:ln w="28575">
            <a:solidFill>
              <a:srgbClr val="9900CC"/>
            </a:solidFill>
          </a:ln>
        </p:spPr>
        <p:txBody>
          <a:bodyPr wrap="square" rtlCol="0">
            <a:spAutoFit/>
          </a:bodyPr>
          <a:lstStyle/>
          <a:p>
            <a:r>
              <a:rPr lang="en-US" sz="3600" dirty="0" err="1">
                <a:latin typeface="Times New Roman" panose="02020603050405020304" pitchFamily="18" charset="0"/>
                <a:cs typeface="Times New Roman" panose="02020603050405020304" pitchFamily="18" charset="0"/>
              </a:rPr>
              <a:t>cái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a:t>
            </a:r>
            <a:r>
              <a:rPr lang="en-US" sz="3600" dirty="0" err="1">
                <a:solidFill>
                  <a:srgbClr val="FF0000"/>
                </a:solidFill>
                <a:latin typeface="Times New Roman" panose="02020603050405020304" pitchFamily="18" charset="0"/>
                <a:cs typeface="Times New Roman" panose="02020603050405020304" pitchFamily="18" charset="0"/>
              </a:rPr>
              <a:t>ính</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5C583C2A-78AC-4253-BCE5-F3328BD29379}"/>
              </a:ext>
            </a:extLst>
          </p:cNvPr>
          <p:cNvSpPr txBox="1"/>
          <p:nvPr/>
        </p:nvSpPr>
        <p:spPr>
          <a:xfrm>
            <a:off x="4083936" y="5331650"/>
            <a:ext cx="1655277" cy="646331"/>
          </a:xfrm>
          <a:prstGeom prst="rect">
            <a:avLst/>
          </a:prstGeom>
          <a:noFill/>
          <a:ln w="28575">
            <a:solidFill>
              <a:srgbClr val="9900CC"/>
            </a:solidFill>
          </a:ln>
        </p:spPr>
        <p:txBody>
          <a:bodyPr wrap="square" rtlCol="0">
            <a:spAutoFit/>
          </a:bodyPr>
          <a:lstStyle/>
          <a:p>
            <a:r>
              <a:rPr lang="en-US" sz="3600" dirty="0" err="1">
                <a:latin typeface="Times New Roman" panose="02020603050405020304" pitchFamily="18" charset="0"/>
                <a:cs typeface="Times New Roman" panose="02020603050405020304" pitchFamily="18" charset="0"/>
              </a:rPr>
              <a:t>đèn</a:t>
            </a:r>
            <a:r>
              <a:rPr lang="en-US" sz="3600" dirty="0">
                <a:latin typeface="Times New Roman" panose="02020603050405020304" pitchFamily="18" charset="0"/>
                <a:cs typeface="Times New Roman" panose="02020603050405020304" pitchFamily="18" charset="0"/>
              </a:rPr>
              <a:t> p</a:t>
            </a:r>
            <a:r>
              <a:rPr lang="en-US" sz="3600" dirty="0">
                <a:solidFill>
                  <a:srgbClr val="FF0000"/>
                </a:solidFill>
                <a:latin typeface="Times New Roman" panose="02020603050405020304" pitchFamily="18" charset="0"/>
                <a:cs typeface="Times New Roman" panose="02020603050405020304" pitchFamily="18" charset="0"/>
              </a:rPr>
              <a:t>in</a:t>
            </a:r>
          </a:p>
        </p:txBody>
      </p:sp>
      <p:sp>
        <p:nvSpPr>
          <p:cNvPr id="16" name="TextBox 15">
            <a:extLst>
              <a:ext uri="{FF2B5EF4-FFF2-40B4-BE49-F238E27FC236}">
                <a16:creationId xmlns:a16="http://schemas.microsoft.com/office/drawing/2014/main" xmlns="" id="{DD59BE40-2B59-449A-9547-CD21E3B1EF25}"/>
              </a:ext>
            </a:extLst>
          </p:cNvPr>
          <p:cNvSpPr txBox="1"/>
          <p:nvPr/>
        </p:nvSpPr>
        <p:spPr>
          <a:xfrm>
            <a:off x="6136257" y="5331650"/>
            <a:ext cx="1566249" cy="646331"/>
          </a:xfrm>
          <a:prstGeom prst="rect">
            <a:avLst/>
          </a:prstGeom>
          <a:noFill/>
          <a:ln w="28575">
            <a:solidFill>
              <a:srgbClr val="9900CC"/>
            </a:solidFill>
          </a:ln>
        </p:spPr>
        <p:txBody>
          <a:bodyPr wrap="square" rtlCol="0">
            <a:spAutoFit/>
          </a:bodyPr>
          <a:lstStyle/>
          <a:p>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t>
            </a:r>
            <a:r>
              <a:rPr lang="en-US" sz="3600" dirty="0" err="1">
                <a:solidFill>
                  <a:srgbClr val="FF0000"/>
                </a:solidFill>
                <a:latin typeface="Times New Roman" panose="02020603050405020304" pitchFamily="18" charset="0"/>
                <a:cs typeface="Times New Roman" panose="02020603050405020304" pitchFamily="18" charset="0"/>
              </a:rPr>
              <a:t>ín</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28163B0C-F146-4055-A1B8-813408499C2E}"/>
              </a:ext>
            </a:extLst>
          </p:cNvPr>
          <p:cNvSpPr txBox="1"/>
          <p:nvPr/>
        </p:nvSpPr>
        <p:spPr>
          <a:xfrm>
            <a:off x="8316248" y="5310420"/>
            <a:ext cx="1812203" cy="646331"/>
          </a:xfrm>
          <a:prstGeom prst="rect">
            <a:avLst/>
          </a:prstGeom>
          <a:noFill/>
          <a:ln w="28575">
            <a:solidFill>
              <a:srgbClr val="9900CC"/>
            </a:solidFill>
          </a:ln>
        </p:spPr>
        <p:txBody>
          <a:bodyPr wrap="square" rtlCol="0">
            <a:spAutoFit/>
          </a:bodyPr>
          <a:lstStyle/>
          <a:p>
            <a:r>
              <a:rPr lang="en-US" sz="3600" dirty="0" err="1">
                <a:latin typeface="Times New Roman" panose="02020603050405020304" pitchFamily="18" charset="0"/>
                <a:cs typeface="Times New Roman" panose="02020603050405020304" pitchFamily="18" charset="0"/>
              </a:rPr>
              <a:t>máy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t>
            </a:r>
            <a:r>
              <a:rPr lang="en-US" sz="3600" dirty="0" err="1">
                <a:solidFill>
                  <a:srgbClr val="FF0000"/>
                </a:solidFill>
                <a:latin typeface="Times New Roman" panose="02020603050405020304" pitchFamily="18" charset="0"/>
                <a:cs typeface="Times New Roman" panose="02020603050405020304" pitchFamily="18" charset="0"/>
              </a:rPr>
              <a:t>ính</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9002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53164" y="3186341"/>
            <a:ext cx="5863916"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4521984" y="3953844"/>
            <a:ext cx="128703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2704563" y="4091429"/>
            <a:ext cx="1183843"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8540343" y="2879776"/>
            <a:ext cx="908705"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2135563" y="491822"/>
            <a:ext cx="8136903"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8303637" y="3259318"/>
            <a:ext cx="929518"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7964736" y="810849"/>
            <a:ext cx="1319997" cy="734428"/>
          </a:xfrm>
          <a:prstGeom prst="rect">
            <a:avLst/>
          </a:prstGeom>
        </p:spPr>
      </p:pic>
      <p:sp>
        <p:nvSpPr>
          <p:cNvPr id="22" name="椭圆 21"/>
          <p:cNvSpPr/>
          <p:nvPr/>
        </p:nvSpPr>
        <p:spPr>
          <a:xfrm>
            <a:off x="2436463" y="598108"/>
            <a:ext cx="665736"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2769334" y="1216690"/>
            <a:ext cx="403607"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2289916" y="3006461"/>
            <a:ext cx="7943352"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30">
              <a:defRPr/>
            </a:pPr>
            <a:r>
              <a:rPr lang="vi-VN" sz="6600" b="1" dirty="0">
                <a:solidFill>
                  <a:srgbClr val="FF0000"/>
                </a:solidFill>
                <a:latin typeface="Times New Roman" pitchFamily="18" charset="0"/>
                <a:ea typeface="Arial-Rounded" panose="020B0604020202020204" pitchFamily="34" charset="0"/>
                <a:cs typeface="Times New Roman" pitchFamily="18" charset="0"/>
              </a:rPr>
              <a:t>CỦNG CỐ BÀI HỌC</a:t>
            </a:r>
            <a:endParaRPr lang="en-US" sz="6600" b="1" dirty="0">
              <a:solidFill>
                <a:srgbClr val="FF0000"/>
              </a:solidFill>
              <a:latin typeface="Times New Roman" pitchFamily="18" charset="0"/>
              <a:ea typeface="Arial-Rounded" panose="020B0604020202020204" pitchFamily="34" charset="0"/>
              <a:cs typeface="Times New Roman" pitchFamily="18" charset="0"/>
            </a:endParaRPr>
          </a:p>
        </p:txBody>
      </p:sp>
    </p:spTree>
    <p:extLst>
      <p:ext uri="{BB962C8B-B14F-4D97-AF65-F5344CB8AC3E}">
        <p14:creationId xmlns:p14="http://schemas.microsoft.com/office/powerpoint/2010/main" val="1926980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1912715" y="3276992"/>
            <a:ext cx="8717123"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xmlns="" id="{2186EBBF-DC48-4AB5-A27A-424B0FCE2637}"/>
              </a:ext>
            </a:extLst>
          </p:cNvPr>
          <p:cNvGrpSpPr/>
          <p:nvPr/>
        </p:nvGrpSpPr>
        <p:grpSpPr>
          <a:xfrm>
            <a:off x="3592077" y="2097204"/>
            <a:ext cx="4824536" cy="1845837"/>
            <a:chOff x="2118480" y="1316166"/>
            <a:chExt cx="1512168" cy="1512168"/>
          </a:xfrm>
        </p:grpSpPr>
        <p:sp>
          <p:nvSpPr>
            <p:cNvPr id="11" name="15">
              <a:extLst>
                <a:ext uri="{FF2B5EF4-FFF2-40B4-BE49-F238E27FC236}">
                  <a16:creationId xmlns:a16="http://schemas.microsoft.com/office/drawing/2014/main" xmlns=""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2" name="TextBox 67">
              <a:extLst>
                <a:ext uri="{FF2B5EF4-FFF2-40B4-BE49-F238E27FC236}">
                  <a16:creationId xmlns:a16="http://schemas.microsoft.com/office/drawing/2014/main" xmlns="" id="{CD266F93-4930-44EE-B40F-F068D42EC517}"/>
                </a:ext>
              </a:extLst>
            </p:cNvPr>
            <p:cNvSpPr txBox="1"/>
            <p:nvPr/>
          </p:nvSpPr>
          <p:spPr>
            <a:xfrm>
              <a:off x="2208337" y="1556684"/>
              <a:ext cx="1378326" cy="983347"/>
            </a:xfrm>
            <a:prstGeom prst="rect">
              <a:avLst/>
            </a:prstGeom>
            <a:noFill/>
          </p:spPr>
          <p:txBody>
            <a:bodyPr wrap="square" rtlCol="0">
              <a:spAutoFit/>
            </a:bodyPr>
            <a:lstStyle/>
            <a:p>
              <a:pPr marL="0" lvl="1" algn="ctr" defTabSz="1219200">
                <a:defRPr/>
              </a:pPr>
              <a:r>
                <a:rPr lang="en-US" altLang="zh-CN" sz="7200"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Tiết</a:t>
              </a:r>
              <a:r>
                <a:rPr lang="en-US" altLang="zh-CN"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4 </a:t>
              </a:r>
              <a:endParaRPr lang="zh-CN" altLang="en-US"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1794242" y="484039"/>
            <a:ext cx="203147"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2078383" y="567004"/>
            <a:ext cx="203147"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2368312" y="567004"/>
            <a:ext cx="203147"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9441743" y="468686"/>
            <a:ext cx="203147"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9725884" y="551651"/>
            <a:ext cx="203147"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0015813" y="551651"/>
            <a:ext cx="203147"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sp>
        <p:nvSpPr>
          <p:cNvPr id="44" name="TextBox 43">
            <a:extLst>
              <a:ext uri="{FF2B5EF4-FFF2-40B4-BE49-F238E27FC236}">
                <a16:creationId xmlns:a16="http://schemas.microsoft.com/office/drawing/2014/main" xmlns="" id="{5F50F907-C6BA-4380-9188-2A5EA79C8B5D}"/>
              </a:ext>
            </a:extLst>
          </p:cNvPr>
          <p:cNvSpPr txBox="1"/>
          <p:nvPr/>
        </p:nvSpPr>
        <p:spPr>
          <a:xfrm>
            <a:off x="1523701" y="232579"/>
            <a:ext cx="8961293" cy="1323439"/>
          </a:xfrm>
          <a:prstGeom prst="rect">
            <a:avLst/>
          </a:prstGeom>
          <a:noFill/>
        </p:spPr>
        <p:txBody>
          <a:bodyPr wrap="square"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28</a:t>
            </a:r>
            <a:r>
              <a:rPr lang="en-US" sz="4000" b="1" dirty="0">
                <a:solidFill>
                  <a:srgbClr val="FF0000"/>
                </a:solidFill>
                <a:latin typeface="Times New Roman" panose="02020603050405020304" pitchFamily="18" charset="0"/>
                <a:cs typeface="Times New Roman" panose="02020603050405020304" pitchFamily="18" charset="0"/>
              </a:rPr>
              <a:t>: KHÁM PHÁ ĐÁY BIỂN </a:t>
            </a:r>
          </a:p>
          <a:p>
            <a:pPr algn="ctr">
              <a:defRPr/>
            </a:pPr>
            <a:r>
              <a:rPr lang="en-US" sz="4000" b="1" dirty="0">
                <a:solidFill>
                  <a:srgbClr val="FF0000"/>
                </a:solidFill>
                <a:latin typeface="Times New Roman" panose="02020603050405020304" pitchFamily="18" charset="0"/>
                <a:cs typeface="Times New Roman" panose="02020603050405020304" pitchFamily="18" charset="0"/>
              </a:rPr>
              <a:t>Ở TRƯỜNG SA</a:t>
            </a:r>
          </a:p>
        </p:txBody>
      </p:sp>
    </p:spTree>
    <p:extLst>
      <p:ext uri="{BB962C8B-B14F-4D97-AF65-F5344CB8AC3E}">
        <p14:creationId xmlns:p14="http://schemas.microsoft.com/office/powerpoint/2010/main" val="3850500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96F9945-BBA3-4AA4-B9D2-A947A03A7F5E}"/>
              </a:ext>
            </a:extLst>
          </p:cNvPr>
          <p:cNvSpPr txBox="1"/>
          <p:nvPr/>
        </p:nvSpPr>
        <p:spPr>
          <a:xfrm>
            <a:off x="1714125" y="3"/>
            <a:ext cx="10103667"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dirty="0"/>
              <a:t>.</a:t>
            </a:r>
          </a:p>
        </p:txBody>
      </p:sp>
      <p:pic>
        <p:nvPicPr>
          <p:cNvPr id="3" name="Picture 2">
            <a:extLst>
              <a:ext uri="{FF2B5EF4-FFF2-40B4-BE49-F238E27FC236}">
                <a16:creationId xmlns:a16="http://schemas.microsoft.com/office/drawing/2014/main" xmlns="" id="{8CEAC3A8-C458-48C3-9047-478A5483B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646334"/>
            <a:ext cx="9361040" cy="6038119"/>
          </a:xfrm>
          <a:prstGeom prst="rect">
            <a:avLst/>
          </a:prstGeom>
        </p:spPr>
      </p:pic>
      <p:sp>
        <p:nvSpPr>
          <p:cNvPr id="4" name="TextBox 3">
            <a:extLst>
              <a:ext uri="{FF2B5EF4-FFF2-40B4-BE49-F238E27FC236}">
                <a16:creationId xmlns:a16="http://schemas.microsoft.com/office/drawing/2014/main" xmlns="" id="{040DEF47-B907-402B-8A3A-7F6FB398023D}"/>
              </a:ext>
            </a:extLst>
          </p:cNvPr>
          <p:cNvSpPr txBox="1"/>
          <p:nvPr/>
        </p:nvSpPr>
        <p:spPr>
          <a:xfrm>
            <a:off x="1714125" y="3"/>
            <a:ext cx="7140463"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dirty="0"/>
              <a:t>.</a:t>
            </a:r>
          </a:p>
        </p:txBody>
      </p:sp>
      <p:sp>
        <p:nvSpPr>
          <p:cNvPr id="5" name="TextBox 4">
            <a:extLst>
              <a:ext uri="{FF2B5EF4-FFF2-40B4-BE49-F238E27FC236}">
                <a16:creationId xmlns:a16="http://schemas.microsoft.com/office/drawing/2014/main" xmlns="" id="{B35642DF-CC77-4334-96AC-F5DFB9F41359}"/>
              </a:ext>
            </a:extLst>
          </p:cNvPr>
          <p:cNvSpPr txBox="1"/>
          <p:nvPr/>
        </p:nvSpPr>
        <p:spPr>
          <a:xfrm>
            <a:off x="2762817" y="1460368"/>
            <a:ext cx="1370297" cy="1200329"/>
          </a:xfrm>
          <a:prstGeom prst="rect">
            <a:avLst/>
          </a:prstGeom>
          <a:noFill/>
          <a:ln w="28575">
            <a:solidFill>
              <a:schemeClr val="tx1"/>
            </a:solidFill>
          </a:ln>
        </p:spPr>
        <p:txBody>
          <a:bodyPr wrap="square" rtlCol="0">
            <a:spAutoFit/>
          </a:bodyPr>
          <a:lstStyle/>
          <a:p>
            <a:r>
              <a:rPr lang="en-US" sz="3600" b="1" dirty="0" err="1">
                <a:solidFill>
                  <a:srgbClr val="FFFF00"/>
                </a:solidFill>
                <a:latin typeface="Times New Roman" panose="02020603050405020304" pitchFamily="18" charset="0"/>
                <a:cs typeface="Times New Roman" panose="02020603050405020304" pitchFamily="18" charset="0"/>
              </a:rPr>
              <a:t>rùa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biển</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16122ED5-8D3E-49F9-BAC2-779D47E2A714}"/>
              </a:ext>
            </a:extLst>
          </p:cNvPr>
          <p:cNvSpPr txBox="1"/>
          <p:nvPr/>
        </p:nvSpPr>
        <p:spPr>
          <a:xfrm>
            <a:off x="8058894" y="1824779"/>
            <a:ext cx="1025857" cy="1200329"/>
          </a:xfrm>
          <a:prstGeom prst="rect">
            <a:avLst/>
          </a:prstGeom>
          <a:noFill/>
          <a:ln w="28575">
            <a:solidFill>
              <a:schemeClr val="tx1"/>
            </a:solidFill>
          </a:ln>
        </p:spPr>
        <p:txBody>
          <a:bodyPr wrap="square" rtlCol="0">
            <a:spAutoFit/>
          </a:bodyPr>
          <a:lstStyle/>
          <a:p>
            <a:r>
              <a:rPr lang="en-US" sz="3600" b="1" dirty="0" err="1">
                <a:solidFill>
                  <a:srgbClr val="FFFF00"/>
                </a:solidFill>
                <a:latin typeface="Times New Roman" panose="02020603050405020304" pitchFamily="18" charset="0"/>
                <a:cs typeface="Times New Roman" panose="02020603050405020304" pitchFamily="18" charset="0"/>
              </a:rPr>
              <a:t>cá</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heo</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31407B6-4619-4E2A-A2DA-9B599ADA2A82}"/>
              </a:ext>
            </a:extLst>
          </p:cNvPr>
          <p:cNvSpPr txBox="1"/>
          <p:nvPr/>
        </p:nvSpPr>
        <p:spPr>
          <a:xfrm>
            <a:off x="9559482" y="3489684"/>
            <a:ext cx="924552" cy="1200329"/>
          </a:xfrm>
          <a:prstGeom prst="rect">
            <a:avLst/>
          </a:prstGeom>
          <a:noFill/>
          <a:ln w="28575">
            <a:solidFill>
              <a:schemeClr val="tx1"/>
            </a:solidFill>
          </a:ln>
        </p:spPr>
        <p:txBody>
          <a:bodyPr wrap="square" rtlCol="0">
            <a:spAutoFit/>
          </a:bodyPr>
          <a:lstStyle/>
          <a:p>
            <a:r>
              <a:rPr lang="en-US" sz="3600" b="1" dirty="0" err="1">
                <a:solidFill>
                  <a:srgbClr val="FFFF00"/>
                </a:solidFill>
                <a:latin typeface="Times New Roman" panose="02020603050405020304" pitchFamily="18" charset="0"/>
                <a:cs typeface="Times New Roman" panose="02020603050405020304" pitchFamily="18" charset="0"/>
              </a:rPr>
              <a:t>cá</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hề</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6DDC815E-E64E-4B37-BF76-9FC1271FD907}"/>
              </a:ext>
            </a:extLst>
          </p:cNvPr>
          <p:cNvSpPr txBox="1"/>
          <p:nvPr/>
        </p:nvSpPr>
        <p:spPr>
          <a:xfrm>
            <a:off x="5646154" y="3609273"/>
            <a:ext cx="1517991" cy="1200329"/>
          </a:xfrm>
          <a:prstGeom prst="rect">
            <a:avLst/>
          </a:prstGeom>
          <a:noFill/>
          <a:ln w="28575">
            <a:solidFill>
              <a:schemeClr val="tx1"/>
            </a:solidFill>
          </a:ln>
        </p:spPr>
        <p:txBody>
          <a:bodyPr wrap="square" rtlCol="0">
            <a:spAutoFit/>
          </a:bodyPr>
          <a:lstStyle/>
          <a:p>
            <a:r>
              <a:rPr lang="en-US" sz="3600" b="1" dirty="0" err="1">
                <a:solidFill>
                  <a:srgbClr val="FFFF00"/>
                </a:solidFill>
                <a:latin typeface="Times New Roman" panose="02020603050405020304" pitchFamily="18" charset="0"/>
                <a:cs typeface="Times New Roman" panose="02020603050405020304" pitchFamily="18" charset="0"/>
              </a:rPr>
              <a:t>bạch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tuộc</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8B32B337-CF5F-40A3-A5C4-D35033AA9559}"/>
              </a:ext>
            </a:extLst>
          </p:cNvPr>
          <p:cNvSpPr txBox="1"/>
          <p:nvPr/>
        </p:nvSpPr>
        <p:spPr>
          <a:xfrm>
            <a:off x="2981578" y="3640501"/>
            <a:ext cx="1154889" cy="1200329"/>
          </a:xfrm>
          <a:prstGeom prst="rect">
            <a:avLst/>
          </a:prstGeom>
          <a:noFill/>
          <a:ln w="28575">
            <a:solidFill>
              <a:schemeClr val="tx1"/>
            </a:solidFill>
          </a:ln>
        </p:spPr>
        <p:txBody>
          <a:bodyPr wrap="squar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san </a:t>
            </a:r>
            <a:r>
              <a:rPr lang="en-US" sz="3600" b="1" dirty="0" err="1">
                <a:solidFill>
                  <a:srgbClr val="FFFF00"/>
                </a:solidFill>
                <a:latin typeface="Times New Roman" panose="02020603050405020304" pitchFamily="18" charset="0"/>
                <a:cs typeface="Times New Roman" panose="02020603050405020304" pitchFamily="18" charset="0"/>
              </a:rPr>
              <a:t>hô</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7F00C4F9-D0C0-4AA4-8E8E-0BB64AB70204}"/>
              </a:ext>
            </a:extLst>
          </p:cNvPr>
          <p:cNvSpPr txBox="1"/>
          <p:nvPr/>
        </p:nvSpPr>
        <p:spPr>
          <a:xfrm>
            <a:off x="7702457" y="4941171"/>
            <a:ext cx="1152128" cy="1200329"/>
          </a:xfrm>
          <a:prstGeom prst="rect">
            <a:avLst/>
          </a:prstGeom>
          <a:noFill/>
          <a:ln w="28575">
            <a:solidFill>
              <a:schemeClr val="tx1"/>
            </a:solidFill>
          </a:ln>
        </p:spPr>
        <p:txBody>
          <a:bodyPr wrap="square" rtlCol="0">
            <a:spAutoFit/>
          </a:bodyPr>
          <a:lstStyle/>
          <a:p>
            <a:r>
              <a:rPr lang="en-US" sz="3600" b="1" dirty="0" err="1">
                <a:solidFill>
                  <a:srgbClr val="FFFF00"/>
                </a:solidFill>
                <a:latin typeface="Times New Roman" panose="02020603050405020304" pitchFamily="18" charset="0"/>
                <a:cs typeface="Times New Roman" panose="02020603050405020304" pitchFamily="18" charset="0"/>
              </a:rPr>
              <a:t>sao</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biển</a:t>
            </a:r>
            <a:endParaRPr lang="en-US"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366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69529" y="452736"/>
            <a:ext cx="6898042" cy="646331"/>
          </a:xfrm>
          <a:prstGeom prst="rect">
            <a:avLst/>
          </a:prstGeom>
        </p:spPr>
        <p:txBody>
          <a:bodyPr wrap="none">
            <a:spAutoFit/>
          </a:bodyPr>
          <a:lstStyle/>
          <a:p>
            <a:r>
              <a:rPr lang="en-US" sz="3600" dirty="0" err="1" smtClean="0">
                <a:solidFill>
                  <a:srgbClr val="000000"/>
                </a:solidFill>
                <a:latin typeface="Times New Roman" panose="02020603050405020304" pitchFamily="18" charset="0"/>
                <a:ea typeface="Calibri" panose="020F0502020204030204" pitchFamily="34" charset="0"/>
              </a:rPr>
              <a:t>Nói</a:t>
            </a:r>
            <a:r>
              <a:rPr lang="en-US" sz="3600" dirty="0" smtClean="0">
                <a:solidFill>
                  <a:srgbClr val="000000"/>
                </a:solidFill>
                <a:latin typeface="Times New Roman" panose="02020603050405020304" pitchFamily="18" charset="0"/>
                <a:ea typeface="Calibri" panose="020F0502020204030204" pitchFamily="34" charset="0"/>
              </a:rPr>
              <a:t> </a:t>
            </a:r>
            <a:r>
              <a:rPr lang="en-US" sz="3600" dirty="0" err="1">
                <a:solidFill>
                  <a:srgbClr val="000000"/>
                </a:solidFill>
                <a:latin typeface="Times New Roman" panose="02020603050405020304" pitchFamily="18" charset="0"/>
                <a:ea typeface="Calibri" panose="020F0502020204030204" pitchFamily="34" charset="0"/>
              </a:rPr>
              <a:t>về</a:t>
            </a:r>
            <a:r>
              <a:rPr lang="en-US" sz="3600" dirty="0">
                <a:solidFill>
                  <a:srgbClr val="000000"/>
                </a:solidFill>
                <a:latin typeface="Times New Roman" panose="02020603050405020304" pitchFamily="18" charset="0"/>
                <a:ea typeface="Calibri" panose="020F0502020204030204" pitchFamily="34" charset="0"/>
              </a:rPr>
              <a:t> </a:t>
            </a:r>
            <a:r>
              <a:rPr lang="en-US" sz="3600" dirty="0" err="1">
                <a:solidFill>
                  <a:srgbClr val="000000"/>
                </a:solidFill>
                <a:latin typeface="Times New Roman" panose="02020603050405020304" pitchFamily="18" charset="0"/>
                <a:ea typeface="Calibri" panose="020F0502020204030204" pitchFamily="34" charset="0"/>
              </a:rPr>
              <a:t>những</a:t>
            </a:r>
            <a:r>
              <a:rPr lang="en-US" sz="3600" dirty="0">
                <a:solidFill>
                  <a:srgbClr val="000000"/>
                </a:solidFill>
                <a:latin typeface="Times New Roman" panose="02020603050405020304" pitchFamily="18" charset="0"/>
                <a:ea typeface="Calibri" panose="020F0502020204030204" pitchFamily="34" charset="0"/>
              </a:rPr>
              <a:t> </a:t>
            </a:r>
            <a:r>
              <a:rPr lang="en-US" sz="3600" dirty="0" err="1">
                <a:solidFill>
                  <a:srgbClr val="000000"/>
                </a:solidFill>
                <a:latin typeface="Times New Roman" panose="02020603050405020304" pitchFamily="18" charset="0"/>
                <a:ea typeface="Calibri" panose="020F0502020204030204" pitchFamily="34" charset="0"/>
              </a:rPr>
              <a:t>điều</a:t>
            </a:r>
            <a:r>
              <a:rPr lang="en-US" sz="3600" dirty="0">
                <a:solidFill>
                  <a:srgbClr val="000000"/>
                </a:solidFill>
                <a:latin typeface="Times New Roman" panose="02020603050405020304" pitchFamily="18" charset="0"/>
                <a:ea typeface="Calibri" panose="020F0502020204030204" pitchFamily="34" charset="0"/>
              </a:rPr>
              <a:t> </a:t>
            </a:r>
            <a:r>
              <a:rPr lang="en-US" sz="3600" dirty="0" err="1">
                <a:solidFill>
                  <a:srgbClr val="000000"/>
                </a:solidFill>
                <a:latin typeface="Times New Roman" panose="02020603050405020304" pitchFamily="18" charset="0"/>
                <a:ea typeface="Calibri" panose="020F0502020204030204" pitchFamily="34" charset="0"/>
              </a:rPr>
              <a:t>em</a:t>
            </a:r>
            <a:r>
              <a:rPr lang="en-US" sz="3600" dirty="0">
                <a:solidFill>
                  <a:srgbClr val="000000"/>
                </a:solidFill>
                <a:latin typeface="Times New Roman" panose="02020603050405020304" pitchFamily="18" charset="0"/>
                <a:ea typeface="Calibri" panose="020F0502020204030204" pitchFamily="34" charset="0"/>
              </a:rPr>
              <a:t> </a:t>
            </a:r>
            <a:r>
              <a:rPr lang="en-US" sz="3600" dirty="0" err="1">
                <a:solidFill>
                  <a:srgbClr val="000000"/>
                </a:solidFill>
                <a:latin typeface="Times New Roman" panose="02020603050405020304" pitchFamily="18" charset="0"/>
                <a:ea typeface="Calibri" panose="020F0502020204030204" pitchFamily="34" charset="0"/>
              </a:rPr>
              <a:t>biết</a:t>
            </a:r>
            <a:r>
              <a:rPr lang="en-US" sz="3600" dirty="0">
                <a:solidFill>
                  <a:srgbClr val="000000"/>
                </a:solidFill>
                <a:latin typeface="Times New Roman" panose="02020603050405020304" pitchFamily="18" charset="0"/>
                <a:ea typeface="Calibri" panose="020F0502020204030204" pitchFamily="34" charset="0"/>
              </a:rPr>
              <a:t> </a:t>
            </a:r>
            <a:r>
              <a:rPr lang="en-US" sz="3600" dirty="0" err="1" smtClean="0">
                <a:solidFill>
                  <a:srgbClr val="000000"/>
                </a:solidFill>
                <a:latin typeface="Times New Roman" panose="02020603050405020304" pitchFamily="18" charset="0"/>
                <a:ea typeface="Calibri" panose="020F0502020204030204" pitchFamily="34" charset="0"/>
              </a:rPr>
              <a:t>về</a:t>
            </a:r>
            <a:r>
              <a:rPr lang="en-US" sz="3600" dirty="0" smtClean="0">
                <a:solidFill>
                  <a:srgbClr val="000000"/>
                </a:solidFill>
                <a:latin typeface="Times New Roman" panose="02020603050405020304" pitchFamily="18" charset="0"/>
                <a:ea typeface="Calibri" panose="020F0502020204030204" pitchFamily="34" charset="0"/>
              </a:rPr>
              <a:t> </a:t>
            </a:r>
            <a:r>
              <a:rPr lang="en-US" sz="3600" dirty="0" err="1" smtClean="0">
                <a:solidFill>
                  <a:srgbClr val="000000"/>
                </a:solidFill>
                <a:latin typeface="Times New Roman" panose="02020603050405020304" pitchFamily="18" charset="0"/>
                <a:ea typeface="Calibri" panose="020F0502020204030204" pitchFamily="34" charset="0"/>
              </a:rPr>
              <a:t>biển</a:t>
            </a:r>
            <a:r>
              <a:rPr lang="en-US" sz="3600" dirty="0" smtClean="0">
                <a:solidFill>
                  <a:srgbClr val="000000"/>
                </a:solidFill>
                <a:latin typeface="Times New Roman" panose="02020603050405020304" pitchFamily="18" charset="0"/>
                <a:ea typeface="Calibri" panose="020F0502020204030204" pitchFamily="34" charset="0"/>
              </a:rPr>
              <a:t>?</a:t>
            </a:r>
            <a:endParaRPr lang="en-US" sz="3600" dirty="0"/>
          </a:p>
        </p:txBody>
      </p:sp>
      <p:sp>
        <p:nvSpPr>
          <p:cNvPr id="3" name="Rectangle 2"/>
          <p:cNvSpPr/>
          <p:nvPr/>
        </p:nvSpPr>
        <p:spPr>
          <a:xfrm>
            <a:off x="479376" y="1099067"/>
            <a:ext cx="11526865" cy="2862322"/>
          </a:xfrm>
          <a:prstGeom prst="rect">
            <a:avLst/>
          </a:prstGeom>
        </p:spPr>
        <p:txBody>
          <a:bodyPr wrap="square">
            <a:spAutoFit/>
          </a:bodyPr>
          <a:lstStyle/>
          <a:p>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Biển</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là</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hệ</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thống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kết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nối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của</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tất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cả</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các</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vùng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chứa</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nước</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của</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Trái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Đất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bao</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gồm</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năm</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đại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lớn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Đại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Tây</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Thái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Bình</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Ấn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Độ</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Nam </a:t>
            </a:r>
            <a:r>
              <a:rPr lang="en-US" sz="3600" dirty="0" err="1">
                <a:solidFill>
                  <a:srgbClr val="0000CC"/>
                </a:solidFill>
                <a:latin typeface="Times New Roman" panose="02020603050405020304" pitchFamily="18" charset="0"/>
                <a:ea typeface="Calibri" panose="020F0502020204030204" pitchFamily="34" charset="0"/>
              </a:rPr>
              <a:t>Băng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và</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Bắc</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Băng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Dưới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biển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có</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rất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nhiều</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sinh</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vật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sinh</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sống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như</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cá</a:t>
            </a:r>
            <a:r>
              <a:rPr lang="en-US" sz="3600" dirty="0">
                <a:solidFill>
                  <a:srgbClr val="0000CC"/>
                </a:solidFill>
                <a:latin typeface="Times New Roman" panose="02020603050405020304" pitchFamily="18" charset="0"/>
                <a:ea typeface="Calibri" panose="020F0502020204030204" pitchFamily="34" charset="0"/>
              </a:rPr>
              <a:t>, san </a:t>
            </a:r>
            <a:r>
              <a:rPr lang="en-US" sz="3600" dirty="0" err="1">
                <a:solidFill>
                  <a:srgbClr val="0000CC"/>
                </a:solidFill>
                <a:latin typeface="Times New Roman" panose="02020603050405020304" pitchFamily="18" charset="0"/>
                <a:ea typeface="Calibri" panose="020F0502020204030204" pitchFamily="34" charset="0"/>
              </a:rPr>
              <a:t>hô</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bạch</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tuộc</a:t>
            </a:r>
            <a:r>
              <a:rPr lang="en-US" sz="3600" dirty="0" smtClean="0">
                <a:solidFill>
                  <a:srgbClr val="0000CC"/>
                </a:solidFill>
                <a:latin typeface="Times New Roman" panose="02020603050405020304" pitchFamily="18" charset="0"/>
                <a:ea typeface="Calibri" panose="020F0502020204030204" pitchFamily="34" charset="0"/>
              </a:rPr>
              <a:t>,...</a:t>
            </a:r>
            <a:endParaRPr lang="en-US" sz="3600" dirty="0">
              <a:solidFill>
                <a:srgbClr val="0000CC"/>
              </a:solidFill>
            </a:endParaRPr>
          </a:p>
        </p:txBody>
      </p:sp>
      <p:sp>
        <p:nvSpPr>
          <p:cNvPr id="4" name="Rectangle 3"/>
          <p:cNvSpPr/>
          <p:nvPr/>
        </p:nvSpPr>
        <p:spPr>
          <a:xfrm>
            <a:off x="479376" y="3961389"/>
            <a:ext cx="11526865" cy="1200329"/>
          </a:xfrm>
          <a:prstGeom prst="rect">
            <a:avLst/>
          </a:prstGeom>
        </p:spPr>
        <p:txBody>
          <a:bodyPr wrap="square">
            <a:spAutoFit/>
          </a:bodyPr>
          <a:lstStyle/>
          <a:p>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Biển</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là</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một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vùng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nước</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mặn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rộng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lớn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nối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liền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các</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đại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với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nhau</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Dưới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biển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có</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rất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nhiều</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loài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cá</a:t>
            </a:r>
            <a:r>
              <a:rPr lang="en-US" sz="3600" dirty="0">
                <a:solidFill>
                  <a:srgbClr val="0000CC"/>
                </a:solidFill>
                <a:latin typeface="Times New Roman" panose="02020603050405020304" pitchFamily="18" charset="0"/>
                <a:ea typeface="Calibri" panose="020F0502020204030204" pitchFamily="34" charset="0"/>
              </a:rPr>
              <a:t>, san </a:t>
            </a:r>
            <a:r>
              <a:rPr lang="en-US" sz="3600" dirty="0" err="1">
                <a:solidFill>
                  <a:srgbClr val="0000CC"/>
                </a:solidFill>
                <a:latin typeface="Times New Roman" panose="02020603050405020304" pitchFamily="18" charset="0"/>
                <a:ea typeface="Calibri" panose="020F0502020204030204" pitchFamily="34" charset="0"/>
              </a:rPr>
              <a:t>hô</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rong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biển</a:t>
            </a:r>
            <a:r>
              <a:rPr lang="en-US" sz="3600" dirty="0" smtClean="0">
                <a:solidFill>
                  <a:srgbClr val="0000CC"/>
                </a:solidFill>
                <a:latin typeface="Times New Roman" panose="02020603050405020304" pitchFamily="18" charset="0"/>
                <a:ea typeface="Calibri" panose="020F0502020204030204" pitchFamily="34" charset="0"/>
              </a:rPr>
              <a:t>,...</a:t>
            </a:r>
            <a:endParaRPr lang="en-US" sz="3600" dirty="0">
              <a:solidFill>
                <a:srgbClr val="0000CC"/>
              </a:solidFill>
            </a:endParaRPr>
          </a:p>
        </p:txBody>
      </p:sp>
    </p:spTree>
    <p:extLst>
      <p:ext uri="{BB962C8B-B14F-4D97-AF65-F5344CB8AC3E}">
        <p14:creationId xmlns:p14="http://schemas.microsoft.com/office/powerpoint/2010/main" val="9103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9469" y="764707"/>
            <a:ext cx="7290948" cy="1146211"/>
          </a:xfrm>
          <a:prstGeom prst="rect">
            <a:avLst/>
          </a:prstGeom>
        </p:spPr>
        <p:txBody>
          <a:bodyPr wrap="square">
            <a:spAutoFit/>
          </a:bodyPr>
          <a:lstStyle/>
          <a:p>
            <a:pPr algn="just">
              <a:lnSpc>
                <a:spcPct val="107000"/>
              </a:lnSpc>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loài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521993" y="2204864"/>
            <a:ext cx="7416824" cy="1673150"/>
          </a:xfrm>
          <a:prstGeom prst="rect">
            <a:avLst/>
          </a:prstGeom>
        </p:spPr>
        <p:txBody>
          <a:bodyPr wrap="square">
            <a:spAutoFit/>
          </a:bodyPr>
          <a:lstStyle/>
          <a:p>
            <a:pPr algn="just">
              <a:lnSpc>
                <a:spcPct val="107000"/>
              </a:lnSpc>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loài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ngựa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nhím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mực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ốc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sứa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mập</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cẩu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ngừ</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voi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487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loigiaihay.com/picture/question_lgh/2021_51/1624003225-lmx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665" y="1340768"/>
            <a:ext cx="8136904" cy="34563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93607" y="341824"/>
            <a:ext cx="8352928" cy="1508105"/>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cột</a:t>
            </a:r>
            <a:r>
              <a:rPr lang="en-US"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cột</a:t>
            </a:r>
            <a:r>
              <a:rPr lang="en-US" sz="2800" b="1" dirty="0">
                <a:latin typeface="Times New Roman" panose="02020603050405020304" pitchFamily="18" charset="0"/>
                <a:cs typeface="Times New Roman" panose="02020603050405020304" pitchFamily="18" charset="0"/>
              </a:rPr>
              <a:t> B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a:t>
            </a:r>
            <a:br>
              <a:rPr lang="en-US" sz="2800" b="1" dirty="0">
                <a:latin typeface="Times New Roman" panose="02020603050405020304" pitchFamily="18" charset="0"/>
                <a:cs typeface="Times New Roman" panose="02020603050405020304" pitchFamily="18" charset="0"/>
              </a:rPr>
            </a:br>
            <a:r>
              <a:rPr lang="en-US" dirty="0">
                <a:solidFill>
                  <a:srgbClr val="000000"/>
                </a:solidFill>
                <a:latin typeface="OpenSans"/>
              </a:rPr>
              <a:t/>
            </a:r>
            <a:br>
              <a:rPr lang="en-US" dirty="0">
                <a:solidFill>
                  <a:srgbClr val="000000"/>
                </a:solidFill>
                <a:latin typeface="OpenSans"/>
              </a:rPr>
            </a:br>
            <a:endParaRPr lang="en-US" dirty="0"/>
          </a:p>
        </p:txBody>
      </p:sp>
      <p:cxnSp>
        <p:nvCxnSpPr>
          <p:cNvPr id="4" name="Straight Arrow Connector 3">
            <a:extLst>
              <a:ext uri="{FF2B5EF4-FFF2-40B4-BE49-F238E27FC236}">
                <a16:creationId xmlns:a16="http://schemas.microsoft.com/office/drawing/2014/main" xmlns="" id="{58ADED42-974B-4DC7-9AAE-F9291350F483}"/>
              </a:ext>
            </a:extLst>
          </p:cNvPr>
          <p:cNvCxnSpPr/>
          <p:nvPr/>
        </p:nvCxnSpPr>
        <p:spPr>
          <a:xfrm>
            <a:off x="4799859" y="2708923"/>
            <a:ext cx="1779633" cy="6856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69B67719-ABC8-494E-A0AC-CA624B293DD2}"/>
              </a:ext>
            </a:extLst>
          </p:cNvPr>
          <p:cNvCxnSpPr/>
          <p:nvPr/>
        </p:nvCxnSpPr>
        <p:spPr>
          <a:xfrm>
            <a:off x="3662350" y="3476943"/>
            <a:ext cx="2793693" cy="7441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AAB894CD-6C97-4A8F-A35B-9F90C57C60FA}"/>
              </a:ext>
            </a:extLst>
          </p:cNvPr>
          <p:cNvCxnSpPr/>
          <p:nvPr/>
        </p:nvCxnSpPr>
        <p:spPr>
          <a:xfrm flipV="1">
            <a:off x="4079779" y="2708923"/>
            <a:ext cx="2499713" cy="15121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279578" y="4956669"/>
            <a:ext cx="7980993" cy="1445267"/>
          </a:xfrm>
          <a:prstGeom prst="rect">
            <a:avLst/>
          </a:prstGeom>
        </p:spPr>
        <p:txBody>
          <a:bodyPr wrap="square">
            <a:spAutoFit/>
          </a:bodyPr>
          <a:lstStyle/>
          <a:p>
            <a:pPr algn="just">
              <a:lnSpc>
                <a:spcPct val="107000"/>
              </a:lnSpc>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còng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đuổi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bãi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yến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vách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ven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Các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loài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cá</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bơi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lội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trong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làn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nước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xanh</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ndParaRPr>
          </a:p>
        </p:txBody>
      </p:sp>
    </p:spTree>
    <p:extLst>
      <p:ext uri="{BB962C8B-B14F-4D97-AF65-F5344CB8AC3E}">
        <p14:creationId xmlns:p14="http://schemas.microsoft.com/office/powerpoint/2010/main" val="400857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1000"/>
                                        <p:tgtEl>
                                          <p:spTgt spid="3">
                                            <p:txEl>
                                              <p:pRg st="2" end="2"/>
                                            </p:txEl>
                                          </p:spTgt>
                                        </p:tgtEl>
                                      </p:cBhvr>
                                    </p:animEffect>
                                    <p:anim calcmode="lin" valueType="num">
                                      <p:cBhvr>
                                        <p:cTn id="4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5817" y="1897315"/>
            <a:ext cx="7632848" cy="3939540"/>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Cả một thế giới sinh động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rực rỡ đang chuyển động dưới đáy biển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Cá hề □ cá ngựa □ mực ống □ sao biển □ tôm □ cua len lỏi giữa rừng san hô □ Chú rùa biển thân hình kềnh càng đang lững lờ bơi giữa đám sinh vật đủ màu □</a:t>
            </a:r>
          </a:p>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sz="2800" b="1" dirty="0">
              <a:solidFill>
                <a:srgbClr val="FF0000"/>
              </a:solidFill>
              <a:latin typeface="Times New Roman" panose="02020603050405020304" pitchFamily="18" charset="0"/>
              <a:cs typeface="Times New Roman" panose="02020603050405020304" pitchFamily="18" charset="0"/>
            </a:endParaRPr>
          </a:p>
          <a:p>
            <a:endParaRPr lang="en-US" sz="2800" b="1" dirty="0">
              <a:solidFill>
                <a:srgbClr val="FF0000"/>
              </a:solidFill>
              <a:latin typeface="Times New Roman" panose="02020603050405020304" pitchFamily="18" charset="0"/>
              <a:cs typeface="Times New Roman" panose="02020603050405020304" pitchFamily="18" charset="0"/>
            </a:endParaRPr>
          </a:p>
          <a:p>
            <a:endParaRPr lang="en-US" dirty="0"/>
          </a:p>
        </p:txBody>
      </p:sp>
      <p:sp>
        <p:nvSpPr>
          <p:cNvPr id="3" name="Rectangle 2"/>
          <p:cNvSpPr/>
          <p:nvPr/>
        </p:nvSpPr>
        <p:spPr>
          <a:xfrm>
            <a:off x="2490779" y="567064"/>
            <a:ext cx="7632848" cy="954107"/>
          </a:xfrm>
          <a:prstGeom prst="rect">
            <a:avLst/>
          </a:prstGeom>
        </p:spPr>
        <p:txBody>
          <a:bodyPr wrap="square">
            <a:spAutoFit/>
          </a:bodyPr>
          <a:lstStyle/>
          <a:p>
            <a:pPr algn="just"/>
            <a:r>
              <a:rPr lang="vi-VN" sz="2800" b="1" dirty="0">
                <a:solidFill>
                  <a:srgbClr val="5204EE"/>
                </a:solidFill>
                <a:latin typeface="Times New Roman" panose="02020603050405020304" pitchFamily="18" charset="0"/>
                <a:cs typeface="Times New Roman" panose="02020603050405020304" pitchFamily="18" charset="0"/>
              </a:rPr>
              <a:t>Câu 3: Chọn dấu phẩy hoặc dấu chấm thay cho ô vuông.</a:t>
            </a:r>
            <a:endParaRPr lang="vi-VN" sz="2800" dirty="0">
              <a:solidFill>
                <a:srgbClr val="5204EE"/>
              </a:solidFill>
              <a:latin typeface="Times New Roman" panose="02020603050405020304" pitchFamily="18" charset="0"/>
              <a:cs typeface="Times New Roman" panose="02020603050405020304" pitchFamily="18" charset="0"/>
            </a:endParaRPr>
          </a:p>
        </p:txBody>
      </p:sp>
      <p:sp>
        <p:nvSpPr>
          <p:cNvPr id="7" name="Rectangle 6"/>
          <p:cNvSpPr/>
          <p:nvPr/>
        </p:nvSpPr>
        <p:spPr>
          <a:xfrm>
            <a:off x="7662552" y="1856058"/>
            <a:ext cx="360040"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8" name="Rectangle 7"/>
          <p:cNvSpPr/>
          <p:nvPr/>
        </p:nvSpPr>
        <p:spPr>
          <a:xfrm>
            <a:off x="6686984" y="2282685"/>
            <a:ext cx="169483" cy="535118"/>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8078243" y="2303324"/>
            <a:ext cx="274434" cy="52322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6820363" y="1606409"/>
            <a:ext cx="236130" cy="461665"/>
          </a:xfrm>
          <a:prstGeom prst="rect">
            <a:avLst/>
          </a:prstGeom>
        </p:spPr>
        <p:txBody>
          <a:bodyPr wrap="square">
            <a:spAutoFit/>
          </a:bodyPr>
          <a:lstStyle/>
          <a:p>
            <a:endParaRPr lang="en-US" sz="2400" dirty="0"/>
          </a:p>
        </p:txBody>
      </p:sp>
      <p:sp>
        <p:nvSpPr>
          <p:cNvPr id="17" name="Rectangle 16"/>
          <p:cNvSpPr/>
          <p:nvPr/>
        </p:nvSpPr>
        <p:spPr>
          <a:xfrm>
            <a:off x="9743938" y="2303324"/>
            <a:ext cx="274434" cy="52322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p>
        </p:txBody>
      </p:sp>
      <p:sp>
        <p:nvSpPr>
          <p:cNvPr id="18" name="Rectangle 17"/>
          <p:cNvSpPr/>
          <p:nvPr/>
        </p:nvSpPr>
        <p:spPr>
          <a:xfrm>
            <a:off x="3909391" y="2721114"/>
            <a:ext cx="274434" cy="52322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p>
        </p:txBody>
      </p:sp>
      <p:sp>
        <p:nvSpPr>
          <p:cNvPr id="19" name="Rectangle 18"/>
          <p:cNvSpPr/>
          <p:nvPr/>
        </p:nvSpPr>
        <p:spPr>
          <a:xfrm>
            <a:off x="5569528" y="2743200"/>
            <a:ext cx="275126"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p>
        </p:txBody>
      </p:sp>
      <p:sp>
        <p:nvSpPr>
          <p:cNvPr id="20" name="Rectangle 19"/>
          <p:cNvSpPr/>
          <p:nvPr/>
        </p:nvSpPr>
        <p:spPr>
          <a:xfrm>
            <a:off x="6577837" y="2743200"/>
            <a:ext cx="242529"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p>
        </p:txBody>
      </p:sp>
      <p:sp>
        <p:nvSpPr>
          <p:cNvPr id="21" name="Rectangle 20"/>
          <p:cNvSpPr/>
          <p:nvPr/>
        </p:nvSpPr>
        <p:spPr>
          <a:xfrm>
            <a:off x="3647731" y="3157954"/>
            <a:ext cx="261663"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22" name="Rectangle 21"/>
          <p:cNvSpPr/>
          <p:nvPr/>
        </p:nvSpPr>
        <p:spPr>
          <a:xfrm>
            <a:off x="7941026" y="3556628"/>
            <a:ext cx="274434" cy="52322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25" name="Rectangle 24"/>
          <p:cNvSpPr/>
          <p:nvPr/>
        </p:nvSpPr>
        <p:spPr>
          <a:xfrm>
            <a:off x="2442660" y="4306086"/>
            <a:ext cx="7494435" cy="523220"/>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26" name="Rectangle 25"/>
          <p:cNvSpPr/>
          <p:nvPr/>
        </p:nvSpPr>
        <p:spPr>
          <a:xfrm>
            <a:off x="2470197" y="5362029"/>
            <a:ext cx="5857077" cy="523220"/>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28" name="Rectangle 27"/>
          <p:cNvSpPr/>
          <p:nvPr/>
        </p:nvSpPr>
        <p:spPr>
          <a:xfrm>
            <a:off x="2606892" y="1359355"/>
            <a:ext cx="7537195" cy="923330"/>
          </a:xfrm>
          <a:prstGeom prst="rect">
            <a:avLst/>
          </a:prstGeom>
        </p:spPr>
        <p:txBody>
          <a:bodyPr wrap="square">
            <a:spAutoFit/>
          </a:bodyPr>
          <a:lstStyle/>
          <a:p>
            <a:r>
              <a:rPr lang="vi-VN">
                <a:solidFill>
                  <a:srgbClr val="000000"/>
                </a:solidFill>
                <a:latin typeface="Times New Roman" panose="02020603050405020304" pitchFamily="18" charset="0"/>
                <a:cs typeface="Times New Roman" panose="02020603050405020304" pitchFamily="18" charset="0"/>
              </a:rPr>
              <a:t/>
            </a:r>
            <a:br>
              <a:rPr lang="vi-VN">
                <a:solidFill>
                  <a:srgbClr val="000000"/>
                </a:solidFill>
                <a:latin typeface="Times New Roman" panose="02020603050405020304" pitchFamily="18" charset="0"/>
                <a:cs typeface="Times New Roman" panose="02020603050405020304" pitchFamily="18" charset="0"/>
              </a:rPr>
            </a:br>
            <a:r>
              <a:rPr lang="vi-VN">
                <a:solidFill>
                  <a:srgbClr val="000000"/>
                </a:solidFill>
                <a:latin typeface="Times New Roman" panose="02020603050405020304" pitchFamily="18" charset="0"/>
                <a:cs typeface="Times New Roman" panose="02020603050405020304" pitchFamily="18" charset="0"/>
              </a:rPr>
              <a:t/>
            </a:r>
            <a:br>
              <a:rPr lang="vi-VN">
                <a:solidFill>
                  <a:srgbClr val="000000"/>
                </a:solidFill>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xmlns="" id="{E9789C9E-2B97-4A57-AADE-6FBC7458C331}"/>
              </a:ext>
            </a:extLst>
          </p:cNvPr>
          <p:cNvPicPr>
            <a:picLocks noChangeAspect="1"/>
          </p:cNvPicPr>
          <p:nvPr/>
        </p:nvPicPr>
        <p:blipFill>
          <a:blip r:embed="rId2"/>
          <a:stretch>
            <a:fillRect/>
          </a:stretch>
        </p:blipFill>
        <p:spPr>
          <a:xfrm>
            <a:off x="2183310" y="5310869"/>
            <a:ext cx="7797583" cy="702660"/>
          </a:xfrm>
          <a:prstGeom prst="rect">
            <a:avLst/>
          </a:prstGeom>
        </p:spPr>
      </p:pic>
      <p:sp>
        <p:nvSpPr>
          <p:cNvPr id="5" name="Rectangle 4"/>
          <p:cNvSpPr/>
          <p:nvPr/>
        </p:nvSpPr>
        <p:spPr>
          <a:xfrm flipH="1" flipV="1">
            <a:off x="7715818" y="2088180"/>
            <a:ext cx="161642" cy="197330"/>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3" name="Rectangle 22"/>
          <p:cNvSpPr/>
          <p:nvPr/>
        </p:nvSpPr>
        <p:spPr>
          <a:xfrm flipH="1" flipV="1">
            <a:off x="6739426" y="2499081"/>
            <a:ext cx="161642" cy="197330"/>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xmlns="" id="{E9789C9E-2B97-4A57-AADE-6FBC7458C331}"/>
              </a:ext>
            </a:extLst>
          </p:cNvPr>
          <p:cNvPicPr>
            <a:picLocks noChangeAspect="1"/>
          </p:cNvPicPr>
          <p:nvPr/>
        </p:nvPicPr>
        <p:blipFill>
          <a:blip r:embed="rId2"/>
          <a:stretch>
            <a:fillRect/>
          </a:stretch>
        </p:blipFill>
        <p:spPr>
          <a:xfrm>
            <a:off x="1996690" y="4216366"/>
            <a:ext cx="7747248" cy="702660"/>
          </a:xfrm>
          <a:prstGeom prst="rect">
            <a:avLst/>
          </a:prstGeom>
        </p:spPr>
      </p:pic>
      <p:sp>
        <p:nvSpPr>
          <p:cNvPr id="6" name="Rectangle 5"/>
          <p:cNvSpPr/>
          <p:nvPr/>
        </p:nvSpPr>
        <p:spPr>
          <a:xfrm>
            <a:off x="2490779" y="5268849"/>
            <a:ext cx="7712286" cy="954107"/>
          </a:xfrm>
          <a:prstGeom prst="rect">
            <a:avLst/>
          </a:prstGeom>
        </p:spPr>
        <p:txBody>
          <a:bodyPr wrap="square">
            <a:spAutoFit/>
          </a:bodyPr>
          <a:lstStyle/>
          <a:p>
            <a:pPr algn="just">
              <a:spcBef>
                <a:spcPts val="600"/>
              </a:spcBef>
              <a:spcAft>
                <a:spcPts val="600"/>
              </a:spcAft>
            </a:pPr>
            <a:r>
              <a:rPr lang="vi-VN" sz="2800" dirty="0">
                <a:solidFill>
                  <a:srgbClr val="FF0000"/>
                </a:solidFill>
                <a:latin typeface="Times New Roman" panose="02020603050405020304" pitchFamily="18" charset="0"/>
                <a:cs typeface="Times New Roman" panose="02020603050405020304" pitchFamily="18" charset="0"/>
              </a:rPr>
              <a:t>- Dấu chấm: được dùng để kết thúc 1 câu, sau dấu chấm cần viết hoa</a:t>
            </a:r>
          </a:p>
        </p:txBody>
      </p:sp>
      <p:sp>
        <p:nvSpPr>
          <p:cNvPr id="27" name="Rectangle 26"/>
          <p:cNvSpPr/>
          <p:nvPr/>
        </p:nvSpPr>
        <p:spPr>
          <a:xfrm>
            <a:off x="2494178" y="4309324"/>
            <a:ext cx="7762621" cy="954107"/>
          </a:xfrm>
          <a:prstGeom prst="rect">
            <a:avLst/>
          </a:prstGeom>
        </p:spPr>
        <p:txBody>
          <a:bodyPr wrap="square">
            <a:spAutoFit/>
          </a:bodyPr>
          <a:lstStyle/>
          <a:p>
            <a:pPr algn="just">
              <a:spcBef>
                <a:spcPts val="600"/>
              </a:spcBef>
              <a:spcAft>
                <a:spcPts val="600"/>
              </a:spcAft>
            </a:pP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Dấu phẩy: được dùng để ngăn cách các từ cùng chỉ đặc điểm, cùng chỉ hoạt động hoặc cùng chỉ sự vật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anim calcmode="lin" valueType="num">
                                      <p:cBhvr>
                                        <p:cTn id="78" dur="1000" fill="hold"/>
                                        <p:tgtEl>
                                          <p:spTgt spid="24"/>
                                        </p:tgtEl>
                                        <p:attrNameLst>
                                          <p:attrName>ppt_x</p:attrName>
                                        </p:attrNameLst>
                                      </p:cBhvr>
                                      <p:tavLst>
                                        <p:tav tm="0">
                                          <p:val>
                                            <p:strVal val="#ppt_x"/>
                                          </p:val>
                                        </p:tav>
                                        <p:tav tm="100000">
                                          <p:val>
                                            <p:strVal val="#ppt_x"/>
                                          </p:val>
                                        </p:tav>
                                      </p:tavLst>
                                    </p:anim>
                                    <p:anim calcmode="lin" valueType="num">
                                      <p:cBhvr>
                                        <p:cTn id="7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1000"/>
                                        <p:tgtEl>
                                          <p:spTgt spid="27"/>
                                        </p:tgtEl>
                                      </p:cBhvr>
                                    </p:animEffect>
                                    <p:anim calcmode="lin" valueType="num">
                                      <p:cBhvr>
                                        <p:cTn id="85" dur="1000" fill="hold"/>
                                        <p:tgtEl>
                                          <p:spTgt spid="27"/>
                                        </p:tgtEl>
                                        <p:attrNameLst>
                                          <p:attrName>ppt_x</p:attrName>
                                        </p:attrNameLst>
                                      </p:cBhvr>
                                      <p:tavLst>
                                        <p:tav tm="0">
                                          <p:val>
                                            <p:strVal val="#ppt_x"/>
                                          </p:val>
                                        </p:tav>
                                        <p:tav tm="100000">
                                          <p:val>
                                            <p:strVal val="#ppt_x"/>
                                          </p:val>
                                        </p:tav>
                                      </p:tavLst>
                                    </p:anim>
                                    <p:anim calcmode="lin" valueType="num">
                                      <p:cBhvr>
                                        <p:cTn id="8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1000"/>
                                        <p:tgtEl>
                                          <p:spTgt spid="26"/>
                                        </p:tgtEl>
                                      </p:cBhvr>
                                    </p:animEffect>
                                    <p:anim calcmode="lin" valueType="num">
                                      <p:cBhvr>
                                        <p:cTn id="92" dur="1000" fill="hold"/>
                                        <p:tgtEl>
                                          <p:spTgt spid="26"/>
                                        </p:tgtEl>
                                        <p:attrNameLst>
                                          <p:attrName>ppt_x</p:attrName>
                                        </p:attrNameLst>
                                      </p:cBhvr>
                                      <p:tavLst>
                                        <p:tav tm="0">
                                          <p:val>
                                            <p:strVal val="#ppt_x"/>
                                          </p:val>
                                        </p:tav>
                                        <p:tav tm="100000">
                                          <p:val>
                                            <p:strVal val="#ppt_x"/>
                                          </p:val>
                                        </p:tav>
                                      </p:tavLst>
                                    </p:anim>
                                    <p:anim calcmode="lin" valueType="num">
                                      <p:cBhvr>
                                        <p:cTn id="9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fade">
                                      <p:cBhvr>
                                        <p:cTn id="98" dur="1000"/>
                                        <p:tgtEl>
                                          <p:spTgt spid="29"/>
                                        </p:tgtEl>
                                      </p:cBhvr>
                                    </p:animEffect>
                                    <p:anim calcmode="lin" valueType="num">
                                      <p:cBhvr>
                                        <p:cTn id="99" dur="1000" fill="hold"/>
                                        <p:tgtEl>
                                          <p:spTgt spid="29"/>
                                        </p:tgtEl>
                                        <p:attrNameLst>
                                          <p:attrName>ppt_x</p:attrName>
                                        </p:attrNameLst>
                                      </p:cBhvr>
                                      <p:tavLst>
                                        <p:tav tm="0">
                                          <p:val>
                                            <p:strVal val="#ppt_x"/>
                                          </p:val>
                                        </p:tav>
                                        <p:tav tm="100000">
                                          <p:val>
                                            <p:strVal val="#ppt_x"/>
                                          </p:val>
                                        </p:tav>
                                      </p:tavLst>
                                    </p:anim>
                                    <p:anim calcmode="lin" valueType="num">
                                      <p:cBhvr>
                                        <p:cTn id="10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fade">
                                      <p:cBhvr>
                                        <p:cTn id="105" dur="1000"/>
                                        <p:tgtEl>
                                          <p:spTgt spid="6"/>
                                        </p:tgtEl>
                                      </p:cBhvr>
                                    </p:animEffect>
                                    <p:anim calcmode="lin" valueType="num">
                                      <p:cBhvr>
                                        <p:cTn id="106" dur="1000" fill="hold"/>
                                        <p:tgtEl>
                                          <p:spTgt spid="6"/>
                                        </p:tgtEl>
                                        <p:attrNameLst>
                                          <p:attrName>ppt_x</p:attrName>
                                        </p:attrNameLst>
                                      </p:cBhvr>
                                      <p:tavLst>
                                        <p:tav tm="0">
                                          <p:val>
                                            <p:strVal val="#ppt_x"/>
                                          </p:val>
                                        </p:tav>
                                        <p:tav tm="100000">
                                          <p:val>
                                            <p:strVal val="#ppt_x"/>
                                          </p:val>
                                        </p:tav>
                                      </p:tavLst>
                                    </p:anim>
                                    <p:anim calcmode="lin" valueType="num">
                                      <p:cBhvr>
                                        <p:cTn id="10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7" grpId="0"/>
      <p:bldP spid="18" grpId="0"/>
      <p:bldP spid="19" grpId="0"/>
      <p:bldP spid="20" grpId="0"/>
      <p:bldP spid="21" grpId="0"/>
      <p:bldP spid="22" grpId="0"/>
      <p:bldP spid="25" grpId="0"/>
      <p:bldP spid="26" grpId="0"/>
      <p:bldP spid="6"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2">
            <a:extLst>
              <a:ext uri="{FF2B5EF4-FFF2-40B4-BE49-F238E27FC236}">
                <a16:creationId xmlns:a16="http://schemas.microsoft.com/office/drawing/2014/main" xmlns="" id="{C47767F7-9800-4FA7-95A6-AC050C465C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flipV="1">
            <a:off x="2581300" y="-1228700"/>
            <a:ext cx="7029400" cy="9144000"/>
          </a:xfrm>
          <a:prstGeom prst="rect">
            <a:avLst/>
          </a:prstGeom>
        </p:spPr>
      </p:pic>
      <p:sp>
        <p:nvSpPr>
          <p:cNvPr id="13" name="20">
            <a:extLst>
              <a:ext uri="{FF2B5EF4-FFF2-40B4-BE49-F238E27FC236}">
                <a16:creationId xmlns:a16="http://schemas.microsoft.com/office/drawing/2014/main" xmlns="" id="{B996AC46-62A7-487D-9551-769C1C7C55CA}"/>
              </a:ext>
            </a:extLst>
          </p:cNvPr>
          <p:cNvSpPr/>
          <p:nvPr/>
        </p:nvSpPr>
        <p:spPr>
          <a:xfrm>
            <a:off x="4015735" y="2197896"/>
            <a:ext cx="5332043" cy="2462213"/>
          </a:xfrm>
          <a:prstGeom prst="rect">
            <a:avLst/>
          </a:prstGeom>
          <a:noFill/>
          <a:ln>
            <a:noFill/>
          </a:ln>
        </p:spPr>
        <p:txBody>
          <a:bodyPr vert="horz" wrap="square" lIns="0" tIns="0" rIns="0" bIns="0" numCol="1" anchor="t" anchorCtr="0" compatLnSpc="1">
            <a:spAutoFit/>
          </a:bodyPr>
          <a:lstStyle/>
          <a:p>
            <a:pPr algn="ctr">
              <a:defRPr/>
            </a:pPr>
            <a:r>
              <a:rPr lang="en-US" sz="80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a:rPr>
              <a:t>CỦNG CỐ BÀI HỌC</a:t>
            </a:r>
          </a:p>
        </p:txBody>
      </p:sp>
      <p:pic>
        <p:nvPicPr>
          <p:cNvPr id="14" name="Picture 2" descr="Kết nối tri thức với cuộc sống">
            <a:extLst>
              <a:ext uri="{FF2B5EF4-FFF2-40B4-BE49-F238E27FC236}">
                <a16:creationId xmlns:a16="http://schemas.microsoft.com/office/drawing/2014/main" xmlns="" id="{44094171-A023-4E38-AAB4-3A8B21F5B8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8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58BE316F-2E91-4CA0-BB7B-5826BFE55053}"/>
              </a:ext>
            </a:extLst>
          </p:cNvPr>
          <p:cNvGrpSpPr/>
          <p:nvPr/>
        </p:nvGrpSpPr>
        <p:grpSpPr>
          <a:xfrm>
            <a:off x="1524003" y="6557554"/>
            <a:ext cx="12194509" cy="328254"/>
            <a:chOff x="0" y="6557554"/>
            <a:chExt cx="12194509" cy="328254"/>
          </a:xfrm>
        </p:grpSpPr>
        <p:sp>
          <p:nvSpPr>
            <p:cNvPr id="16" name="Rectangle 15">
              <a:extLst>
                <a:ext uri="{FF2B5EF4-FFF2-40B4-BE49-F238E27FC236}">
                  <a16:creationId xmlns:a16="http://schemas.microsoft.com/office/drawing/2014/main" xmlns="" id="{1AE1F3B9-B1C4-4233-9FFF-C2B0D9CF5A16}"/>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xmlns="" id="{FFEB7BC0-A02B-4F5C-810D-91D689503686}"/>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xmlns="" id="{BAD10D42-482F-487D-B7BD-FAA393C7429A}"/>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xmlns="" id="{9E972CE4-D050-43C9-8AFE-2CE804C0E02A}"/>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xmlns="" id="{540E8BA5-2A84-4EFA-8677-A5834CFA1768}"/>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pic>
        <p:nvPicPr>
          <p:cNvPr id="21" name="18">
            <a:extLst>
              <a:ext uri="{FF2B5EF4-FFF2-40B4-BE49-F238E27FC236}">
                <a16:creationId xmlns:a16="http://schemas.microsoft.com/office/drawing/2014/main" xmlns="" id="{1B5D8861-DF02-4DB1-B00B-D21E865F34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762797" y="3429001"/>
            <a:ext cx="2263295" cy="3827929"/>
          </a:xfrm>
          <a:prstGeom prst="rect">
            <a:avLst/>
          </a:prstGeom>
        </p:spPr>
      </p:pic>
    </p:spTree>
    <p:extLst>
      <p:ext uri="{BB962C8B-B14F-4D97-AF65-F5344CB8AC3E}">
        <p14:creationId xmlns:p14="http://schemas.microsoft.com/office/powerpoint/2010/main" val="850737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a:extLst>
              <a:ext uri="{FF2B5EF4-FFF2-40B4-BE49-F238E27FC236}">
                <a16:creationId xmlns:a16="http://schemas.microsoft.com/office/drawing/2014/main" xmlns="" id="{ED8BBF7A-434D-40C3-8F7A-31C3100D7584}"/>
              </a:ext>
            </a:extLst>
          </p:cNvPr>
          <p:cNvGrpSpPr/>
          <p:nvPr/>
        </p:nvGrpSpPr>
        <p:grpSpPr>
          <a:xfrm>
            <a:off x="1912715" y="3276992"/>
            <a:ext cx="8717123" cy="3581011"/>
            <a:chOff x="-53293" y="2190760"/>
            <a:chExt cx="9211855" cy="2951064"/>
          </a:xfrm>
        </p:grpSpPr>
        <p:pic>
          <p:nvPicPr>
            <p:cNvPr id="3" name="10">
              <a:extLst>
                <a:ext uri="{FF2B5EF4-FFF2-40B4-BE49-F238E27FC236}">
                  <a16:creationId xmlns:a16="http://schemas.microsoft.com/office/drawing/2014/main" xmlns="" id="{35962907-3792-4E3D-8A9E-6DC8E98BAB15}"/>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4" name="13">
              <a:extLst>
                <a:ext uri="{FF2B5EF4-FFF2-40B4-BE49-F238E27FC236}">
                  <a16:creationId xmlns:a16="http://schemas.microsoft.com/office/drawing/2014/main" xmlns="" id="{88F29648-0FBE-4A08-A93E-3969C3DCEF24}"/>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5" name="16">
              <a:extLst>
                <a:ext uri="{FF2B5EF4-FFF2-40B4-BE49-F238E27FC236}">
                  <a16:creationId xmlns:a16="http://schemas.microsoft.com/office/drawing/2014/main" xmlns="" id="{DC36736C-4E37-4604-A72B-9A146718CBC0}"/>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6" name="14">
            <a:extLst>
              <a:ext uri="{FF2B5EF4-FFF2-40B4-BE49-F238E27FC236}">
                <a16:creationId xmlns:a16="http://schemas.microsoft.com/office/drawing/2014/main" xmlns="" id="{0916D4B3-47F0-4582-ABB3-629E427C549A}"/>
              </a:ext>
            </a:extLst>
          </p:cNvPr>
          <p:cNvGrpSpPr/>
          <p:nvPr/>
        </p:nvGrpSpPr>
        <p:grpSpPr>
          <a:xfrm>
            <a:off x="3592077" y="2097204"/>
            <a:ext cx="4824536" cy="1845837"/>
            <a:chOff x="2118480" y="1316166"/>
            <a:chExt cx="1512168" cy="1512168"/>
          </a:xfrm>
        </p:grpSpPr>
        <p:sp>
          <p:nvSpPr>
            <p:cNvPr id="7" name="15">
              <a:extLst>
                <a:ext uri="{FF2B5EF4-FFF2-40B4-BE49-F238E27FC236}">
                  <a16:creationId xmlns:a16="http://schemas.microsoft.com/office/drawing/2014/main" xmlns="" id="{E461EBCB-D951-4986-BD70-D3360485E4EF}"/>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8" name="TextBox 67">
              <a:extLst>
                <a:ext uri="{FF2B5EF4-FFF2-40B4-BE49-F238E27FC236}">
                  <a16:creationId xmlns:a16="http://schemas.microsoft.com/office/drawing/2014/main" xmlns="" id="{3CCF954B-6E68-4B0C-A675-8C460673FC31}"/>
                </a:ext>
              </a:extLst>
            </p:cNvPr>
            <p:cNvSpPr txBox="1"/>
            <p:nvPr/>
          </p:nvSpPr>
          <p:spPr>
            <a:xfrm>
              <a:off x="2208337" y="1556684"/>
              <a:ext cx="1378326" cy="983347"/>
            </a:xfrm>
            <a:prstGeom prst="rect">
              <a:avLst/>
            </a:prstGeom>
            <a:noFill/>
          </p:spPr>
          <p:txBody>
            <a:bodyPr wrap="square" rtlCol="0">
              <a:spAutoFit/>
            </a:bodyPr>
            <a:lstStyle/>
            <a:p>
              <a:pPr marL="0" lvl="1" algn="ctr" defTabSz="1219200">
                <a:defRPr/>
              </a:pPr>
              <a:r>
                <a:rPr lang="en-US" altLang="zh-CN" sz="7200"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Tiết</a:t>
              </a:r>
              <a:r>
                <a:rPr lang="en-US" altLang="zh-CN"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5,6 </a:t>
              </a:r>
              <a:endParaRPr lang="zh-CN" altLang="en-US"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9" name="Google Shape;184;p27">
            <a:extLst>
              <a:ext uri="{FF2B5EF4-FFF2-40B4-BE49-F238E27FC236}">
                <a16:creationId xmlns:a16="http://schemas.microsoft.com/office/drawing/2014/main" xmlns="" id="{90B40975-2ADD-46B1-BCA7-300A7D6C474E}"/>
              </a:ext>
            </a:extLst>
          </p:cNvPr>
          <p:cNvGrpSpPr/>
          <p:nvPr/>
        </p:nvGrpSpPr>
        <p:grpSpPr>
          <a:xfrm>
            <a:off x="1794242" y="484039"/>
            <a:ext cx="203147" cy="401596"/>
            <a:chOff x="4508863" y="1528200"/>
            <a:chExt cx="318850" cy="472800"/>
          </a:xfrm>
        </p:grpSpPr>
        <p:sp>
          <p:nvSpPr>
            <p:cNvPr id="10" name="Google Shape;185;p27">
              <a:extLst>
                <a:ext uri="{FF2B5EF4-FFF2-40B4-BE49-F238E27FC236}">
                  <a16:creationId xmlns:a16="http://schemas.microsoft.com/office/drawing/2014/main" xmlns="" id="{9F4E2BCC-0F60-4773-A05C-01D5930684F1}"/>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1" name="Google Shape;186;p27">
              <a:extLst>
                <a:ext uri="{FF2B5EF4-FFF2-40B4-BE49-F238E27FC236}">
                  <a16:creationId xmlns:a16="http://schemas.microsoft.com/office/drawing/2014/main" xmlns="" id="{4D4ACD62-5BC2-47B9-B306-E68ECCB92607}"/>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2" name="Google Shape;187;p27">
              <a:extLst>
                <a:ext uri="{FF2B5EF4-FFF2-40B4-BE49-F238E27FC236}">
                  <a16:creationId xmlns:a16="http://schemas.microsoft.com/office/drawing/2014/main" xmlns="" id="{FB4CCA66-BC5C-4499-AD52-F5D0DC55B25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3" name="Google Shape;188;p27">
              <a:extLst>
                <a:ext uri="{FF2B5EF4-FFF2-40B4-BE49-F238E27FC236}">
                  <a16:creationId xmlns:a16="http://schemas.microsoft.com/office/drawing/2014/main" xmlns="" id="{494D9B9E-219B-4E48-A760-300F9C8A9DF5}"/>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14" name="Google Shape;189;p27">
            <a:extLst>
              <a:ext uri="{FF2B5EF4-FFF2-40B4-BE49-F238E27FC236}">
                <a16:creationId xmlns:a16="http://schemas.microsoft.com/office/drawing/2014/main" xmlns="" id="{BBB61E91-44DF-414B-B4FC-420A45FB0834}"/>
              </a:ext>
            </a:extLst>
          </p:cNvPr>
          <p:cNvGrpSpPr/>
          <p:nvPr/>
        </p:nvGrpSpPr>
        <p:grpSpPr>
          <a:xfrm>
            <a:off x="2078383" y="567004"/>
            <a:ext cx="203147" cy="401596"/>
            <a:chOff x="4508863" y="1528200"/>
            <a:chExt cx="318850" cy="472800"/>
          </a:xfrm>
        </p:grpSpPr>
        <p:sp>
          <p:nvSpPr>
            <p:cNvPr id="15" name="Google Shape;190;p27">
              <a:extLst>
                <a:ext uri="{FF2B5EF4-FFF2-40B4-BE49-F238E27FC236}">
                  <a16:creationId xmlns:a16="http://schemas.microsoft.com/office/drawing/2014/main" xmlns="" id="{73468710-A3BB-499A-91A0-F5DAD830063F}"/>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6" name="Google Shape;191;p27">
              <a:extLst>
                <a:ext uri="{FF2B5EF4-FFF2-40B4-BE49-F238E27FC236}">
                  <a16:creationId xmlns:a16="http://schemas.microsoft.com/office/drawing/2014/main" xmlns="" id="{9F16F2A7-A669-45B2-B346-636F4B437EF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7" name="Google Shape;192;p27">
              <a:extLst>
                <a:ext uri="{FF2B5EF4-FFF2-40B4-BE49-F238E27FC236}">
                  <a16:creationId xmlns:a16="http://schemas.microsoft.com/office/drawing/2014/main" xmlns="" id="{A5363AB3-6DD4-403A-9252-9CF35126F5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8" name="Google Shape;193;p27">
              <a:extLst>
                <a:ext uri="{FF2B5EF4-FFF2-40B4-BE49-F238E27FC236}">
                  <a16:creationId xmlns:a16="http://schemas.microsoft.com/office/drawing/2014/main" xmlns="" id="{51AE20FD-B7DE-4C5F-BEFC-A17A52CB012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19" name="Google Shape;194;p27">
            <a:extLst>
              <a:ext uri="{FF2B5EF4-FFF2-40B4-BE49-F238E27FC236}">
                <a16:creationId xmlns:a16="http://schemas.microsoft.com/office/drawing/2014/main" xmlns="" id="{F5F140A8-34B0-471F-B363-BD87BC637E57}"/>
              </a:ext>
            </a:extLst>
          </p:cNvPr>
          <p:cNvGrpSpPr/>
          <p:nvPr/>
        </p:nvGrpSpPr>
        <p:grpSpPr>
          <a:xfrm>
            <a:off x="2368312" y="567004"/>
            <a:ext cx="203147" cy="401596"/>
            <a:chOff x="4508863" y="1528200"/>
            <a:chExt cx="318850" cy="472800"/>
          </a:xfrm>
        </p:grpSpPr>
        <p:sp>
          <p:nvSpPr>
            <p:cNvPr id="20" name="Google Shape;195;p27">
              <a:extLst>
                <a:ext uri="{FF2B5EF4-FFF2-40B4-BE49-F238E27FC236}">
                  <a16:creationId xmlns:a16="http://schemas.microsoft.com/office/drawing/2014/main" xmlns="" id="{8849AC7C-0135-4753-9F0D-D117E6E1DE8D}"/>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1" name="Google Shape;196;p27">
              <a:extLst>
                <a:ext uri="{FF2B5EF4-FFF2-40B4-BE49-F238E27FC236}">
                  <a16:creationId xmlns:a16="http://schemas.microsoft.com/office/drawing/2014/main" xmlns="" id="{A424B2A2-13E4-4A2B-9F05-9CBD5427BFF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2" name="Google Shape;197;p27">
              <a:extLst>
                <a:ext uri="{FF2B5EF4-FFF2-40B4-BE49-F238E27FC236}">
                  <a16:creationId xmlns:a16="http://schemas.microsoft.com/office/drawing/2014/main" xmlns="" id="{D4FE6DFA-31A6-4CCF-A9F5-54CEED61B537}"/>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3" name="Google Shape;198;p27">
              <a:extLst>
                <a:ext uri="{FF2B5EF4-FFF2-40B4-BE49-F238E27FC236}">
                  <a16:creationId xmlns:a16="http://schemas.microsoft.com/office/drawing/2014/main" xmlns="" id="{D09CD6B7-674C-4D41-9F49-16E3150E11A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4" name="Google Shape;184;p27">
            <a:extLst>
              <a:ext uri="{FF2B5EF4-FFF2-40B4-BE49-F238E27FC236}">
                <a16:creationId xmlns:a16="http://schemas.microsoft.com/office/drawing/2014/main" xmlns="" id="{DCB64FF0-CE4D-434B-B104-DE1D4DFD940B}"/>
              </a:ext>
            </a:extLst>
          </p:cNvPr>
          <p:cNvGrpSpPr/>
          <p:nvPr/>
        </p:nvGrpSpPr>
        <p:grpSpPr>
          <a:xfrm>
            <a:off x="9441743" y="468686"/>
            <a:ext cx="203147" cy="401596"/>
            <a:chOff x="4508863" y="1528200"/>
            <a:chExt cx="318850" cy="472800"/>
          </a:xfrm>
        </p:grpSpPr>
        <p:sp>
          <p:nvSpPr>
            <p:cNvPr id="25" name="Google Shape;185;p27">
              <a:extLst>
                <a:ext uri="{FF2B5EF4-FFF2-40B4-BE49-F238E27FC236}">
                  <a16:creationId xmlns:a16="http://schemas.microsoft.com/office/drawing/2014/main" xmlns="" id="{2154C9A8-F44F-4C7D-A66F-DA3406C1423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6" name="Google Shape;186;p27">
              <a:extLst>
                <a:ext uri="{FF2B5EF4-FFF2-40B4-BE49-F238E27FC236}">
                  <a16:creationId xmlns:a16="http://schemas.microsoft.com/office/drawing/2014/main" xmlns="" id="{A88ABFAC-0910-4D9C-B334-B1BE10916CAF}"/>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7" name="Google Shape;187;p27">
              <a:extLst>
                <a:ext uri="{FF2B5EF4-FFF2-40B4-BE49-F238E27FC236}">
                  <a16:creationId xmlns:a16="http://schemas.microsoft.com/office/drawing/2014/main" xmlns="" id="{6078D0B1-4ECA-4549-AD56-F84B555EAE3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8" name="Google Shape;188;p27">
              <a:extLst>
                <a:ext uri="{FF2B5EF4-FFF2-40B4-BE49-F238E27FC236}">
                  <a16:creationId xmlns:a16="http://schemas.microsoft.com/office/drawing/2014/main" xmlns="" id="{F099A14D-1FD7-460A-948B-A751CFA3E54D}"/>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9" name="Google Shape;189;p27">
            <a:extLst>
              <a:ext uri="{FF2B5EF4-FFF2-40B4-BE49-F238E27FC236}">
                <a16:creationId xmlns:a16="http://schemas.microsoft.com/office/drawing/2014/main" xmlns="" id="{1CDB7FB6-EBC3-4249-A32D-970FC978F6AB}"/>
              </a:ext>
            </a:extLst>
          </p:cNvPr>
          <p:cNvGrpSpPr/>
          <p:nvPr/>
        </p:nvGrpSpPr>
        <p:grpSpPr>
          <a:xfrm>
            <a:off x="9725884" y="551651"/>
            <a:ext cx="203147" cy="401596"/>
            <a:chOff x="4508863" y="1528200"/>
            <a:chExt cx="318850" cy="472800"/>
          </a:xfrm>
        </p:grpSpPr>
        <p:sp>
          <p:nvSpPr>
            <p:cNvPr id="30" name="Google Shape;190;p27">
              <a:extLst>
                <a:ext uri="{FF2B5EF4-FFF2-40B4-BE49-F238E27FC236}">
                  <a16:creationId xmlns:a16="http://schemas.microsoft.com/office/drawing/2014/main" xmlns="" id="{299E2DAD-4AFF-4981-A8FA-69CF9BC8FAD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1" name="Google Shape;191;p27">
              <a:extLst>
                <a:ext uri="{FF2B5EF4-FFF2-40B4-BE49-F238E27FC236}">
                  <a16:creationId xmlns:a16="http://schemas.microsoft.com/office/drawing/2014/main" xmlns="" id="{26E4D3E2-3E15-4F1C-8F95-904AB03FF5C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2" name="Google Shape;192;p27">
              <a:extLst>
                <a:ext uri="{FF2B5EF4-FFF2-40B4-BE49-F238E27FC236}">
                  <a16:creationId xmlns:a16="http://schemas.microsoft.com/office/drawing/2014/main" xmlns="" id="{9B21A05C-6DA3-4BFC-A2B4-BD004C98D9F2}"/>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3" name="Google Shape;193;p27">
              <a:extLst>
                <a:ext uri="{FF2B5EF4-FFF2-40B4-BE49-F238E27FC236}">
                  <a16:creationId xmlns:a16="http://schemas.microsoft.com/office/drawing/2014/main" xmlns="" id="{2C75AFCE-E6AC-460B-8FDD-0C7EAF8FDA7B}"/>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4" name="Google Shape;194;p27">
            <a:extLst>
              <a:ext uri="{FF2B5EF4-FFF2-40B4-BE49-F238E27FC236}">
                <a16:creationId xmlns:a16="http://schemas.microsoft.com/office/drawing/2014/main" xmlns="" id="{AFB83C7E-C8F6-41E3-86D0-75CB1D8E7155}"/>
              </a:ext>
            </a:extLst>
          </p:cNvPr>
          <p:cNvGrpSpPr/>
          <p:nvPr/>
        </p:nvGrpSpPr>
        <p:grpSpPr>
          <a:xfrm>
            <a:off x="10015813" y="551651"/>
            <a:ext cx="203147" cy="401596"/>
            <a:chOff x="4508863" y="1528200"/>
            <a:chExt cx="318850" cy="472800"/>
          </a:xfrm>
        </p:grpSpPr>
        <p:sp>
          <p:nvSpPr>
            <p:cNvPr id="35" name="Google Shape;195;p27">
              <a:extLst>
                <a:ext uri="{FF2B5EF4-FFF2-40B4-BE49-F238E27FC236}">
                  <a16:creationId xmlns:a16="http://schemas.microsoft.com/office/drawing/2014/main" xmlns="" id="{7044DBA8-6B86-466C-BD7D-74E80CB53FF1}"/>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6" name="Google Shape;196;p27">
              <a:extLst>
                <a:ext uri="{FF2B5EF4-FFF2-40B4-BE49-F238E27FC236}">
                  <a16:creationId xmlns:a16="http://schemas.microsoft.com/office/drawing/2014/main" xmlns="" id="{7BBEC73B-3A5A-446A-8F6D-206F1EC00DC9}"/>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7" name="Google Shape;197;p27">
              <a:extLst>
                <a:ext uri="{FF2B5EF4-FFF2-40B4-BE49-F238E27FC236}">
                  <a16:creationId xmlns:a16="http://schemas.microsoft.com/office/drawing/2014/main" xmlns="" id="{50C20266-2A4C-413D-8D26-8B361FC40B9F}"/>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8" name="Google Shape;198;p27">
              <a:extLst>
                <a:ext uri="{FF2B5EF4-FFF2-40B4-BE49-F238E27FC236}">
                  <a16:creationId xmlns:a16="http://schemas.microsoft.com/office/drawing/2014/main" xmlns="" id="{7AB79785-3626-488B-A6BE-6ADAB03DE516}"/>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sp>
        <p:nvSpPr>
          <p:cNvPr id="39" name="TextBox 38">
            <a:extLst>
              <a:ext uri="{FF2B5EF4-FFF2-40B4-BE49-F238E27FC236}">
                <a16:creationId xmlns:a16="http://schemas.microsoft.com/office/drawing/2014/main" xmlns="" id="{686549C8-2C2C-4EBC-80B6-F0DB1294994C}"/>
              </a:ext>
            </a:extLst>
          </p:cNvPr>
          <p:cNvSpPr txBox="1"/>
          <p:nvPr/>
        </p:nvSpPr>
        <p:spPr>
          <a:xfrm>
            <a:off x="1523701" y="232579"/>
            <a:ext cx="8961293" cy="1323439"/>
          </a:xfrm>
          <a:prstGeom prst="rect">
            <a:avLst/>
          </a:prstGeom>
          <a:noFill/>
        </p:spPr>
        <p:txBody>
          <a:bodyPr wrap="square"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28</a:t>
            </a:r>
            <a:r>
              <a:rPr lang="en-US" sz="4000" b="1" dirty="0">
                <a:solidFill>
                  <a:srgbClr val="FF0000"/>
                </a:solidFill>
                <a:latin typeface="Times New Roman" panose="02020603050405020304" pitchFamily="18" charset="0"/>
                <a:cs typeface="Times New Roman" panose="02020603050405020304" pitchFamily="18" charset="0"/>
              </a:rPr>
              <a:t>: KHÁM PHÁ ĐÁY BIỂN </a:t>
            </a:r>
          </a:p>
          <a:p>
            <a:pPr algn="ctr">
              <a:defRPr/>
            </a:pPr>
            <a:r>
              <a:rPr lang="en-US" sz="4000" b="1" dirty="0">
                <a:solidFill>
                  <a:srgbClr val="FF0000"/>
                </a:solidFill>
                <a:latin typeface="Times New Roman" panose="02020603050405020304" pitchFamily="18" charset="0"/>
                <a:cs typeface="Times New Roman" panose="02020603050405020304" pitchFamily="18" charset="0"/>
              </a:rPr>
              <a:t>Ở TRƯỜNG SA</a:t>
            </a:r>
          </a:p>
        </p:txBody>
      </p:sp>
    </p:spTree>
    <p:extLst>
      <p:ext uri="{BB962C8B-B14F-4D97-AF65-F5344CB8AC3E}">
        <p14:creationId xmlns:p14="http://schemas.microsoft.com/office/powerpoint/2010/main" val="2158423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mg.loigiaihay.com/picture/question_lgh/2021_51/1624003225-jzss.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https://img.loigiaihay.com/picture/question_lgh/2021_51/1624003225-jz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8" y="965633"/>
            <a:ext cx="8144073" cy="35819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45959" y="3244334"/>
            <a:ext cx="300082" cy="369332"/>
          </a:xfrm>
          <a:prstGeom prst="rect">
            <a:avLst/>
          </a:prstGeom>
        </p:spPr>
        <p:txBody>
          <a:bodyPr wrap="none">
            <a:spAutoFit/>
          </a:bodyPr>
          <a:lstStyle/>
          <a:p>
            <a:pPr lvl="0" algn="ctr">
              <a:defRPr/>
            </a:pPr>
            <a:r>
              <a:rPr lang="en-US" b="1" kern="0" dirty="0">
                <a:solidFill>
                  <a:srgbClr val="F2F2E9"/>
                </a:solidFill>
                <a:latin typeface="Times New Roman" panose="02020603050405020304" pitchFamily="18" charset="0"/>
                <a:cs typeface="Times New Roman" panose="02020603050405020304" pitchFamily="18" charset="0"/>
              </a:rPr>
              <a:t>1</a:t>
            </a:r>
          </a:p>
        </p:txBody>
      </p:sp>
      <p:sp>
        <p:nvSpPr>
          <p:cNvPr id="6" name="Rectangle: Rounded Corners 12">
            <a:extLst>
              <a:ext uri="{FF2B5EF4-FFF2-40B4-BE49-F238E27FC236}">
                <a16:creationId xmlns:a16="http://schemas.microsoft.com/office/drawing/2014/main" xmlns="" id="{31EB22ED-8D3B-4548-851B-36EABF78E3A6}"/>
              </a:ext>
            </a:extLst>
          </p:cNvPr>
          <p:cNvSpPr/>
          <p:nvPr/>
        </p:nvSpPr>
        <p:spPr>
          <a:xfrm flipH="1">
            <a:off x="2351586" y="1059388"/>
            <a:ext cx="667387" cy="576829"/>
          </a:xfrm>
          <a:prstGeom prst="roundRect">
            <a:avLst/>
          </a:prstGeom>
          <a:solidFill>
            <a:schemeClr val="accent6">
              <a:lumMod val="75000"/>
            </a:schemeClr>
          </a:solidFill>
          <a:ln w="25400" cap="flat" cmpd="sng" algn="ctr">
            <a:noFill/>
            <a:prstDash val="solid"/>
          </a:ln>
          <a:effectLst/>
        </p:spPr>
        <p:txBody>
          <a:bodyPr rtlCol="0" anchor="ctr"/>
          <a:lstStyle/>
          <a:p>
            <a:pPr algn="ctr">
              <a:defRPr/>
            </a:pPr>
            <a:r>
              <a:rPr lang="en-US" sz="4000" b="1" kern="0" dirty="0">
                <a:solidFill>
                  <a:srgbClr val="F2F2E9"/>
                </a:solidFill>
                <a:latin typeface="Times New Roman" panose="02020603050405020304" pitchFamily="18" charset="0"/>
                <a:cs typeface="Times New Roman" panose="02020603050405020304" pitchFamily="18" charset="0"/>
              </a:rPr>
              <a:t>1</a:t>
            </a:r>
          </a:p>
        </p:txBody>
      </p:sp>
      <p:sp>
        <p:nvSpPr>
          <p:cNvPr id="7" name="Rectangle: Rounded Corners 12">
            <a:extLst>
              <a:ext uri="{FF2B5EF4-FFF2-40B4-BE49-F238E27FC236}">
                <a16:creationId xmlns:a16="http://schemas.microsoft.com/office/drawing/2014/main" xmlns="" id="{5C39BD81-A72A-48B1-8760-AAC65CE950E2}"/>
              </a:ext>
            </a:extLst>
          </p:cNvPr>
          <p:cNvSpPr/>
          <p:nvPr/>
        </p:nvSpPr>
        <p:spPr>
          <a:xfrm flipH="1">
            <a:off x="9120336" y="1089445"/>
            <a:ext cx="648072" cy="590893"/>
          </a:xfrm>
          <a:prstGeom prst="roundRect">
            <a:avLst/>
          </a:prstGeom>
          <a:solidFill>
            <a:schemeClr val="accent6">
              <a:lumMod val="75000"/>
            </a:schemeClr>
          </a:solidFill>
          <a:ln w="25400" cap="flat" cmpd="sng" algn="ctr">
            <a:noFill/>
            <a:prstDash val="solid"/>
          </a:ln>
          <a:effectLst/>
        </p:spPr>
        <p:txBody>
          <a:bodyPr rtlCol="0" anchor="ctr"/>
          <a:lstStyle/>
          <a:p>
            <a:pPr algn="ctr">
              <a:defRPr/>
            </a:pPr>
            <a:r>
              <a:rPr lang="en-US" sz="4000" b="1" kern="0" dirty="0">
                <a:solidFill>
                  <a:srgbClr val="F2F2E9"/>
                </a:solidFill>
                <a:latin typeface="Times New Roman" panose="02020603050405020304" pitchFamily="18" charset="0"/>
                <a:cs typeface="Times New Roman" panose="02020603050405020304" pitchFamily="18" charset="0"/>
              </a:rPr>
              <a:t>2</a:t>
            </a:r>
          </a:p>
        </p:txBody>
      </p:sp>
      <p:sp>
        <p:nvSpPr>
          <p:cNvPr id="5" name="Rectangle 4"/>
          <p:cNvSpPr/>
          <p:nvPr/>
        </p:nvSpPr>
        <p:spPr>
          <a:xfrm>
            <a:off x="2285601" y="4547623"/>
            <a:ext cx="7920880" cy="2215991"/>
          </a:xfrm>
          <a:prstGeom prst="rect">
            <a:avLst/>
          </a:prstGeom>
        </p:spPr>
        <p:txBody>
          <a:bodyPr wrap="square">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Mọi người đang ở đâu? Cảnh vật nơi đó có gì đẹp?</a:t>
            </a:r>
          </a:p>
          <a:p>
            <a:pPr algn="just"/>
            <a:r>
              <a:rPr lang="vi-VN" sz="2800" dirty="0">
                <a:solidFill>
                  <a:srgbClr val="000000"/>
                </a:solidFill>
                <a:latin typeface="Times New Roman" panose="02020603050405020304" pitchFamily="18" charset="0"/>
                <a:cs typeface="Times New Roman" panose="02020603050405020304" pitchFamily="18" charset="0"/>
              </a:rPr>
              <a:t>- Mỗi người đang làm gì?</a:t>
            </a:r>
          </a:p>
          <a:p>
            <a:pPr algn="just"/>
            <a:r>
              <a:rPr lang="vi-VN" sz="2800" dirty="0">
                <a:solidFill>
                  <a:srgbClr val="000000"/>
                </a:solidFill>
                <a:latin typeface="Times New Roman" panose="02020603050405020304" pitchFamily="18" charset="0"/>
                <a:cs typeface="Times New Roman" panose="02020603050405020304" pitchFamily="18" charset="0"/>
              </a:rPr>
              <a:t>- Theo em, cảm xúc của mọi người như thế nào?</a:t>
            </a:r>
          </a:p>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4" name="Rectangle 3"/>
          <p:cNvSpPr/>
          <p:nvPr/>
        </p:nvSpPr>
        <p:spPr>
          <a:xfrm>
            <a:off x="2351586" y="220739"/>
            <a:ext cx="6192875" cy="523220"/>
          </a:xfrm>
          <a:prstGeom prst="rect">
            <a:avLst/>
          </a:prstGeom>
        </p:spPr>
        <p:txBody>
          <a:bodyPr wrap="square">
            <a:spAutoFit/>
          </a:bodyPr>
          <a:lstStyle/>
          <a:p>
            <a:pPr algn="just"/>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sát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tranh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trả</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lời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hỏi</a:t>
            </a:r>
            <a:r>
              <a:rPr lang="en-US" sz="2800" b="1" dirty="0">
                <a:solidFill>
                  <a:srgbClr val="000000"/>
                </a:solidFill>
                <a:latin typeface="Times New Roman" panose="02020603050405020304" pitchFamily="18" charset="0"/>
                <a:cs typeface="Times New Roman" panose="02020603050405020304" pitchFamily="18" charset="0"/>
              </a:rPr>
              <a:t>.</a:t>
            </a:r>
            <a:endParaRPr lang="vi-VN" sz="2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49124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mg.loigiaihay.com/picture/question_lgh/2021_51/1624003225-jzss.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45959" y="3244334"/>
            <a:ext cx="300082" cy="369332"/>
          </a:xfrm>
          <a:prstGeom prst="rect">
            <a:avLst/>
          </a:prstGeom>
        </p:spPr>
        <p:txBody>
          <a:bodyPr wrap="none">
            <a:spAutoFit/>
          </a:bodyPr>
          <a:lstStyle/>
          <a:p>
            <a:pPr lvl="0" algn="ctr">
              <a:defRPr/>
            </a:pPr>
            <a:r>
              <a:rPr lang="en-US" b="1" kern="0" dirty="0">
                <a:solidFill>
                  <a:srgbClr val="F2F2E9"/>
                </a:solidFill>
                <a:latin typeface="Times New Roman" panose="02020603050405020304" pitchFamily="18" charset="0"/>
                <a:cs typeface="Times New Roman" panose="02020603050405020304" pitchFamily="18" charset="0"/>
              </a:rPr>
              <a:t>1</a:t>
            </a:r>
          </a:p>
        </p:txBody>
      </p:sp>
      <p:sp>
        <p:nvSpPr>
          <p:cNvPr id="5" name="Rectangle 4"/>
          <p:cNvSpPr/>
          <p:nvPr/>
        </p:nvSpPr>
        <p:spPr>
          <a:xfrm>
            <a:off x="2174133" y="4216116"/>
            <a:ext cx="7920880" cy="954107"/>
          </a:xfrm>
          <a:prstGeom prst="rect">
            <a:avLst/>
          </a:prstGeom>
        </p:spPr>
        <p:txBody>
          <a:bodyPr wrap="square">
            <a:spAutoFit/>
          </a:bodyPr>
          <a:lstStyle/>
          <a:p>
            <a:pPr algn="just"/>
            <a:r>
              <a:rPr lang="vi-VN" sz="2800" dirty="0">
                <a:solidFill>
                  <a:srgbClr val="5204EE"/>
                </a:solidFill>
                <a:latin typeface="Times New Roman" panose="02020603050405020304" pitchFamily="18" charset="0"/>
                <a:cs typeface="Times New Roman" panose="02020603050405020304" pitchFamily="18" charset="0"/>
              </a:rPr>
              <a:t>- Mọi người đang ở trong rừng.</a:t>
            </a:r>
          </a:p>
          <a:p>
            <a:pPr algn="just"/>
            <a:r>
              <a:rPr lang="vi-VN" sz="2800" dirty="0">
                <a:solidFill>
                  <a:srgbClr val="5204EE"/>
                </a:solidFill>
                <a:latin typeface="Times New Roman" panose="02020603050405020304" pitchFamily="18" charset="0"/>
                <a:cs typeface="Times New Roman" panose="02020603050405020304" pitchFamily="18" charset="0"/>
              </a:rPr>
              <a:t>- Nơi đó có rất nhiều cây xanh và thảm cỏ tươi mát.</a:t>
            </a:r>
          </a:p>
        </p:txBody>
      </p:sp>
      <p:sp>
        <p:nvSpPr>
          <p:cNvPr id="4" name="Rectangle 3"/>
          <p:cNvSpPr/>
          <p:nvPr/>
        </p:nvSpPr>
        <p:spPr>
          <a:xfrm>
            <a:off x="2351586" y="220739"/>
            <a:ext cx="6192875" cy="523220"/>
          </a:xfrm>
          <a:prstGeom prst="rect">
            <a:avLst/>
          </a:prstGeom>
        </p:spPr>
        <p:txBody>
          <a:bodyPr wrap="square">
            <a:spAutoFit/>
          </a:bodyPr>
          <a:lstStyle/>
          <a:p>
            <a:pPr algn="just"/>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sát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tranh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trả</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lời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hỏi</a:t>
            </a:r>
            <a:r>
              <a:rPr lang="en-US" sz="2800" b="1" dirty="0">
                <a:solidFill>
                  <a:srgbClr val="000000"/>
                </a:solidFill>
                <a:latin typeface="Times New Roman" panose="02020603050405020304" pitchFamily="18" charset="0"/>
                <a:cs typeface="Times New Roman" panose="02020603050405020304" pitchFamily="18" charset="0"/>
              </a:rPr>
              <a:t>.</a:t>
            </a:r>
            <a:endParaRPr lang="vi-VN" sz="2800" b="1" dirty="0">
              <a:solidFill>
                <a:srgbClr val="0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167982" y="4414597"/>
            <a:ext cx="7856041" cy="523220"/>
          </a:xfrm>
          <a:prstGeom prst="rect">
            <a:avLst/>
          </a:prstGeom>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Mọi người đang ở đâu? Cảnh vật nơi đó có gì đẹp?</a:t>
            </a:r>
          </a:p>
        </p:txBody>
      </p:sp>
      <p:sp>
        <p:nvSpPr>
          <p:cNvPr id="9" name="Rectangle 8"/>
          <p:cNvSpPr/>
          <p:nvPr/>
        </p:nvSpPr>
        <p:spPr>
          <a:xfrm>
            <a:off x="2149085" y="5112851"/>
            <a:ext cx="3946914" cy="523220"/>
          </a:xfrm>
          <a:prstGeom prst="rect">
            <a:avLst/>
          </a:prstGeom>
        </p:spPr>
        <p:txBody>
          <a:bodyPr wrap="non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Mỗi người đang làm gì?</a:t>
            </a:r>
          </a:p>
        </p:txBody>
      </p:sp>
      <p:sp>
        <p:nvSpPr>
          <p:cNvPr id="10" name="Rectangle 9"/>
          <p:cNvSpPr/>
          <p:nvPr/>
        </p:nvSpPr>
        <p:spPr>
          <a:xfrm>
            <a:off x="2181318" y="5186108"/>
            <a:ext cx="8329202" cy="523220"/>
          </a:xfrm>
          <a:prstGeom prst="rect">
            <a:avLst/>
          </a:prstGeom>
        </p:spPr>
        <p:txBody>
          <a:bodyPr wrap="square">
            <a:spAutoFit/>
          </a:bodyPr>
          <a:lstStyle/>
          <a:p>
            <a:pPr algn="just"/>
            <a:r>
              <a:rPr lang="vi-VN" sz="2800" dirty="0">
                <a:solidFill>
                  <a:srgbClr val="5204EE"/>
                </a:solidFill>
                <a:latin typeface="Times New Roman" panose="02020603050405020304" pitchFamily="18" charset="0"/>
                <a:cs typeface="Times New Roman" panose="02020603050405020304" pitchFamily="18" charset="0"/>
              </a:rPr>
              <a:t>- Mẹ đang dựng lều. Các bạn nhỏ chuẩn bị nhóm lửa.</a:t>
            </a:r>
          </a:p>
        </p:txBody>
      </p:sp>
      <p:sp>
        <p:nvSpPr>
          <p:cNvPr id="11" name="Rectangle 10"/>
          <p:cNvSpPr/>
          <p:nvPr/>
        </p:nvSpPr>
        <p:spPr>
          <a:xfrm>
            <a:off x="2168913" y="5732481"/>
            <a:ext cx="7835517" cy="523220"/>
          </a:xfrm>
          <a:prstGeom prst="rect">
            <a:avLst/>
          </a:prstGeom>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Theo em, cảm xúc của mọi người như thế nào?</a:t>
            </a:r>
          </a:p>
        </p:txBody>
      </p:sp>
      <p:sp>
        <p:nvSpPr>
          <p:cNvPr id="12" name="Rectangle 11"/>
          <p:cNvSpPr/>
          <p:nvPr/>
        </p:nvSpPr>
        <p:spPr>
          <a:xfrm>
            <a:off x="2181321" y="5644075"/>
            <a:ext cx="7691331" cy="954107"/>
          </a:xfrm>
          <a:prstGeom prst="rect">
            <a:avLst/>
          </a:prstGeom>
        </p:spPr>
        <p:txBody>
          <a:bodyPr wrap="square">
            <a:spAutoFit/>
          </a:bodyPr>
          <a:lstStyle/>
          <a:p>
            <a:pPr algn="just"/>
            <a:r>
              <a:rPr lang="vi-VN" sz="2800" dirty="0">
                <a:solidFill>
                  <a:srgbClr val="5204EE"/>
                </a:solidFill>
                <a:latin typeface="Times New Roman" panose="02020603050405020304" pitchFamily="18" charset="0"/>
                <a:cs typeface="Times New Roman" panose="02020603050405020304" pitchFamily="18" charset="0"/>
              </a:rPr>
              <a:t>- Mọi người đều rất hào </a:t>
            </a:r>
            <a:r>
              <a:rPr lang="vi-VN" sz="2800" dirty="0">
                <a:solidFill>
                  <a:srgbClr val="5204EE"/>
                </a:solidFill>
                <a:latin typeface="Times New Roman" panose="02020603050405020304" pitchFamily="18" charset="0"/>
                <a:cs typeface="Times New Roman" panose="02020603050405020304" pitchFamily="18" charset="0"/>
              </a:rPr>
              <a:t>hứng</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vui</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tươi</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được</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đi</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cùng</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người</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thân</a:t>
            </a:r>
            <a:r>
              <a:rPr lang="vi-VN" sz="2800" dirty="0">
                <a:solidFill>
                  <a:srgbClr val="5204EE"/>
                </a:solidFill>
                <a:latin typeface="Times New Roman" panose="02020603050405020304" pitchFamily="18" charset="0"/>
                <a:cs typeface="Times New Roman" panose="02020603050405020304" pitchFamily="18" charset="0"/>
              </a:rPr>
              <a:t>.</a:t>
            </a:r>
            <a:endParaRPr lang="vi-VN" sz="2800" dirty="0">
              <a:solidFill>
                <a:srgbClr val="5204EE"/>
              </a:solidFill>
              <a:latin typeface="Times New Roman" panose="02020603050405020304" pitchFamily="18" charset="0"/>
              <a:cs typeface="Times New Roman" panose="02020603050405020304" pitchFamily="18" charset="0"/>
            </a:endParaRPr>
          </a:p>
        </p:txBody>
      </p:sp>
      <p:pic>
        <p:nvPicPr>
          <p:cNvPr id="14" name="Picture 4" descr="https://img.loigiaihay.com/picture/question_lgh/2021_51/1624003225-jzss.jpg"/>
          <p:cNvPicPr>
            <a:picLocks noChangeAspect="1" noChangeArrowheads="1"/>
          </p:cNvPicPr>
          <p:nvPr/>
        </p:nvPicPr>
        <p:blipFill rotWithShape="1">
          <a:blip r:embed="rId2">
            <a:extLst>
              <a:ext uri="{28A0092B-C50C-407E-A947-70E740481C1C}">
                <a14:useLocalDpi xmlns:a14="http://schemas.microsoft.com/office/drawing/2010/main" val="0"/>
              </a:ext>
            </a:extLst>
          </a:blip>
          <a:srcRect t="519" r="51282" b="1012"/>
          <a:stretch/>
        </p:blipFill>
        <p:spPr bwMode="auto">
          <a:xfrm>
            <a:off x="2126228" y="670708"/>
            <a:ext cx="7920880" cy="351148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2">
            <a:extLst>
              <a:ext uri="{FF2B5EF4-FFF2-40B4-BE49-F238E27FC236}">
                <a16:creationId xmlns:a16="http://schemas.microsoft.com/office/drawing/2014/main" xmlns="" id="{31EB22ED-8D3B-4548-851B-36EABF78E3A6}"/>
              </a:ext>
            </a:extLst>
          </p:cNvPr>
          <p:cNvSpPr/>
          <p:nvPr/>
        </p:nvSpPr>
        <p:spPr>
          <a:xfrm flipH="1">
            <a:off x="2495603" y="813586"/>
            <a:ext cx="667387" cy="576829"/>
          </a:xfrm>
          <a:prstGeom prst="roundRect">
            <a:avLst/>
          </a:prstGeom>
          <a:solidFill>
            <a:schemeClr val="accent6">
              <a:lumMod val="75000"/>
            </a:schemeClr>
          </a:solidFill>
          <a:ln w="25400" cap="flat" cmpd="sng" algn="ctr">
            <a:noFill/>
            <a:prstDash val="solid"/>
          </a:ln>
          <a:effectLst/>
        </p:spPr>
        <p:txBody>
          <a:bodyPr rtlCol="0" anchor="ctr"/>
          <a:lstStyle/>
          <a:p>
            <a:pPr algn="ctr">
              <a:defRPr/>
            </a:pPr>
            <a:r>
              <a:rPr lang="en-US" sz="4000" b="1" kern="0" dirty="0">
                <a:solidFill>
                  <a:srgbClr val="F2F2E9"/>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46000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mg.loigiaihay.com/picture/question_lgh/2021_51/1624003225-jzss.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945959" y="3244334"/>
            <a:ext cx="300082" cy="369332"/>
          </a:xfrm>
          <a:prstGeom prst="rect">
            <a:avLst/>
          </a:prstGeom>
        </p:spPr>
        <p:txBody>
          <a:bodyPr wrap="none">
            <a:spAutoFit/>
          </a:bodyPr>
          <a:lstStyle/>
          <a:p>
            <a:pPr lvl="0" algn="ctr">
              <a:defRPr/>
            </a:pPr>
            <a:r>
              <a:rPr lang="en-US" b="1" kern="0" dirty="0">
                <a:solidFill>
                  <a:srgbClr val="F2F2E9"/>
                </a:solidFill>
                <a:latin typeface="Times New Roman" panose="02020603050405020304" pitchFamily="18" charset="0"/>
                <a:cs typeface="Times New Roman" panose="02020603050405020304" pitchFamily="18" charset="0"/>
              </a:rPr>
              <a:t>1</a:t>
            </a:r>
          </a:p>
        </p:txBody>
      </p:sp>
      <p:sp>
        <p:nvSpPr>
          <p:cNvPr id="4" name="Rectangle 3"/>
          <p:cNvSpPr/>
          <p:nvPr/>
        </p:nvSpPr>
        <p:spPr>
          <a:xfrm>
            <a:off x="2351586" y="220739"/>
            <a:ext cx="6192875" cy="523220"/>
          </a:xfrm>
          <a:prstGeom prst="rect">
            <a:avLst/>
          </a:prstGeom>
        </p:spPr>
        <p:txBody>
          <a:bodyPr wrap="square">
            <a:spAutoFit/>
          </a:bodyPr>
          <a:lstStyle/>
          <a:p>
            <a:pPr algn="just"/>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sát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tranh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trả</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lời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hỏi</a:t>
            </a:r>
            <a:r>
              <a:rPr lang="en-US" sz="2800" b="1" dirty="0">
                <a:solidFill>
                  <a:srgbClr val="000000"/>
                </a:solidFill>
                <a:latin typeface="Times New Roman" panose="02020603050405020304" pitchFamily="18" charset="0"/>
                <a:cs typeface="Times New Roman" panose="02020603050405020304" pitchFamily="18" charset="0"/>
              </a:rPr>
              <a:t>.</a:t>
            </a:r>
            <a:endParaRPr lang="vi-VN" sz="2800" b="1" dirty="0">
              <a:solidFill>
                <a:srgbClr val="0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167979" y="4164008"/>
            <a:ext cx="7856041" cy="523220"/>
          </a:xfrm>
          <a:prstGeom prst="rect">
            <a:avLst/>
          </a:prstGeom>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cs typeface="Times New Roman" panose="02020603050405020304" pitchFamily="18" charset="0"/>
              </a:rPr>
              <a:t> Mọi người đang ở đâu? Cảnh vật </a:t>
            </a:r>
            <a:r>
              <a:rPr lang="vi-VN" sz="2800" dirty="0">
                <a:solidFill>
                  <a:srgbClr val="000000"/>
                </a:solidFill>
                <a:latin typeface="Times New Roman" panose="02020603050405020304" pitchFamily="18" charset="0"/>
                <a:cs typeface="Times New Roman" panose="02020603050405020304" pitchFamily="18" charset="0"/>
              </a:rPr>
              <a:t>nơi đó có gì đẹp?</a:t>
            </a:r>
          </a:p>
        </p:txBody>
      </p:sp>
      <p:sp>
        <p:nvSpPr>
          <p:cNvPr id="9" name="Rectangle 8"/>
          <p:cNvSpPr/>
          <p:nvPr/>
        </p:nvSpPr>
        <p:spPr>
          <a:xfrm>
            <a:off x="2171016" y="4845922"/>
            <a:ext cx="3946914" cy="523220"/>
          </a:xfrm>
          <a:prstGeom prst="rect">
            <a:avLst/>
          </a:prstGeom>
        </p:spPr>
        <p:txBody>
          <a:bodyPr wrap="non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Mỗi người đang làm gì?</a:t>
            </a:r>
          </a:p>
        </p:txBody>
      </p:sp>
      <p:sp>
        <p:nvSpPr>
          <p:cNvPr id="11" name="Rectangle 10"/>
          <p:cNvSpPr/>
          <p:nvPr/>
        </p:nvSpPr>
        <p:spPr>
          <a:xfrm>
            <a:off x="2194706" y="5752757"/>
            <a:ext cx="7828332" cy="523220"/>
          </a:xfrm>
          <a:prstGeom prst="rect">
            <a:avLst/>
          </a:prstGeom>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Theo em, cảm xúc của mọi người như thế nào?</a:t>
            </a:r>
          </a:p>
        </p:txBody>
      </p:sp>
      <p:pic>
        <p:nvPicPr>
          <p:cNvPr id="13" name="Picture 4" descr="https://img.loigiaihay.com/picture/question_lgh/2021_51/1624003225-jzss.jpg"/>
          <p:cNvPicPr>
            <a:picLocks noChangeAspect="1" noChangeArrowheads="1"/>
          </p:cNvPicPr>
          <p:nvPr/>
        </p:nvPicPr>
        <p:blipFill rotWithShape="1">
          <a:blip r:embed="rId2">
            <a:extLst>
              <a:ext uri="{28A0092B-C50C-407E-A947-70E740481C1C}">
                <a14:useLocalDpi xmlns:a14="http://schemas.microsoft.com/office/drawing/2010/main" val="0"/>
              </a:ext>
            </a:extLst>
          </a:blip>
          <a:srcRect l="48718" t="577" b="7178"/>
          <a:stretch/>
        </p:blipFill>
        <p:spPr bwMode="auto">
          <a:xfrm>
            <a:off x="2711624" y="669439"/>
            <a:ext cx="6768752" cy="290153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2">
            <a:extLst>
              <a:ext uri="{FF2B5EF4-FFF2-40B4-BE49-F238E27FC236}">
                <a16:creationId xmlns:a16="http://schemas.microsoft.com/office/drawing/2014/main" xmlns="" id="{5C39BD81-A72A-48B1-8760-AAC65CE950E2}"/>
              </a:ext>
            </a:extLst>
          </p:cNvPr>
          <p:cNvSpPr/>
          <p:nvPr/>
        </p:nvSpPr>
        <p:spPr>
          <a:xfrm flipH="1">
            <a:off x="8523529" y="942446"/>
            <a:ext cx="648072" cy="590893"/>
          </a:xfrm>
          <a:prstGeom prst="roundRect">
            <a:avLst/>
          </a:prstGeom>
          <a:solidFill>
            <a:schemeClr val="accent6">
              <a:lumMod val="75000"/>
            </a:schemeClr>
          </a:solidFill>
          <a:ln w="25400" cap="flat" cmpd="sng" algn="ctr">
            <a:noFill/>
            <a:prstDash val="solid"/>
          </a:ln>
          <a:effectLst/>
        </p:spPr>
        <p:txBody>
          <a:bodyPr rtlCol="0" anchor="ctr"/>
          <a:lstStyle/>
          <a:p>
            <a:pPr algn="ctr">
              <a:defRPr/>
            </a:pPr>
            <a:r>
              <a:rPr lang="en-US" sz="4000" b="1" kern="0" dirty="0">
                <a:solidFill>
                  <a:srgbClr val="F2F2E9"/>
                </a:solidFill>
                <a:latin typeface="Times New Roman" panose="02020603050405020304" pitchFamily="18" charset="0"/>
                <a:cs typeface="Times New Roman" panose="02020603050405020304" pitchFamily="18" charset="0"/>
              </a:rPr>
              <a:t>2</a:t>
            </a:r>
          </a:p>
        </p:txBody>
      </p:sp>
      <p:sp>
        <p:nvSpPr>
          <p:cNvPr id="15" name="Rectangle 14"/>
          <p:cNvSpPr/>
          <p:nvPr/>
        </p:nvSpPr>
        <p:spPr>
          <a:xfrm>
            <a:off x="2194706" y="3570976"/>
            <a:ext cx="7836448" cy="1384995"/>
          </a:xfrm>
          <a:prstGeom prst="rect">
            <a:avLst/>
          </a:prstGeom>
        </p:spPr>
        <p:txBody>
          <a:bodyPr wrap="square">
            <a:spAutoFit/>
          </a:bodyPr>
          <a:lstStyle/>
          <a:p>
            <a:pPr algn="just"/>
            <a:r>
              <a:rPr lang="vi-VN" sz="2800" dirty="0">
                <a:solidFill>
                  <a:srgbClr val="5204EE"/>
                </a:solidFill>
                <a:latin typeface="Times New Roman" panose="02020603050405020304" pitchFamily="18" charset="0"/>
                <a:cs typeface="Times New Roman" panose="02020603050405020304" pitchFamily="18" charset="0"/>
              </a:rPr>
              <a:t>- Mọi </a:t>
            </a:r>
            <a:r>
              <a:rPr lang="vi-VN" sz="2800" dirty="0">
                <a:solidFill>
                  <a:srgbClr val="5204EE"/>
                </a:solidFill>
                <a:latin typeface="Times New Roman" panose="02020603050405020304" pitchFamily="18" charset="0"/>
                <a:cs typeface="Times New Roman" panose="02020603050405020304" pitchFamily="18" charset="0"/>
              </a:rPr>
              <a:t>người </a:t>
            </a:r>
            <a:r>
              <a:rPr lang="vi-VN" sz="2800" dirty="0">
                <a:solidFill>
                  <a:srgbClr val="5204EE"/>
                </a:solidFill>
                <a:latin typeface="Times New Roman" panose="02020603050405020304" pitchFamily="18" charset="0"/>
                <a:cs typeface="Times New Roman" panose="02020603050405020304" pitchFamily="18" charset="0"/>
              </a:rPr>
              <a:t>đang ở biển.</a:t>
            </a:r>
          </a:p>
          <a:p>
            <a:pPr algn="just"/>
            <a:r>
              <a:rPr lang="vi-VN" sz="2800" dirty="0">
                <a:solidFill>
                  <a:srgbClr val="5204EE"/>
                </a:solidFill>
                <a:latin typeface="Times New Roman" panose="02020603050405020304" pitchFamily="18" charset="0"/>
                <a:cs typeface="Times New Roman" panose="02020603050405020304" pitchFamily="18" charset="0"/>
              </a:rPr>
              <a:t>- Nơi đó có biển xanh và bờ cát vàng. Mọi người tới vui chơi, tắm biển.</a:t>
            </a:r>
          </a:p>
        </p:txBody>
      </p:sp>
      <p:sp>
        <p:nvSpPr>
          <p:cNvPr id="16" name="Rectangle 15"/>
          <p:cNvSpPr/>
          <p:nvPr/>
        </p:nvSpPr>
        <p:spPr>
          <a:xfrm>
            <a:off x="2250504" y="4866235"/>
            <a:ext cx="7724852" cy="954107"/>
          </a:xfrm>
          <a:prstGeom prst="rect">
            <a:avLst/>
          </a:prstGeom>
        </p:spPr>
        <p:txBody>
          <a:bodyPr wrap="square">
            <a:spAutoFit/>
          </a:bodyPr>
          <a:lstStyle/>
          <a:p>
            <a:pPr algn="just"/>
            <a:r>
              <a:rPr lang="vi-VN" sz="2800" dirty="0">
                <a:solidFill>
                  <a:srgbClr val="5204EE"/>
                </a:solidFill>
                <a:latin typeface="Times New Roman" panose="02020603050405020304" pitchFamily="18" charset="0"/>
                <a:cs typeface="Times New Roman" panose="02020603050405020304" pitchFamily="18" charset="0"/>
              </a:rPr>
              <a:t>- Hai bạn nhỏ đang vui chơi. Bố mẹ đang nhìn hai bạn nhỏ chơi </a:t>
            </a:r>
            <a:r>
              <a:rPr lang="vi-VN" sz="2800" dirty="0">
                <a:solidFill>
                  <a:srgbClr val="5204EE"/>
                </a:solidFill>
                <a:latin typeface="Times New Roman" panose="02020603050405020304" pitchFamily="18" charset="0"/>
                <a:cs typeface="Times New Roman" panose="02020603050405020304" pitchFamily="18" charset="0"/>
              </a:rPr>
              <a:t>đùa.</a:t>
            </a:r>
            <a:endParaRPr lang="vi-VN" sz="2800" dirty="0">
              <a:solidFill>
                <a:srgbClr val="5204E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230441" y="5752760"/>
            <a:ext cx="7807380" cy="954107"/>
          </a:xfrm>
          <a:prstGeom prst="rect">
            <a:avLst/>
          </a:prstGeom>
        </p:spPr>
        <p:txBody>
          <a:bodyPr wrap="square">
            <a:spAutoFit/>
          </a:bodyPr>
          <a:lstStyle/>
          <a:p>
            <a:pPr algn="just"/>
            <a:r>
              <a:rPr lang="vi-VN" sz="2800" dirty="0">
                <a:solidFill>
                  <a:srgbClr val="5204EE"/>
                </a:solidFill>
                <a:latin typeface="Times New Roman" panose="02020603050405020304" pitchFamily="18" charset="0"/>
                <a:cs typeface="Times New Roman" panose="02020603050405020304" pitchFamily="18" charset="0"/>
              </a:rPr>
              <a:t>- Mọi người rất vui </a:t>
            </a:r>
            <a:r>
              <a:rPr lang="vi-VN" sz="2800" dirty="0">
                <a:solidFill>
                  <a:srgbClr val="5204EE"/>
                </a:solidFill>
                <a:latin typeface="Times New Roman" panose="02020603050405020304" pitchFamily="18" charset="0"/>
                <a:cs typeface="Times New Roman" panose="02020603050405020304" pitchFamily="18" charset="0"/>
              </a:rPr>
              <a:t>vẻ</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hào</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hứng</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khi</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đi</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chơi</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cùng</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người</a:t>
            </a:r>
            <a:r>
              <a:rPr lang="en-US" sz="2800" dirty="0">
                <a:solidFill>
                  <a:srgbClr val="5204EE"/>
                </a:solidFill>
                <a:latin typeface="Times New Roman" panose="02020603050405020304" pitchFamily="18" charset="0"/>
                <a:cs typeface="Times New Roman" panose="02020603050405020304" pitchFamily="18" charset="0"/>
              </a:rPr>
              <a:t> </a:t>
            </a:r>
            <a:r>
              <a:rPr lang="en-US" sz="2800" dirty="0" err="1">
                <a:solidFill>
                  <a:srgbClr val="5204EE"/>
                </a:solidFill>
                <a:latin typeface="Times New Roman" panose="02020603050405020304" pitchFamily="18" charset="0"/>
                <a:cs typeface="Times New Roman" panose="02020603050405020304" pitchFamily="18" charset="0"/>
              </a:rPr>
              <a:t>thân</a:t>
            </a:r>
            <a:r>
              <a:rPr lang="en-US" sz="2800" dirty="0">
                <a:solidFill>
                  <a:srgbClr val="5204EE"/>
                </a:solidFill>
                <a:latin typeface="Times New Roman" panose="02020603050405020304" pitchFamily="18" charset="0"/>
                <a:cs typeface="Times New Roman" panose="02020603050405020304" pitchFamily="18" charset="0"/>
              </a:rPr>
              <a:t>.</a:t>
            </a:r>
            <a:endParaRPr lang="vi-VN" sz="2800" dirty="0">
              <a:solidFill>
                <a:srgbClr val="5204E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3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5"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mg.loigiaihay.com/picture/question_lgh/2021_51/1624003225-jzss.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https://img.loigiaihay.com/picture/question_lgh/2021_51/1624003225-jz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921" y="854798"/>
            <a:ext cx="8144073" cy="26065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45959" y="3244334"/>
            <a:ext cx="300082" cy="369332"/>
          </a:xfrm>
          <a:prstGeom prst="rect">
            <a:avLst/>
          </a:prstGeom>
        </p:spPr>
        <p:txBody>
          <a:bodyPr wrap="none">
            <a:spAutoFit/>
          </a:bodyPr>
          <a:lstStyle/>
          <a:p>
            <a:pPr lvl="0" algn="ctr">
              <a:defRPr/>
            </a:pPr>
            <a:r>
              <a:rPr lang="en-US" b="1" kern="0" dirty="0">
                <a:solidFill>
                  <a:srgbClr val="F2F2E9"/>
                </a:solidFill>
                <a:latin typeface="Times New Roman" panose="02020603050405020304" pitchFamily="18" charset="0"/>
                <a:cs typeface="Times New Roman" panose="02020603050405020304" pitchFamily="18" charset="0"/>
              </a:rPr>
              <a:t>1</a:t>
            </a:r>
          </a:p>
        </p:txBody>
      </p:sp>
      <p:sp>
        <p:nvSpPr>
          <p:cNvPr id="6" name="Rectangle: Rounded Corners 12">
            <a:extLst>
              <a:ext uri="{FF2B5EF4-FFF2-40B4-BE49-F238E27FC236}">
                <a16:creationId xmlns:a16="http://schemas.microsoft.com/office/drawing/2014/main" xmlns="" id="{31EB22ED-8D3B-4548-851B-36EABF78E3A6}"/>
              </a:ext>
            </a:extLst>
          </p:cNvPr>
          <p:cNvSpPr/>
          <p:nvPr/>
        </p:nvSpPr>
        <p:spPr>
          <a:xfrm flipH="1">
            <a:off x="2351586" y="1059388"/>
            <a:ext cx="667387" cy="576829"/>
          </a:xfrm>
          <a:prstGeom prst="roundRect">
            <a:avLst/>
          </a:prstGeom>
          <a:solidFill>
            <a:schemeClr val="accent6">
              <a:lumMod val="75000"/>
            </a:schemeClr>
          </a:solidFill>
          <a:ln w="25400" cap="flat" cmpd="sng" algn="ctr">
            <a:noFill/>
            <a:prstDash val="solid"/>
          </a:ln>
          <a:effectLst/>
        </p:spPr>
        <p:txBody>
          <a:bodyPr rtlCol="0" anchor="ctr"/>
          <a:lstStyle/>
          <a:p>
            <a:pPr algn="ctr">
              <a:defRPr/>
            </a:pPr>
            <a:r>
              <a:rPr lang="en-US" sz="4000" b="1" kern="0" dirty="0">
                <a:solidFill>
                  <a:srgbClr val="F2F2E9"/>
                </a:solidFill>
                <a:latin typeface="Times New Roman" panose="02020603050405020304" pitchFamily="18" charset="0"/>
                <a:cs typeface="Times New Roman" panose="02020603050405020304" pitchFamily="18" charset="0"/>
              </a:rPr>
              <a:t>1</a:t>
            </a:r>
          </a:p>
        </p:txBody>
      </p:sp>
      <p:sp>
        <p:nvSpPr>
          <p:cNvPr id="7" name="Rectangle: Rounded Corners 12">
            <a:extLst>
              <a:ext uri="{FF2B5EF4-FFF2-40B4-BE49-F238E27FC236}">
                <a16:creationId xmlns:a16="http://schemas.microsoft.com/office/drawing/2014/main" xmlns="" id="{5C39BD81-A72A-48B1-8760-AAC65CE950E2}"/>
              </a:ext>
            </a:extLst>
          </p:cNvPr>
          <p:cNvSpPr/>
          <p:nvPr/>
        </p:nvSpPr>
        <p:spPr>
          <a:xfrm flipH="1">
            <a:off x="9120336" y="1089445"/>
            <a:ext cx="648072" cy="590893"/>
          </a:xfrm>
          <a:prstGeom prst="roundRect">
            <a:avLst/>
          </a:prstGeom>
          <a:solidFill>
            <a:schemeClr val="accent6">
              <a:lumMod val="75000"/>
            </a:schemeClr>
          </a:solidFill>
          <a:ln w="25400" cap="flat" cmpd="sng" algn="ctr">
            <a:noFill/>
            <a:prstDash val="solid"/>
          </a:ln>
          <a:effectLst/>
        </p:spPr>
        <p:txBody>
          <a:bodyPr rtlCol="0" anchor="ctr"/>
          <a:lstStyle/>
          <a:p>
            <a:pPr algn="ctr">
              <a:defRPr/>
            </a:pPr>
            <a:r>
              <a:rPr lang="en-US" sz="4000" b="1" kern="0" dirty="0">
                <a:solidFill>
                  <a:srgbClr val="F2F2E9"/>
                </a:solidFill>
                <a:latin typeface="Times New Roman" panose="02020603050405020304" pitchFamily="18" charset="0"/>
                <a:cs typeface="Times New Roman" panose="02020603050405020304" pitchFamily="18" charset="0"/>
              </a:rPr>
              <a:t>2</a:t>
            </a:r>
          </a:p>
        </p:txBody>
      </p:sp>
      <p:sp>
        <p:nvSpPr>
          <p:cNvPr id="5" name="Rectangle 4"/>
          <p:cNvSpPr/>
          <p:nvPr/>
        </p:nvSpPr>
        <p:spPr>
          <a:xfrm>
            <a:off x="2285601" y="4547620"/>
            <a:ext cx="7920880" cy="923330"/>
          </a:xfrm>
          <a:prstGeom prst="rect">
            <a:avLst/>
          </a:prstGeom>
        </p:spPr>
        <p:txBody>
          <a:bodyPr wrap="square">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4" name="Rectangle 3"/>
          <p:cNvSpPr/>
          <p:nvPr/>
        </p:nvSpPr>
        <p:spPr>
          <a:xfrm>
            <a:off x="2351586" y="220739"/>
            <a:ext cx="6192875" cy="523220"/>
          </a:xfrm>
          <a:prstGeom prst="rect">
            <a:avLst/>
          </a:prstGeom>
        </p:spPr>
        <p:txBody>
          <a:bodyPr wrap="square">
            <a:spAutoFit/>
          </a:bodyPr>
          <a:lstStyle/>
          <a:p>
            <a:pPr algn="just"/>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sát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tranh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trả</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lời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hỏi</a:t>
            </a:r>
            <a:r>
              <a:rPr lang="en-US" sz="2800" b="1" dirty="0">
                <a:solidFill>
                  <a:srgbClr val="000000"/>
                </a:solidFill>
                <a:latin typeface="Times New Roman" panose="02020603050405020304" pitchFamily="18" charset="0"/>
                <a:cs typeface="Times New Roman" panose="02020603050405020304" pitchFamily="18" charset="0"/>
              </a:rPr>
              <a:t>.</a:t>
            </a:r>
            <a:endParaRPr lang="vi-VN" sz="28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nvPr>
        </p:nvGraphicFramePr>
        <p:xfrm>
          <a:off x="1679574" y="3461374"/>
          <a:ext cx="8880922" cy="3291840"/>
        </p:xfrm>
        <a:graphic>
          <a:graphicData uri="http://schemas.openxmlformats.org/drawingml/2006/table">
            <a:tbl>
              <a:tblPr firstRow="1" bandRow="1">
                <a:tableStyleId>{5C22544A-7EE6-4342-B048-85BDC9FD1C3A}</a:tableStyleId>
              </a:tblPr>
              <a:tblGrid>
                <a:gridCol w="4440461">
                  <a:extLst>
                    <a:ext uri="{9D8B030D-6E8A-4147-A177-3AD203B41FA5}">
                      <a16:colId xmlns:a16="http://schemas.microsoft.com/office/drawing/2014/main" xmlns="" val="2229252770"/>
                    </a:ext>
                  </a:extLst>
                </a:gridCol>
                <a:gridCol w="4440461">
                  <a:extLst>
                    <a:ext uri="{9D8B030D-6E8A-4147-A177-3AD203B41FA5}">
                      <a16:colId xmlns:a16="http://schemas.microsoft.com/office/drawing/2014/main" xmlns="" val="1519346815"/>
                    </a:ext>
                  </a:extLst>
                </a:gridCol>
              </a:tblGrid>
              <a:tr h="370840">
                <a:tc>
                  <a:txBody>
                    <a:bodyPr/>
                    <a:lstStyle/>
                    <a:p>
                      <a:pPr algn="just"/>
                      <a:r>
                        <a:rPr lang="vi-VN" sz="2400" dirty="0" smtClean="0">
                          <a:solidFill>
                            <a:srgbClr val="5204EE"/>
                          </a:solidFill>
                          <a:latin typeface="Times New Roman" panose="02020603050405020304" pitchFamily="18" charset="0"/>
                          <a:cs typeface="Times New Roman" panose="02020603050405020304" pitchFamily="18" charset="0"/>
                        </a:rPr>
                        <a:t>- Mọi người đang ở trong rừng.</a:t>
                      </a:r>
                    </a:p>
                    <a:p>
                      <a:pPr algn="just"/>
                      <a:r>
                        <a:rPr lang="vi-VN" sz="2400" dirty="0" smtClean="0">
                          <a:solidFill>
                            <a:srgbClr val="5204EE"/>
                          </a:solidFill>
                          <a:latin typeface="Times New Roman" panose="02020603050405020304" pitchFamily="18" charset="0"/>
                          <a:cs typeface="Times New Roman" panose="02020603050405020304" pitchFamily="18" charset="0"/>
                        </a:rPr>
                        <a:t>- Nơi đó có rất nhiều cây xanh và thảm cỏ tươi mát.</a:t>
                      </a:r>
                    </a:p>
                    <a:p>
                      <a:pPr algn="just"/>
                      <a:r>
                        <a:rPr lang="vi-VN" sz="2400" dirty="0" smtClean="0">
                          <a:solidFill>
                            <a:srgbClr val="5204EE"/>
                          </a:solidFill>
                          <a:latin typeface="Times New Roman" panose="02020603050405020304" pitchFamily="18" charset="0"/>
                          <a:cs typeface="Times New Roman" panose="02020603050405020304" pitchFamily="18" charset="0"/>
                        </a:rPr>
                        <a:t>- Mẹ đang dựng lều. Các bạn nhỏ chuẩn bị nhóm lửa.</a:t>
                      </a:r>
                    </a:p>
                    <a:p>
                      <a:pPr algn="just"/>
                      <a:r>
                        <a:rPr lang="vi-VN" sz="2400" dirty="0" smtClean="0">
                          <a:solidFill>
                            <a:srgbClr val="5204EE"/>
                          </a:solidFill>
                          <a:latin typeface="Times New Roman" panose="02020603050405020304" pitchFamily="18" charset="0"/>
                          <a:cs typeface="Times New Roman" panose="02020603050405020304" pitchFamily="18" charset="0"/>
                        </a:rPr>
                        <a:t>- Mọi người đều rất hào hứng</a:t>
                      </a:r>
                      <a:r>
                        <a:rPr lang="en-US" sz="2400" dirty="0" smtClean="0">
                          <a:solidFill>
                            <a:srgbClr val="5204EE"/>
                          </a:solidFill>
                          <a:latin typeface="Times New Roman" panose="02020603050405020304" pitchFamily="18" charset="0"/>
                          <a:cs typeface="Times New Roman" panose="02020603050405020304" pitchFamily="18" charset="0"/>
                        </a:rPr>
                        <a:t>, </a:t>
                      </a:r>
                      <a:r>
                        <a:rPr lang="en-US" sz="2400" dirty="0" err="1" smtClean="0">
                          <a:solidFill>
                            <a:srgbClr val="5204EE"/>
                          </a:solidFill>
                          <a:latin typeface="Times New Roman" panose="02020603050405020304" pitchFamily="18" charset="0"/>
                          <a:cs typeface="Times New Roman" panose="02020603050405020304" pitchFamily="18" charset="0"/>
                        </a:rPr>
                        <a:t>vui</a:t>
                      </a:r>
                      <a:r>
                        <a:rPr lang="en-US" sz="2400" baseline="0" dirty="0" smtClean="0">
                          <a:solidFill>
                            <a:srgbClr val="5204EE"/>
                          </a:solidFill>
                          <a:latin typeface="Times New Roman" panose="02020603050405020304" pitchFamily="18" charset="0"/>
                          <a:cs typeface="Times New Roman" panose="02020603050405020304" pitchFamily="18" charset="0"/>
                        </a:rPr>
                        <a:t> </a:t>
                      </a:r>
                      <a:r>
                        <a:rPr lang="en-US" sz="2400" baseline="0" dirty="0" err="1" smtClean="0">
                          <a:solidFill>
                            <a:srgbClr val="5204EE"/>
                          </a:solidFill>
                          <a:latin typeface="Times New Roman" panose="02020603050405020304" pitchFamily="18" charset="0"/>
                          <a:cs typeface="Times New Roman" panose="02020603050405020304" pitchFamily="18" charset="0"/>
                        </a:rPr>
                        <a:t>vẻ</a:t>
                      </a:r>
                      <a:r>
                        <a:rPr lang="en-US" sz="2400" baseline="0" dirty="0" smtClean="0">
                          <a:solidFill>
                            <a:srgbClr val="5204EE"/>
                          </a:solidFill>
                          <a:latin typeface="Times New Roman" panose="02020603050405020304" pitchFamily="18" charset="0"/>
                          <a:cs typeface="Times New Roman" panose="02020603050405020304" pitchFamily="18" charset="0"/>
                        </a:rPr>
                        <a:t> </a:t>
                      </a:r>
                      <a:r>
                        <a:rPr lang="en-US" sz="2400" baseline="0" dirty="0" err="1" smtClean="0">
                          <a:solidFill>
                            <a:srgbClr val="5204EE"/>
                          </a:solidFill>
                          <a:latin typeface="Times New Roman" panose="02020603050405020304" pitchFamily="18" charset="0"/>
                          <a:cs typeface="Times New Roman" panose="02020603050405020304" pitchFamily="18" charset="0"/>
                        </a:rPr>
                        <a:t>khi</a:t>
                      </a:r>
                      <a:r>
                        <a:rPr lang="en-US" sz="2400" baseline="0" dirty="0" smtClean="0">
                          <a:solidFill>
                            <a:srgbClr val="5204EE"/>
                          </a:solidFill>
                          <a:latin typeface="Times New Roman" panose="02020603050405020304" pitchFamily="18" charset="0"/>
                          <a:cs typeface="Times New Roman" panose="02020603050405020304" pitchFamily="18" charset="0"/>
                        </a:rPr>
                        <a:t> </a:t>
                      </a:r>
                      <a:r>
                        <a:rPr lang="en-US" sz="2400" baseline="0" dirty="0" err="1" smtClean="0">
                          <a:solidFill>
                            <a:srgbClr val="5204EE"/>
                          </a:solidFill>
                          <a:latin typeface="Times New Roman" panose="02020603050405020304" pitchFamily="18" charset="0"/>
                          <a:cs typeface="Times New Roman" panose="02020603050405020304" pitchFamily="18" charset="0"/>
                        </a:rPr>
                        <a:t>đi</a:t>
                      </a:r>
                      <a:r>
                        <a:rPr lang="en-US" sz="2400" baseline="0" dirty="0" smtClean="0">
                          <a:solidFill>
                            <a:srgbClr val="5204EE"/>
                          </a:solidFill>
                          <a:latin typeface="Times New Roman" panose="02020603050405020304" pitchFamily="18" charset="0"/>
                          <a:cs typeface="Times New Roman" panose="02020603050405020304" pitchFamily="18" charset="0"/>
                        </a:rPr>
                        <a:t> </a:t>
                      </a:r>
                      <a:r>
                        <a:rPr lang="en-US" sz="2400" baseline="0" dirty="0" err="1" smtClean="0">
                          <a:solidFill>
                            <a:srgbClr val="5204EE"/>
                          </a:solidFill>
                          <a:latin typeface="Times New Roman" panose="02020603050405020304" pitchFamily="18" charset="0"/>
                          <a:cs typeface="Times New Roman" panose="02020603050405020304" pitchFamily="18" charset="0"/>
                        </a:rPr>
                        <a:t>chơi</a:t>
                      </a:r>
                      <a:r>
                        <a:rPr lang="en-US" sz="2400" baseline="0" dirty="0" smtClean="0">
                          <a:solidFill>
                            <a:srgbClr val="5204EE"/>
                          </a:solidFill>
                          <a:latin typeface="Times New Roman" panose="02020603050405020304" pitchFamily="18" charset="0"/>
                          <a:cs typeface="Times New Roman" panose="02020603050405020304" pitchFamily="18" charset="0"/>
                        </a:rPr>
                        <a:t> </a:t>
                      </a:r>
                      <a:r>
                        <a:rPr lang="en-US" sz="2400" baseline="0" dirty="0" err="1" smtClean="0">
                          <a:solidFill>
                            <a:srgbClr val="5204EE"/>
                          </a:solidFill>
                          <a:latin typeface="Times New Roman" panose="02020603050405020304" pitchFamily="18" charset="0"/>
                          <a:cs typeface="Times New Roman" panose="02020603050405020304" pitchFamily="18" charset="0"/>
                        </a:rPr>
                        <a:t>cùng</a:t>
                      </a:r>
                      <a:r>
                        <a:rPr lang="en-US" sz="2400" baseline="0" dirty="0" smtClean="0">
                          <a:solidFill>
                            <a:srgbClr val="5204EE"/>
                          </a:solidFill>
                          <a:latin typeface="Times New Roman" panose="02020603050405020304" pitchFamily="18" charset="0"/>
                          <a:cs typeface="Times New Roman" panose="02020603050405020304" pitchFamily="18" charset="0"/>
                        </a:rPr>
                        <a:t> </a:t>
                      </a:r>
                      <a:r>
                        <a:rPr lang="en-US" sz="2400" baseline="0" dirty="0" err="1" smtClean="0">
                          <a:solidFill>
                            <a:srgbClr val="5204EE"/>
                          </a:solidFill>
                          <a:latin typeface="Times New Roman" panose="02020603050405020304" pitchFamily="18" charset="0"/>
                          <a:cs typeface="Times New Roman" panose="02020603050405020304" pitchFamily="18" charset="0"/>
                        </a:rPr>
                        <a:t>người</a:t>
                      </a:r>
                      <a:r>
                        <a:rPr lang="en-US" sz="2400" baseline="0" dirty="0" smtClean="0">
                          <a:solidFill>
                            <a:srgbClr val="5204EE"/>
                          </a:solidFill>
                          <a:latin typeface="Times New Roman" panose="02020603050405020304" pitchFamily="18" charset="0"/>
                          <a:cs typeface="Times New Roman" panose="02020603050405020304" pitchFamily="18" charset="0"/>
                        </a:rPr>
                        <a:t> </a:t>
                      </a:r>
                      <a:r>
                        <a:rPr lang="en-US" sz="2400" baseline="0" dirty="0" err="1" smtClean="0">
                          <a:solidFill>
                            <a:srgbClr val="5204EE"/>
                          </a:solidFill>
                          <a:latin typeface="Times New Roman" panose="02020603050405020304" pitchFamily="18" charset="0"/>
                          <a:cs typeface="Times New Roman" panose="02020603050405020304" pitchFamily="18" charset="0"/>
                        </a:rPr>
                        <a:t>thân</a:t>
                      </a:r>
                      <a:r>
                        <a:rPr lang="vi-VN" sz="2400" dirty="0" smtClean="0">
                          <a:solidFill>
                            <a:srgbClr val="5204EE"/>
                          </a:solidFill>
                          <a:latin typeface="Times New Roman" panose="02020603050405020304" pitchFamily="18" charset="0"/>
                          <a:cs typeface="Times New Roman" panose="02020603050405020304" pitchFamily="18" charset="0"/>
                        </a:rPr>
                        <a:t>.</a:t>
                      </a:r>
                    </a:p>
                    <a:p>
                      <a:endParaRPr lang="en-US" dirty="0">
                        <a:solidFill>
                          <a:srgbClr val="5204EE"/>
                        </a:solidFill>
                      </a:endParaRPr>
                    </a:p>
                  </a:txBody>
                  <a:tcPr>
                    <a:noFill/>
                  </a:tcPr>
                </a:tc>
                <a:tc>
                  <a:txBody>
                    <a:bodyPr/>
                    <a:lstStyle/>
                    <a:p>
                      <a:pPr algn="just"/>
                      <a:r>
                        <a:rPr lang="vi-VN" sz="2400" dirty="0" smtClean="0">
                          <a:solidFill>
                            <a:srgbClr val="5204EE"/>
                          </a:solidFill>
                          <a:latin typeface="Times New Roman" panose="02020603050405020304" pitchFamily="18" charset="0"/>
                          <a:cs typeface="Times New Roman" panose="02020603050405020304" pitchFamily="18" charset="0"/>
                        </a:rPr>
                        <a:t>- Mọi người đang ở biển.</a:t>
                      </a:r>
                    </a:p>
                    <a:p>
                      <a:pPr algn="just"/>
                      <a:r>
                        <a:rPr lang="vi-VN" sz="2400" dirty="0" smtClean="0">
                          <a:solidFill>
                            <a:srgbClr val="5204EE"/>
                          </a:solidFill>
                          <a:latin typeface="Times New Roman" panose="02020603050405020304" pitchFamily="18" charset="0"/>
                          <a:cs typeface="Times New Roman" panose="02020603050405020304" pitchFamily="18" charset="0"/>
                        </a:rPr>
                        <a:t>- Nơi đó có biển xanh và bờ cát vàng. Mọi người tới vui chơi, tắm biển.</a:t>
                      </a:r>
                    </a:p>
                    <a:p>
                      <a:pPr algn="just"/>
                      <a:r>
                        <a:rPr lang="vi-VN" sz="2400" dirty="0" smtClean="0">
                          <a:solidFill>
                            <a:srgbClr val="5204EE"/>
                          </a:solidFill>
                          <a:latin typeface="Times New Roman" panose="02020603050405020304" pitchFamily="18" charset="0"/>
                          <a:cs typeface="Times New Roman" panose="02020603050405020304" pitchFamily="18" charset="0"/>
                        </a:rPr>
                        <a:t>- Hai bạn nhỏ đang vui chơi. Bố mẹ đang nhìn hai bạn nhỏ chơi đùa.</a:t>
                      </a:r>
                    </a:p>
                    <a:p>
                      <a:pPr algn="just"/>
                      <a:r>
                        <a:rPr lang="vi-VN" sz="2400" dirty="0" smtClean="0">
                          <a:solidFill>
                            <a:srgbClr val="5204EE"/>
                          </a:solidFill>
                          <a:latin typeface="Times New Roman" panose="02020603050405020304" pitchFamily="18" charset="0"/>
                          <a:cs typeface="Times New Roman" panose="02020603050405020304" pitchFamily="18" charset="0"/>
                        </a:rPr>
                        <a:t>- Mọi người rất vui vẻ</a:t>
                      </a:r>
                      <a:r>
                        <a:rPr lang="en-US" sz="2400" dirty="0" smtClean="0">
                          <a:solidFill>
                            <a:srgbClr val="5204EE"/>
                          </a:solidFill>
                          <a:latin typeface="Times New Roman" panose="02020603050405020304" pitchFamily="18" charset="0"/>
                          <a:cs typeface="Times New Roman" panose="02020603050405020304" pitchFamily="18" charset="0"/>
                        </a:rPr>
                        <a:t>.</a:t>
                      </a:r>
                      <a:endParaRPr lang="vi-VN" sz="2400" dirty="0" smtClean="0">
                        <a:solidFill>
                          <a:srgbClr val="5204EE"/>
                        </a:solidFill>
                        <a:latin typeface="Times New Roman" panose="02020603050405020304" pitchFamily="18" charset="0"/>
                        <a:cs typeface="Times New Roman" panose="02020603050405020304" pitchFamily="18" charset="0"/>
                      </a:endParaRPr>
                    </a:p>
                    <a:p>
                      <a:endParaRPr lang="en-US" dirty="0">
                        <a:solidFill>
                          <a:srgbClr val="5204EE"/>
                        </a:solidFill>
                      </a:endParaRPr>
                    </a:p>
                  </a:txBody>
                  <a:tcPr>
                    <a:noFill/>
                  </a:tcPr>
                </a:tc>
                <a:extLst>
                  <a:ext uri="{0D108BD9-81ED-4DB2-BD59-A6C34878D82A}">
                    <a16:rowId xmlns:a16="http://schemas.microsoft.com/office/drawing/2014/main" xmlns="" val="1803052527"/>
                  </a:ext>
                </a:extLst>
              </a:tr>
            </a:tbl>
          </a:graphicData>
        </a:graphic>
      </p:graphicFrame>
      <p:cxnSp>
        <p:nvCxnSpPr>
          <p:cNvPr id="10" name="Straight Connector 9"/>
          <p:cNvCxnSpPr>
            <a:endCxn id="8" idx="2"/>
          </p:cNvCxnSpPr>
          <p:nvPr/>
        </p:nvCxnSpPr>
        <p:spPr>
          <a:xfrm>
            <a:off x="6096003" y="3613666"/>
            <a:ext cx="24035" cy="31395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04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7568" y="457313"/>
            <a:ext cx="7920880" cy="954107"/>
          </a:xfrm>
          <a:prstGeom prst="rect">
            <a:avLst/>
          </a:prstGeom>
        </p:spPr>
        <p:txBody>
          <a:bodyPr wrap="square">
            <a:spAutoFit/>
          </a:bodyPr>
          <a:lstStyle/>
          <a:p>
            <a:pPr>
              <a:spcBef>
                <a:spcPts val="600"/>
              </a:spcBef>
            </a:pP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4 - 5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kể về một </a:t>
            </a:r>
            <a:r>
              <a:rPr lang="en-US" sz="2800" b="1" dirty="0" err="1">
                <a:latin typeface="Times New Roman" panose="02020603050405020304" pitchFamily="18" charset="0"/>
                <a:cs typeface="Times New Roman" panose="02020603050405020304" pitchFamily="18" charset="0"/>
              </a:rPr>
              <a:t>buổi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bè</a:t>
            </a:r>
            <a:r>
              <a:rPr lang="en-US" sz="2800" b="1" dirty="0">
                <a:latin typeface="Times New Roman" panose="02020603050405020304" pitchFamily="18" charset="0"/>
                <a:cs typeface="Times New Roman" panose="02020603050405020304" pitchFamily="18" charset="0"/>
              </a:rPr>
              <a:t>).</a:t>
            </a:r>
          </a:p>
        </p:txBody>
      </p:sp>
      <p:pic>
        <p:nvPicPr>
          <p:cNvPr id="4" name="Picture 2" descr="https://img.loigiaihay.com/picture/question_lgh/2021_51/1624003225-t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1700808"/>
            <a:ext cx="7632848"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4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A7D7E0AC-D86D-4295-AE8C-B258B015D5CC}"/>
              </a:ext>
            </a:extLst>
          </p:cNvPr>
          <p:cNvSpPr/>
          <p:nvPr/>
        </p:nvSpPr>
        <p:spPr>
          <a:xfrm>
            <a:off x="1703513" y="332656"/>
            <a:ext cx="8424934" cy="1080120"/>
          </a:xfrm>
          <a:prstGeom prst="roundRect">
            <a:avLst/>
          </a:prstGeom>
          <a:solidFill>
            <a:schemeClr val="bg1"/>
          </a:solidFill>
          <a:ln w="25400" cap="flat" cmpd="sng" algn="ctr">
            <a:noFill/>
            <a:prstDash val="solid"/>
          </a:ln>
          <a:effectLst/>
        </p:spPr>
        <p:txBody>
          <a:bodyPr rtlCol="0" anchor="ctr"/>
          <a:lstStyle/>
          <a:p>
            <a:pPr lvl="0" algn="ctr">
              <a:defRPr/>
            </a:pPr>
            <a:r>
              <a:rPr lang="en-US" sz="4000" b="1" u="sng" kern="0" dirty="0" err="1">
                <a:latin typeface="Times New Roman" panose="02020603050405020304" pitchFamily="18" charset="0"/>
                <a:cs typeface="Times New Roman" panose="02020603050405020304" pitchFamily="18" charset="0"/>
              </a:rPr>
              <a:t>Bài</a:t>
            </a:r>
            <a:r>
              <a:rPr lang="en-US" sz="4000" b="1" u="sng" kern="0" dirty="0">
                <a:latin typeface="Times New Roman" panose="02020603050405020304" pitchFamily="18" charset="0"/>
                <a:cs typeface="Times New Roman" panose="02020603050405020304" pitchFamily="18" charset="0"/>
              </a:rPr>
              <a:t> 28</a:t>
            </a:r>
            <a:r>
              <a:rPr lang="en-US" sz="4000" b="1" kern="0"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KHÁM PHÁ ĐÁY BIỂN </a:t>
            </a:r>
          </a:p>
          <a:p>
            <a:pPr lvl="0" algn="ctr">
              <a:defRPr/>
            </a:pPr>
            <a:r>
              <a:rPr lang="en-US" sz="4000" b="1" dirty="0">
                <a:latin typeface="Times New Roman" panose="02020603050405020304" pitchFamily="18" charset="0"/>
                <a:cs typeface="Times New Roman" panose="02020603050405020304" pitchFamily="18" charset="0"/>
              </a:rPr>
              <a:t>Ở TRƯỜNG SA</a:t>
            </a:r>
          </a:p>
        </p:txBody>
      </p:sp>
      <p:pic>
        <p:nvPicPr>
          <p:cNvPr id="3" name="Picture 2"/>
          <p:cNvPicPr>
            <a:picLocks noChangeAspect="1"/>
          </p:cNvPicPr>
          <p:nvPr/>
        </p:nvPicPr>
        <p:blipFill>
          <a:blip r:embed="rId2"/>
          <a:stretch>
            <a:fillRect/>
          </a:stretch>
        </p:blipFill>
        <p:spPr>
          <a:xfrm>
            <a:off x="479376" y="1412776"/>
            <a:ext cx="10729192" cy="5184576"/>
          </a:xfrm>
          <a:prstGeom prst="rect">
            <a:avLst/>
          </a:prstGeom>
        </p:spPr>
      </p:pic>
    </p:spTree>
    <p:extLst>
      <p:ext uri="{BB962C8B-B14F-4D97-AF65-F5344CB8AC3E}">
        <p14:creationId xmlns:p14="http://schemas.microsoft.com/office/powerpoint/2010/main" val="3666802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B0134456-2F29-4055-A291-E73CC3B7F891}"/>
              </a:ext>
            </a:extLst>
          </p:cNvPr>
          <p:cNvSpPr txBox="1"/>
          <p:nvPr/>
        </p:nvSpPr>
        <p:spPr>
          <a:xfrm>
            <a:off x="1847528" y="260651"/>
            <a:ext cx="8640960" cy="6786473"/>
          </a:xfrm>
          <a:prstGeom prst="rect">
            <a:avLst/>
          </a:prstGeom>
          <a:noFill/>
        </p:spPr>
        <p:txBody>
          <a:bodyPr wrap="square" rtlCol="0">
            <a:spAutoFit/>
          </a:bodyPr>
          <a:lstStyle/>
          <a:p>
            <a:pPr marL="514350" indent="-514350" algn="just">
              <a:spcBef>
                <a:spcPts val="300"/>
              </a:spcBef>
              <a:buAutoNum type="arabicParenBoth"/>
            </a:pP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đã được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a:t>
            </a:r>
          </a:p>
          <a:p>
            <a:pPr algn="just">
              <a:spcBef>
                <a:spcPts val="300"/>
              </a:spcBef>
            </a:pPr>
            <a:r>
              <a:rPr lang="vi-VN" sz="2800" dirty="0">
                <a:solidFill>
                  <a:srgbClr val="0070C0"/>
                </a:solidFill>
                <a:latin typeface="+mj-lt"/>
              </a:rPr>
              <a:t>Vào dịp nghỉ hè năm ngoái, em được bố mẹ cho đi du lịch ở </a:t>
            </a:r>
            <a:r>
              <a:rPr lang="en-US" sz="2800" dirty="0" err="1">
                <a:solidFill>
                  <a:srgbClr val="0070C0"/>
                </a:solidFill>
                <a:latin typeface="Times New Roman" panose="02020603050405020304" pitchFamily="18" charset="0"/>
                <a:cs typeface="Times New Roman" panose="02020603050405020304" pitchFamily="18" charset="0"/>
              </a:rPr>
              <a:t>Hạ</a:t>
            </a:r>
            <a:r>
              <a:rPr lang="en-US" sz="2800" dirty="0">
                <a:solidFill>
                  <a:srgbClr val="0070C0"/>
                </a:solidFill>
                <a:latin typeface="Times New Roman" panose="02020603050405020304" pitchFamily="18" charset="0"/>
                <a:cs typeface="Times New Roman" panose="02020603050405020304" pitchFamily="18" charset="0"/>
              </a:rPr>
              <a:t> Long</a:t>
            </a:r>
            <a:r>
              <a:rPr lang="vi-VN" sz="2800" dirty="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a:p>
            <a:pPr>
              <a:spcBef>
                <a:spcPts val="300"/>
              </a:spcBef>
            </a:pPr>
            <a:r>
              <a:rPr lang="en-US"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algn="just">
              <a:spcBef>
                <a:spcPts val="300"/>
              </a:spcBef>
            </a:pPr>
            <a:r>
              <a:rPr lang="en-US" sz="2800" dirty="0" err="1">
                <a:solidFill>
                  <a:srgbClr val="0070C0"/>
                </a:solidFill>
                <a:latin typeface="Times New Roman" panose="02020603050405020304" pitchFamily="18" charset="0"/>
                <a:cs typeface="Times New Roman" panose="02020603050405020304" pitchFamily="18" charset="0"/>
              </a:rPr>
              <a:t>Gia</a:t>
            </a:r>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đình </a:t>
            </a:r>
            <a:r>
              <a:rPr lang="vi-VN" sz="2800" dirty="0">
                <a:solidFill>
                  <a:srgbClr val="0070C0"/>
                </a:solidFill>
                <a:latin typeface="Times New Roman" panose="02020603050405020304" pitchFamily="18" charset="0"/>
                <a:cs typeface="Times New Roman" panose="02020603050405020304" pitchFamily="18" charset="0"/>
              </a:rPr>
              <a:t>em đi ra bãi biển chơi. Em được ngắm nhìn những cảnh đẹp và chơi rất nhiều trò chơi thú vị. </a:t>
            </a:r>
          </a:p>
          <a:p>
            <a:pPr algn="just">
              <a:spcBef>
                <a:spcPts val="300"/>
              </a:spcBef>
            </a:pPr>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a:p>
            <a:pPr algn="just">
              <a:spcBef>
                <a:spcPts val="300"/>
              </a:spcBef>
            </a:pPr>
            <a:r>
              <a:rPr lang="vi-VN" sz="2800" dirty="0">
                <a:solidFill>
                  <a:srgbClr val="0070C0"/>
                </a:solidFill>
                <a:latin typeface="Times New Roman" panose="02020603050405020304" pitchFamily="18" charset="0"/>
                <a:cs typeface="Times New Roman" panose="02020603050405020304" pitchFamily="18" charset="0"/>
              </a:rPr>
              <a:t>Cả nhà em ai cũng vui vẻ. Em rất thích được đi du lịch cùng gia đình.</a:t>
            </a:r>
            <a:endParaRPr lang="en-US" sz="2800" dirty="0">
              <a:solidFill>
                <a:srgbClr val="0070C0"/>
              </a:solidFill>
              <a:latin typeface="Times New Roman" panose="02020603050405020304" pitchFamily="18" charset="0"/>
              <a:cs typeface="Times New Roman" panose="02020603050405020304" pitchFamily="18" charset="0"/>
            </a:endParaRPr>
          </a:p>
          <a:p>
            <a:pPr>
              <a:spcBef>
                <a:spcPts val="300"/>
              </a:spcBef>
            </a:pPr>
            <a:r>
              <a:rPr lang="en-US" sz="2800" dirty="0">
                <a:latin typeface="Times New Roman" panose="02020603050405020304" pitchFamily="18"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vi-VN" sz="2800" dirty="0">
                <a:solidFill>
                  <a:srgbClr val="0070C0"/>
                </a:solidFill>
                <a:latin typeface="Times New Roman" panose="02020603050405020304" pitchFamily="18" charset="0"/>
                <a:cs typeface="Times New Roman" panose="02020603050405020304" pitchFamily="18" charset="0"/>
              </a:rPr>
              <a:t>Em mong gia đình em sẽ có nhiều chuyến đi cùng nhau hơ</a:t>
            </a:r>
            <a:r>
              <a:rPr lang="en-US" sz="2800" dirty="0">
                <a:solidFill>
                  <a:srgbClr val="0070C0"/>
                </a:solidFill>
                <a:latin typeface="Times New Roman" panose="02020603050405020304" pitchFamily="18" charset="0"/>
                <a:cs typeface="Times New Roman" panose="02020603050405020304" pitchFamily="18" charset="0"/>
              </a:rPr>
              <a:t>n </a:t>
            </a:r>
            <a:r>
              <a:rPr lang="en-US" sz="2800" dirty="0" err="1">
                <a:solidFill>
                  <a:srgbClr val="0070C0"/>
                </a:solidFill>
                <a:latin typeface="Times New Roman" panose="02020603050405020304" pitchFamily="18" charset="0"/>
                <a:cs typeface="Times New Roman" panose="02020603050405020304" pitchFamily="18" charset="0"/>
              </a:rPr>
              <a:t>nữa</a:t>
            </a:r>
            <a:r>
              <a:rPr lang="en-US" sz="2800" dirty="0">
                <a:solidFill>
                  <a:srgbClr val="0070C0"/>
                </a:solidFill>
                <a:latin typeface="Times New Roman" panose="02020603050405020304" pitchFamily="18" charset="0"/>
                <a:cs typeface="Times New Roman" panose="02020603050405020304" pitchFamily="18" charset="0"/>
              </a:rPr>
              <a:t>.</a:t>
            </a:r>
            <a:r>
              <a:rPr lang="vi-VN" sz="2800" dirty="0">
                <a:solidFill>
                  <a:srgbClr val="0070C0"/>
                </a:solidFill>
                <a:latin typeface="Times New Roman" panose="02020603050405020304" pitchFamily="18" charset="0"/>
                <a:cs typeface="Times New Roman" panose="02020603050405020304" pitchFamily="18" charset="0"/>
              </a:rPr>
              <a:t/>
            </a:r>
            <a:br>
              <a:rPr lang="vi-VN" sz="2800" dirty="0">
                <a:solidFill>
                  <a:srgbClr val="0070C0"/>
                </a:solidFill>
                <a:latin typeface="Times New Roman" panose="02020603050405020304" pitchFamily="18" charset="0"/>
                <a:cs typeface="Times New Roman" panose="02020603050405020304" pitchFamily="18" charset="0"/>
              </a:rPr>
            </a:br>
            <a:endParaRPr lang="vi-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086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1000"/>
                                        <p:tgtEl>
                                          <p:spTgt spid="21">
                                            <p:txEl>
                                              <p:pRg st="1" end="1"/>
                                            </p:txEl>
                                          </p:spTgt>
                                        </p:tgtEl>
                                      </p:cBhvr>
                                    </p:animEffect>
                                    <p:anim calcmode="lin" valueType="num">
                                      <p:cBhvr>
                                        <p:cTn id="13"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animEffect transition="in" filter="fade">
                                      <p:cBhvr>
                                        <p:cTn id="19" dur="1000"/>
                                        <p:tgtEl>
                                          <p:spTgt spid="21">
                                            <p:txEl>
                                              <p:pRg st="3" end="3"/>
                                            </p:txEl>
                                          </p:spTgt>
                                        </p:tgtEl>
                                      </p:cBhvr>
                                    </p:animEffect>
                                    <p:anim calcmode="lin" valueType="num">
                                      <p:cBhvr>
                                        <p:cTn id="20"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xEl>
                                              <p:pRg st="5" end="5"/>
                                            </p:txEl>
                                          </p:spTgt>
                                        </p:tgtEl>
                                        <p:attrNameLst>
                                          <p:attrName>style.visibility</p:attrName>
                                        </p:attrNameLst>
                                      </p:cBhvr>
                                      <p:to>
                                        <p:strVal val="visible"/>
                                      </p:to>
                                    </p:set>
                                    <p:animEffect transition="in" filter="fade">
                                      <p:cBhvr>
                                        <p:cTn id="26" dur="1000"/>
                                        <p:tgtEl>
                                          <p:spTgt spid="21">
                                            <p:txEl>
                                              <p:pRg st="5" end="5"/>
                                            </p:txEl>
                                          </p:spTgt>
                                        </p:tgtEl>
                                      </p:cBhvr>
                                    </p:animEffect>
                                    <p:anim calcmode="lin" valueType="num">
                                      <p:cBhvr>
                                        <p:cTn id="27" dur="1000" fill="hold"/>
                                        <p:tgtEl>
                                          <p:spTgt spid="21">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2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xEl>
                                              <p:pRg st="7" end="7"/>
                                            </p:txEl>
                                          </p:spTgt>
                                        </p:tgtEl>
                                        <p:attrNameLst>
                                          <p:attrName>style.visibility</p:attrName>
                                        </p:attrNameLst>
                                      </p:cBhvr>
                                      <p:to>
                                        <p:strVal val="visible"/>
                                      </p:to>
                                    </p:set>
                                    <p:animEffect transition="in" filter="fade">
                                      <p:cBhvr>
                                        <p:cTn id="33" dur="1000"/>
                                        <p:tgtEl>
                                          <p:spTgt spid="21">
                                            <p:txEl>
                                              <p:pRg st="7" end="7"/>
                                            </p:txEl>
                                          </p:spTgt>
                                        </p:tgtEl>
                                      </p:cBhvr>
                                    </p:animEffect>
                                    <p:anim calcmode="lin" valueType="num">
                                      <p:cBhvr>
                                        <p:cTn id="34" dur="1000" fill="hold"/>
                                        <p:tgtEl>
                                          <p:spTgt spid="21">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2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7568" y="980728"/>
            <a:ext cx="7632848" cy="3970318"/>
          </a:xfrm>
          <a:prstGeom prst="rect">
            <a:avLst/>
          </a:prstGeom>
        </p:spPr>
        <p:txBody>
          <a:bodyPr wrap="square">
            <a:spAutoFit/>
          </a:bodyPr>
          <a:lstStyle/>
          <a:p>
            <a:r>
              <a:rPr lang="en-US" sz="2800" dirty="0">
                <a:solidFill>
                  <a:srgbClr val="000000"/>
                </a:solidFill>
                <a:latin typeface="+mj-lt"/>
              </a:rPr>
              <a:t>	</a:t>
            </a:r>
            <a:r>
              <a:rPr lang="vi-VN" sz="2800" dirty="0">
                <a:solidFill>
                  <a:srgbClr val="0070C0"/>
                </a:solidFill>
                <a:latin typeface="+mj-lt"/>
              </a:rPr>
              <a:t>Vào </a:t>
            </a:r>
            <a:r>
              <a:rPr lang="vi-VN" sz="2800" dirty="0">
                <a:solidFill>
                  <a:srgbClr val="0070C0"/>
                </a:solidFill>
                <a:latin typeface="+mj-lt"/>
              </a:rPr>
              <a:t>dịp nghỉ hè năm ngoái, em được bố mẹ cho đi du lịch ở </a:t>
            </a:r>
            <a:r>
              <a:rPr lang="en-US" sz="2800" dirty="0" err="1">
                <a:solidFill>
                  <a:srgbClr val="0070C0"/>
                </a:solidFill>
                <a:latin typeface="Times New Roman" panose="02020603050405020304" pitchFamily="18" charset="0"/>
                <a:cs typeface="Times New Roman" panose="02020603050405020304" pitchFamily="18" charset="0"/>
              </a:rPr>
              <a:t>Hạ</a:t>
            </a:r>
            <a:r>
              <a:rPr lang="en-US" sz="2800" dirty="0">
                <a:solidFill>
                  <a:srgbClr val="0070C0"/>
                </a:solidFill>
                <a:latin typeface="Times New Roman" panose="02020603050405020304" pitchFamily="18" charset="0"/>
                <a:cs typeface="Times New Roman" panose="02020603050405020304" pitchFamily="18" charset="0"/>
              </a:rPr>
              <a:t> Long</a:t>
            </a:r>
            <a:r>
              <a:rPr lang="vi-VN"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mj-lt"/>
              </a:rPr>
              <a:t>Gia đình em xuất phát từ sáng sớm, đến nơi là gần trưa. Sau khi nghỉ trưa, gia đình em đi ra bãi biển chơi. Em được chơi rất nhiều trò trong chuyến du lịch này. Cả nhà em ai cũng vui vẻ. Em rất thích được đi du lịch cùng gia đình. Em mong gia đình em sẽ có nhiều chuyến đi cùng nhau </a:t>
            </a:r>
            <a:r>
              <a:rPr lang="vi-VN" sz="2800" dirty="0">
                <a:solidFill>
                  <a:srgbClr val="0070C0"/>
                </a:solidFill>
                <a:latin typeface="+mj-lt"/>
              </a:rPr>
              <a:t>hơ</a:t>
            </a:r>
            <a:r>
              <a:rPr lang="en-US" sz="2800" dirty="0">
                <a:solidFill>
                  <a:srgbClr val="0070C0"/>
                </a:solidFill>
                <a:latin typeface="Times New Roman" panose="02020603050405020304" pitchFamily="18" charset="0"/>
                <a:cs typeface="Times New Roman" panose="02020603050405020304" pitchFamily="18" charset="0"/>
              </a:rPr>
              <a:t>n</a:t>
            </a:r>
            <a:r>
              <a:rPr lang="en-US" sz="2800" dirty="0">
                <a:solidFill>
                  <a:srgbClr val="0070C0"/>
                </a:solidFill>
                <a:latin typeface="+mj-lt"/>
              </a:rPr>
              <a:t> </a:t>
            </a:r>
            <a:r>
              <a:rPr lang="en-US" sz="2800" dirty="0" err="1">
                <a:solidFill>
                  <a:srgbClr val="0070C0"/>
                </a:solidFill>
                <a:latin typeface="Times New Roman" panose="02020603050405020304" pitchFamily="18" charset="0"/>
                <a:cs typeface="Times New Roman" panose="02020603050405020304" pitchFamily="18" charset="0"/>
              </a:rPr>
              <a:t>nữa</a:t>
            </a:r>
            <a:r>
              <a:rPr lang="en-US" sz="2800" dirty="0">
                <a:solidFill>
                  <a:srgbClr val="0070C0"/>
                </a:solidFill>
                <a:latin typeface="Times New Roman" panose="02020603050405020304" pitchFamily="18" charset="0"/>
                <a:cs typeface="Times New Roman" panose="02020603050405020304" pitchFamily="18" charset="0"/>
              </a:rPr>
              <a:t>.</a:t>
            </a:r>
            <a:r>
              <a:rPr lang="vi-VN" sz="2800" dirty="0">
                <a:solidFill>
                  <a:srgbClr val="002846"/>
                </a:solidFill>
                <a:latin typeface="+mj-lt"/>
              </a:rPr>
              <a:t/>
            </a:r>
            <a:br>
              <a:rPr lang="vi-VN" sz="2800" dirty="0">
                <a:solidFill>
                  <a:srgbClr val="002846"/>
                </a:solidFill>
                <a:latin typeface="+mj-lt"/>
              </a:rPr>
            </a:br>
            <a:endParaRPr lang="en-US" sz="2800" dirty="0">
              <a:solidFill>
                <a:srgbClr val="002846"/>
              </a:solidFill>
              <a:latin typeface="+mj-lt"/>
            </a:endParaRPr>
          </a:p>
        </p:txBody>
      </p:sp>
    </p:spTree>
    <p:extLst>
      <p:ext uri="{BB962C8B-B14F-4D97-AF65-F5344CB8AC3E}">
        <p14:creationId xmlns:p14="http://schemas.microsoft.com/office/powerpoint/2010/main" val="41270876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7568" y="836712"/>
            <a:ext cx="8136904" cy="4832092"/>
          </a:xfrm>
          <a:prstGeom prst="rect">
            <a:avLst/>
          </a:prstGeom>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Hè </a:t>
            </a:r>
            <a:r>
              <a:rPr lang="vi-VN" sz="2800" dirty="0">
                <a:latin typeface="Times New Roman" panose="02020603050405020304" pitchFamily="18" charset="0"/>
                <a:cs typeface="Times New Roman" panose="02020603050405020304" pitchFamily="18" charset="0"/>
              </a:rPr>
              <a:t>vừa rồi, em đã được đi biển chơi. Bố em lên kế hoạch cho cả nhà được tham gia một chuyến đi thật thú vị. Gia đình em cùng nhau đi tắm biển. Bố dẫn hai mẹ con em tới ăn ở một nhà hàng hải sản rất nhiều món ăn ngon. Em được ngắm nhìn những cảnh đẹp và chơi rất nhiều trò chơi thú vị. Cả gia đình em đều vui và hạnh phúc vì đã có quãng thời gian thật tuyệt vời ở đây. Đây là một chuyến đi thật đang nhớ với em. Em mong sau này sẽ có thật nhiều những chuyến đi như thế.</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
            </a:r>
            <a:br>
              <a:rPr lang="vi-VN"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07270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xmlns="" id="{112AAD13-6BC8-47B5-A75E-06D627915293}"/>
              </a:ext>
            </a:extLst>
          </p:cNvPr>
          <p:cNvGrpSpPr/>
          <p:nvPr/>
        </p:nvGrpSpPr>
        <p:grpSpPr>
          <a:xfrm>
            <a:off x="2639616" y="2097204"/>
            <a:ext cx="7128792" cy="1845837"/>
            <a:chOff x="2118480" y="1316166"/>
            <a:chExt cx="1512168" cy="1512168"/>
          </a:xfrm>
        </p:grpSpPr>
        <p:sp>
          <p:nvSpPr>
            <p:cNvPr id="3" name="15">
              <a:extLst>
                <a:ext uri="{FF2B5EF4-FFF2-40B4-BE49-F238E27FC236}">
                  <a16:creationId xmlns:a16="http://schemas.microsoft.com/office/drawing/2014/main" xmlns="" id="{A5F5B604-735E-494B-B351-4B3F7F631043}"/>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4" name="TextBox 67">
              <a:extLst>
                <a:ext uri="{FF2B5EF4-FFF2-40B4-BE49-F238E27FC236}">
                  <a16:creationId xmlns:a16="http://schemas.microsoft.com/office/drawing/2014/main" xmlns="" id="{78EAA059-2281-4F30-9357-D0671AAC2FAE}"/>
                </a:ext>
              </a:extLst>
            </p:cNvPr>
            <p:cNvSpPr txBox="1"/>
            <p:nvPr/>
          </p:nvSpPr>
          <p:spPr>
            <a:xfrm>
              <a:off x="2208337" y="1556684"/>
              <a:ext cx="1378326" cy="983347"/>
            </a:xfrm>
            <a:prstGeom prst="rect">
              <a:avLst/>
            </a:prstGeom>
            <a:noFill/>
          </p:spPr>
          <p:txBody>
            <a:bodyPr wrap="square" rtlCol="0">
              <a:spAutoFit/>
            </a:bodyPr>
            <a:lstStyle/>
            <a:p>
              <a:pPr marL="0" lvl="1" algn="ctr" defTabSz="1219200">
                <a:defRPr/>
              </a:pPr>
              <a:r>
                <a:rPr lang="en-US" altLang="zh-CN" sz="7200"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Đọc</a:t>
              </a:r>
              <a:r>
                <a:rPr lang="en-US" altLang="zh-CN"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7200"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mở</a:t>
              </a:r>
              <a:r>
                <a:rPr lang="en-US" altLang="zh-CN"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7200"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rộng</a:t>
              </a:r>
              <a:r>
                <a:rPr lang="en-US" altLang="zh-CN"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a:t>
              </a:r>
              <a:endParaRPr lang="zh-CN" altLang="en-US"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348623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3A86848-79C3-4A59-B419-69A2B84F746E}"/>
              </a:ext>
            </a:extLst>
          </p:cNvPr>
          <p:cNvPicPr>
            <a:picLocks noChangeAspect="1"/>
          </p:cNvPicPr>
          <p:nvPr/>
        </p:nvPicPr>
        <p:blipFill>
          <a:blip r:embed="rId2"/>
          <a:stretch>
            <a:fillRect/>
          </a:stretch>
        </p:blipFill>
        <p:spPr>
          <a:xfrm>
            <a:off x="1524003" y="3"/>
            <a:ext cx="9143999" cy="6857999"/>
          </a:xfrm>
          <a:prstGeom prst="rect">
            <a:avLst/>
          </a:prstGeom>
        </p:spPr>
      </p:pic>
    </p:spTree>
    <p:extLst>
      <p:ext uri="{BB962C8B-B14F-4D97-AF65-F5344CB8AC3E}">
        <p14:creationId xmlns:p14="http://schemas.microsoft.com/office/powerpoint/2010/main" val="145314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620688"/>
            <a:ext cx="8352928" cy="5940088"/>
          </a:xfrm>
          <a:prstGeom prst="rect">
            <a:avLst/>
          </a:prstGeom>
        </p:spPr>
        <p:txBody>
          <a:bodyPr wrap="square">
            <a:spAutoFit/>
          </a:bodyPr>
          <a:lstStyle/>
          <a:p>
            <a:pPr algn="just"/>
            <a:r>
              <a:rPr lang="en-US" sz="2000" dirty="0">
                <a:solidFill>
                  <a:srgbClr val="333333"/>
                </a:solidFill>
                <a:latin typeface="Times New Roman" panose="02020603050405020304" pitchFamily="18" charset="0"/>
                <a:cs typeface="Times New Roman" panose="02020603050405020304" pitchFamily="18" charset="0"/>
              </a:rPr>
              <a:t>	</a:t>
            </a:r>
            <a:r>
              <a:rPr lang="vi-VN" sz="2000" dirty="0">
                <a:solidFill>
                  <a:srgbClr val="333333"/>
                </a:solidFill>
                <a:latin typeface="Times New Roman" panose="02020603050405020304" pitchFamily="18" charset="0"/>
                <a:cs typeface="Times New Roman" panose="02020603050405020304" pitchFamily="18" charset="0"/>
              </a:rPr>
              <a:t>Thạch </a:t>
            </a:r>
            <a:r>
              <a:rPr lang="vi-VN" sz="2000" dirty="0">
                <a:solidFill>
                  <a:srgbClr val="333333"/>
                </a:solidFill>
                <a:latin typeface="Times New Roman" panose="02020603050405020304" pitchFamily="18" charset="0"/>
                <a:cs typeface="Times New Roman" panose="02020603050405020304" pitchFamily="18" charset="0"/>
              </a:rPr>
              <a:t>Sanh vốn là Thái tử, được Ngọc Hoàng sai xuống trần đầu thai làm con của đôi vợ chồng người nông dân lương thiện nhưng mãi chưa có con. Người mẹ mang thai suốt mấy năm trời mới sinh ra được Thạch Sanh, sau khi sinh chàng, cha mẹ đều mất để lại chàng một mình sống dưới gốc đa, tài sản chỉ có một chiếc rìu của người cha để lại. Khi lớn lên, Thạch Sanh được các thiên thần trên trời xuống dạy cho võ công và đủ các phép thần thông. Chàng vốn hiền lành, chăm chỉ làm lụng nên bị tên Lý Thông trong làng lừa gạt kết nghĩa anh em nhưng thực chất hắn muốn lợi dụng sức vóc của chàng để làm giàu cho mình. Thạch Sanh bị mẹ con Lý Thông lừa đi nộp mạng cho chằn tinh nhưng nhờ trí thông minh cùng sức mạnh, chàng đã giết chết chằn tinh, bị Lý Thông lừa, cướp </a:t>
            </a:r>
            <a:r>
              <a:rPr lang="vi-VN" sz="2000" dirty="0">
                <a:solidFill>
                  <a:srgbClr val="333333"/>
                </a:solidFill>
                <a:latin typeface="Times New Roman" panose="02020603050405020304" pitchFamily="18" charset="0"/>
                <a:cs typeface="Times New Roman" panose="02020603050405020304" pitchFamily="18" charset="0"/>
              </a:rPr>
              <a:t>cô</a:t>
            </a:r>
            <a:r>
              <a:rPr lang="en-US" sz="2000" dirty="0">
                <a:solidFill>
                  <a:srgbClr val="333333"/>
                </a:solidFill>
                <a:latin typeface="Times New Roman" panose="02020603050405020304" pitchFamily="18" charset="0"/>
                <a:cs typeface="Times New Roman" panose="02020603050405020304" pitchFamily="18" charset="0"/>
              </a:rPr>
              <a:t>ng. </a:t>
            </a:r>
            <a:r>
              <a:rPr lang="en-US" sz="2000" dirty="0" err="1">
                <a:solidFill>
                  <a:srgbClr val="333333"/>
                </a:solidFill>
                <a:latin typeface="Times New Roman" panose="02020603050405020304" pitchFamily="18" charset="0"/>
                <a:cs typeface="Times New Roman" panose="02020603050405020304" pitchFamily="18" charset="0"/>
              </a:rPr>
              <a:t>Công</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chúa</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bị</a:t>
            </a:r>
            <a:r>
              <a:rPr lang="en-US" sz="2000" dirty="0">
                <a:solidFill>
                  <a:srgbClr val="333333"/>
                </a:solidFill>
                <a:latin typeface="Times New Roman" panose="02020603050405020304" pitchFamily="18" charset="0"/>
                <a:cs typeface="Times New Roman" panose="02020603050405020304" pitchFamily="18" charset="0"/>
              </a:rPr>
              <a:t> </a:t>
            </a:r>
            <a:r>
              <a:rPr lang="vi-VN" sz="2000" dirty="0">
                <a:solidFill>
                  <a:srgbClr val="333333"/>
                </a:solidFill>
                <a:latin typeface="Times New Roman" panose="02020603050405020304" pitchFamily="18" charset="0"/>
                <a:cs typeface="Times New Roman" panose="02020603050405020304" pitchFamily="18" charset="0"/>
              </a:rPr>
              <a:t>đại </a:t>
            </a:r>
            <a:r>
              <a:rPr lang="vi-VN" sz="2000" dirty="0">
                <a:solidFill>
                  <a:srgbClr val="333333"/>
                </a:solidFill>
                <a:latin typeface="Times New Roman" panose="02020603050405020304" pitchFamily="18" charset="0"/>
                <a:cs typeface="Times New Roman" panose="02020603050405020304" pitchFamily="18" charset="0"/>
              </a:rPr>
              <a:t>bàng cắp đi, Thạch Sanh giương cung bắn rơi đại bàng, cứu công chúa song lại bị Lý Thông lừa lần 2, nhốt dưới hang sâu. Thạch Sanh tự cứu mình và cứu con vua Thủy Tề cũng bị giam dưới đó, được vua trả ơn, chàng chỉ nhận 1 niêu cơm và 1 cây đàn. Bị hồn của chăn tinh và đại bàng vu oan tội trộm vàng, Thạch Sanh bị nhốt vào ngục. Tiếng đàn của Thạch Sanh đã chữa bệnh câm cho công </a:t>
            </a:r>
            <a:r>
              <a:rPr lang="vi-VN" sz="2000" dirty="0">
                <a:solidFill>
                  <a:srgbClr val="333333"/>
                </a:solidFill>
                <a:latin typeface="Times New Roman" panose="02020603050405020304" pitchFamily="18" charset="0"/>
                <a:cs typeface="Times New Roman" panose="02020603050405020304" pitchFamily="18" charset="0"/>
              </a:rPr>
              <a:t>ng </a:t>
            </a:r>
            <a:r>
              <a:rPr lang="vi-VN" sz="2000" dirty="0">
                <a:solidFill>
                  <a:srgbClr val="333333"/>
                </a:solidFill>
                <a:latin typeface="Times New Roman" panose="02020603050405020304" pitchFamily="18" charset="0"/>
                <a:cs typeface="Times New Roman" panose="02020603050405020304" pitchFamily="18" charset="0"/>
              </a:rPr>
              <a:t>lần 1. Công chúa bị </a:t>
            </a:r>
            <a:r>
              <a:rPr lang="vi-VN" sz="2000" dirty="0">
                <a:solidFill>
                  <a:srgbClr val="333333"/>
                </a:solidFill>
                <a:latin typeface="Times New Roman" panose="02020603050405020304" pitchFamily="18" charset="0"/>
                <a:cs typeface="Times New Roman" panose="02020603050405020304" pitchFamily="18" charset="0"/>
              </a:rPr>
              <a:t>chúa</a:t>
            </a:r>
            <a:r>
              <a:rPr lang="vi-VN" sz="2000" dirty="0">
                <a:solidFill>
                  <a:srgbClr val="333333"/>
                </a:solidFill>
                <a:latin typeface="Times New Roman" panose="02020603050405020304" pitchFamily="18" charset="0"/>
                <a:cs typeface="Times New Roman" panose="02020603050405020304" pitchFamily="18" charset="0"/>
              </a:rPr>
              <a:t>, chàng được minh oan và được vua gả công chúa cho. Mẹ con Lý Thông bị Trời trừng phạt, biến thành kiếp con bọ hung. Nhờ niêu cơm ăn mãi không hết và tiếng đàn thần kì, Thạch Sanh đã chiến thắng và thu phục 18 nước chư hầu.</a:t>
            </a:r>
            <a:endParaRPr lang="en-US" sz="2000" dirty="0">
              <a:latin typeface="Times New Roman" panose="02020603050405020304" pitchFamily="18" charset="0"/>
              <a:cs typeface="Times New Roman" panose="02020603050405020304" pitchFamily="18" charset="0"/>
            </a:endParaRPr>
          </a:p>
        </p:txBody>
      </p:sp>
      <p:sp>
        <p:nvSpPr>
          <p:cNvPr id="3" name="Rectangle 2"/>
          <p:cNvSpPr/>
          <p:nvPr/>
        </p:nvSpPr>
        <p:spPr>
          <a:xfrm>
            <a:off x="5178797" y="97468"/>
            <a:ext cx="1978427" cy="523220"/>
          </a:xfrm>
          <a:prstGeom prst="rect">
            <a:avLst/>
          </a:prstGeom>
        </p:spPr>
        <p:txBody>
          <a:bodyPr wrap="none">
            <a:spAutoFit/>
          </a:bodyPr>
          <a:lstStyle/>
          <a:p>
            <a:r>
              <a:rPr lang="vi-VN" sz="2800" dirty="0">
                <a:solidFill>
                  <a:srgbClr val="FF0000"/>
                </a:solidFill>
                <a:latin typeface="Times New Roman" panose="02020603050405020304" pitchFamily="18" charset="0"/>
                <a:cs typeface="Times New Roman" panose="02020603050405020304" pitchFamily="18" charset="0"/>
              </a:rPr>
              <a:t>Thạch Sanh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436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655251"/>
            <a:ext cx="8496944" cy="6186309"/>
          </a:xfrm>
          <a:prstGeom prst="rect">
            <a:avLst/>
          </a:prstGeom>
        </p:spPr>
        <p:txBody>
          <a:bodyPr wrap="square">
            <a:spAutoFit/>
          </a:bodyPr>
          <a:lstStyle/>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Truyện </a:t>
            </a:r>
            <a:r>
              <a:rPr lang="vi-VN" sz="2200" dirty="0">
                <a:solidFill>
                  <a:srgbClr val="000000"/>
                </a:solidFill>
                <a:latin typeface="Times New Roman" panose="02020603050405020304" pitchFamily="18" charset="0"/>
                <a:cs typeface="Times New Roman" panose="02020603050405020304" pitchFamily="18" charset="0"/>
              </a:rPr>
              <a:t>kể về hai nhân vật chính là cô Tấm và Cám. Tấm hiền lành, chăm chỉ, tốt bụng. Cám thì lười biếng, được cưng chiều. Vì bố mất sớm nên Tấm phải ở cùng với người dì ghẻ và người em cùng cha khác mẹ là Cám. Tấm luôn bị mẹ con Cám đối xử bất công và cực nhọc. Một lần Tấm và Cám đi bắt tép, ai bắt được nhiều tép hơn sẽ được thưởng. Cám lừa Tấm lên bờ rồi chút hết tép trong giỏ của Tấm vào giỏ mình. Trong giỏ của Tấm chỉ còn lại một con cá bống. Tấm khóc nức nở và được Bụt hiện lên giúp đỡ. Nhờ sự giúp đỡ của Bụt, Tấm có người bạn để tâm sự là cá bống, có quần áo mặc đi chơi hội, được bầy chim sẽ giúp đỡ. Đến ngày hội làng, khi đi xem hội Tấm lỡ đánh rơi một chiếc giày và được nhà vua nhặt được. Vua truyền lệnh: hễ ai ướm giày vừa chân thì vua sẽ lấy làm hoàng hậu. Tấm đi vừa chiếc giày và trở thành hoàng hậu. Thấy vậy, mẹ con Cám ghen tị. Một lần Tấm về giỗ cha, nàng trèo lên hái cau thì mẹ con Cám chặt cây cau và hại chết Tấm. Sau lần ấy, Cám vào cung tiến cung. Tấm nhiều lần hóa thân biến thành con chim vàng anh, cây xoan đào, khung cửi, và cuối cùng là trong quả thị để trở thành con gái của bà cụ. Nhờ miếng trầu têm mà vua nhận ra Tấm. Nàng trở lại làm hoàng hậu. Mẹ con Cám chết.</a:t>
            </a:r>
            <a:endParaRPr lang="en-US" sz="2200" dirty="0">
              <a:latin typeface="Times New Roman" panose="02020603050405020304" pitchFamily="18" charset="0"/>
              <a:cs typeface="Times New Roman" panose="02020603050405020304" pitchFamily="18" charset="0"/>
            </a:endParaRPr>
          </a:p>
        </p:txBody>
      </p:sp>
      <p:sp>
        <p:nvSpPr>
          <p:cNvPr id="3" name="Rectangle 2"/>
          <p:cNvSpPr/>
          <p:nvPr/>
        </p:nvSpPr>
        <p:spPr>
          <a:xfrm>
            <a:off x="5231907" y="188640"/>
            <a:ext cx="1680141" cy="523220"/>
          </a:xfrm>
          <a:prstGeom prst="rect">
            <a:avLst/>
          </a:prstGeom>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Tấm </a:t>
            </a:r>
            <a:r>
              <a:rPr lang="vi-VN" sz="2800" dirty="0">
                <a:solidFill>
                  <a:srgbClr val="FF0000"/>
                </a:solidFill>
                <a:latin typeface="Times New Roman" panose="02020603050405020304" pitchFamily="18" charset="0"/>
                <a:cs typeface="Times New Roman" panose="02020603050405020304" pitchFamily="18" charset="0"/>
              </a:rPr>
              <a:t>Cám</a:t>
            </a:r>
            <a:endParaRPr lang="en-US" sz="2800" dirty="0">
              <a:solidFill>
                <a:srgbClr val="FF0000"/>
              </a:solidFill>
            </a:endParaRPr>
          </a:p>
        </p:txBody>
      </p:sp>
    </p:spTree>
    <p:extLst>
      <p:ext uri="{BB962C8B-B14F-4D97-AF65-F5344CB8AC3E}">
        <p14:creationId xmlns:p14="http://schemas.microsoft.com/office/powerpoint/2010/main" val="37638563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5640" y="1340768"/>
            <a:ext cx="6624736" cy="1936428"/>
          </a:xfrm>
          <a:prstGeom prst="rect">
            <a:avLst/>
          </a:prstGeom>
        </p:spPr>
        <p:txBody>
          <a:bodyPr wrap="square">
            <a:spAutoFit/>
          </a:bodyPr>
          <a:lstStyle/>
          <a:p>
            <a:pPr algn="just">
              <a:lnSpc>
                <a:spcPct val="107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chuyện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thú</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23689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2">
            <a:extLst>
              <a:ext uri="{FF2B5EF4-FFF2-40B4-BE49-F238E27FC236}">
                <a16:creationId xmlns:a16="http://schemas.microsoft.com/office/drawing/2014/main" xmlns="" id="{C47767F7-9800-4FA7-95A6-AC050C465C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flipV="1">
            <a:off x="2581300" y="-1228700"/>
            <a:ext cx="7029400" cy="9144000"/>
          </a:xfrm>
          <a:prstGeom prst="rect">
            <a:avLst/>
          </a:prstGeom>
        </p:spPr>
      </p:pic>
      <p:sp>
        <p:nvSpPr>
          <p:cNvPr id="13" name="20">
            <a:extLst>
              <a:ext uri="{FF2B5EF4-FFF2-40B4-BE49-F238E27FC236}">
                <a16:creationId xmlns:a16="http://schemas.microsoft.com/office/drawing/2014/main" xmlns="" id="{B996AC46-62A7-487D-9551-769C1C7C55CA}"/>
              </a:ext>
            </a:extLst>
          </p:cNvPr>
          <p:cNvSpPr/>
          <p:nvPr/>
        </p:nvSpPr>
        <p:spPr>
          <a:xfrm>
            <a:off x="4015735" y="2197896"/>
            <a:ext cx="5332043" cy="2462213"/>
          </a:xfrm>
          <a:prstGeom prst="rect">
            <a:avLst/>
          </a:prstGeom>
          <a:noFill/>
          <a:ln>
            <a:noFill/>
          </a:ln>
        </p:spPr>
        <p:txBody>
          <a:bodyPr vert="horz" wrap="square" lIns="0" tIns="0" rIns="0" bIns="0" numCol="1" anchor="t" anchorCtr="0" compatLnSpc="1">
            <a:spAutoFit/>
          </a:bodyPr>
          <a:lstStyle/>
          <a:p>
            <a:pPr algn="ctr">
              <a:defRPr/>
            </a:pPr>
            <a:r>
              <a:rPr lang="en-US" sz="80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a:rPr>
              <a:t>CỦNG CỐ BÀI HỌC</a:t>
            </a:r>
          </a:p>
        </p:txBody>
      </p:sp>
      <p:pic>
        <p:nvPicPr>
          <p:cNvPr id="14" name="Picture 2" descr="Kết nối tri thức với cuộc sống">
            <a:extLst>
              <a:ext uri="{FF2B5EF4-FFF2-40B4-BE49-F238E27FC236}">
                <a16:creationId xmlns:a16="http://schemas.microsoft.com/office/drawing/2014/main" xmlns="" id="{44094171-A023-4E38-AAB4-3A8B21F5B8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8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58BE316F-2E91-4CA0-BB7B-5826BFE55053}"/>
              </a:ext>
            </a:extLst>
          </p:cNvPr>
          <p:cNvGrpSpPr/>
          <p:nvPr/>
        </p:nvGrpSpPr>
        <p:grpSpPr>
          <a:xfrm>
            <a:off x="1524003" y="6557554"/>
            <a:ext cx="12194509" cy="328254"/>
            <a:chOff x="0" y="6557554"/>
            <a:chExt cx="12194509" cy="328254"/>
          </a:xfrm>
        </p:grpSpPr>
        <p:sp>
          <p:nvSpPr>
            <p:cNvPr id="16" name="Rectangle 15">
              <a:extLst>
                <a:ext uri="{FF2B5EF4-FFF2-40B4-BE49-F238E27FC236}">
                  <a16:creationId xmlns:a16="http://schemas.microsoft.com/office/drawing/2014/main" xmlns="" id="{1AE1F3B9-B1C4-4233-9FFF-C2B0D9CF5A16}"/>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xmlns="" id="{FFEB7BC0-A02B-4F5C-810D-91D689503686}"/>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xmlns="" id="{BAD10D42-482F-487D-B7BD-FAA393C7429A}"/>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xmlns="" id="{9E972CE4-D050-43C9-8AFE-2CE804C0E02A}"/>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xmlns="" id="{540E8BA5-2A84-4EFA-8677-A5834CFA1768}"/>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pic>
        <p:nvPicPr>
          <p:cNvPr id="21" name="18">
            <a:extLst>
              <a:ext uri="{FF2B5EF4-FFF2-40B4-BE49-F238E27FC236}">
                <a16:creationId xmlns:a16="http://schemas.microsoft.com/office/drawing/2014/main" xmlns="" id="{1B5D8861-DF02-4DB1-B00B-D21E865F34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762797" y="3429001"/>
            <a:ext cx="2263295" cy="3827929"/>
          </a:xfrm>
          <a:prstGeom prst="rect">
            <a:avLst/>
          </a:prstGeom>
        </p:spPr>
      </p:pic>
    </p:spTree>
    <p:extLst>
      <p:ext uri="{BB962C8B-B14F-4D97-AF65-F5344CB8AC3E}">
        <p14:creationId xmlns:p14="http://schemas.microsoft.com/office/powerpoint/2010/main" val="3805946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53164" y="3186339"/>
            <a:ext cx="5863916"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4521982" y="3953842"/>
            <a:ext cx="128703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2704561" y="4091427"/>
            <a:ext cx="1183843"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8540341" y="2879776"/>
            <a:ext cx="908705"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2135561" y="491820"/>
            <a:ext cx="8136903"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8303637" y="3259316"/>
            <a:ext cx="929518"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7964734" y="810849"/>
            <a:ext cx="1319997" cy="734428"/>
          </a:xfrm>
          <a:prstGeom prst="rect">
            <a:avLst/>
          </a:prstGeom>
        </p:spPr>
      </p:pic>
      <p:sp>
        <p:nvSpPr>
          <p:cNvPr id="22" name="椭圆 21"/>
          <p:cNvSpPr/>
          <p:nvPr/>
        </p:nvSpPr>
        <p:spPr>
          <a:xfrm>
            <a:off x="2436463" y="598108"/>
            <a:ext cx="665736"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2769332" y="1216688"/>
            <a:ext cx="403607"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2289916" y="3006461"/>
            <a:ext cx="7943352"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30">
              <a:defRPr/>
            </a:pPr>
            <a:r>
              <a:rPr lang="vi-VN" sz="6600" b="1" dirty="0">
                <a:solidFill>
                  <a:srgbClr val="FF0000"/>
                </a:solidFill>
                <a:latin typeface="Times New Roman" pitchFamily="18" charset="0"/>
                <a:ea typeface="Arial-Rounded" panose="020B0604020202020204" pitchFamily="34" charset="0"/>
                <a:cs typeface="Times New Roman" pitchFamily="18" charset="0"/>
              </a:rPr>
              <a:t>CỦNG CỐ BÀI HỌC</a:t>
            </a:r>
            <a:endParaRPr lang="en-US" sz="6600" b="1" dirty="0">
              <a:solidFill>
                <a:srgbClr val="FF0000"/>
              </a:solidFill>
              <a:latin typeface="Times New Roman" pitchFamily="18" charset="0"/>
              <a:ea typeface="Arial-Rounded" panose="020B0604020202020204" pitchFamily="34" charset="0"/>
              <a:cs typeface="Times New Roman" pitchFamily="18" charset="0"/>
            </a:endParaRPr>
          </a:p>
        </p:txBody>
      </p:sp>
    </p:spTree>
    <p:extLst>
      <p:ext uri="{BB962C8B-B14F-4D97-AF65-F5344CB8AC3E}">
        <p14:creationId xmlns:p14="http://schemas.microsoft.com/office/powerpoint/2010/main" val="2339955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1912715" y="3276992"/>
            <a:ext cx="8717123"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xmlns="" id="{2186EBBF-DC48-4AB5-A27A-424B0FCE2637}"/>
              </a:ext>
            </a:extLst>
          </p:cNvPr>
          <p:cNvGrpSpPr/>
          <p:nvPr/>
        </p:nvGrpSpPr>
        <p:grpSpPr>
          <a:xfrm>
            <a:off x="3647729" y="1655174"/>
            <a:ext cx="4824536" cy="1845837"/>
            <a:chOff x="2118480" y="1316166"/>
            <a:chExt cx="1512168" cy="1512168"/>
          </a:xfrm>
        </p:grpSpPr>
        <p:sp>
          <p:nvSpPr>
            <p:cNvPr id="11" name="15">
              <a:extLst>
                <a:ext uri="{FF2B5EF4-FFF2-40B4-BE49-F238E27FC236}">
                  <a16:creationId xmlns:a16="http://schemas.microsoft.com/office/drawing/2014/main" xmlns=""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2" name="TextBox 67">
              <a:extLst>
                <a:ext uri="{FF2B5EF4-FFF2-40B4-BE49-F238E27FC236}">
                  <a16:creationId xmlns:a16="http://schemas.microsoft.com/office/drawing/2014/main" xmlns="" id="{CD266F93-4930-44EE-B40F-F068D42EC517}"/>
                </a:ext>
              </a:extLst>
            </p:cNvPr>
            <p:cNvSpPr txBox="1"/>
            <p:nvPr/>
          </p:nvSpPr>
          <p:spPr>
            <a:xfrm>
              <a:off x="2208337" y="1556684"/>
              <a:ext cx="1378326" cy="983347"/>
            </a:xfrm>
            <a:prstGeom prst="rect">
              <a:avLst/>
            </a:prstGeom>
            <a:noFill/>
          </p:spPr>
          <p:txBody>
            <a:bodyPr wrap="square" rtlCol="0">
              <a:spAutoFit/>
            </a:bodyPr>
            <a:lstStyle/>
            <a:p>
              <a:pPr marL="0" lvl="1" algn="ctr" defTabSz="1219200">
                <a:defRPr/>
              </a:pPr>
              <a:r>
                <a:rPr lang="en-US" altLang="zh-CN" sz="7200"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Tiết</a:t>
              </a:r>
              <a:r>
                <a:rPr lang="en-US" altLang="zh-CN"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7200" spc="300" dirty="0" smtClean="0">
                  <a:solidFill>
                    <a:srgbClr val="FFFFFF"/>
                  </a:solidFill>
                  <a:latin typeface="Times New Roman" panose="02020603050405020304" pitchFamily="18" charset="0"/>
                  <a:ea typeface="Microsoft YaHei" panose="020B0503020204020204" charset="-122"/>
                  <a:cs typeface="Times New Roman" panose="02020603050405020304" pitchFamily="18" charset="0"/>
                </a:rPr>
                <a:t>1,2 </a:t>
              </a:r>
              <a:endParaRPr lang="zh-CN" altLang="en-US"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1794242" y="484039"/>
            <a:ext cx="203147"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2078383" y="567004"/>
            <a:ext cx="203147"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2368312" y="567004"/>
            <a:ext cx="203147"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9441743" y="468686"/>
            <a:ext cx="203147"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9725884" y="551651"/>
            <a:ext cx="203147"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0015813" y="551651"/>
            <a:ext cx="203147"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sp>
        <p:nvSpPr>
          <p:cNvPr id="44" name="TextBox 43">
            <a:extLst>
              <a:ext uri="{FF2B5EF4-FFF2-40B4-BE49-F238E27FC236}">
                <a16:creationId xmlns:a16="http://schemas.microsoft.com/office/drawing/2014/main" xmlns="" id="{5F50F907-C6BA-4380-9188-2A5EA79C8B5D}"/>
              </a:ext>
            </a:extLst>
          </p:cNvPr>
          <p:cNvSpPr txBox="1"/>
          <p:nvPr/>
        </p:nvSpPr>
        <p:spPr>
          <a:xfrm>
            <a:off x="1523701" y="232579"/>
            <a:ext cx="8961293" cy="1323439"/>
          </a:xfrm>
          <a:prstGeom prst="rect">
            <a:avLst/>
          </a:prstGeom>
          <a:noFill/>
        </p:spPr>
        <p:txBody>
          <a:bodyPr wrap="square"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28</a:t>
            </a:r>
            <a:r>
              <a:rPr lang="en-US" sz="4000" b="1" dirty="0">
                <a:solidFill>
                  <a:srgbClr val="FF0000"/>
                </a:solidFill>
                <a:latin typeface="Times New Roman" panose="02020603050405020304" pitchFamily="18" charset="0"/>
                <a:cs typeface="Times New Roman" panose="02020603050405020304" pitchFamily="18" charset="0"/>
              </a:rPr>
              <a:t>: KHÁM PHÁ ĐÁY BIỂN </a:t>
            </a:r>
          </a:p>
          <a:p>
            <a:pPr algn="ctr">
              <a:defRPr/>
            </a:pPr>
            <a:r>
              <a:rPr lang="en-US" sz="4000" b="1" dirty="0">
                <a:solidFill>
                  <a:srgbClr val="FF0000"/>
                </a:solidFill>
                <a:latin typeface="Times New Roman" panose="02020603050405020304" pitchFamily="18" charset="0"/>
                <a:cs typeface="Times New Roman" panose="02020603050405020304" pitchFamily="18" charset="0"/>
              </a:rPr>
              <a:t>Ở TRƯỜNG SA</a:t>
            </a:r>
          </a:p>
        </p:txBody>
      </p:sp>
    </p:spTree>
    <p:extLst>
      <p:ext uri="{BB962C8B-B14F-4D97-AF65-F5344CB8AC3E}">
        <p14:creationId xmlns:p14="http://schemas.microsoft.com/office/powerpoint/2010/main" val="14791328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xmlns="" id="{20C5D417-3BC6-40D7-A1E2-A9B7128804EB}"/>
              </a:ext>
            </a:extLst>
          </p:cNvPr>
          <p:cNvSpPr/>
          <p:nvPr/>
        </p:nvSpPr>
        <p:spPr>
          <a:xfrm>
            <a:off x="274730" y="625475"/>
            <a:ext cx="11581910" cy="15299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itchFamily="18" charset="0"/>
                <a:cs typeface="Times New Roman" pitchFamily="18" charset="0"/>
              </a:rPr>
              <a:t>      Nhắc đến Trường Sa, ngoài các đảo, người ta nhắc đến biển. Mà biển thì có muôn vàn điều kì thú. Thám hiểm đáy biển ở Trường </a:t>
            </a:r>
            <a:r>
              <a:rPr lang="en-US" sz="3200" dirty="0" smtClean="0">
                <a:solidFill>
                  <a:schemeClr val="tx1"/>
                </a:solidFill>
                <a:latin typeface="Times New Roman" pitchFamily="18" charset="0"/>
                <a:cs typeface="Times New Roman" pitchFamily="18" charset="0"/>
              </a:rPr>
              <a:t>S</a:t>
            </a:r>
            <a:r>
              <a:rPr lang="vi-VN" sz="3200" dirty="0" smtClean="0">
                <a:solidFill>
                  <a:schemeClr val="tx1"/>
                </a:solidFill>
                <a:latin typeface="Times New Roman" pitchFamily="18" charset="0"/>
                <a:cs typeface="Times New Roman" pitchFamily="18" charset="0"/>
              </a:rPr>
              <a:t>a </a:t>
            </a:r>
            <a:r>
              <a:rPr lang="vi-VN" sz="3200" dirty="0">
                <a:solidFill>
                  <a:schemeClr val="tx1"/>
                </a:solidFill>
                <a:latin typeface="Times New Roman" pitchFamily="18" charset="0"/>
                <a:cs typeface="Times New Roman" pitchFamily="18" charset="0"/>
              </a:rPr>
              <a:t>của nước ta sẽ thấy bao điều thú vị.</a:t>
            </a:r>
            <a:endParaRPr lang="en-US" sz="3200" dirty="0">
              <a:solidFill>
                <a:schemeClr val="tx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2D3ECA9E-8442-417E-8A88-C6236269A505}"/>
              </a:ext>
            </a:extLst>
          </p:cNvPr>
          <p:cNvSpPr txBox="1"/>
          <p:nvPr/>
        </p:nvSpPr>
        <p:spPr>
          <a:xfrm>
            <a:off x="191344" y="2155430"/>
            <a:ext cx="11665296" cy="3200876"/>
          </a:xfrm>
          <a:prstGeom prst="rect">
            <a:avLst/>
          </a:prstGeom>
          <a:noFill/>
        </p:spPr>
        <p:txBody>
          <a:bodyPr wrap="square" rtlCol="0">
            <a:spAutoFit/>
          </a:bodyPr>
          <a:lstStyle/>
          <a:p>
            <a:pPr marL="30480" marR="30480" algn="just">
              <a:spcAft>
                <a:spcPts val="1200"/>
              </a:spcAft>
              <a:defRPr/>
            </a:pPr>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Biển ở Trường Sa có những loài cá đẹp rực rỡ và lạ mắt. Từng đàn cá đủ màu sắc, dày đặc đến hàng trăm con tạo nên một tấm thảm hoa di động. Những </a:t>
            </a:r>
            <a:r>
              <a:rPr lang="vi-VN" sz="3200" dirty="0" smtClean="0">
                <a:solidFill>
                  <a:srgbClr val="000000"/>
                </a:solidFill>
                <a:latin typeface="Times New Roman" panose="02020603050405020304" pitchFamily="18" charset="0"/>
                <a:ea typeface="Times New Roman" panose="02020603050405020304" pitchFamily="18" charset="0"/>
              </a:rPr>
              <a:t>v</a:t>
            </a:r>
            <a:r>
              <a:rPr lang="en-US" sz="3200" dirty="0" err="1" smtClean="0">
                <a:solidFill>
                  <a:srgbClr val="000000"/>
                </a:solidFill>
                <a:latin typeface="Times New Roman" panose="02020603050405020304" pitchFamily="18" charset="0"/>
                <a:ea typeface="Times New Roman" panose="02020603050405020304" pitchFamily="18" charset="0"/>
              </a:rPr>
              <a:t>ỉa</a:t>
            </a:r>
            <a:r>
              <a:rPr lang="vi-VN" sz="3200" dirty="0" smtClean="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san hô chạy dài từ chân mỗi đảo xuống sâu dần dưới đáy biển. San hô làm cho đáy biển trông như một bức tranh khổng lồ, đẹp như những tòa lâu đài trong truyện cổ tích.</a:t>
            </a:r>
            <a:endParaRPr lang="en-US" sz="3200" dirty="0">
              <a:solidFill>
                <a:srgbClr val="000000"/>
              </a:solidFill>
              <a:latin typeface="Times New Roman" panose="02020603050405020304" pitchFamily="18" charset="0"/>
              <a:ea typeface="Times New Roman" panose="02020603050405020304" pitchFamily="18" charset="0"/>
            </a:endParaRPr>
          </a:p>
          <a:p>
            <a:pPr>
              <a:defRPr/>
            </a:pPr>
            <a:endParaRPr lang="en-US" sz="3200" dirty="0">
              <a:solidFill>
                <a:prstClr val="black"/>
              </a:solidFill>
              <a:latin typeface="Calibri"/>
            </a:endParaRPr>
          </a:p>
        </p:txBody>
      </p:sp>
      <p:sp>
        <p:nvSpPr>
          <p:cNvPr id="4" name="TextBox 3">
            <a:extLst>
              <a:ext uri="{FF2B5EF4-FFF2-40B4-BE49-F238E27FC236}">
                <a16:creationId xmlns:a16="http://schemas.microsoft.com/office/drawing/2014/main" xmlns="" id="{D84EB1CB-B470-4E60-9A49-831FB2C79A5F}"/>
              </a:ext>
            </a:extLst>
          </p:cNvPr>
          <p:cNvSpPr txBox="1"/>
          <p:nvPr/>
        </p:nvSpPr>
        <p:spPr>
          <a:xfrm>
            <a:off x="2351663" y="90135"/>
            <a:ext cx="7626485" cy="523220"/>
          </a:xfrm>
          <a:prstGeom prst="rect">
            <a:avLst/>
          </a:prstGeom>
          <a:noFill/>
        </p:spPr>
        <p:txBody>
          <a:bodyPr wrap="square" rtlCol="0">
            <a:spAutoFit/>
          </a:bodyPr>
          <a:lstStyle/>
          <a:p>
            <a:pPr algn="ctr">
              <a:defRPr/>
            </a:pPr>
            <a:r>
              <a:rPr lang="en-US" sz="2800" b="1" dirty="0">
                <a:latin typeface="Times New Roman" panose="02020603050405020304" pitchFamily="18" charset="0"/>
                <a:cs typeface="Times New Roman" panose="02020603050405020304" pitchFamily="18" charset="0"/>
              </a:rPr>
              <a:t> KHÁM PHÁ ĐÁY BIỂN Ở TR</a:t>
            </a:r>
            <a:r>
              <a:rPr lang="vi-VN" sz="2800" b="1" dirty="0">
                <a:latin typeface="Times New Roman" panose="02020603050405020304" pitchFamily="18" charset="0"/>
                <a:cs typeface="Times New Roman" panose="02020603050405020304" pitchFamily="18" charset="0"/>
              </a:rPr>
              <a:t>ƯỜNG SA</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F4D008B5-83C4-4C7D-83B1-2542F0F26F57}"/>
              </a:ext>
            </a:extLst>
          </p:cNvPr>
          <p:cNvSpPr txBox="1"/>
          <p:nvPr/>
        </p:nvSpPr>
        <p:spPr>
          <a:xfrm>
            <a:off x="6528048" y="5809043"/>
            <a:ext cx="4834200" cy="1077218"/>
          </a:xfrm>
          <a:prstGeom prst="rect">
            <a:avLst/>
          </a:prstGeom>
          <a:noFill/>
        </p:spPr>
        <p:txBody>
          <a:bodyPr wrap="square" rtlCol="0">
            <a:spAutoFit/>
          </a:bodyPr>
          <a:lstStyle/>
          <a:p>
            <a:r>
              <a:rPr lang="en-US" sz="3200" i="1" dirty="0">
                <a:solidFill>
                  <a:srgbClr val="000000"/>
                </a:solidFill>
                <a:latin typeface="Times New Roman" panose="02020603050405020304" pitchFamily="18" charset="0"/>
                <a:ea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rPr>
              <a:t>Theo</a:t>
            </a:r>
            <a:r>
              <a:rPr lang="en-US" sz="3200" i="1" dirty="0">
                <a:solidFill>
                  <a:srgbClr val="000000"/>
                </a:solidFill>
                <a:latin typeface="Times New Roman" panose="02020603050405020304" pitchFamily="18" charset="0"/>
                <a:ea typeface="Times New Roman" panose="02020603050405020304" pitchFamily="18" charset="0"/>
              </a:rPr>
              <a:t> </a:t>
            </a:r>
            <a:r>
              <a:rPr lang="vi-VN" sz="3200" i="1" dirty="0">
                <a:solidFill>
                  <a:srgbClr val="000000"/>
                </a:solidFill>
                <a:latin typeface="Times New Roman" panose="02020603050405020304" pitchFamily="18" charset="0"/>
                <a:ea typeface="Times New Roman" panose="02020603050405020304" pitchFamily="18" charset="0"/>
              </a:rPr>
              <a:t>Nguyễn Xuân Thủy</a:t>
            </a:r>
            <a:r>
              <a:rPr lang="en-US" sz="3200" i="1" dirty="0">
                <a:solidFill>
                  <a:srgbClr val="000000"/>
                </a:solidFill>
                <a:latin typeface="Times New Roman" panose="02020603050405020304" pitchFamily="18" charset="0"/>
                <a:ea typeface="Times New Roman" panose="02020603050405020304" pitchFamily="18" charset="0"/>
              </a:rPr>
              <a:t>)</a:t>
            </a:r>
            <a:endParaRPr lang="en-US" sz="3200" i="1" dirty="0">
              <a:solidFill>
                <a:prstClr val="black"/>
              </a:solidFill>
              <a:latin typeface="Times New Roman" panose="02020603050405020304" pitchFamily="18" charset="0"/>
              <a:ea typeface="Times New Roman" panose="02020603050405020304" pitchFamily="18" charset="0"/>
            </a:endParaRPr>
          </a:p>
          <a:p>
            <a:endParaRPr lang="en-US" sz="3200" dirty="0"/>
          </a:p>
        </p:txBody>
      </p:sp>
      <p:sp>
        <p:nvSpPr>
          <p:cNvPr id="6" name="Rectangle: Rounded Corners 13">
            <a:extLst>
              <a:ext uri="{FF2B5EF4-FFF2-40B4-BE49-F238E27FC236}">
                <a16:creationId xmlns:a16="http://schemas.microsoft.com/office/drawing/2014/main" xmlns="" id="{5047B09F-ABB0-4000-94A7-2D6D1D8C4769}"/>
              </a:ext>
            </a:extLst>
          </p:cNvPr>
          <p:cNvSpPr/>
          <p:nvPr/>
        </p:nvSpPr>
        <p:spPr>
          <a:xfrm>
            <a:off x="274730" y="4581128"/>
            <a:ext cx="11581910" cy="11969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      Trường Sa là vùng biển thân yêu của Tổ quốc, có cảnh đẹp kì thú và hàng nghìn loài vật sống dưới biển.</a:t>
            </a:r>
            <a:endParaRPr lang="en-US" sz="3200" dirty="0">
              <a:solidFill>
                <a:schemeClr val="tx1"/>
              </a:solidFill>
              <a:latin typeface="+mj-lt"/>
            </a:endParaRPr>
          </a:p>
        </p:txBody>
      </p:sp>
    </p:spTree>
    <p:extLst>
      <p:ext uri="{BB962C8B-B14F-4D97-AF65-F5344CB8AC3E}">
        <p14:creationId xmlns:p14="http://schemas.microsoft.com/office/powerpoint/2010/main" val="86817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67408" y="1196752"/>
            <a:ext cx="10576934" cy="707886"/>
          </a:xfrm>
          <a:prstGeom prst="rect">
            <a:avLst/>
          </a:prstGeom>
        </p:spPr>
        <p:txBody>
          <a:bodyPr wrap="none">
            <a:spAutoFit/>
          </a:bodyPr>
          <a:lstStyle/>
          <a:p>
            <a:r>
              <a:rPr lang="en-US" sz="40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Chú</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ý: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Giọng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hào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nhẹ</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nhàng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86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E4E846C-5E00-47FA-9452-AE65F248E0D2}"/>
              </a:ext>
            </a:extLst>
          </p:cNvPr>
          <p:cNvSpPr txBox="1"/>
          <p:nvPr/>
        </p:nvSpPr>
        <p:spPr>
          <a:xfrm>
            <a:off x="4364539" y="3196478"/>
            <a:ext cx="2710952" cy="830997"/>
          </a:xfrm>
          <a:prstGeom prst="rect">
            <a:avLst/>
          </a:prstGeom>
          <a:noFill/>
        </p:spPr>
        <p:txBody>
          <a:bodyPr wrap="square" rtlCol="0">
            <a:spAutoFit/>
          </a:bodyPr>
          <a:lstStyle/>
          <a:p>
            <a:pPr>
              <a:defRPr/>
            </a:pPr>
            <a:r>
              <a:rPr lang="en-US" sz="4800" dirty="0" err="1">
                <a:solidFill>
                  <a:srgbClr val="0000CC"/>
                </a:solidFill>
                <a:latin typeface="Times New Roman" panose="02020603050405020304" pitchFamily="18" charset="0"/>
                <a:cs typeface="Times New Roman" panose="02020603050405020304" pitchFamily="18" charset="0"/>
              </a:rPr>
              <a:t>vỉa</a:t>
            </a:r>
            <a:r>
              <a:rPr lang="en-US" sz="4800" dirty="0">
                <a:solidFill>
                  <a:srgbClr val="0000CC"/>
                </a:solidFill>
                <a:latin typeface="Times New Roman" panose="02020603050405020304" pitchFamily="18" charset="0"/>
                <a:cs typeface="Times New Roman" panose="02020603050405020304" pitchFamily="18" charset="0"/>
              </a:rPr>
              <a:t> san </a:t>
            </a:r>
            <a:r>
              <a:rPr lang="en-US" sz="4800" dirty="0" err="1">
                <a:solidFill>
                  <a:srgbClr val="0000CC"/>
                </a:solidFill>
                <a:latin typeface="Times New Roman" panose="02020603050405020304" pitchFamily="18" charset="0"/>
                <a:cs typeface="Times New Roman" panose="02020603050405020304" pitchFamily="18" charset="0"/>
              </a:rPr>
              <a:t>hô</a:t>
            </a:r>
            <a:endParaRPr lang="en-US" sz="4800" dirty="0">
              <a:solidFill>
                <a:srgbClr val="0000CC"/>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xmlns="" id="{18F242C0-8D32-4C65-9B04-082B8F3B1A20}"/>
              </a:ext>
            </a:extLst>
          </p:cNvPr>
          <p:cNvSpPr/>
          <p:nvPr/>
        </p:nvSpPr>
        <p:spPr>
          <a:xfrm>
            <a:off x="2948399" y="193034"/>
            <a:ext cx="6024603" cy="1499213"/>
          </a:xfrm>
          <a:prstGeom prst="roundRect">
            <a:avLst/>
          </a:prstGeom>
          <a:noFill/>
          <a:ln w="25400" cap="flat" cmpd="sng" algn="ctr">
            <a:noFill/>
            <a:prstDash val="solid"/>
          </a:ln>
          <a:effectLst/>
        </p:spPr>
        <p:txBody>
          <a:bodyPr rtlCol="0" anchor="ctr"/>
          <a:lstStyle/>
          <a:p>
            <a:pPr algn="ctr">
              <a:defRPr/>
            </a:pPr>
            <a:r>
              <a:rPr lang="en-US" sz="4800" b="1" kern="0" dirty="0" err="1">
                <a:latin typeface="Times New Roman" panose="02020603050405020304" pitchFamily="18" charset="0"/>
                <a:cs typeface="Times New Roman" panose="02020603050405020304" pitchFamily="18" charset="0"/>
              </a:rPr>
              <a:t>Luyện</a:t>
            </a:r>
            <a:r>
              <a:rPr lang="en-US" sz="4800" b="1" kern="0" dirty="0">
                <a:latin typeface="Times New Roman" panose="02020603050405020304" pitchFamily="18" charset="0"/>
                <a:cs typeface="Times New Roman" panose="02020603050405020304" pitchFamily="18" charset="0"/>
              </a:rPr>
              <a:t> </a:t>
            </a:r>
            <a:r>
              <a:rPr lang="en-US" sz="4800" b="1" kern="0" dirty="0" err="1">
                <a:latin typeface="Times New Roman" panose="02020603050405020304" pitchFamily="18" charset="0"/>
                <a:cs typeface="Times New Roman" panose="02020603050405020304" pitchFamily="18" charset="0"/>
              </a:rPr>
              <a:t>đọc</a:t>
            </a:r>
            <a:r>
              <a:rPr lang="en-US" sz="4800" b="1" kern="0" dirty="0">
                <a:latin typeface="Times New Roman" panose="02020603050405020304" pitchFamily="18" charset="0"/>
                <a:cs typeface="Times New Roman" panose="02020603050405020304" pitchFamily="18" charset="0"/>
              </a:rPr>
              <a:t> </a:t>
            </a:r>
            <a:r>
              <a:rPr lang="en-US" sz="4800" b="1" kern="0" dirty="0" err="1">
                <a:latin typeface="Times New Roman" panose="02020603050405020304" pitchFamily="18" charset="0"/>
                <a:cs typeface="Times New Roman" panose="02020603050405020304" pitchFamily="18" charset="0"/>
              </a:rPr>
              <a:t>từ</a:t>
            </a:r>
            <a:r>
              <a:rPr lang="en-US" sz="4800" b="1" kern="0" dirty="0">
                <a:latin typeface="Times New Roman" panose="02020603050405020304" pitchFamily="18" charset="0"/>
                <a:cs typeface="Times New Roman" panose="02020603050405020304" pitchFamily="18" charset="0"/>
              </a:rPr>
              <a:t> </a:t>
            </a:r>
            <a:r>
              <a:rPr lang="en-US" sz="4800" b="1" kern="0" dirty="0" err="1">
                <a:latin typeface="Times New Roman" panose="02020603050405020304" pitchFamily="18" charset="0"/>
                <a:cs typeface="Times New Roman" panose="02020603050405020304" pitchFamily="18" charset="0"/>
              </a:rPr>
              <a:t>khó</a:t>
            </a:r>
            <a:endParaRPr lang="en-US" sz="4800" b="1" kern="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364539" y="2394598"/>
            <a:ext cx="2079415" cy="830997"/>
          </a:xfrm>
          <a:prstGeom prst="rect">
            <a:avLst/>
          </a:prstGeom>
          <a:noFill/>
        </p:spPr>
        <p:txBody>
          <a:bodyPr wrap="none" rtlCol="0">
            <a:spAutoFit/>
          </a:bodyPr>
          <a:lstStyle/>
          <a:p>
            <a:r>
              <a:rPr lang="en-US" sz="4800" dirty="0" err="1" smtClean="0">
                <a:solidFill>
                  <a:srgbClr val="0000CC"/>
                </a:solidFill>
                <a:latin typeface="Times New Roman" pitchFamily="18" charset="0"/>
              </a:rPr>
              <a:t>dày</a:t>
            </a:r>
            <a:r>
              <a:rPr lang="en-US" sz="4800" dirty="0" smtClean="0">
                <a:solidFill>
                  <a:srgbClr val="0000CC"/>
                </a:solidFill>
                <a:latin typeface="Times New Roman" pitchFamily="18" charset="0"/>
              </a:rPr>
              <a:t> </a:t>
            </a:r>
            <a:r>
              <a:rPr lang="en-US" sz="4800" dirty="0" err="1" smtClean="0">
                <a:solidFill>
                  <a:srgbClr val="0000CC"/>
                </a:solidFill>
                <a:latin typeface="Times New Roman" pitchFamily="18" charset="0"/>
              </a:rPr>
              <a:t>đặc</a:t>
            </a:r>
            <a:endParaRPr lang="en-US" sz="4800" dirty="0">
              <a:solidFill>
                <a:srgbClr val="0000CC"/>
              </a:solidFill>
              <a:latin typeface="Times New Roman" pitchFamily="18" charset="0"/>
            </a:endParaRPr>
          </a:p>
        </p:txBody>
      </p:sp>
      <p:sp>
        <p:nvSpPr>
          <p:cNvPr id="15" name="TextBox 14"/>
          <p:cNvSpPr txBox="1"/>
          <p:nvPr/>
        </p:nvSpPr>
        <p:spPr>
          <a:xfrm>
            <a:off x="4364539" y="1563601"/>
            <a:ext cx="2788712" cy="830997"/>
          </a:xfrm>
          <a:prstGeom prst="rect">
            <a:avLst/>
          </a:prstGeom>
          <a:noFill/>
        </p:spPr>
        <p:txBody>
          <a:bodyPr wrap="none" rtlCol="0">
            <a:spAutoFit/>
          </a:bodyPr>
          <a:lstStyle/>
          <a:p>
            <a:r>
              <a:rPr lang="en-US" sz="4800" dirty="0" err="1">
                <a:solidFill>
                  <a:srgbClr val="0000CC"/>
                </a:solidFill>
                <a:latin typeface="Times New Roman" pitchFamily="18" charset="0"/>
                <a:cs typeface="Times New Roman" pitchFamily="18" charset="0"/>
              </a:rPr>
              <a:t>Trường</a:t>
            </a:r>
            <a:r>
              <a:rPr lang="en-US" sz="4800" dirty="0">
                <a:solidFill>
                  <a:srgbClr val="0000CC"/>
                </a:solidFill>
                <a:latin typeface="Times New Roman" pitchFamily="18" charset="0"/>
                <a:cs typeface="Times New Roman" pitchFamily="18" charset="0"/>
              </a:rPr>
              <a:t> Sa</a:t>
            </a:r>
          </a:p>
        </p:txBody>
      </p:sp>
      <p:sp>
        <p:nvSpPr>
          <p:cNvPr id="19" name="TextBox 18"/>
          <p:cNvSpPr txBox="1"/>
          <p:nvPr/>
        </p:nvSpPr>
        <p:spPr>
          <a:xfrm>
            <a:off x="4378653" y="3985757"/>
            <a:ext cx="2356735" cy="830997"/>
          </a:xfrm>
          <a:prstGeom prst="rect">
            <a:avLst/>
          </a:prstGeom>
          <a:noFill/>
        </p:spPr>
        <p:txBody>
          <a:bodyPr wrap="none" rtlCol="0">
            <a:spAutoFit/>
          </a:bodyPr>
          <a:lstStyle/>
          <a:p>
            <a:r>
              <a:rPr lang="en-US" sz="4800" dirty="0" err="1" smtClean="0">
                <a:solidFill>
                  <a:srgbClr val="0000CC"/>
                </a:solidFill>
                <a:latin typeface="Times New Roman" pitchFamily="18" charset="0"/>
                <a:cs typeface="Times New Roman" pitchFamily="18" charset="0"/>
              </a:rPr>
              <a:t>khổng</a:t>
            </a:r>
            <a:r>
              <a:rPr lang="en-US" sz="4800" dirty="0" smtClean="0">
                <a:solidFill>
                  <a:srgbClr val="0000CC"/>
                </a:solidFill>
                <a:latin typeface="Times New Roman" pitchFamily="18" charset="0"/>
                <a:cs typeface="Times New Roman" pitchFamily="18" charset="0"/>
              </a:rPr>
              <a:t> </a:t>
            </a:r>
            <a:r>
              <a:rPr lang="en-US" sz="4800" dirty="0" err="1" smtClean="0">
                <a:solidFill>
                  <a:srgbClr val="0000CC"/>
                </a:solidFill>
                <a:latin typeface="Times New Roman" pitchFamily="18" charset="0"/>
                <a:cs typeface="Times New Roman" pitchFamily="18" charset="0"/>
              </a:rPr>
              <a:t>lồ</a:t>
            </a:r>
            <a:endParaRPr lang="en-US" sz="48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591223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5"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TotalTime>
  <Words>2236</Words>
  <Application>Microsoft Office PowerPoint</Application>
  <PresentationFormat>Widescreen</PresentationFormat>
  <Paragraphs>240</Paragraphs>
  <Slides>59</Slides>
  <Notes>3</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맑은 고딕</vt:lpstr>
      <vt:lpstr>Microsoft YaHei</vt:lpstr>
      <vt:lpstr>MingLiU-ExtB</vt:lpstr>
      <vt:lpstr>SimSun</vt:lpstr>
      <vt:lpstr>SimSun</vt:lpstr>
      <vt:lpstr>Aachen</vt:lpstr>
      <vt:lpstr>Arial</vt:lpstr>
      <vt:lpstr>Arial-Rounded</vt:lpstr>
      <vt:lpstr>Calibri</vt:lpstr>
      <vt:lpstr>HP001 4 hàng</vt:lpstr>
      <vt:lpstr>OpenSans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101</cp:revision>
  <dcterms:created xsi:type="dcterms:W3CDTF">2021-07-09T06:30:31Z</dcterms:created>
  <dcterms:modified xsi:type="dcterms:W3CDTF">2022-04-16T08:58:43Z</dcterms:modified>
</cp:coreProperties>
</file>