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4"/>
  </p:notesMasterIdLst>
  <p:sldIdLst>
    <p:sldId id="256" r:id="rId3"/>
    <p:sldId id="389" r:id="rId4"/>
    <p:sldId id="395" r:id="rId5"/>
    <p:sldId id="412" r:id="rId6"/>
    <p:sldId id="396" r:id="rId7"/>
    <p:sldId id="413" r:id="rId8"/>
    <p:sldId id="414" r:id="rId9"/>
    <p:sldId id="397" r:id="rId10"/>
    <p:sldId id="415" r:id="rId11"/>
    <p:sldId id="289"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3" d="100"/>
          <a:sy n="73"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5/14/2024</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5/14/2024</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E3EB0E71-94DD-445D-895D-7819C7393CD4}"/>
              </a:ext>
            </a:extLst>
          </p:cNvPr>
          <p:cNvSpPr txBox="1"/>
          <p:nvPr userDrawn="1"/>
        </p:nvSpPr>
        <p:spPr>
          <a:xfrm>
            <a:off x="9096300" y="6565612"/>
            <a:ext cx="3467272" cy="292388"/>
          </a:xfrm>
          <a:prstGeom prst="rect">
            <a:avLst/>
          </a:prstGeom>
          <a:noFill/>
        </p:spPr>
        <p:txBody>
          <a:bodyPr wrap="square" rtlCol="0">
            <a:spAutoFit/>
          </a:bodyPr>
          <a:lstStyle/>
          <a:p>
            <a:pPr>
              <a:buClr>
                <a:srgbClr val="000000"/>
              </a:buClr>
              <a:buFont typeface="Arial"/>
              <a:buNone/>
            </a:pPr>
            <a:r>
              <a:rPr lang="en-US" sz="1300" b="0" kern="0" dirty="0" err="1">
                <a:solidFill>
                  <a:schemeClr val="accent3">
                    <a:lumMod val="50000"/>
                  </a:schemeClr>
                </a:solidFill>
                <a:latin typeface="Calibri" panose="020F0502020204030204" pitchFamily="34" charset="0"/>
                <a:cs typeface="Arial"/>
                <a:sym typeface="Arial"/>
              </a:rPr>
              <a:t>Hương</a:t>
            </a:r>
            <a:r>
              <a:rPr lang="en-US" sz="1300" b="0" kern="0" dirty="0">
                <a:solidFill>
                  <a:schemeClr val="accent3">
                    <a:lumMod val="50000"/>
                  </a:schemeClr>
                </a:solidFill>
                <a:latin typeface="Calibri" panose="020F0502020204030204" pitchFamily="34" charset="0"/>
                <a:cs typeface="Arial"/>
                <a:sym typeface="Arial"/>
              </a:rPr>
              <a:t> </a:t>
            </a:r>
            <a:r>
              <a:rPr lang="en-US" sz="1300" b="0" kern="0" dirty="0" err="1">
                <a:solidFill>
                  <a:schemeClr val="accent3">
                    <a:lumMod val="50000"/>
                  </a:schemeClr>
                </a:solidFill>
                <a:latin typeface="Calibri" panose="020F0502020204030204" pitchFamily="34" charset="0"/>
                <a:cs typeface="Arial"/>
                <a:sym typeface="Arial"/>
              </a:rPr>
              <a:t>Thảo</a:t>
            </a:r>
            <a:r>
              <a:rPr lang="en-US" sz="1300" b="0" kern="0" dirty="0">
                <a:solidFill>
                  <a:schemeClr val="accent3">
                    <a:lumMod val="50000"/>
                  </a:schemeClr>
                </a:solidFill>
                <a:latin typeface="Calibri" panose="020F0502020204030204" pitchFamily="34" charset="0"/>
                <a:cs typeface="Arial"/>
                <a:sym typeface="Arial"/>
              </a:rPr>
              <a:t>: tranthao121004@gmail.com</a:t>
            </a: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0.png"/><Relationship Id="rId18" Type="http://schemas.openxmlformats.org/officeDocument/2006/relationships/image" Target="../media/image33.gif"/><Relationship Id="rId26" Type="http://schemas.microsoft.com/office/2007/relationships/hdphoto" Target="../media/hdphoto12.wdp"/><Relationship Id="rId3" Type="http://schemas.openxmlformats.org/officeDocument/2006/relationships/image" Target="../media/image24.png"/><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29.gif"/><Relationship Id="rId17" Type="http://schemas.openxmlformats.org/officeDocument/2006/relationships/image" Target="../media/image32.png"/><Relationship Id="rId25" Type="http://schemas.openxmlformats.org/officeDocument/2006/relationships/image" Target="../media/image37.png"/><Relationship Id="rId2" Type="http://schemas.openxmlformats.org/officeDocument/2006/relationships/image" Target="../media/image23.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39.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28.gif"/><Relationship Id="rId24" Type="http://schemas.microsoft.com/office/2007/relationships/hdphoto" Target="../media/hdphoto11.wdp"/><Relationship Id="rId5" Type="http://schemas.openxmlformats.org/officeDocument/2006/relationships/image" Target="../media/image25.png"/><Relationship Id="rId15" Type="http://schemas.openxmlformats.org/officeDocument/2006/relationships/image" Target="../media/image31.png"/><Relationship Id="rId23" Type="http://schemas.openxmlformats.org/officeDocument/2006/relationships/image" Target="../media/image36.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4.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27.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38.png"/><Relationship Id="rId30"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3156385"/>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2862322"/>
          </a:xfrm>
          <a:prstGeom prst="rect">
            <a:avLst/>
          </a:prstGeom>
          <a:noFill/>
        </p:spPr>
        <p:txBody>
          <a:bodyPr wrap="square" rtlCol="0">
            <a:spAutoFit/>
          </a:bodyPr>
          <a:lstStyle/>
          <a:p>
            <a:pPr algn="ct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Ôn</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tập</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và</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đánh</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giá</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cuối</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học</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kì</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II </a:t>
            </a:r>
          </a:p>
          <a:p>
            <a:pPr algn="ct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a:t>
            </a:r>
            <a:r>
              <a:rPr lang="en-US" sz="6000" b="1" dirty="0" err="1"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Tiết</a:t>
            </a:r>
            <a:r>
              <a:rPr lang="en-US" sz="6000" b="1" dirty="0" smtClean="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rPr>
              <a:t>  3 + 4)</a:t>
            </a:r>
            <a:endParaRPr lang="en-US" sz="6000" b="1" dirty="0">
              <a:ln w="22225">
                <a:solidFill>
                  <a:schemeClr val="accent2"/>
                </a:solidFill>
                <a:prstDash val="solid"/>
              </a:ln>
              <a:solidFill>
                <a:schemeClr val="tx1">
                  <a:lumMod val="95000"/>
                  <a:lumOff val="5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mj-lt"/>
                <a:cs typeface="Arial"/>
                <a:sym typeface="Arial"/>
              </a:rPr>
              <a:t>ÔN TẬP VÀ ĐÁNH GIÁ</a:t>
            </a:r>
          </a:p>
          <a:p>
            <a:pPr algn="ctr" defTabSz="1219170">
              <a:buClr>
                <a:srgbClr val="000000"/>
              </a:buClr>
            </a:pPr>
            <a:r>
              <a:rPr lang="en-US" sz="4800" kern="0" dirty="0">
                <a:ln>
                  <a:solidFill>
                    <a:srgbClr val="FFFFFF"/>
                  </a:solidFill>
                </a:ln>
                <a:solidFill>
                  <a:srgbClr val="FF0000"/>
                </a:solidFill>
                <a:latin typeface="+mj-lt"/>
                <a:cs typeface="Arial"/>
                <a:sym typeface="Arial"/>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76539"/>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mj-lt"/>
                    <a:cs typeface="Arial"/>
                    <a:sym typeface="Arial"/>
                  </a:rPr>
                  <a:t>TIẾT 3</a:t>
                </a:r>
                <a:r>
                  <a:rPr lang="en-US" sz="5400" b="1" kern="0" dirty="0">
                    <a:solidFill>
                      <a:srgbClr val="FFAB40">
                        <a:lumMod val="50000"/>
                      </a:srgbClr>
                    </a:solidFill>
                    <a:latin typeface="+mj-lt"/>
                    <a:cs typeface="Arial"/>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PHẦN I – ÔN TẬP</a:t>
            </a:r>
            <a:endParaRPr lang="en-US" sz="5333"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3393236"/>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mj-lt"/>
                  <a:cs typeface="Arial"/>
                  <a:sym typeface="Arial"/>
                </a:rPr>
                <a:t>Thăm bạn ốm</a:t>
              </a:r>
            </a:p>
            <a:p>
              <a:pPr defTabSz="1219170">
                <a:buClr>
                  <a:srgbClr val="000000"/>
                </a:buClr>
              </a:pPr>
              <a:r>
                <a:rPr lang="vi-VN" sz="2400" kern="0" dirty="0">
                  <a:solidFill>
                    <a:srgbClr val="000000"/>
                  </a:solidFill>
                  <a:latin typeface="+mj-lt"/>
                  <a:cs typeface="Arial"/>
                  <a:sym typeface="Arial"/>
                </a:rPr>
                <a:t>Hôm nay đến lớp 	</a:t>
              </a:r>
              <a:r>
                <a:rPr lang="vi-VN" kern="0" dirty="0">
                  <a:solidFill>
                    <a:srgbClr val="000000"/>
                  </a:solidFill>
                  <a:latin typeface="+mj-lt"/>
                  <a:cs typeface="Arial"/>
                  <a:sym typeface="Arial"/>
                </a:rPr>
                <a:t>             </a:t>
              </a:r>
              <a:r>
                <a:rPr lang="vi-VN" sz="2400" kern="0" dirty="0">
                  <a:solidFill>
                    <a:srgbClr val="000000"/>
                  </a:solidFill>
                  <a:latin typeface="+mj-lt"/>
                  <a:cs typeface="Arial"/>
                  <a:sym typeface="Arial"/>
                </a:rPr>
                <a:t>“Gấu tôi mua khế</a:t>
              </a:r>
            </a:p>
            <a:p>
              <a:pPr defTabSz="1219170">
                <a:buClr>
                  <a:srgbClr val="000000"/>
                </a:buClr>
              </a:pPr>
              <a:r>
                <a:rPr lang="vi-VN" sz="2400" kern="0" dirty="0">
                  <a:solidFill>
                    <a:srgbClr val="000000"/>
                  </a:solidFill>
                  <a:latin typeface="+mj-lt"/>
                  <a:cs typeface="Arial"/>
                  <a:sym typeface="Arial"/>
                </a:rPr>
                <a:t>Thấy vắng thỏ nâu	          Khế ngọt lại thanh.”</a:t>
              </a:r>
            </a:p>
            <a:p>
              <a:pPr defTabSz="1219170">
                <a:buClr>
                  <a:srgbClr val="000000"/>
                </a:buClr>
              </a:pPr>
              <a:r>
                <a:rPr lang="vi-VN" sz="2400" kern="0" dirty="0">
                  <a:solidFill>
                    <a:srgbClr val="000000"/>
                  </a:solidFill>
                  <a:latin typeface="+mj-lt"/>
                  <a:cs typeface="Arial"/>
                  <a:sym typeface="Arial"/>
                </a:rPr>
                <a:t>Các bạn hỏi nhau:	          “Mèo tôi mua chanh</a:t>
              </a:r>
            </a:p>
            <a:p>
              <a:pPr defTabSz="1219170">
                <a:buClr>
                  <a:srgbClr val="000000"/>
                </a:buClr>
              </a:pPr>
              <a:r>
                <a:rPr lang="vi-VN" sz="2400" kern="0" dirty="0">
                  <a:solidFill>
                    <a:srgbClr val="000000"/>
                  </a:solidFill>
                  <a:latin typeface="+mj-lt"/>
                  <a:cs typeface="Arial"/>
                  <a:sym typeface="Arial"/>
                </a:rPr>
                <a:t>“Thỏ đi đâu thế?”	          Đánh đường mát ngọt.”</a:t>
              </a:r>
            </a:p>
            <a:p>
              <a:pPr defTabSz="1219170">
                <a:buClr>
                  <a:srgbClr val="000000"/>
                </a:buClr>
              </a:pPr>
              <a:r>
                <a:rPr lang="vi-VN" sz="2400" kern="0" dirty="0">
                  <a:solidFill>
                    <a:srgbClr val="000000"/>
                  </a:solidFill>
                  <a:latin typeface="+mj-lt"/>
                  <a:cs typeface="Arial"/>
                  <a:sym typeface="Arial"/>
                </a:rPr>
                <a:t>Gấu liền nói khẽ:	          Hươu mua sữa bột</a:t>
              </a:r>
            </a:p>
            <a:p>
              <a:pPr defTabSz="1219170">
                <a:buClr>
                  <a:srgbClr val="000000"/>
                </a:buClr>
              </a:pPr>
              <a:r>
                <a:rPr lang="vi-VN" sz="2400" kern="0" dirty="0">
                  <a:solidFill>
                    <a:srgbClr val="000000"/>
                  </a:solidFill>
                  <a:latin typeface="+mj-lt"/>
                  <a:cs typeface="Arial"/>
                  <a:sym typeface="Arial"/>
                </a:rPr>
                <a:t>“Thỏ bị ốm rồi	          Nai sữa đậu nành</a:t>
              </a:r>
            </a:p>
            <a:p>
              <a:pPr defTabSz="1219170">
                <a:buClr>
                  <a:srgbClr val="000000"/>
                </a:buClr>
              </a:pPr>
              <a:r>
                <a:rPr lang="vi-VN" sz="2400" kern="0" dirty="0">
                  <a:solidFill>
                    <a:srgbClr val="000000"/>
                  </a:solidFill>
                  <a:latin typeface="+mj-lt"/>
                  <a:cs typeface="Arial"/>
                  <a:sym typeface="Arial"/>
                </a:rPr>
                <a:t>Này các bạn ơi	          Chúc bạn khỏe nhanh</a:t>
              </a:r>
            </a:p>
            <a:p>
              <a:pPr defTabSz="1219170">
                <a:buClr>
                  <a:srgbClr val="000000"/>
                </a:buClr>
              </a:pPr>
              <a:r>
                <a:rPr lang="vi-VN" sz="2400" kern="0" dirty="0">
                  <a:solidFill>
                    <a:srgbClr val="000000"/>
                  </a:solidFill>
                  <a:latin typeface="+mj-lt"/>
                  <a:cs typeface="Arial"/>
                  <a:sym typeface="Arial"/>
                </a:rPr>
                <a:t>Đến thăm thỏ nhé!”	          Cùng nhau đến lớp.</a:t>
              </a:r>
            </a:p>
            <a:p>
              <a:pPr algn="r" defTabSz="1219170">
                <a:buClr>
                  <a:srgbClr val="000000"/>
                </a:buClr>
              </a:pPr>
              <a:r>
                <a:rPr lang="vi-VN" sz="2400" kern="0" dirty="0">
                  <a:solidFill>
                    <a:srgbClr val="000000"/>
                  </a:solidFill>
                  <a:latin typeface="+mj-lt"/>
                  <a:cs typeface="Arial"/>
                  <a:sym typeface="Arial"/>
                </a:rPr>
                <a:t>(</a:t>
              </a:r>
              <a:r>
                <a:rPr lang="vi-VN" sz="2400" i="1" kern="0" dirty="0">
                  <a:solidFill>
                    <a:srgbClr val="000000"/>
                  </a:solidFill>
                  <a:latin typeface="+mj-lt"/>
                  <a:cs typeface="Arial"/>
                  <a:sym typeface="Arial"/>
                </a:rPr>
                <a:t>Theo </a:t>
              </a:r>
              <a:r>
                <a:rPr lang="vi-VN" sz="2400" kern="0" dirty="0">
                  <a:solidFill>
                    <a:srgbClr val="000000"/>
                  </a:solidFill>
                  <a:latin typeface="+mj-lt"/>
                  <a:cs typeface="Arial"/>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1112080" y="466606"/>
            <a:ext cx="10488799"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mj-lt"/>
                <a:cs typeface="Arial"/>
                <a:sym typeface="Arial"/>
              </a:rPr>
              <a:t>3. Đọc bài thơ dưới đây, trả lời các câu hỏi và thực hiện yêu cầu.</a:t>
            </a:r>
            <a:endParaRPr lang="en-US" sz="2800" b="1" kern="0" dirty="0">
              <a:solidFill>
                <a:srgbClr val="BAE5E4">
                  <a:lumMod val="50000"/>
                </a:srgbClr>
              </a:solidFill>
              <a:latin typeface="+mj-lt"/>
              <a:cs typeface="Arial"/>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a. </a:t>
            </a:r>
            <a:r>
              <a:rPr lang="vi-VN" sz="2800" kern="0" dirty="0">
                <a:solidFill>
                  <a:srgbClr val="000000"/>
                </a:solidFill>
                <a:latin typeface="+mj-lt"/>
                <a:cs typeface="Arial"/>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b. </a:t>
            </a:r>
            <a:r>
              <a:rPr lang="vi-VN" sz="2800" kern="0" dirty="0">
                <a:solidFill>
                  <a:srgbClr val="000000"/>
                </a:solidFill>
                <a:latin typeface="+mj-lt"/>
                <a:cs typeface="Arial"/>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cs typeface="Arial"/>
                <a:sym typeface="Wingdings" panose="05000000000000000000" pitchFamily="2" charset="2"/>
              </a:rPr>
              <a:t> Thỏ nâu nghỉ học vì bạn ấy bị ốm.</a:t>
            </a:r>
            <a:endParaRPr lang="vi-VN" sz="2800" kern="0" dirty="0">
              <a:solidFill>
                <a:srgbClr val="FC7D77">
                  <a:lumMod val="75000"/>
                </a:srgbClr>
              </a:solidFill>
              <a:latin typeface="+mj-lt"/>
              <a:cs typeface="Arial"/>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mj-lt"/>
                <a:cs typeface="Arial"/>
                <a:sym typeface="Wingdings" panose="05000000000000000000" pitchFamily="2" charset="2"/>
              </a:rPr>
              <a:t> Các bạn bàn nhau đi thăm thỏ nâu và mua quà cho thỏ nâu.</a:t>
            </a:r>
            <a:endParaRPr lang="vi-VN" sz="2800" kern="0" dirty="0">
              <a:solidFill>
                <a:srgbClr val="FC7D77">
                  <a:lumMod val="75000"/>
                </a:srgbClr>
              </a:solidFill>
              <a:latin typeface="+mj-lt"/>
              <a:cs typeface="Arial"/>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c. </a:t>
            </a:r>
            <a:r>
              <a:rPr lang="vi-VN" sz="2400" kern="0" dirty="0">
                <a:solidFill>
                  <a:srgbClr val="000000"/>
                </a:solidFill>
                <a:latin typeface="+mj-lt"/>
                <a:cs typeface="Arial"/>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mj-lt"/>
                <a:sym typeface="Arial"/>
              </a:rPr>
              <a:t>Tớ đã làm bài đầy đủ để khi nào cậu đi học cho cậu mượn mà làm bù nè!</a:t>
            </a:r>
            <a:endParaRPr lang="vi-VN" sz="2000" kern="0" dirty="0">
              <a:solidFill>
                <a:srgbClr val="0070C0"/>
              </a:solidFill>
              <a:latin typeface="+mj-lt"/>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d. </a:t>
            </a:r>
            <a:r>
              <a:rPr lang="vi-VN" sz="2400" kern="0" dirty="0">
                <a:solidFill>
                  <a:srgbClr val="000000"/>
                </a:solidFill>
                <a:latin typeface="+mj-lt"/>
                <a:cs typeface="Arial"/>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1996298"/>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cs typeface="Arial"/>
                <a:sym typeface="Arial"/>
              </a:rPr>
              <a:t>4. Quan </a:t>
            </a:r>
            <a:r>
              <a:rPr lang="vi-VN" sz="3200" b="1" kern="0" dirty="0">
                <a:solidFill>
                  <a:srgbClr val="BAE5E4">
                    <a:lumMod val="50000"/>
                  </a:srgbClr>
                </a:solidFill>
                <a:cs typeface="Arial"/>
                <a:sym typeface="Arial"/>
              </a:rPr>
              <a:t>sát tranh, tìm từ ngữ</a:t>
            </a:r>
            <a:endParaRPr lang="en-US" sz="3200" b="1" kern="0" dirty="0">
              <a:solidFill>
                <a:srgbClr val="BAE5E4">
                  <a:lumMod val="50000"/>
                </a:srgbClr>
              </a:solidFill>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cs typeface="Arial"/>
                <a:sym typeface="Arial"/>
              </a:rPr>
              <a:t>Chỉ sự vật (người, đồ vật, con vật, cây cối)   </a:t>
            </a:r>
            <a:r>
              <a:rPr lang="vi-VN" sz="2800" kern="0" dirty="0">
                <a:solidFill>
                  <a:srgbClr val="FF0000"/>
                </a:solidFill>
                <a:cs typeface="Arial"/>
                <a:sym typeface="Arial"/>
              </a:rPr>
              <a:t>M: trẻ em</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đặc điểm   </a:t>
            </a:r>
            <a:r>
              <a:rPr lang="vi-VN" sz="2800" kern="0" dirty="0">
                <a:solidFill>
                  <a:srgbClr val="FF0000"/>
                </a:solidFill>
                <a:cs typeface="Arial"/>
                <a:sym typeface="Arial"/>
              </a:rPr>
              <a:t>M: tươi vui</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hoạt động    </a:t>
            </a:r>
            <a:r>
              <a:rPr lang="vi-VN" sz="2800" kern="0" dirty="0">
                <a:solidFill>
                  <a:srgbClr val="FF0000"/>
                </a:solidFill>
                <a:cs typeface="Arial"/>
                <a:sym typeface="Arial"/>
              </a:rPr>
              <a:t>M: chạy nhảy</a:t>
            </a:r>
            <a:endParaRPr lang="vi-VN" sz="2800" kern="0" dirty="0">
              <a:solidFill>
                <a:srgbClr val="000000"/>
              </a:solidFill>
              <a:cs typeface="Arial"/>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6" y="1125509"/>
            <a:ext cx="957993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động   </a:t>
            </a:r>
            <a:r>
              <a:rPr lang="vi-VN" sz="2800" kern="0" dirty="0">
                <a:solidFill>
                  <a:srgbClr val="FF0000"/>
                </a:solidFill>
                <a:latin typeface="+mj-lt"/>
                <a:cs typeface="Arial"/>
                <a:sym typeface="Arial"/>
              </a:rPr>
              <a:t>M: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395</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Arial-Rounded</vt:lpstr>
      <vt:lpstr>Calibri</vt:lpstr>
      <vt:lpstr>Kalam</vt:lpstr>
      <vt:lpstr>Montserrat</vt:lpstr>
      <vt:lpstr>Times New Roman</vt:lpstr>
      <vt:lpstr>UTM Cookies</vt:lpstr>
      <vt:lpstr>Wingdings</vt:lpstr>
      <vt:lpstr>Office Theme</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17</cp:revision>
  <dcterms:created xsi:type="dcterms:W3CDTF">2021-07-20T01:55:21Z</dcterms:created>
  <dcterms:modified xsi:type="dcterms:W3CDTF">2024-05-14T01:20:41Z</dcterms:modified>
</cp:coreProperties>
</file>