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Lst>
  <p:notesMasterIdLst>
    <p:notesMasterId r:id="rId37"/>
  </p:notesMasterIdLst>
  <p:sldIdLst>
    <p:sldId id="872" r:id="rId7"/>
    <p:sldId id="1021" r:id="rId8"/>
    <p:sldId id="1022" r:id="rId9"/>
    <p:sldId id="1023" r:id="rId10"/>
    <p:sldId id="1024" r:id="rId11"/>
    <p:sldId id="1025" r:id="rId12"/>
    <p:sldId id="1026" r:id="rId13"/>
    <p:sldId id="1027" r:id="rId14"/>
    <p:sldId id="1028" r:id="rId15"/>
    <p:sldId id="1001" r:id="rId16"/>
    <p:sldId id="1003" r:id="rId17"/>
    <p:sldId id="1004" r:id="rId18"/>
    <p:sldId id="1005" r:id="rId19"/>
    <p:sldId id="1006" r:id="rId20"/>
    <p:sldId id="1008" r:id="rId21"/>
    <p:sldId id="1010" r:id="rId22"/>
    <p:sldId id="1011" r:id="rId23"/>
    <p:sldId id="1019" r:id="rId24"/>
    <p:sldId id="1009" r:id="rId25"/>
    <p:sldId id="1014" r:id="rId26"/>
    <p:sldId id="1015" r:id="rId27"/>
    <p:sldId id="1016" r:id="rId28"/>
    <p:sldId id="1017" r:id="rId29"/>
    <p:sldId id="1000" r:id="rId30"/>
    <p:sldId id="1020" r:id="rId31"/>
    <p:sldId id="765" r:id="rId32"/>
    <p:sldId id="439" r:id="rId33"/>
    <p:sldId id="1029" r:id="rId34"/>
    <p:sldId id="389" r:id="rId35"/>
    <p:sldId id="1030" r:id="rId36"/>
  </p:sldIdLst>
  <p:sldSz cx="9144000" cy="5143500" type="screen16x9"/>
  <p:notesSz cx="6858000" cy="9144000"/>
  <p:custDataLst>
    <p:tags r:id="rId38"/>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28"/>
            <p14:sldId id="1001"/>
            <p14:sldId id="1003"/>
            <p14:sldId id="1004"/>
            <p14:sldId id="1005"/>
            <p14:sldId id="1006"/>
            <p14:sldId id="1008"/>
            <p14:sldId id="1010"/>
            <p14:sldId id="1011"/>
            <p14:sldId id="1019"/>
            <p14:sldId id="1009"/>
            <p14:sldId id="1014"/>
            <p14:sldId id="1015"/>
            <p14:sldId id="1016"/>
            <p14:sldId id="1017"/>
            <p14:sldId id="1000"/>
            <p14:sldId id="1020"/>
            <p14:sldId id="765"/>
          </p14:sldIdLst>
        </p14:section>
        <p14:section name="Untitled Section" id="{684F6D74-326A-40AB-B802-30D745D1CEE6}">
          <p14:sldIdLst>
            <p14:sldId id="439"/>
            <p14:sldId id="1029"/>
            <p14:sldId id="389"/>
            <p14:sldId id="1030"/>
          </p14:sldIdLst>
        </p14:section>
      </p14:sectionLst>
    </p:ex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8" autoAdjust="0"/>
    <p:restoredTop sz="78883" autoAdjust="0"/>
  </p:normalViewPr>
  <p:slideViewPr>
    <p:cSldViewPr>
      <p:cViewPr>
        <p:scale>
          <a:sx n="85" d="100"/>
          <a:sy n="85" d="100"/>
        </p:scale>
        <p:origin x="-786" y="19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2023/3/30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27</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1215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7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9</a:t>
            </a:fld>
            <a:endParaRPr lang="zh-CN" altLang="en-US"/>
          </a:p>
        </p:txBody>
      </p:sp>
    </p:spTree>
    <p:extLst>
      <p:ext uri="{BB962C8B-B14F-4D97-AF65-F5344CB8AC3E}">
        <p14:creationId xmlns:p14="http://schemas.microsoft.com/office/powerpoint/2010/main" val="13452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2023/3/30</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3/30/2023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35"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3/30/2023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3/30/2023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23.jp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7.jpeg"/><Relationship Id="rId5" Type="http://schemas.openxmlformats.org/officeDocument/2006/relationships/image" Target="../media/image23.jp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3.jp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23.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23.jp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30.jpeg"/><Relationship Id="rId5" Type="http://schemas.openxmlformats.org/officeDocument/2006/relationships/image" Target="../media/image23.jp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25.jpe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31.png"/><Relationship Id="rId5" Type="http://schemas.openxmlformats.org/officeDocument/2006/relationships/image" Target="../media/image23.jp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4.wav"/><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6.emf"/><Relationship Id="rId11" Type="http://schemas.openxmlformats.org/officeDocument/2006/relationships/audio" Target="../media/audio40.wav"/><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10" Type="http://schemas.openxmlformats.org/officeDocument/2006/relationships/image" Target="../media/image38.jpeg"/><Relationship Id="rId4" Type="http://schemas.openxmlformats.org/officeDocument/2006/relationships/image" Target="../media/image22.jpeg"/><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audio3.wav"/><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2.jpe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48.jpe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57.png"/><Relationship Id="rId10" Type="http://schemas.openxmlformats.org/officeDocument/2006/relationships/audio" Target="../media/audio1.wav"/><Relationship Id="rId4" Type="http://schemas.openxmlformats.org/officeDocument/2006/relationships/image" Target="../media/image56.jp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59.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0.jpeg"/><Relationship Id="rId15" Type="http://schemas.openxmlformats.org/officeDocument/2006/relationships/slide" Target="slide8.xml"/><Relationship Id="rId10" Type="http://schemas.openxmlformats.org/officeDocument/2006/relationships/image" Target="../media/image15.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20.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6">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6">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1819149"/>
            <a:ext cx="6945697" cy="2585321"/>
          </a:xfrm>
          <a:prstGeom prst="rect">
            <a:avLst/>
          </a:prstGeom>
          <a:noFill/>
        </p:spPr>
        <p:txBody>
          <a:bodyPr wrap="square" lIns="91438" tIns="45719" rIns="91438" bIns="45719" rtlCol="0">
            <a:spAutoFit/>
          </a:bodyPr>
          <a:lstStyle/>
          <a:p>
            <a:pPr algn="ctr">
              <a:lnSpc>
                <a:spcPct val="150000"/>
              </a:lnSpc>
            </a:pPr>
            <a:r>
              <a:rPr lang="en-US" sz="2700" b="1" dirty="0" err="1">
                <a:latin typeface="Amazone" pitchFamily="66" charset="0"/>
                <a:cs typeface="HP001 5H" pitchFamily="34" charset="0"/>
              </a:rPr>
              <a:t>Bài</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làm</a:t>
            </a:r>
            <a:endParaRPr lang="en-US" sz="2700" b="1" dirty="0">
              <a:latin typeface="Amazone" pitchFamily="66" charset="0"/>
              <a:cs typeface="HP001 5H" pitchFamily="34" charset="0"/>
            </a:endParaRPr>
          </a:p>
          <a:p>
            <a:pPr algn="just">
              <a:lnSpc>
                <a:spcPct val="150000"/>
              </a:lnSpc>
            </a:pPr>
            <a:r>
              <a:rPr lang="en-US" sz="2700" b="1" dirty="0">
                <a:latin typeface="Amazone" pitchFamily="66" charset="0"/>
                <a:cs typeface="HP001 5H" pitchFamily="34" charset="0"/>
              </a:rPr>
              <a:t>     </a:t>
            </a:r>
            <a:r>
              <a:rPr lang="en-US" sz="2700" b="1" dirty="0" err="1">
                <a:latin typeface="Amazone" pitchFamily="66" charset="0"/>
                <a:cs typeface="HP001 5H" pitchFamily="34" charset="0"/>
              </a:rPr>
              <a:t>Cái</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bút</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máy</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của</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em</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là</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bút</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Nét</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hoa</a:t>
            </a:r>
            <a:r>
              <a:rPr lang="en-US" sz="2700" b="1" dirty="0">
                <a:latin typeface="Amazone" pitchFamily="66" charset="0"/>
                <a:cs typeface="HP001 5H" pitchFamily="34" charset="0"/>
              </a:rPr>
              <a:t>. </a:t>
            </a:r>
            <a:r>
              <a:rPr lang="en-US" sz="2700" b="1" dirty="0" err="1">
                <a:latin typeface=".VnPark" pitchFamily="34" charset="0"/>
                <a:cs typeface="HP001 5H" pitchFamily="34" charset="0"/>
              </a:rPr>
              <a:t>N</a:t>
            </a:r>
            <a:r>
              <a:rPr lang="en-US" sz="2700" b="1" dirty="0" err="1">
                <a:latin typeface="Amazone" pitchFamily="66" charset="0"/>
                <a:cs typeface="HP001 5H" pitchFamily="34" charset="0"/>
              </a:rPr>
              <a:t>ó</a:t>
            </a:r>
            <a:r>
              <a:rPr lang="en-US" sz="2700" b="1" dirty="0">
                <a:latin typeface="Amazone" pitchFamily="66" charset="0"/>
                <a:cs typeface="HP001 5H" pitchFamily="34" charset="0"/>
              </a:rPr>
              <a:t> </a:t>
            </a:r>
            <a:r>
              <a:rPr lang="en-US" sz="2700" b="1" dirty="0" err="1" smtClean="0">
                <a:latin typeface="Amazone" pitchFamily="66" charset="0"/>
                <a:cs typeface="HP001 5H" pitchFamily="34" charset="0"/>
              </a:rPr>
              <a:t>màu</a:t>
            </a:r>
            <a:r>
              <a:rPr lang="en-US" sz="2700" b="1" dirty="0" smtClean="0">
                <a:latin typeface="Amazone" pitchFamily="66" charset="0"/>
                <a:cs typeface="HP001 5H" pitchFamily="34" charset="0"/>
              </a:rPr>
              <a:t> </a:t>
            </a:r>
            <a:r>
              <a:rPr lang="en-US" sz="2700" b="1" dirty="0" err="1">
                <a:latin typeface="Amazone" pitchFamily="66" charset="0"/>
                <a:cs typeface="HP001 5H" pitchFamily="34" charset="0"/>
              </a:rPr>
              <a:t>đỏ</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đậm</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Ngòi</a:t>
            </a:r>
            <a:r>
              <a:rPr lang="en-US" sz="2700" b="1" dirty="0">
                <a:latin typeface="Amazone" pitchFamily="66" charset="0"/>
                <a:cs typeface="HP001 5H" pitchFamily="34" charset="0"/>
              </a:rPr>
              <a:t> </a:t>
            </a:r>
            <a:r>
              <a:rPr lang="en-US" sz="2700" b="1" dirty="0" err="1">
                <a:latin typeface="Times New Roman" pitchFamily="18" charset="0"/>
                <a:cs typeface="Times New Roman" pitchFamily="18" charset="0"/>
              </a:rPr>
              <a:t>bút</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viết</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rất</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trơn</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Bút</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rất</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dễ</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bơm</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mực</a:t>
            </a:r>
            <a:r>
              <a:rPr lang="en-US" sz="2700" b="1" dirty="0">
                <a:latin typeface="Amazone" pitchFamily="66" charset="0"/>
                <a:cs typeface="HP001 5H" pitchFamily="34" charset="0"/>
              </a:rPr>
              <a:t>. </a:t>
            </a:r>
            <a:r>
              <a:rPr lang="en-US" sz="2700" b="1" dirty="0" err="1" smtClean="0">
                <a:latin typeface="Amazone" pitchFamily="66" charset="0"/>
                <a:cs typeface="HP001 5H" pitchFamily="34" charset="0"/>
              </a:rPr>
              <a:t>Nhờ</a:t>
            </a:r>
            <a:r>
              <a:rPr lang="en-US" sz="2700" b="1" dirty="0" smtClean="0">
                <a:latin typeface="Amazone" pitchFamily="66" charset="0"/>
                <a:cs typeface="HP001 5H" pitchFamily="34" charset="0"/>
              </a:rPr>
              <a:t> </a:t>
            </a:r>
            <a:r>
              <a:rPr lang="en-US" sz="2700" b="1" dirty="0" err="1">
                <a:latin typeface="Amazone" pitchFamily="66" charset="0"/>
                <a:cs typeface="HP001 5H" pitchFamily="34" charset="0"/>
              </a:rPr>
              <a:t>nó</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em</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có</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nhiều</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bài</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viết</a:t>
            </a:r>
            <a:r>
              <a:rPr lang="en-US" sz="2700" b="1" dirty="0">
                <a:latin typeface="Amazone" pitchFamily="66" charset="0"/>
                <a:cs typeface="HP001 5H" pitchFamily="34" charset="0"/>
              </a:rPr>
              <a:t> </a:t>
            </a:r>
            <a:r>
              <a:rPr lang="en-US" sz="2700" b="1" dirty="0" err="1">
                <a:latin typeface="Amazone" pitchFamily="66" charset="0"/>
                <a:cs typeface="HP001 5H" pitchFamily="34" charset="0"/>
              </a:rPr>
              <a:t>đẹp</a:t>
            </a:r>
            <a:r>
              <a:rPr lang="en-US" sz="2700" b="1" dirty="0">
                <a:latin typeface="Amazone" pitchFamily="66" charset="0"/>
                <a:cs typeface="HP001 5H" pitchFamily="34" charset="0"/>
              </a:rPr>
              <a:t>.</a:t>
            </a:r>
            <a:endParaRPr lang="en-US" sz="2700" dirty="0">
              <a:latin typeface="Amazone" pitchFamily="66" charset="0"/>
              <a:cs typeface="HP001 5H" pitchFamily="34" charset="0"/>
            </a:endParaRPr>
          </a:p>
        </p:txBody>
      </p:sp>
      <p:pic>
        <p:nvPicPr>
          <p:cNvPr id="22" name="Picture 2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651732" y="1493053"/>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8">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xmlns=""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xmlns=""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xmlns=""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xmlns=""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57966" y="548553"/>
                <a:ext cx="1395086"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589A"/>
                    </a:solidFill>
                    <a:effectLst/>
                    <a:uLnTx/>
                    <a:uFillTx/>
                    <a:latin typeface="UTM Avo" pitchFamily="18" charset="0"/>
                    <a:ea typeface="+mn-ea"/>
                    <a:cs typeface="+mn-cs"/>
                  </a:rPr>
                  <a:t>Tuần</a:t>
                </a:r>
                <a:endParaRPr kumimoji="0" lang="en-US" sz="2400" b="1" i="0" u="none" strike="noStrike" kern="1200" cap="none" spc="0" normalizeH="0" baseline="0" noProof="0">
                  <a:ln>
                    <a:noFill/>
                  </a:ln>
                  <a:solidFill>
                    <a:srgbClr val="00589A"/>
                  </a:solidFill>
                  <a:effectLst/>
                  <a:uLnTx/>
                  <a:uFillTx/>
                  <a:latin typeface="UTM Avo" pitchFamily="18" charset="0"/>
                  <a:ea typeface="+mn-ea"/>
                  <a:cs typeface="+mn-cs"/>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9050">
                      <a:solidFill>
                        <a:prstClr val="white"/>
                      </a:solidFill>
                      <a:prstDash val="solid"/>
                    </a:ln>
                    <a:solidFill>
                      <a:srgbClr val="0070C0"/>
                    </a:solidFill>
                    <a:effectLst>
                      <a:outerShdw blurRad="41275" dist="20320" dir="1800000" algn="tl" rotWithShape="0">
                        <a:srgbClr val="000000">
                          <a:alpha val="40000"/>
                        </a:srgbClr>
                      </a:outerShdw>
                    </a:effectLst>
                    <a:uLnTx/>
                    <a:uFillTx/>
                    <a:latin typeface="Arial (Body)"/>
                    <a:ea typeface="+mn-ea"/>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714217" y="3190205"/>
              <a:ext cx="697543"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itchFamily="18" charset="0"/>
                  <a:ea typeface="+mn-ea"/>
                  <a:cs typeface="+mn-cs"/>
                </a:rPr>
                <a:t>Bài</a:t>
              </a:r>
              <a:r>
                <a:rPr kumimoji="0" lang="en-US" sz="2400" b="1" i="0" u="none" strike="noStrike" kern="1200" cap="none" spc="0" normalizeH="0" baseline="0" noProof="0">
                  <a:ln>
                    <a:noFill/>
                  </a:ln>
                  <a:solidFill>
                    <a:srgbClr val="00589A"/>
                  </a:solidFill>
                  <a:effectLst/>
                  <a:uLnTx/>
                  <a:uFillTx/>
                  <a:latin typeface="UTM Avo" pitchFamily="18" charset="0"/>
                  <a:ea typeface="+mn-ea"/>
                  <a:cs typeface="+mn-cs"/>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1</a:t>
              </a:r>
              <a:r>
                <a:rPr kumimoji="0" lang="vi-VN"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8</a:t>
              </a:r>
              <a:endPar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316E71"/>
                  </a:solidFill>
                  <a:effectLst/>
                  <a:uLnTx/>
                  <a:uFillTx/>
                  <a:latin typeface="Arial Rounded MT Bold" pitchFamily="34" charset="0"/>
                  <a:ea typeface="+mn-ea"/>
                  <a:cs typeface="+mn-cs"/>
                </a:rPr>
                <a:t>THƯ  VIỆN  BIẾT  ĐI</a:t>
              </a:r>
              <a:endParaRPr kumimoji="0" lang="en-US" sz="2600" b="1" i="0" u="none" strike="noStrike" kern="1200" cap="none" spc="0" normalizeH="0" baseline="0" noProof="0">
                <a:ln>
                  <a:noFill/>
                </a:ln>
                <a:solidFill>
                  <a:srgbClr val="316E71"/>
                </a:solidFill>
                <a:effectLst/>
                <a:uLnTx/>
                <a:uFillTx/>
                <a:latin typeface="Arial Rounded MT Bold" pitchFamily="34" charset="0"/>
                <a:ea typeface="+mn-ea"/>
                <a:cs typeface="+mn-cs"/>
              </a:endParaRPr>
            </a:p>
          </p:txBody>
        </p:sp>
      </p:grpSp>
      <p:sp>
        <p:nvSpPr>
          <p:cNvPr id="39" name="TextBox 38"/>
          <p:cNvSpPr txBox="1"/>
          <p:nvPr/>
        </p:nvSpPr>
        <p:spPr>
          <a:xfrm>
            <a:off x="0" y="3026711"/>
            <a:ext cx="8820471" cy="954097"/>
          </a:xfrm>
          <a:prstGeom prst="rect">
            <a:avLst/>
          </a:prstGeom>
          <a:noFill/>
        </p:spPr>
        <p:txBody>
          <a:bodyPr wrap="square" lIns="91430" tIns="45715" rIns="91430" bIns="45715"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Tiết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6: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mở</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rộng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SáchTiếng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Việt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8</a:t>
            </a:r>
            <a:r>
              <a:rPr kumimoji="0" lang="vi-V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81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0419C3E-0FBF-413F-A03B-F7D93C4FA3D0}"/>
              </a:ext>
            </a:extLst>
          </p:cNvPr>
          <p:cNvSpPr txBox="1"/>
          <p:nvPr/>
        </p:nvSpPr>
        <p:spPr>
          <a:xfrm>
            <a:off x="2831169" y="491299"/>
            <a:ext cx="45201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ĐỌC MỞ RỘNG</a:t>
            </a:r>
          </a:p>
        </p:txBody>
      </p:sp>
      <p:pic>
        <p:nvPicPr>
          <p:cNvPr id="3" name="Picture 2">
            <a:extLst>
              <a:ext uri="{FF2B5EF4-FFF2-40B4-BE49-F238E27FC236}">
                <a16:creationId xmlns:a16="http://schemas.microsoft.com/office/drawing/2014/main" xmlns="" id="{BC8C5CA4-0278-4F89-8DCA-3C3D5DD5A72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04677" y="-65288"/>
            <a:ext cx="2462943" cy="1992282"/>
          </a:xfrm>
          <a:prstGeom prst="flowChartConnector">
            <a:avLst/>
          </a:prstGeom>
          <a:ln>
            <a:noFill/>
          </a:ln>
          <a:effectLst>
            <a:softEdge rad="112500"/>
          </a:effectLst>
        </p:spPr>
      </p:pic>
      <p:sp>
        <p:nvSpPr>
          <p:cNvPr id="4" name="TextBox 3">
            <a:extLst>
              <a:ext uri="{FF2B5EF4-FFF2-40B4-BE49-F238E27FC236}">
                <a16:creationId xmlns:a16="http://schemas.microsoft.com/office/drawing/2014/main" xmlns="" id="{9FE33FA8-445A-4CE2-BF79-385F6ABE41A3}"/>
              </a:ext>
            </a:extLst>
          </p:cNvPr>
          <p:cNvSpPr txBox="1"/>
          <p:nvPr/>
        </p:nvSpPr>
        <p:spPr>
          <a:xfrm>
            <a:off x="1416210" y="2173704"/>
            <a:ext cx="6581388"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1.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đọc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một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cuốn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về</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chuyện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lạ</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đó</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đây</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xmlns="" id="{5AC67835-1799-4BA5-84C8-73C0A272108C}"/>
              </a:ext>
            </a:extLst>
          </p:cNvPr>
          <p:cNvSpPr txBox="1"/>
          <p:nvPr/>
        </p:nvSpPr>
        <p:spPr>
          <a:xfrm>
            <a:off x="1416210" y="2778787"/>
            <a:ext cx="5815147"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2.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vào</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phiếu</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đọc</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trong</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vở</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bài</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tập</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pic>
        <p:nvPicPr>
          <p:cNvPr id="7" name="Picture 6">
            <a:extLst>
              <a:ext uri="{FF2B5EF4-FFF2-40B4-BE49-F238E27FC236}">
                <a16:creationId xmlns:a16="http://schemas.microsoft.com/office/drawing/2014/main" xmlns="" id="{857FDF46-2AA3-4DDD-9FA6-E4DFE9B0607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5652120" y="30345"/>
            <a:ext cx="3328789" cy="2165441"/>
          </a:xfrm>
          <a:prstGeom prst="rect">
            <a:avLst/>
          </a:prstGeom>
          <a:ln>
            <a:noFill/>
          </a:ln>
          <a:effectLst>
            <a:softEdge rad="112500"/>
          </a:effectLst>
        </p:spPr>
      </p:pic>
      <p:pic>
        <p:nvPicPr>
          <p:cNvPr id="9" name="Picture 8">
            <a:extLst>
              <a:ext uri="{FF2B5EF4-FFF2-40B4-BE49-F238E27FC236}">
                <a16:creationId xmlns:a16="http://schemas.microsoft.com/office/drawing/2014/main" xmlns="" id="{A8CA817C-204F-4FB9-BA5B-FDD4A52D89C3}"/>
              </a:ext>
            </a:extLst>
          </p:cNvPr>
          <p:cNvPicPr>
            <a:picLocks noChangeAspect="1"/>
          </p:cNvPicPr>
          <p:nvPr/>
        </p:nvPicPr>
        <p:blipFill>
          <a:blip r:embed="rId9"/>
          <a:stretch>
            <a:fillRect/>
          </a:stretch>
        </p:blipFill>
        <p:spPr>
          <a:xfrm>
            <a:off x="1763688" y="3360764"/>
            <a:ext cx="5302690" cy="1652896"/>
          </a:xfrm>
          <a:prstGeom prst="rect">
            <a:avLst/>
          </a:prstGeom>
          <a:ln>
            <a:noFill/>
          </a:ln>
          <a:effectLst>
            <a:softEdge rad="112500"/>
          </a:effectLst>
        </p:spPr>
      </p:pic>
      <p:sp>
        <p:nvSpPr>
          <p:cNvPr id="6" name="TextBox 5">
            <a:extLst>
              <a:ext uri="{FF2B5EF4-FFF2-40B4-BE49-F238E27FC236}">
                <a16:creationId xmlns:a16="http://schemas.microsoft.com/office/drawing/2014/main" xmlns="" id="{3DB61C15-0651-427F-9B7D-B0F195C363E3}"/>
              </a:ext>
            </a:extLst>
          </p:cNvPr>
          <p:cNvSpPr txBox="1"/>
          <p:nvPr/>
        </p:nvSpPr>
        <p:spPr>
          <a:xfrm>
            <a:off x="2661698" y="1345644"/>
            <a:ext cx="309634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ĐỌC MỞ RỘNG</a:t>
            </a:r>
          </a:p>
        </p:txBody>
      </p:sp>
    </p:spTree>
    <p:custDataLst>
      <p:tags r:id="rId1"/>
    </p:custDataLst>
    <p:extLst>
      <p:ext uri="{BB962C8B-B14F-4D97-AF65-F5344CB8AC3E}">
        <p14:creationId xmlns:p14="http://schemas.microsoft.com/office/powerpoint/2010/main" val="377727810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3" name="当我们同在一起.wav"/>
          </p:stSnd>
        </p:sndAc>
      </p:transition>
    </mc:Choice>
    <mc:Fallback xmlns="">
      <p:transition spd="slow" advTm="3000">
        <p:sndAc>
          <p:stSnd>
            <p:snd r:embed="rId10" name="当我们同在一起.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xmlns=""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Củng</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cố</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Dặn</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dò</a:t>
            </a:r>
            <a:endPar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14" name="TextBox 4">
            <a:extLst>
              <a:ext uri="{FF2B5EF4-FFF2-40B4-BE49-F238E27FC236}">
                <a16:creationId xmlns:a16="http://schemas.microsoft.com/office/drawing/2014/main" xmlns=""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
        <p:nvSpPr>
          <p:cNvPr id="15" name="TextBox 4">
            <a:extLst>
              <a:ext uri="{FF2B5EF4-FFF2-40B4-BE49-F238E27FC236}">
                <a16:creationId xmlns:a16="http://schemas.microsoft.com/office/drawing/2014/main" xmlns=""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lang="en-US" altLang="en-US" sz="2400" b="1" dirty="0">
                <a:solidFill>
                  <a:srgbClr val="002060"/>
                </a:solidFill>
                <a:cs typeface="Arial"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4) </a:t>
            </a:r>
          </a:p>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p>
        </p:txBody>
      </p:sp>
      <p:sp>
        <p:nvSpPr>
          <p:cNvPr id="16" name="TextBox 4">
            <a:extLst>
              <a:ext uri="{FF2B5EF4-FFF2-40B4-BE49-F238E27FC236}">
                <a16:creationId xmlns:a16="http://schemas.microsoft.com/office/drawing/2014/main" xmlns=""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 Vận dụng</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1197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749">
                <a:defRPr/>
              </a:pPr>
              <a:r>
                <a:rPr lang="en-US" sz="4000" b="1">
                  <a:solidFill>
                    <a:srgbClr val="0000FF"/>
                  </a:solidFill>
                  <a:latin typeface="Arial" pitchFamily="34" charset="0"/>
                  <a:cs typeface="Arial" pitchFamily="34" charset="0"/>
                </a:rPr>
                <a:t>Một cái bút chì</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52466" y="967820"/>
            <a:ext cx="4643670" cy="1171882"/>
          </a:xfrm>
          <a:prstGeom prst="rect">
            <a:avLst/>
          </a:prstGeom>
          <a:solidFill>
            <a:srgbClr val="D5E9C9"/>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 name="Rectangle 1"/>
          <p:cNvSpPr/>
          <p:nvPr/>
        </p:nvSpPr>
        <p:spPr>
          <a:xfrm>
            <a:off x="-4038" y="0"/>
            <a:ext cx="1065902" cy="5164038"/>
          </a:xfrm>
          <a:prstGeom prst="rect">
            <a:avLst/>
          </a:prstGeom>
          <a:gradFill flip="none" rotWithShape="1">
            <a:gsLst>
              <a:gs pos="0">
                <a:srgbClr val="B7E185">
                  <a:shade val="30000"/>
                  <a:satMod val="115000"/>
                </a:srgbClr>
              </a:gs>
              <a:gs pos="50000">
                <a:srgbClr val="B7E185">
                  <a:shade val="67500"/>
                  <a:satMod val="115000"/>
                </a:srgbClr>
              </a:gs>
              <a:gs pos="100000">
                <a:srgbClr val="B7E185">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E8F3E1"/>
              </a:solidFill>
            </a:endParaRPr>
          </a:p>
        </p:txBody>
      </p:sp>
      <p:grpSp>
        <p:nvGrpSpPr>
          <p:cNvPr id="3" name="Group 2"/>
          <p:cNvGrpSpPr/>
          <p:nvPr/>
        </p:nvGrpSpPr>
        <p:grpSpPr>
          <a:xfrm>
            <a:off x="1273727" y="-877"/>
            <a:ext cx="9346947" cy="85278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385839" y="2059895"/>
              <a:ext cx="8082705" cy="626230"/>
            </a:xfrm>
            <a:prstGeom prst="rect">
              <a:avLst/>
            </a:prstGeom>
            <a:noFill/>
          </p:spPr>
          <p:txBody>
            <a:bodyPr wrap="square" rtlCol="0">
              <a:spAutoFit/>
            </a:bodyPr>
            <a:lstStyle/>
            <a:p>
              <a:r>
                <a:rPr lang="en-US" sz="2800" b="1">
                  <a:solidFill>
                    <a:srgbClr val="002060"/>
                  </a:solidFill>
                  <a:latin typeface="Arial" pitchFamily="34" charset="0"/>
                  <a:cs typeface="Arial" pitchFamily="34" charset="0"/>
                </a:rPr>
                <a:t>              Mục tiêu cần đạt</a:t>
              </a:r>
            </a:p>
          </p:txBody>
        </p:sp>
      </p:grpSp>
      <p:grpSp>
        <p:nvGrpSpPr>
          <p:cNvPr id="48" name="Group 47"/>
          <p:cNvGrpSpPr/>
          <p:nvPr/>
        </p:nvGrpSpPr>
        <p:grpSpPr>
          <a:xfrm>
            <a:off x="2" y="-172642"/>
            <a:ext cx="2123727" cy="1761484"/>
            <a:chOff x="1913866" y="2727774"/>
            <a:chExt cx="1909119" cy="1356144"/>
          </a:xfrm>
        </p:grpSpPr>
        <p:sp>
          <p:nvSpPr>
            <p:cNvPr id="46" name="Freeform 45"/>
            <p:cNvSpPr/>
            <p:nvPr/>
          </p:nvSpPr>
          <p:spPr>
            <a:xfrm>
              <a:off x="1913866" y="2727774"/>
              <a:ext cx="1909119" cy="932935"/>
            </a:xfrm>
            <a:custGeom>
              <a:avLst/>
              <a:gdLst>
                <a:gd name="connsiteX0" fmla="*/ 0 w 1909119"/>
                <a:gd name="connsiteY0" fmla="*/ 926756 h 932935"/>
                <a:gd name="connsiteX1" fmla="*/ 0 w 1909119"/>
                <a:gd name="connsiteY1" fmla="*/ 117389 h 932935"/>
                <a:gd name="connsiteX2" fmla="*/ 148281 w 1909119"/>
                <a:gd name="connsiteY2" fmla="*/ 105032 h 932935"/>
                <a:gd name="connsiteX3" fmla="*/ 296562 w 1909119"/>
                <a:gd name="connsiteY3" fmla="*/ 123567 h 932935"/>
                <a:gd name="connsiteX4" fmla="*/ 438665 w 1909119"/>
                <a:gd name="connsiteY4" fmla="*/ 160637 h 932935"/>
                <a:gd name="connsiteX5" fmla="*/ 543697 w 1909119"/>
                <a:gd name="connsiteY5" fmla="*/ 203886 h 932935"/>
                <a:gd name="connsiteX6" fmla="*/ 654908 w 1909119"/>
                <a:gd name="connsiteY6" fmla="*/ 148281 h 932935"/>
                <a:gd name="connsiteX7" fmla="*/ 840259 w 1909119"/>
                <a:gd name="connsiteY7" fmla="*/ 86497 h 932935"/>
                <a:gd name="connsiteX8" fmla="*/ 1000897 w 1909119"/>
                <a:gd name="connsiteY8" fmla="*/ 55605 h 932935"/>
                <a:gd name="connsiteX9" fmla="*/ 1192427 w 1909119"/>
                <a:gd name="connsiteY9" fmla="*/ 18535 h 932935"/>
                <a:gd name="connsiteX10" fmla="*/ 1451919 w 1909119"/>
                <a:gd name="connsiteY10" fmla="*/ 0 h 932935"/>
                <a:gd name="connsiteX11" fmla="*/ 1655805 w 1909119"/>
                <a:gd name="connsiteY11" fmla="*/ 12356 h 932935"/>
                <a:gd name="connsiteX12" fmla="*/ 1847335 w 1909119"/>
                <a:gd name="connsiteY12" fmla="*/ 30891 h 932935"/>
                <a:gd name="connsiteX13" fmla="*/ 1909119 w 1909119"/>
                <a:gd name="connsiteY13" fmla="*/ 30891 h 932935"/>
                <a:gd name="connsiteX14" fmla="*/ 1810265 w 1909119"/>
                <a:gd name="connsiteY14" fmla="*/ 846437 h 932935"/>
                <a:gd name="connsiteX15" fmla="*/ 1421027 w 1909119"/>
                <a:gd name="connsiteY15" fmla="*/ 784654 h 932935"/>
                <a:gd name="connsiteX16" fmla="*/ 1229497 w 1909119"/>
                <a:gd name="connsiteY16" fmla="*/ 797010 h 932935"/>
                <a:gd name="connsiteX17" fmla="*/ 1081216 w 1909119"/>
                <a:gd name="connsiteY17" fmla="*/ 797010 h 932935"/>
                <a:gd name="connsiteX18" fmla="*/ 908221 w 1909119"/>
                <a:gd name="connsiteY18" fmla="*/ 827902 h 932935"/>
                <a:gd name="connsiteX19" fmla="*/ 753762 w 1909119"/>
                <a:gd name="connsiteY19" fmla="*/ 883508 h 932935"/>
                <a:gd name="connsiteX20" fmla="*/ 648730 w 1909119"/>
                <a:gd name="connsiteY20" fmla="*/ 932935 h 932935"/>
                <a:gd name="connsiteX21" fmla="*/ 537519 w 1909119"/>
                <a:gd name="connsiteY21" fmla="*/ 889686 h 932935"/>
                <a:gd name="connsiteX22" fmla="*/ 284205 w 1909119"/>
                <a:gd name="connsiteY22" fmla="*/ 871151 h 932935"/>
                <a:gd name="connsiteX23" fmla="*/ 154459 w 1909119"/>
                <a:gd name="connsiteY23" fmla="*/ 889686 h 932935"/>
                <a:gd name="connsiteX24" fmla="*/ 0 w 1909119"/>
                <a:gd name="connsiteY24" fmla="*/ 926756 h 93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9119" h="932935">
                  <a:moveTo>
                    <a:pt x="0" y="926756"/>
                  </a:moveTo>
                  <a:lnTo>
                    <a:pt x="0" y="117389"/>
                  </a:lnTo>
                  <a:lnTo>
                    <a:pt x="148281" y="105032"/>
                  </a:lnTo>
                  <a:lnTo>
                    <a:pt x="296562" y="123567"/>
                  </a:lnTo>
                  <a:lnTo>
                    <a:pt x="438665" y="160637"/>
                  </a:lnTo>
                  <a:lnTo>
                    <a:pt x="543697" y="203886"/>
                  </a:lnTo>
                  <a:lnTo>
                    <a:pt x="654908" y="148281"/>
                  </a:lnTo>
                  <a:lnTo>
                    <a:pt x="840259" y="86497"/>
                  </a:lnTo>
                  <a:lnTo>
                    <a:pt x="1000897" y="55605"/>
                  </a:lnTo>
                  <a:lnTo>
                    <a:pt x="1192427" y="18535"/>
                  </a:lnTo>
                  <a:lnTo>
                    <a:pt x="1451919" y="0"/>
                  </a:lnTo>
                  <a:lnTo>
                    <a:pt x="1655805" y="12356"/>
                  </a:lnTo>
                  <a:lnTo>
                    <a:pt x="1847335" y="30891"/>
                  </a:lnTo>
                  <a:lnTo>
                    <a:pt x="1909119" y="30891"/>
                  </a:lnTo>
                  <a:lnTo>
                    <a:pt x="1810265" y="846437"/>
                  </a:lnTo>
                  <a:lnTo>
                    <a:pt x="1421027" y="784654"/>
                  </a:lnTo>
                  <a:lnTo>
                    <a:pt x="1229497" y="797010"/>
                  </a:lnTo>
                  <a:lnTo>
                    <a:pt x="1081216" y="797010"/>
                  </a:lnTo>
                  <a:lnTo>
                    <a:pt x="908221" y="827902"/>
                  </a:lnTo>
                  <a:lnTo>
                    <a:pt x="753762" y="883508"/>
                  </a:lnTo>
                  <a:lnTo>
                    <a:pt x="648730" y="932935"/>
                  </a:lnTo>
                  <a:lnTo>
                    <a:pt x="537519" y="889686"/>
                  </a:lnTo>
                  <a:lnTo>
                    <a:pt x="284205" y="871151"/>
                  </a:lnTo>
                  <a:lnTo>
                    <a:pt x="154459" y="889686"/>
                  </a:lnTo>
                  <a:lnTo>
                    <a:pt x="0" y="926756"/>
                  </a:lnTo>
                  <a:close/>
                </a:path>
              </a:pathLst>
            </a:custGeom>
            <a:solidFill>
              <a:srgbClr val="456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6A2C"/>
                </a:solidFill>
              </a:endParaRPr>
            </a:p>
          </p:txBody>
        </p:sp>
        <p:sp>
          <p:nvSpPr>
            <p:cNvPr id="53" name="Rectangle 52"/>
            <p:cNvSpPr/>
            <p:nvPr/>
          </p:nvSpPr>
          <p:spPr>
            <a:xfrm>
              <a:off x="2267744" y="3219822"/>
              <a:ext cx="1296144" cy="864096"/>
            </a:xfrm>
            <a:prstGeom prst="rect">
              <a:avLst/>
            </a:prstGeom>
            <a:noFill/>
          </p:spPr>
          <p:txBody>
            <a:bodyPr wrap="none" lIns="91440" tIns="45720" rIns="91440" bIns="45720">
              <a:prstTxWarp prst="textArchUp">
                <a:avLst>
                  <a:gd name="adj" fmla="val 6915246"/>
                </a:avLst>
              </a:prstTxWarp>
              <a:spAutoFit/>
            </a:bodyPr>
            <a:lstStyle/>
            <a:p>
              <a:pPr algn="ctr"/>
              <a:r>
                <a:rPr lang="en-US" sz="3500" b="1">
                  <a:ln w="12700">
                    <a:no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rPr>
                <a:t>Bài 18</a:t>
              </a:r>
            </a:p>
          </p:txBody>
        </p:sp>
      </p:grpSp>
      <p:sp>
        <p:nvSpPr>
          <p:cNvPr id="29"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Rectangle 4"/>
          <p:cNvSpPr/>
          <p:nvPr/>
        </p:nvSpPr>
        <p:spPr>
          <a:xfrm>
            <a:off x="1115616" y="2257225"/>
            <a:ext cx="4643670" cy="2764539"/>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2" name="Rectangle 21"/>
          <p:cNvSpPr/>
          <p:nvPr/>
        </p:nvSpPr>
        <p:spPr>
          <a:xfrm>
            <a:off x="5940157" y="939817"/>
            <a:ext cx="3150499" cy="408020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3" name="Text Box 2"/>
          <p:cNvSpPr txBox="1">
            <a:spLocks noChangeArrowheads="1"/>
          </p:cNvSpPr>
          <p:nvPr/>
        </p:nvSpPr>
        <p:spPr bwMode="auto">
          <a:xfrm>
            <a:off x="1187624" y="1031716"/>
            <a:ext cx="4608512" cy="1107986"/>
          </a:xfrm>
          <a:prstGeom prst="rect">
            <a:avLst/>
          </a:prstGeom>
          <a:noFill/>
          <a:ln w="9525">
            <a:noFill/>
            <a:miter lim="800000"/>
            <a:headEnd/>
            <a:tailEnd/>
          </a:ln>
          <a:effectLst/>
        </p:spPr>
        <p:txBody>
          <a:bodyPr wrap="square" lIns="91430" tIns="45715" rIns="91430" bIns="45715">
            <a:spAutoFit/>
          </a:bodyPr>
          <a:lstStyle/>
          <a:p>
            <a:pPr algn="l">
              <a:spcBef>
                <a:spcPct val="50000"/>
              </a:spcBef>
            </a:pPr>
            <a:r>
              <a:rPr lang="nl-NL" sz="2200" b="1">
                <a:solidFill>
                  <a:srgbClr val="800000"/>
                </a:solidFill>
                <a:latin typeface="Arial" pitchFamily="34" charset="0"/>
                <a:cs typeface="Arial" pitchFamily="34" charset="0"/>
              </a:rPr>
              <a:t>Bài 18: </a:t>
            </a:r>
            <a:r>
              <a:rPr lang="nl-NL" sz="2200" b="1" i="1">
                <a:solidFill>
                  <a:srgbClr val="00589A"/>
                </a:solidFill>
                <a:latin typeface="Arial" pitchFamily="34" charset="0"/>
                <a:cs typeface="Arial" pitchFamily="34" charset="0"/>
              </a:rPr>
              <a:t>Luyện viết đoạn: </a:t>
            </a:r>
            <a:r>
              <a:rPr lang="nl-NL" sz="2200" b="1">
                <a:solidFill>
                  <a:srgbClr val="800000"/>
                </a:solidFill>
                <a:latin typeface="Arial" pitchFamily="34" charset="0"/>
                <a:cs typeface="Arial" pitchFamily="34" charset="0"/>
              </a:rPr>
              <a:t>Giới thiệu đồ dùng học tập  </a:t>
            </a:r>
            <a:r>
              <a:rPr lang="en-US" sz="2200">
                <a:latin typeface="Arial" pitchFamily="34" charset="0"/>
                <a:cs typeface="Arial" pitchFamily="34" charset="0"/>
              </a:rPr>
              <a:t>Tiết 4 (trang  83 sgk TV 2)</a:t>
            </a:r>
            <a:endParaRPr lang="vi-VN" sz="2200">
              <a:latin typeface="Arial" pitchFamily="34" charset="0"/>
              <a:cs typeface="Arial" pitchFamily="34" charset="0"/>
            </a:endParaRPr>
          </a:p>
        </p:txBody>
      </p:sp>
      <p:sp>
        <p:nvSpPr>
          <p:cNvPr id="24" name="Text Box 11"/>
          <p:cNvSpPr txBox="1">
            <a:spLocks noChangeArrowheads="1"/>
          </p:cNvSpPr>
          <p:nvPr/>
        </p:nvSpPr>
        <p:spPr bwMode="auto">
          <a:xfrm>
            <a:off x="1061864" y="2257225"/>
            <a:ext cx="4464496" cy="2862312"/>
          </a:xfrm>
          <a:prstGeom prst="rect">
            <a:avLst/>
          </a:prstGeom>
          <a:noFill/>
          <a:ln>
            <a:noFill/>
          </a:ln>
          <a:effectLst/>
        </p:spPr>
        <p:txBody>
          <a:bodyPr wrap="square" lIns="91430" tIns="45715" rIns="91430" bIns="45715">
            <a:spAutoFit/>
          </a:bodyPr>
          <a:lstStyle/>
          <a:p>
            <a:pPr marL="342900" indent="-342900" algn="just">
              <a:lnSpc>
                <a:spcPct val="150000"/>
              </a:lnSpc>
              <a:buFontTx/>
              <a:buChar char="-"/>
            </a:pPr>
            <a:r>
              <a:rPr lang="en-US" sz="2000" b="1">
                <a:latin typeface="Arial (Body)"/>
              </a:rPr>
              <a:t>Biết giới thiệu được một đồ dùng học tập quen thuộc.</a:t>
            </a:r>
            <a:endParaRPr lang="vi-VN" sz="2000" b="1">
              <a:latin typeface="Arial (Body)"/>
            </a:endParaRPr>
          </a:p>
          <a:p>
            <a:pPr marL="342900" indent="-342900" algn="just">
              <a:lnSpc>
                <a:spcPct val="150000"/>
              </a:lnSpc>
              <a:buFontTx/>
              <a:buChar char="-"/>
            </a:pPr>
            <a:r>
              <a:rPr lang="vi-VN" sz="2000" b="1">
                <a:latin typeface="Arial (Body)"/>
              </a:rPr>
              <a:t>Biết viết đoạn văn giới thiệu về một đồ dùng học tập.</a:t>
            </a:r>
            <a:endParaRPr lang="en-US" sz="2000" b="1">
              <a:latin typeface="Arial (Body)"/>
            </a:endParaRPr>
          </a:p>
          <a:p>
            <a:pPr algn="just">
              <a:lnSpc>
                <a:spcPct val="150000"/>
              </a:lnSpc>
            </a:pPr>
            <a:r>
              <a:rPr lang="en-US" sz="2000" b="1">
                <a:latin typeface="Arial (Body)"/>
              </a:rPr>
              <a:t>- Biết trao đổi về  đoạn văn vừa viết.</a:t>
            </a:r>
          </a:p>
        </p:txBody>
      </p:sp>
      <p:pic>
        <p:nvPicPr>
          <p:cNvPr id="40962" name="Picture 2"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046922"/>
            <a:ext cx="2839768" cy="39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1000"/>
                                        <p:tgtEl>
                                          <p:spTgt spid="2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6" presetClass="entr" presetSubtype="32" fill="hold" nodeType="withEffect">
                                  <p:stCondLst>
                                    <p:cond delay="0"/>
                                  </p:stCondLst>
                                  <p:childTnLst>
                                    <p:set>
                                      <p:cBhvr>
                                        <p:cTn id="30" dur="1" fill="hold">
                                          <p:stCondLst>
                                            <p:cond delay="0"/>
                                          </p:stCondLst>
                                        </p:cTn>
                                        <p:tgtEl>
                                          <p:spTgt spid="40962"/>
                                        </p:tgtEl>
                                        <p:attrNameLst>
                                          <p:attrName>style.visibility</p:attrName>
                                        </p:attrNameLst>
                                      </p:cBhvr>
                                      <p:to>
                                        <p:strVal val="visible"/>
                                      </p:to>
                                    </p:set>
                                    <p:animEffect transition="in" filter="circle(out)">
                                      <p:cBhvr>
                                        <p:cTn id="31" dur="1000"/>
                                        <p:tgtEl>
                                          <p:spTgt spid="409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wipe(left)">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wipe(left)">
                                      <p:cBhvr>
                                        <p:cTn id="49"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9" grpId="0" animBg="1"/>
      <p:bldP spid="5"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44071</TotalTime>
  <Words>1331</Words>
  <Application>Microsoft Office PowerPoint</Application>
  <PresentationFormat>On-screen Show (16:9)</PresentationFormat>
  <Paragraphs>210</Paragraphs>
  <Slides>30</Slides>
  <Notes>25</Notes>
  <HiddenSlides>0</HiddenSlides>
  <MMClips>0</MMClips>
  <ScaleCrop>false</ScaleCrop>
  <HeadingPairs>
    <vt:vector size="4" baseType="variant">
      <vt:variant>
        <vt:lpstr>Theme</vt:lpstr>
      </vt:variant>
      <vt:variant>
        <vt:i4>6</vt:i4>
      </vt:variant>
      <vt:variant>
        <vt:lpstr>Slide Titles</vt:lpstr>
      </vt:variant>
      <vt:variant>
        <vt:i4>30</vt:i4>
      </vt:variant>
    </vt:vector>
  </HeadingPairs>
  <TitlesOfParts>
    <vt:vector size="36" baseType="lpstr">
      <vt:lpstr>自定义设计方案</vt:lpstr>
      <vt:lpstr>1_自定义设计方案</vt:lpstr>
      <vt:lpstr>2_自定义设计方案</vt:lpstr>
      <vt:lpstr>1_Default Design</vt:lpstr>
      <vt:lpstr>3_自定义设计方案</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Admin</cp:lastModifiedBy>
  <cp:revision>1044</cp:revision>
  <dcterms:created xsi:type="dcterms:W3CDTF">2015-04-15T03:07:00Z</dcterms:created>
  <dcterms:modified xsi:type="dcterms:W3CDTF">2023-03-30T08:52:35Z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