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51"/>
  </p:notesMasterIdLst>
  <p:sldIdLst>
    <p:sldId id="794" r:id="rId2"/>
    <p:sldId id="657" r:id="rId3"/>
    <p:sldId id="811" r:id="rId4"/>
    <p:sldId id="796" r:id="rId5"/>
    <p:sldId id="812" r:id="rId6"/>
    <p:sldId id="658" r:id="rId7"/>
    <p:sldId id="809" r:id="rId8"/>
    <p:sldId id="798" r:id="rId9"/>
    <p:sldId id="810" r:id="rId10"/>
    <p:sldId id="816" r:id="rId11"/>
    <p:sldId id="814" r:id="rId12"/>
    <p:sldId id="662" r:id="rId13"/>
    <p:sldId id="711" r:id="rId14"/>
    <p:sldId id="710" r:id="rId15"/>
    <p:sldId id="712" r:id="rId16"/>
    <p:sldId id="818" r:id="rId17"/>
    <p:sldId id="708" r:id="rId18"/>
    <p:sldId id="820" r:id="rId19"/>
    <p:sldId id="821" r:id="rId20"/>
    <p:sldId id="707" r:id="rId21"/>
    <p:sldId id="635" r:id="rId22"/>
    <p:sldId id="664" r:id="rId23"/>
    <p:sldId id="775" r:id="rId24"/>
    <p:sldId id="258" r:id="rId25"/>
    <p:sldId id="259" r:id="rId26"/>
    <p:sldId id="260" r:id="rId27"/>
    <p:sldId id="558" r:id="rId28"/>
    <p:sldId id="735" r:id="rId29"/>
    <p:sldId id="797" r:id="rId30"/>
    <p:sldId id="637" r:id="rId31"/>
    <p:sldId id="802" r:id="rId32"/>
    <p:sldId id="644" r:id="rId33"/>
    <p:sldId id="800" r:id="rId34"/>
    <p:sldId id="791" r:id="rId35"/>
    <p:sldId id="801" r:id="rId36"/>
    <p:sldId id="804" r:id="rId37"/>
    <p:sldId id="799" r:id="rId38"/>
    <p:sldId id="736" r:id="rId39"/>
    <p:sldId id="737" r:id="rId40"/>
    <p:sldId id="785" r:id="rId41"/>
    <p:sldId id="782" r:id="rId42"/>
    <p:sldId id="803" r:id="rId43"/>
    <p:sldId id="805" r:id="rId44"/>
    <p:sldId id="806" r:id="rId45"/>
    <p:sldId id="807" r:id="rId46"/>
    <p:sldId id="808" r:id="rId47"/>
    <p:sldId id="822" r:id="rId48"/>
    <p:sldId id="823" r:id="rId49"/>
    <p:sldId id="78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F4"/>
    <a:srgbClr val="FFC9ED"/>
    <a:srgbClr val="47CFFF"/>
    <a:srgbClr val="9BE5FF"/>
    <a:srgbClr val="FA9486"/>
    <a:srgbClr val="89E0FF"/>
    <a:srgbClr val="FFABE3"/>
    <a:srgbClr val="FF7DD4"/>
    <a:srgbClr val="FFBDE9"/>
    <a:srgbClr val="DA0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94" autoAdjust="0"/>
    <p:restoredTop sz="94660"/>
  </p:normalViewPr>
  <p:slideViewPr>
    <p:cSldViewPr snapToGrid="0">
      <p:cViewPr>
        <p:scale>
          <a:sx n="81" d="100"/>
          <a:sy n="81" d="100"/>
        </p:scale>
        <p:origin x="-180" y="3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2050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2703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641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2897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06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6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664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44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5530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7130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0562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99906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9497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8526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2647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73885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867044-4CD8-4D90-A50B-F50020654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A6AFC1-7793-4CDC-A9C1-B9DF9B00FB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20D2920-2379-406E-861D-B0B837977F2F}"/>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DE56EB50-0475-4A5B-826F-B2B11354F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58F7-0E06-4681-8AC4-8F2ED91373EB}"/>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197783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24A36-058C-4A5D-91F7-1BFB9FB99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094497-5735-428C-A086-FF01D0C8EC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08155-F318-4C09-8E82-F0E5C584A344}"/>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B578F0C7-3C18-4EB1-B852-5E40B6C07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34CF83-D352-43FC-A4CC-20B104FA2C87}"/>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269534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501C14-3579-461D-9EEA-79FC351D2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EF673D-E78E-444A-9547-1FA7AF08D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AAE9C5-E827-42D3-A649-608BF36E461F}"/>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152CA6C7-822C-428D-AA0C-2E0633918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2AB877-BAE7-41DC-89B3-6F26909CB831}"/>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398301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4/4/2023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73578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0226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1DE3A-F4AD-4A3F-85CF-F8D7CC9C9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917626-8D95-4534-85F3-A8E66A529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8E3411-5D24-407D-BE13-C1708BA46A62}"/>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FFF28F4C-CA0C-414C-9A41-B34C64EB8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940C1F-13A2-4DFA-B0A4-C6A7750643E8}"/>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143075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A7D5AB-88F7-450D-8759-9268A0C10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4CDED35-4F00-48DD-A629-87A0BF54A5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62BF067-81C4-46EF-B0A3-CAE71D95EAEF}"/>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FB3261A0-336E-437B-8AC8-1BB5AB61D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D3A25E-10E4-43C2-A31B-B6018112C804}"/>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87889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892FF0-B6FF-4364-92B4-7C1C073DA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18C817-AD10-4411-A243-FDB02B2E6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6E69E0F-63C8-4AD4-B2C3-AC890AA4B4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DAF1F36-9C8D-461E-97CE-1519E02C5763}"/>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6" name="Footer Placeholder 5">
            <a:extLst>
              <a:ext uri="{FF2B5EF4-FFF2-40B4-BE49-F238E27FC236}">
                <a16:creationId xmlns:a16="http://schemas.microsoft.com/office/drawing/2014/main" xmlns="" id="{CB856509-688D-4464-8248-FB152B3E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FE3E577-CB5F-4ED9-8E6D-E6526924D517}"/>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210521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17FB6-6619-450F-B181-A2C3BA0A21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F096AD-9889-4FA1-A096-2A914B8E5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04814B-64A6-45CF-9180-31A59750D2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16749A-7B4D-406E-92D8-E18D86F21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A560217-B0C1-404B-BC42-B2AA995BD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6C87BFF-DB98-40A4-876A-87A86D3D86B2}"/>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8" name="Footer Placeholder 7">
            <a:extLst>
              <a:ext uri="{FF2B5EF4-FFF2-40B4-BE49-F238E27FC236}">
                <a16:creationId xmlns:a16="http://schemas.microsoft.com/office/drawing/2014/main" xmlns="" id="{0542D022-82BB-4AB7-AAAC-A2B4239302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E8963D-71D1-457D-85F3-E95DDBA89EE5}"/>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339161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C18B6-9B71-47E6-A96F-6761A4EDB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5BEC53-6EC6-4AD7-AE36-09D54DA837F6}"/>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4" name="Footer Placeholder 3">
            <a:extLst>
              <a:ext uri="{FF2B5EF4-FFF2-40B4-BE49-F238E27FC236}">
                <a16:creationId xmlns:a16="http://schemas.microsoft.com/office/drawing/2014/main" xmlns="" id="{6FC10F31-B6A0-42AE-B5E8-AC3638331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0AB85C8-6790-435C-A209-24C92CB183FC}"/>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194741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04D5F1-CAE9-405D-B7DF-ECE7FC34A312}"/>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3" name="Footer Placeholder 2">
            <a:extLst>
              <a:ext uri="{FF2B5EF4-FFF2-40B4-BE49-F238E27FC236}">
                <a16:creationId xmlns:a16="http://schemas.microsoft.com/office/drawing/2014/main" xmlns="" id="{C4B4C00D-3D91-4D3A-A636-0C37C5040F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6E2F7D8-EFEA-4649-A34C-228DFB5DCD2C}"/>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151454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A24EE-0F60-47BA-86AA-DC8806533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9DF2614-C424-47EF-B76A-B7E3DCD61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6DC92F6-FBA3-48AE-928F-AC73C9C12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72B6DA-8A84-488B-972A-0C80BC5B2E8C}"/>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6" name="Footer Placeholder 5">
            <a:extLst>
              <a:ext uri="{FF2B5EF4-FFF2-40B4-BE49-F238E27FC236}">
                <a16:creationId xmlns:a16="http://schemas.microsoft.com/office/drawing/2014/main" xmlns="" id="{34AEE0FC-38CB-40F9-99E1-B04470B36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E60AF9-72C4-4E1A-9600-C33EC058AF34}"/>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330777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338CC-4A37-4822-848E-8F3561CAF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3E857B-315B-4F4D-A1B0-E4332EA3B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71CB6CF-D73C-446D-BEA8-E2CB69DF7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66A3AF-2C3B-4DEF-94C1-E7B59BD0BA33}"/>
              </a:ext>
            </a:extLst>
          </p:cNvPr>
          <p:cNvSpPr>
            <a:spLocks noGrp="1"/>
          </p:cNvSpPr>
          <p:nvPr>
            <p:ph type="dt" sz="half" idx="10"/>
          </p:nvPr>
        </p:nvSpPr>
        <p:spPr/>
        <p:txBody>
          <a:bodyPr/>
          <a:lstStyle/>
          <a:p>
            <a:fld id="{2061F70A-17BB-4BA2-AB48-386B5933DF9E}" type="datetimeFigureOut">
              <a:rPr lang="en-US" smtClean="0"/>
              <a:t>4/4/2023</a:t>
            </a:fld>
            <a:endParaRPr lang="en-US"/>
          </a:p>
        </p:txBody>
      </p:sp>
      <p:sp>
        <p:nvSpPr>
          <p:cNvPr id="6" name="Footer Placeholder 5">
            <a:extLst>
              <a:ext uri="{FF2B5EF4-FFF2-40B4-BE49-F238E27FC236}">
                <a16:creationId xmlns:a16="http://schemas.microsoft.com/office/drawing/2014/main" xmlns="" id="{68852C87-5028-4199-B14B-7C5E000EA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23DB25-DA44-41F7-83B0-36332C0A4B33}"/>
              </a:ext>
            </a:extLst>
          </p:cNvPr>
          <p:cNvSpPr>
            <a:spLocks noGrp="1"/>
          </p:cNvSpPr>
          <p:nvPr>
            <p:ph type="sldNum" sz="quarter" idx="12"/>
          </p:nvPr>
        </p:nvSpPr>
        <p:spPr/>
        <p:txBody>
          <a:bodyPr/>
          <a:lstStyle/>
          <a:p>
            <a:fld id="{F72C868A-DE86-4753-9A85-C2B378293BE2}" type="slidenum">
              <a:rPr lang="en-US" smtClean="0"/>
              <a:t>‹#›</a:t>
            </a:fld>
            <a:endParaRPr lang="en-US"/>
          </a:p>
        </p:txBody>
      </p:sp>
    </p:spTree>
    <p:extLst>
      <p:ext uri="{BB962C8B-B14F-4D97-AF65-F5344CB8AC3E}">
        <p14:creationId xmlns:p14="http://schemas.microsoft.com/office/powerpoint/2010/main" val="372273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2760102-4192-434E-B01F-84DBEEDCA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D3E6A89-6232-4124-957D-96362164D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B303-CA3D-4C1F-B4AA-9EA2BD9AC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1F70A-17BB-4BA2-AB48-386B5933DF9E}" type="datetimeFigureOut">
              <a:rPr lang="en-US" smtClean="0"/>
              <a:t>4/4/2023</a:t>
            </a:fld>
            <a:endParaRPr lang="en-US"/>
          </a:p>
        </p:txBody>
      </p:sp>
      <p:sp>
        <p:nvSpPr>
          <p:cNvPr id="5" name="Footer Placeholder 4">
            <a:extLst>
              <a:ext uri="{FF2B5EF4-FFF2-40B4-BE49-F238E27FC236}">
                <a16:creationId xmlns:a16="http://schemas.microsoft.com/office/drawing/2014/main" xmlns="" id="{E814E144-DC77-488C-9695-E9A6EBA5D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9BCEC5-2DDD-4D2F-8259-AC1F12F39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C868A-DE86-4753-9A85-C2B378293BE2}" type="slidenum">
              <a:rPr lang="en-US" smtClean="0"/>
              <a:t>‹#›</a:t>
            </a:fld>
            <a:endParaRPr lang="en-US"/>
          </a:p>
        </p:txBody>
      </p:sp>
    </p:spTree>
    <p:extLst>
      <p:ext uri="{BB962C8B-B14F-4D97-AF65-F5344CB8AC3E}">
        <p14:creationId xmlns:p14="http://schemas.microsoft.com/office/powerpoint/2010/main" val="136770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jpg"/><Relationship Id="rId5" Type="http://schemas.microsoft.com/office/2007/relationships/hdphoto" Target="../media/hdphoto6.wdp"/><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png"/><Relationship Id="rId3" Type="http://schemas.microsoft.com/office/2007/relationships/media" Target="../media/media1.mp4"/><Relationship Id="rId7" Type="http://schemas.microsoft.com/office/2007/relationships/hdphoto" Target="../media/hdphoto5.wdp"/><Relationship Id="rId12" Type="http://schemas.openxmlformats.org/officeDocument/2006/relationships/image" Target="../media/image2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11" Type="http://schemas.openxmlformats.org/officeDocument/2006/relationships/image" Target="../media/image22.jpg"/><Relationship Id="rId5" Type="http://schemas.openxmlformats.org/officeDocument/2006/relationships/slideLayout" Target="../slideLayouts/slideLayout12.xml"/><Relationship Id="rId10" Type="http://schemas.openxmlformats.org/officeDocument/2006/relationships/image" Target="../media/image21.jpg"/><Relationship Id="rId4" Type="http://schemas.openxmlformats.org/officeDocument/2006/relationships/video" Target="../media/media1.mp4"/><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3292" y="574431"/>
            <a:ext cx="9050216" cy="2585323"/>
          </a:xfrm>
          <a:prstGeom prst="rect">
            <a:avLst/>
          </a:prstGeom>
          <a:noFill/>
        </p:spPr>
        <p:txBody>
          <a:bodyPr wrap="square" rtlCol="0">
            <a:spAutoFit/>
          </a:bodyPr>
          <a:lstStyle/>
          <a:p>
            <a:pPr algn="ctr"/>
            <a:r>
              <a:rPr lang="en-US" sz="5400" dirty="0" err="1" smtClean="0">
                <a:latin typeface="Amazone" pitchFamily="66" charset="0"/>
              </a:rPr>
              <a:t>Thứ</a:t>
            </a:r>
            <a:r>
              <a:rPr lang="en-US" sz="5400" dirty="0" smtClean="0">
                <a:latin typeface="Amazone" pitchFamily="66" charset="0"/>
              </a:rPr>
              <a:t> </a:t>
            </a:r>
            <a:r>
              <a:rPr lang="en-US" sz="5400" dirty="0" err="1" smtClean="0">
                <a:latin typeface="Amazone" pitchFamily="66" charset="0"/>
              </a:rPr>
              <a:t>hai</a:t>
            </a:r>
            <a:r>
              <a:rPr lang="en-US" sz="5400" dirty="0" smtClean="0">
                <a:latin typeface="Amazone" pitchFamily="66" charset="0"/>
              </a:rPr>
              <a:t> </a:t>
            </a:r>
            <a:r>
              <a:rPr lang="en-US" sz="5400" dirty="0" err="1" smtClean="0">
                <a:latin typeface="Amazone" pitchFamily="66" charset="0"/>
              </a:rPr>
              <a:t>ngày</a:t>
            </a:r>
            <a:r>
              <a:rPr lang="en-US" sz="5400" dirty="0" smtClean="0">
                <a:latin typeface="Amazone" pitchFamily="66" charset="0"/>
              </a:rPr>
              <a:t> 3 </a:t>
            </a:r>
            <a:r>
              <a:rPr lang="en-US" sz="5400" dirty="0" err="1" smtClean="0">
                <a:latin typeface="Amazone" pitchFamily="66" charset="0"/>
              </a:rPr>
              <a:t>tháng</a:t>
            </a:r>
            <a:r>
              <a:rPr lang="en-US" sz="5400" dirty="0" smtClean="0">
                <a:latin typeface="Amazone" pitchFamily="66" charset="0"/>
              </a:rPr>
              <a:t> 4 </a:t>
            </a:r>
            <a:r>
              <a:rPr lang="en-US" sz="5400" dirty="0" err="1" smtClean="0">
                <a:latin typeface="Amazone" pitchFamily="66" charset="0"/>
              </a:rPr>
              <a:t>năm</a:t>
            </a:r>
            <a:r>
              <a:rPr lang="en-US" sz="5400" dirty="0" smtClean="0">
                <a:latin typeface="Amazone" pitchFamily="66" charset="0"/>
              </a:rPr>
              <a:t> 2023</a:t>
            </a:r>
          </a:p>
          <a:p>
            <a:pPr algn="ctr"/>
            <a:r>
              <a:rPr lang="en-US" sz="5400" u="sng" dirty="0" err="1" smtClean="0">
                <a:latin typeface="Amazone" pitchFamily="66" charset="0"/>
              </a:rPr>
              <a:t>Tiếng</a:t>
            </a:r>
            <a:r>
              <a:rPr lang="en-US" sz="5400" u="sng" dirty="0" smtClean="0">
                <a:latin typeface="Amazone" pitchFamily="66" charset="0"/>
              </a:rPr>
              <a:t> </a:t>
            </a:r>
            <a:r>
              <a:rPr lang="en-US" sz="5400" u="sng" dirty="0" err="1" smtClean="0">
                <a:latin typeface="Amazone" pitchFamily="66" charset="0"/>
              </a:rPr>
              <a:t>việt</a:t>
            </a:r>
            <a:endParaRPr lang="en-US" sz="5400" u="sng" dirty="0" smtClean="0">
              <a:latin typeface="Amazone" pitchFamily="66" charset="0"/>
            </a:endParaRPr>
          </a:p>
          <a:p>
            <a:pPr algn="ctr"/>
            <a:r>
              <a:rPr lang="en-US" sz="5400" dirty="0" err="1" smtClean="0">
                <a:latin typeface="Amazone" pitchFamily="66" charset="0"/>
              </a:rPr>
              <a:t>Đọc</a:t>
            </a:r>
            <a:r>
              <a:rPr lang="en-US" sz="5400" dirty="0" smtClean="0">
                <a:latin typeface="Amazone" pitchFamily="66" charset="0"/>
              </a:rPr>
              <a:t>: </a:t>
            </a:r>
            <a:r>
              <a:rPr lang="en-US" sz="5400" dirty="0" err="1" smtClean="0">
                <a:latin typeface="Amazone" pitchFamily="66" charset="0"/>
              </a:rPr>
              <a:t>Cảm</a:t>
            </a:r>
            <a:r>
              <a:rPr lang="en-US" sz="5400" dirty="0" smtClean="0">
                <a:latin typeface="Amazone" pitchFamily="66" charset="0"/>
              </a:rPr>
              <a:t> </a:t>
            </a:r>
            <a:r>
              <a:rPr lang="en-US" sz="5400" dirty="0" err="1" smtClean="0">
                <a:latin typeface="Amazone" pitchFamily="66" charset="0"/>
              </a:rPr>
              <a:t>ơn</a:t>
            </a:r>
            <a:r>
              <a:rPr lang="en-US" sz="5400" dirty="0" smtClean="0">
                <a:latin typeface="Amazone" pitchFamily="66" charset="0"/>
              </a:rPr>
              <a:t> </a:t>
            </a:r>
            <a:r>
              <a:rPr lang="en-US" sz="5400" dirty="0" err="1" smtClean="0">
                <a:latin typeface="Amazone" pitchFamily="66" charset="0"/>
              </a:rPr>
              <a:t>anh</a:t>
            </a:r>
            <a:r>
              <a:rPr lang="en-US" sz="5400" dirty="0" smtClean="0">
                <a:latin typeface="Amazone" pitchFamily="66" charset="0"/>
              </a:rPr>
              <a:t> </a:t>
            </a:r>
            <a:r>
              <a:rPr lang="en-US" sz="5400" dirty="0" err="1" smtClean="0">
                <a:latin typeface="Amazone" pitchFamily="66" charset="0"/>
              </a:rPr>
              <a:t>Hà</a:t>
            </a:r>
            <a:r>
              <a:rPr lang="en-US" sz="5400" dirty="0" smtClean="0">
                <a:latin typeface="Amazone" pitchFamily="66" charset="0"/>
              </a:rPr>
              <a:t> </a:t>
            </a:r>
            <a:r>
              <a:rPr lang="en-US" sz="5400" dirty="0" err="1" smtClean="0">
                <a:latin typeface="Amazone" pitchFamily="66" charset="0"/>
              </a:rPr>
              <a:t>Mã</a:t>
            </a:r>
            <a:endParaRPr lang="en-US" sz="5400" dirty="0">
              <a:latin typeface="Amazone" pitchFamily="66" charset="0"/>
            </a:endParaRPr>
          </a:p>
        </p:txBody>
      </p:sp>
    </p:spTree>
    <p:extLst>
      <p:ext uri="{BB962C8B-B14F-4D97-AF65-F5344CB8AC3E}">
        <p14:creationId xmlns:p14="http://schemas.microsoft.com/office/powerpoint/2010/main" val="29424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239538" y="6398608"/>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chemeClr val="tx1"/>
                </a:solidFill>
                <a:effectLst/>
                <a:latin typeface="OpenSans"/>
              </a:rPr>
              <a:t>(Theo </a:t>
            </a:r>
            <a:r>
              <a:rPr lang="en-US" sz="2600" b="0" i="1">
                <a:solidFill>
                  <a:schemeClr val="tx1"/>
                </a:solidFill>
                <a:effectLst/>
                <a:latin typeface="OpenSans"/>
              </a:rPr>
              <a:t>Cùng con rèn thói quen tốt</a:t>
            </a:r>
            <a:r>
              <a:rPr lang="en-US" sz="2600" b="0" i="0">
                <a:solidFill>
                  <a:schemeClr val="tx1"/>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483577" y="385047"/>
            <a:ext cx="11943841" cy="1292662"/>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rủ cún vào rừng chơi, khi quay về thì bị lạc đường. Gặp cô hươu, dê hỏi:</a:t>
            </a:r>
            <a:r>
              <a:rPr lang="en-US" sz="2600">
                <a:cs typeface="Arial" panose="020B0604020202020204" pitchFamily="34" charset="0"/>
              </a:rPr>
              <a:t>	</a:t>
            </a:r>
            <a:r>
              <a:rPr lang="vi-VN" sz="2600">
                <a:cs typeface="Arial" panose="020B0604020202020204" pitchFamily="34" charset="0"/>
              </a:rPr>
              <a:t>– Cô kia, về làng đi lối nào?</a:t>
            </a:r>
          </a:p>
          <a:p>
            <a:r>
              <a:rPr lang="en-US" sz="2600">
                <a:cs typeface="Arial" panose="020B0604020202020204" pitchFamily="34" charset="0"/>
              </a:rPr>
              <a:t>	</a:t>
            </a:r>
            <a:r>
              <a:rPr lang="vi-VN" sz="2600">
                <a:cs typeface="Arial" panose="020B0604020202020204" pitchFamily="34" charset="0"/>
              </a:rPr>
              <a:t>– Không biết. – Hươu lắc đầu, bỏ đi.</a:t>
            </a:r>
          </a:p>
        </p:txBody>
      </p:sp>
      <p:sp>
        <p:nvSpPr>
          <p:cNvPr id="6" name="Flowchart: Connector 5">
            <a:extLst>
              <a:ext uri="{FF2B5EF4-FFF2-40B4-BE49-F238E27FC236}">
                <a16:creationId xmlns:a16="http://schemas.microsoft.com/office/drawing/2014/main" xmlns="" id="{602E9639-6538-4378-8FC2-1E4EB80C3A8C}"/>
              </a:ext>
            </a:extLst>
          </p:cNvPr>
          <p:cNvSpPr/>
          <p:nvPr/>
        </p:nvSpPr>
        <p:spPr>
          <a:xfrm>
            <a:off x="227444" y="435375"/>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1</a:t>
            </a:r>
          </a:p>
        </p:txBody>
      </p:sp>
      <p:sp>
        <p:nvSpPr>
          <p:cNvPr id="7" name="Flowchart: Connector 6">
            <a:extLst>
              <a:ext uri="{FF2B5EF4-FFF2-40B4-BE49-F238E27FC236}">
                <a16:creationId xmlns:a16="http://schemas.microsoft.com/office/drawing/2014/main" xmlns="" id="{4ABB2EB2-B9E9-4A56-B730-48B95AB42077}"/>
              </a:ext>
            </a:extLst>
          </p:cNvPr>
          <p:cNvSpPr/>
          <p:nvPr/>
        </p:nvSpPr>
        <p:spPr>
          <a:xfrm>
            <a:off x="247321" y="1620024"/>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2</a:t>
            </a:r>
          </a:p>
        </p:txBody>
      </p:sp>
      <p:sp>
        <p:nvSpPr>
          <p:cNvPr id="10" name="Flowchart: Connector 9">
            <a:extLst>
              <a:ext uri="{FF2B5EF4-FFF2-40B4-BE49-F238E27FC236}">
                <a16:creationId xmlns:a16="http://schemas.microsoft.com/office/drawing/2014/main" xmlns="" id="{8452B7A4-BDEF-43EA-B182-B7554597145B}"/>
              </a:ext>
            </a:extLst>
          </p:cNvPr>
          <p:cNvSpPr/>
          <p:nvPr/>
        </p:nvSpPr>
        <p:spPr>
          <a:xfrm>
            <a:off x="267199" y="4866261"/>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xmlns="" id="{465008A7-DBE5-4D5C-A78D-D64A3ADA089E}"/>
              </a:ext>
            </a:extLst>
          </p:cNvPr>
          <p:cNvSpPr txBox="1"/>
          <p:nvPr/>
        </p:nvSpPr>
        <p:spPr>
          <a:xfrm>
            <a:off x="483577" y="1609391"/>
            <a:ext cx="11680530" cy="3293209"/>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Đi tiếp, tới một con sông, thấy anh hà mã, dê nói to:</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Bọn tôi muốn về làng, hãy đưa bọn tôi qua sông!</a:t>
            </a:r>
          </a:p>
          <a:p>
            <a:r>
              <a:rPr lang="en-US" sz="2600">
                <a:cs typeface="Arial" panose="020B0604020202020204" pitchFamily="34" charset="0"/>
              </a:rPr>
              <a:t>    </a:t>
            </a:r>
            <a:r>
              <a:rPr lang="vi-VN" sz="2600">
                <a:cs typeface="Arial" panose="020B0604020202020204" pitchFamily="34" charset="0"/>
              </a:rPr>
              <a:t>Hà mã phật ý, định bỏ đi. Thấy vậy, cún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Chào anh hà mã, anh giúp bọn em qua sông được không ạ?</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Được chứ! Em ngoan quá! – Hà mã vui vẻ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 Cún đáp rồi quay sang nói nhỏ với dê:</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Cậu quên lời cô dặn rồi à? Muốn ai đó giúp, phải hỏi một cách lịch sự, còn khi họ giúp mình, phải nói “cảm ơn”!</a:t>
            </a:r>
          </a:p>
        </p:txBody>
      </p:sp>
      <p:sp>
        <p:nvSpPr>
          <p:cNvPr id="13" name="TextBox 12">
            <a:extLst>
              <a:ext uri="{FF2B5EF4-FFF2-40B4-BE49-F238E27FC236}">
                <a16:creationId xmlns:a16="http://schemas.microsoft.com/office/drawing/2014/main" xmlns="" id="{B2F45371-C413-40EE-9BB7-6CD87E9D3985}"/>
              </a:ext>
            </a:extLst>
          </p:cNvPr>
          <p:cNvSpPr txBox="1"/>
          <p:nvPr/>
        </p:nvSpPr>
        <p:spPr>
          <a:xfrm>
            <a:off x="582967" y="4821961"/>
            <a:ext cx="11904921" cy="1692771"/>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con hơi xấu hổ. Sang bên kia sông, dê nói với hà mã:</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đã giúp. Em biết mình sai rồi. Em xin lỗi ạ!</a:t>
            </a:r>
          </a:p>
          <a:p>
            <a:r>
              <a:rPr lang="en-US" sz="2600">
                <a:cs typeface="Arial" panose="020B0604020202020204" pitchFamily="34" charset="0"/>
              </a:rPr>
              <a:t>    </a:t>
            </a:r>
            <a:r>
              <a:rPr lang="vi-VN" sz="2600">
                <a:cs typeface="Arial" panose="020B0604020202020204" pitchFamily="34" charset="0"/>
              </a:rPr>
              <a:t>Hà mã mỉm cười:</a:t>
            </a:r>
          </a:p>
          <a:p>
            <a:r>
              <a:rPr lang="en-US" sz="2600">
                <a:cs typeface="Arial" panose="020B0604020202020204" pitchFamily="34" charset="0"/>
              </a:rPr>
              <a:t>	</a:t>
            </a:r>
            <a:r>
              <a:rPr lang="vi-VN" sz="2600">
                <a:cs typeface="Arial" panose="020B0604020202020204" pitchFamily="34" charset="0"/>
              </a:rPr>
              <a:t>– Em biết lỗi là tốt rồi. Giờ các em cứ đi theo đường này là về làng thôi.</a:t>
            </a:r>
          </a:p>
        </p:txBody>
      </p:sp>
      <p:sp>
        <p:nvSpPr>
          <p:cNvPr id="20" name="Rectangle 1">
            <a:extLst>
              <a:ext uri="{FF2B5EF4-FFF2-40B4-BE49-F238E27FC236}">
                <a16:creationId xmlns:a16="http://schemas.microsoft.com/office/drawing/2014/main" xmlns="" id="{FA39A3AE-CB3E-4C89-B815-D14CD5F0A2C8}"/>
              </a:ext>
            </a:extLst>
          </p:cNvPr>
          <p:cNvSpPr>
            <a:spLocks noChangeArrowheads="1"/>
          </p:cNvSpPr>
          <p:nvPr/>
        </p:nvSpPr>
        <p:spPr bwMode="auto">
          <a:xfrm>
            <a:off x="1828800" y="2382970"/>
            <a:ext cx="1175657" cy="49244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600">
                <a:solidFill>
                  <a:srgbClr val="C00000"/>
                </a:solidFill>
                <a:highlight>
                  <a:srgbClr val="47CFFF"/>
                </a:highlight>
                <a:latin typeface="Arial" panose="020B0604020202020204" pitchFamily="34" charset="0"/>
                <a:cs typeface="Arial" panose="020B0604020202020204" pitchFamily="34" charset="0"/>
              </a:rPr>
              <a:t>phật ý</a:t>
            </a:r>
            <a:endParaRPr lang="en-US" sz="2600" dirty="0">
              <a:solidFill>
                <a:srgbClr val="C00000"/>
              </a:solidFill>
              <a:highlight>
                <a:srgbClr val="47CFFF"/>
              </a:highlight>
              <a:latin typeface="Arial" panose="020B0604020202020204" pitchFamily="34" charset="0"/>
              <a:cs typeface="Arial" panose="020B0604020202020204" pitchFamily="34" charset="0"/>
            </a:endParaRPr>
          </a:p>
        </p:txBody>
      </p:sp>
      <p:sp>
        <p:nvSpPr>
          <p:cNvPr id="22" name="Speech Bubble: Rectangle with Corners Rounded 21">
            <a:extLst>
              <a:ext uri="{FF2B5EF4-FFF2-40B4-BE49-F238E27FC236}">
                <a16:creationId xmlns:a16="http://schemas.microsoft.com/office/drawing/2014/main" xmlns="" id="{0F2885BC-5507-424D-9F01-C056630C36EE}"/>
              </a:ext>
            </a:extLst>
          </p:cNvPr>
          <p:cNvSpPr/>
          <p:nvPr/>
        </p:nvSpPr>
        <p:spPr>
          <a:xfrm>
            <a:off x="2126737" y="1449537"/>
            <a:ext cx="2990011" cy="762454"/>
          </a:xfrm>
          <a:prstGeom prst="wedgeRoundRectCallout">
            <a:avLst>
              <a:gd name="adj1" fmla="val -34047"/>
              <a:gd name="adj2" fmla="val 79274"/>
              <a:gd name="adj3" fmla="val 16667"/>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2060"/>
                </a:solidFill>
                <a:latin typeface="Arial" pitchFamily="34" charset="0"/>
                <a:cs typeface="Arial" pitchFamily="34" charset="0"/>
              </a:rPr>
              <a:t>không hài lòng.</a:t>
            </a:r>
            <a:endParaRPr lang="en-US" sz="2800" dirty="0">
              <a:solidFill>
                <a:srgbClr val="002060"/>
              </a:solidFill>
              <a:latin typeface="Arial" pitchFamily="34" charset="0"/>
              <a:cs typeface="Arial" pitchFamily="34" charset="0"/>
            </a:endParaRPr>
          </a:p>
        </p:txBody>
      </p:sp>
      <p:sp>
        <p:nvSpPr>
          <p:cNvPr id="23" name="Rectangle 1">
            <a:extLst>
              <a:ext uri="{FF2B5EF4-FFF2-40B4-BE49-F238E27FC236}">
                <a16:creationId xmlns:a16="http://schemas.microsoft.com/office/drawing/2014/main" xmlns="" id="{868586B0-3516-4ACB-84F8-DA2658D6BE51}"/>
              </a:ext>
            </a:extLst>
          </p:cNvPr>
          <p:cNvSpPr>
            <a:spLocks noChangeArrowheads="1"/>
          </p:cNvSpPr>
          <p:nvPr/>
        </p:nvSpPr>
        <p:spPr bwMode="auto">
          <a:xfrm>
            <a:off x="10868621" y="3972283"/>
            <a:ext cx="1275047" cy="49244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600">
                <a:solidFill>
                  <a:srgbClr val="C00000"/>
                </a:solidFill>
                <a:highlight>
                  <a:srgbClr val="47CFFF"/>
                </a:highlight>
                <a:latin typeface="Arial" panose="020B0604020202020204" pitchFamily="34" charset="0"/>
                <a:cs typeface="Arial" panose="020B0604020202020204" pitchFamily="34" charset="0"/>
              </a:rPr>
              <a:t>lịch sự</a:t>
            </a:r>
            <a:endParaRPr lang="en-US" sz="2600" dirty="0">
              <a:solidFill>
                <a:srgbClr val="C00000"/>
              </a:solidFill>
              <a:highlight>
                <a:srgbClr val="47CFFF"/>
              </a:highlight>
              <a:latin typeface="Arial" panose="020B0604020202020204" pitchFamily="34" charset="0"/>
              <a:cs typeface="Arial" panose="020B0604020202020204" pitchFamily="34" charset="0"/>
            </a:endParaRPr>
          </a:p>
        </p:txBody>
      </p:sp>
      <p:sp>
        <p:nvSpPr>
          <p:cNvPr id="24" name="Speech Bubble: Rectangle with Corners Rounded 23">
            <a:extLst>
              <a:ext uri="{FF2B5EF4-FFF2-40B4-BE49-F238E27FC236}">
                <a16:creationId xmlns:a16="http://schemas.microsoft.com/office/drawing/2014/main" xmlns="" id="{BEB9C7FD-571E-4C46-9D4B-F520199DE576}"/>
              </a:ext>
            </a:extLst>
          </p:cNvPr>
          <p:cNvSpPr/>
          <p:nvPr/>
        </p:nvSpPr>
        <p:spPr>
          <a:xfrm>
            <a:off x="7401459" y="4530944"/>
            <a:ext cx="4790541" cy="746440"/>
          </a:xfrm>
          <a:prstGeom prst="wedgeRoundRectCallout">
            <a:avLst>
              <a:gd name="adj1" fmla="val 36379"/>
              <a:gd name="adj2" fmla="val -61965"/>
              <a:gd name="adj3" fmla="val 16667"/>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2060"/>
                </a:solidFill>
                <a:latin typeface="Arial" pitchFamily="34" charset="0"/>
                <a:cs typeface="Arial" pitchFamily="34" charset="0"/>
              </a:rPr>
              <a:t>(nghĩa trong bài) : lễ phép</a:t>
            </a:r>
          </a:p>
        </p:txBody>
      </p:sp>
    </p:spTree>
    <p:extLst>
      <p:ext uri="{BB962C8B-B14F-4D97-AF65-F5344CB8AC3E}">
        <p14:creationId xmlns:p14="http://schemas.microsoft.com/office/powerpoint/2010/main" val="95102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239538" y="6398608"/>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rgbClr val="000000"/>
                </a:solidFill>
                <a:effectLst/>
                <a:latin typeface="OpenSans"/>
              </a:rPr>
              <a:t>(Theo </a:t>
            </a:r>
            <a:r>
              <a:rPr lang="en-US" sz="2600" b="0" i="1">
                <a:solidFill>
                  <a:srgbClr val="000000"/>
                </a:solidFill>
                <a:effectLst/>
                <a:latin typeface="OpenSans"/>
              </a:rPr>
              <a:t>Cùng con rèn thói quen tốt</a:t>
            </a:r>
            <a:r>
              <a:rPr lang="en-US" sz="2600" b="0" i="0">
                <a:solidFill>
                  <a:srgbClr val="000000"/>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483577" y="385047"/>
            <a:ext cx="11943841" cy="1292662"/>
          </a:xfrm>
          <a:prstGeom prst="rect">
            <a:avLst/>
          </a:prstGeom>
          <a:noFill/>
        </p:spPr>
        <p:txBody>
          <a:bodyPr wrap="square">
            <a:spAutoFit/>
          </a:bodyPr>
          <a:lstStyle/>
          <a:p>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Dê rủ cún vào rừng chơi, khi quay về thì bị lạc đường. Gặp cô hươu, dê hỏi:</a:t>
            </a:r>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 Cô kia, về làng đi lối nào?</a:t>
            </a:r>
          </a:p>
          <a:p>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 Không biết. – Hươu lắc đầu, bỏ đi.</a:t>
            </a:r>
          </a:p>
        </p:txBody>
      </p:sp>
      <p:sp>
        <p:nvSpPr>
          <p:cNvPr id="6" name="Flowchart: Connector 5">
            <a:extLst>
              <a:ext uri="{FF2B5EF4-FFF2-40B4-BE49-F238E27FC236}">
                <a16:creationId xmlns:a16="http://schemas.microsoft.com/office/drawing/2014/main" xmlns="" id="{602E9639-6538-4378-8FC2-1E4EB80C3A8C}"/>
              </a:ext>
            </a:extLst>
          </p:cNvPr>
          <p:cNvSpPr/>
          <p:nvPr/>
        </p:nvSpPr>
        <p:spPr>
          <a:xfrm>
            <a:off x="227444" y="435375"/>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1</a:t>
            </a:r>
          </a:p>
        </p:txBody>
      </p:sp>
      <p:sp>
        <p:nvSpPr>
          <p:cNvPr id="7" name="Flowchart: Connector 6">
            <a:extLst>
              <a:ext uri="{FF2B5EF4-FFF2-40B4-BE49-F238E27FC236}">
                <a16:creationId xmlns:a16="http://schemas.microsoft.com/office/drawing/2014/main" xmlns="" id="{4ABB2EB2-B9E9-4A56-B730-48B95AB42077}"/>
              </a:ext>
            </a:extLst>
          </p:cNvPr>
          <p:cNvSpPr/>
          <p:nvPr/>
        </p:nvSpPr>
        <p:spPr>
          <a:xfrm>
            <a:off x="247321" y="1620024"/>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2</a:t>
            </a:r>
          </a:p>
        </p:txBody>
      </p:sp>
      <p:sp>
        <p:nvSpPr>
          <p:cNvPr id="10" name="Flowchart: Connector 9">
            <a:extLst>
              <a:ext uri="{FF2B5EF4-FFF2-40B4-BE49-F238E27FC236}">
                <a16:creationId xmlns:a16="http://schemas.microsoft.com/office/drawing/2014/main" xmlns="" id="{8452B7A4-BDEF-43EA-B182-B7554597145B}"/>
              </a:ext>
            </a:extLst>
          </p:cNvPr>
          <p:cNvSpPr/>
          <p:nvPr/>
        </p:nvSpPr>
        <p:spPr>
          <a:xfrm>
            <a:off x="267199" y="4866261"/>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xmlns="" id="{465008A7-DBE5-4D5C-A78D-D64A3ADA089E}"/>
              </a:ext>
            </a:extLst>
          </p:cNvPr>
          <p:cNvSpPr txBox="1"/>
          <p:nvPr/>
        </p:nvSpPr>
        <p:spPr>
          <a:xfrm>
            <a:off x="483577" y="1609391"/>
            <a:ext cx="11680530" cy="3293209"/>
          </a:xfrm>
          <a:prstGeom prst="rect">
            <a:avLst/>
          </a:prstGeom>
          <a:noFill/>
        </p:spPr>
        <p:txBody>
          <a:bodyPr wrap="square">
            <a:spAutoFit/>
          </a:bodyPr>
          <a:lstStyle/>
          <a:p>
            <a:r>
              <a:rPr lang="en-US" sz="2600">
                <a:solidFill>
                  <a:srgbClr val="960000"/>
                </a:solidFill>
                <a:cs typeface="Arial" panose="020B0604020202020204" pitchFamily="34" charset="0"/>
              </a:rPr>
              <a:t>    </a:t>
            </a:r>
            <a:r>
              <a:rPr lang="vi-VN" sz="2600">
                <a:solidFill>
                  <a:srgbClr val="960000"/>
                </a:solidFill>
                <a:cs typeface="Arial" panose="020B0604020202020204" pitchFamily="34" charset="0"/>
              </a:rPr>
              <a:t>Đi tiếp, tới một con sông, thấy anh hà mã, dê nói to:</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Bọn tôi muốn về làng, hãy đưa bọn tôi qua sông!</a:t>
            </a:r>
          </a:p>
          <a:p>
            <a:r>
              <a:rPr lang="en-US" sz="2600">
                <a:solidFill>
                  <a:srgbClr val="960000"/>
                </a:solidFill>
                <a:cs typeface="Arial" panose="020B0604020202020204" pitchFamily="34" charset="0"/>
              </a:rPr>
              <a:t>    </a:t>
            </a:r>
            <a:r>
              <a:rPr lang="vi-VN" sz="2600">
                <a:solidFill>
                  <a:srgbClr val="960000"/>
                </a:solidFill>
                <a:cs typeface="Arial" panose="020B0604020202020204" pitchFamily="34" charset="0"/>
              </a:rPr>
              <a:t>Hà mã phật ý, định bỏ đi. Thấy vậy, cún nói:</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Chào anh hà mã, anh giúp bọn em qua sông được không ạ?</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Được chứ! Em ngoan quá! – Hà mã vui vẻ nói.</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Cảm ơn anh! – Cún đáp rồi quay sang nói nhỏ với dê:</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Cậu quên lời cô dặn rồi à? Muốn ai đó giúp, phải hỏi một cách lịch sự, còn khi họ giúp mình, phải nói “cảm ơn”!</a:t>
            </a:r>
          </a:p>
        </p:txBody>
      </p:sp>
      <p:sp>
        <p:nvSpPr>
          <p:cNvPr id="13" name="TextBox 12">
            <a:extLst>
              <a:ext uri="{FF2B5EF4-FFF2-40B4-BE49-F238E27FC236}">
                <a16:creationId xmlns:a16="http://schemas.microsoft.com/office/drawing/2014/main" xmlns="" id="{B2F45371-C413-40EE-9BB7-6CD87E9D3985}"/>
              </a:ext>
            </a:extLst>
          </p:cNvPr>
          <p:cNvSpPr txBox="1"/>
          <p:nvPr/>
        </p:nvSpPr>
        <p:spPr>
          <a:xfrm>
            <a:off x="582967" y="4821961"/>
            <a:ext cx="11904921" cy="1692771"/>
          </a:xfrm>
          <a:prstGeom prst="rect">
            <a:avLst/>
          </a:prstGeom>
          <a:noFill/>
        </p:spPr>
        <p:txBody>
          <a:bodyPr wrap="square">
            <a:spAutoFit/>
          </a:bodyPr>
          <a:lstStyle/>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Dê con hơi xấu hổ. Sang bên kia sông, dê nói với hà mã:</a:t>
            </a:r>
          </a:p>
          <a:p>
            <a:r>
              <a:rPr lang="vi-VN" sz="2600">
                <a:solidFill>
                  <a:srgbClr val="000000"/>
                </a:solidFill>
                <a:cs typeface="Arial" panose="020B0604020202020204" pitchFamily="34" charset="0"/>
              </a:rPr>
              <a:t> </a:t>
            </a:r>
            <a:r>
              <a:rPr lang="en-US" sz="2600">
                <a:solidFill>
                  <a:srgbClr val="000000"/>
                </a:solidFill>
                <a:latin typeface="Arial" panose="020B0604020202020204" pitchFamily="34" charset="0"/>
                <a:cs typeface="Arial" panose="020B0604020202020204" pitchFamily="34" charset="0"/>
              </a:rPr>
              <a:t>	</a:t>
            </a:r>
            <a:r>
              <a:rPr lang="vi-VN" sz="2600">
                <a:solidFill>
                  <a:srgbClr val="000000"/>
                </a:solidFill>
                <a:cs typeface="Arial" panose="020B0604020202020204" pitchFamily="34" charset="0"/>
              </a:rPr>
              <a:t>– Cảm ơn anh đã giúp. Em biết mình sai rồi. Em xin lỗi ạ!</a:t>
            </a:r>
          </a:p>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Hà mã mỉm cười:</a:t>
            </a:r>
          </a:p>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 Em biết lỗi là tốt rồi. Giờ các em cứ đi theo đường này là về làng thôi.</a:t>
            </a:r>
          </a:p>
        </p:txBody>
      </p:sp>
    </p:spTree>
    <p:extLst>
      <p:ext uri="{BB962C8B-B14F-4D97-AF65-F5344CB8AC3E}">
        <p14:creationId xmlns:p14="http://schemas.microsoft.com/office/powerpoint/2010/main" val="322419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0E4E71A3-DBD7-4B72-B403-97CFAADF8B3A}"/>
              </a:ext>
            </a:extLst>
          </p:cNvPr>
          <p:cNvSpPr txBox="1"/>
          <p:nvPr/>
        </p:nvSpPr>
        <p:spPr>
          <a:xfrm>
            <a:off x="155054" y="596535"/>
            <a:ext cx="11311688" cy="523220"/>
          </a:xfrm>
          <a:prstGeom prst="rect">
            <a:avLst/>
          </a:prstGeom>
          <a:noFill/>
        </p:spPr>
        <p:txBody>
          <a:bodyPr wrap="square" rtlCol="0">
            <a:spAutoFit/>
          </a:bodyPr>
          <a:lstStyle/>
          <a:p>
            <a:pPr marL="742950" lvl="0" indent="-742950" algn="just" defTabSz="913256" fontAlgn="base">
              <a:spcBef>
                <a:spcPct val="0"/>
              </a:spcBef>
              <a:spcAft>
                <a:spcPct val="0"/>
              </a:spcAft>
              <a:defRPr/>
            </a:pPr>
            <a:r>
              <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b="1"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a:latin typeface="Arial" panose="020B0604020202020204" pitchFamily="34" charset="0"/>
                <a:cs typeface="Arial" panose="020B0604020202020204" pitchFamily="34" charset="0"/>
              </a:rPr>
              <a:t>Hươu đã làm gì khi nghe dê hỏi?</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64194939-544B-4529-B0B6-D1534B551462}"/>
              </a:ext>
            </a:extLst>
          </p:cNvPr>
          <p:cNvSpPr txBox="1"/>
          <p:nvPr/>
        </p:nvSpPr>
        <p:spPr>
          <a:xfrm>
            <a:off x="725258" y="1143589"/>
            <a:ext cx="11416160" cy="523220"/>
          </a:xfrm>
          <a:prstGeom prst="rect">
            <a:avLst/>
          </a:prstGeom>
          <a:noFill/>
        </p:spPr>
        <p:txBody>
          <a:bodyPr wrap="square" rtlCol="0">
            <a:spAutoFit/>
          </a:bodyPr>
          <a:lstStyle/>
          <a:p>
            <a:r>
              <a:rPr lang="vi-VN" sz="2800">
                <a:solidFill>
                  <a:srgbClr val="0070C0"/>
                </a:solidFill>
                <a:latin typeface="Arial" panose="020B0604020202020204" pitchFamily="34" charset="0"/>
                <a:cs typeface="Arial" panose="020B0604020202020204" pitchFamily="34" charset="0"/>
              </a:rPr>
              <a:t>Khi nghe dê hỏi, hươu đã trả lời là “</a:t>
            </a:r>
            <a:r>
              <a:rPr lang="en-US" sz="2800">
                <a:solidFill>
                  <a:srgbClr val="0070C0"/>
                </a:solidFill>
                <a:latin typeface="Arial" panose="020B0604020202020204" pitchFamily="34" charset="0"/>
                <a:cs typeface="Arial" panose="020B0604020202020204" pitchFamily="34" charset="0"/>
              </a:rPr>
              <a:t>K</a:t>
            </a:r>
            <a:r>
              <a:rPr lang="vi-VN" sz="2800">
                <a:solidFill>
                  <a:srgbClr val="0070C0"/>
                </a:solidFill>
                <a:latin typeface="Arial" panose="020B0604020202020204" pitchFamily="34" charset="0"/>
                <a:cs typeface="Arial" panose="020B0604020202020204" pitchFamily="34" charset="0"/>
              </a:rPr>
              <a:t>hông biết</a:t>
            </a:r>
            <a:r>
              <a:rPr lang="en-US" sz="2800">
                <a:solidFill>
                  <a:srgbClr val="0070C0"/>
                </a:solidFill>
                <a:latin typeface="Arial" panose="020B0604020202020204" pitchFamily="34" charset="0"/>
                <a:cs typeface="Arial" panose="020B0604020202020204" pitchFamily="34" charset="0"/>
              </a:rPr>
              <a:t>.</a:t>
            </a:r>
            <a:r>
              <a:rPr lang="vi-VN" sz="2800">
                <a:solidFill>
                  <a:srgbClr val="0070C0"/>
                </a:solidFill>
                <a:latin typeface="Arial" panose="020B0604020202020204" pitchFamily="34" charset="0"/>
                <a:cs typeface="Arial" panose="020B0604020202020204" pitchFamily="34" charset="0"/>
              </a:rPr>
              <a:t>” rồi lắc đầu, bỏ đi.</a:t>
            </a:r>
            <a:endParaRPr lang="vi-VN" sz="2800" dirty="0">
              <a:solidFill>
                <a:srgbClr val="0070C0"/>
              </a:solidFill>
              <a:latin typeface="Arial" panose="020B0604020202020204" pitchFamily="34" charset="0"/>
              <a:cs typeface="Arial" panose="020B0604020202020204" pitchFamily="34" charset="0"/>
            </a:endParaRPr>
          </a:p>
        </p:txBody>
      </p:sp>
      <p:sp>
        <p:nvSpPr>
          <p:cNvPr id="13" name="Rectangle 1">
            <a:extLst>
              <a:ext uri="{FF2B5EF4-FFF2-40B4-BE49-F238E27FC236}">
                <a16:creationId xmlns:a16="http://schemas.microsoft.com/office/drawing/2014/main" xmlns="" id="{E2D70FD3-D3CF-4D60-A38C-A3C6DDAC03E4}"/>
              </a:ext>
            </a:extLst>
          </p:cNvPr>
          <p:cNvSpPr>
            <a:spLocks noChangeArrowheads="1"/>
          </p:cNvSpPr>
          <p:nvPr/>
        </p:nvSpPr>
        <p:spPr bwMode="auto">
          <a:xfrm>
            <a:off x="397565" y="2120734"/>
            <a:ext cx="11630585" cy="2677656"/>
          </a:xfrm>
          <a:prstGeom prst="rect">
            <a:avLst/>
          </a:prstGeom>
          <a:solidFill>
            <a:srgbClr val="FDF3ED"/>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r>
              <a:rPr lang="en-US" sz="2800">
                <a:solidFill>
                  <a:srgbClr val="002060"/>
                </a:solidFill>
                <a:latin typeface="Arial" panose="020B0604020202020204" pitchFamily="34" charset="0"/>
                <a:cs typeface="Arial" panose="020B0604020202020204" pitchFamily="34" charset="0"/>
              </a:rPr>
              <a:t>    </a:t>
            </a:r>
          </a:p>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Dê rủ cún vào rừng chơi, khi quay về thì bị lạc đường. Gặp cô hươu, dê hỏi:</a:t>
            </a:r>
            <a:r>
              <a:rPr lang="en-US" sz="2800">
                <a:solidFill>
                  <a:srgbClr val="002060"/>
                </a:solidFill>
                <a:latin typeface="Arial" panose="020B0604020202020204" pitchFamily="34" charset="0"/>
                <a:cs typeface="Arial" panose="020B0604020202020204" pitchFamily="34" charset="0"/>
              </a:rPr>
              <a:t>	</a:t>
            </a:r>
          </a:p>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Cô kia, về làng đi lối nào?</a:t>
            </a:r>
          </a:p>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Không biết. – Hươu lắc đầu, bỏ đi.</a:t>
            </a:r>
            <a:endParaRPr lang="en-US" sz="2800">
              <a:solidFill>
                <a:srgbClr val="00206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B19AF401-059C-4C54-BB2A-6DA86E3F4BE3}"/>
              </a:ext>
            </a:extLst>
          </p:cNvPr>
          <p:cNvCxnSpPr>
            <a:cxnSpLocks/>
          </p:cNvCxnSpPr>
          <p:nvPr/>
        </p:nvCxnSpPr>
        <p:spPr>
          <a:xfrm>
            <a:off x="1728966" y="4305554"/>
            <a:ext cx="5338261" cy="0"/>
          </a:xfrm>
          <a:prstGeom prst="line">
            <a:avLst/>
          </a:prstGeom>
          <a:ln w="28575"/>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xmlns="" id="{F76965AC-C22F-4D49-B6BD-E4C3913BB39D}"/>
              </a:ext>
            </a:extLst>
          </p:cNvPr>
          <p:cNvSpPr txBox="1"/>
          <p:nvPr/>
        </p:nvSpPr>
        <p:spPr>
          <a:xfrm>
            <a:off x="1005925" y="30769"/>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9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13"/>
                                        </p:tgtEl>
                                      </p:cBhvr>
                                    </p:animEffect>
                                    <p:anim calcmode="lin" valueType="num">
                                      <p:cBhvr>
                                        <p:cTn id="25" dur="1000"/>
                                        <p:tgtEl>
                                          <p:spTgt spid="13"/>
                                        </p:tgtEl>
                                        <p:attrNameLst>
                                          <p:attrName>ppt_x</p:attrName>
                                        </p:attrNameLst>
                                      </p:cBhvr>
                                      <p:tavLst>
                                        <p:tav tm="0">
                                          <p:val>
                                            <p:strVal val="ppt_x"/>
                                          </p:val>
                                        </p:tav>
                                        <p:tav tm="100000">
                                          <p:val>
                                            <p:strVal val="ppt_x"/>
                                          </p:val>
                                        </p:tav>
                                      </p:tavLst>
                                    </p:anim>
                                    <p:anim calcmode="lin" valueType="num">
                                      <p:cBhvr>
                                        <p:cTn id="26" dur="1000"/>
                                        <p:tgtEl>
                                          <p:spTgt spid="13"/>
                                        </p:tgtEl>
                                        <p:attrNameLst>
                                          <p:attrName>ppt_y</p:attrName>
                                        </p:attrNameLst>
                                      </p:cBhvr>
                                      <p:tavLst>
                                        <p:tav tm="0">
                                          <p:val>
                                            <p:strVal val="ppt_y"/>
                                          </p:val>
                                        </p:tav>
                                        <p:tav tm="100000">
                                          <p:val>
                                            <p:strVal val="ppt_y+.1"/>
                                          </p:val>
                                        </p:tav>
                                      </p:tavLst>
                                    </p:anim>
                                    <p:set>
                                      <p:cBhvr>
                                        <p:cTn id="27" dur="1" fill="hold">
                                          <p:stCondLst>
                                            <p:cond delay="999"/>
                                          </p:stCondLst>
                                        </p:cTn>
                                        <p:tgtEl>
                                          <p:spTgt spid="13"/>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7"/>
                                        </p:tgtEl>
                                      </p:cBhvr>
                                    </p:animEffect>
                                    <p:anim calcmode="lin" valueType="num">
                                      <p:cBhvr>
                                        <p:cTn id="30" dur="1000"/>
                                        <p:tgtEl>
                                          <p:spTgt spid="17"/>
                                        </p:tgtEl>
                                        <p:attrNameLst>
                                          <p:attrName>ppt_x</p:attrName>
                                        </p:attrNameLst>
                                      </p:cBhvr>
                                      <p:tavLst>
                                        <p:tav tm="0">
                                          <p:val>
                                            <p:strVal val="ppt_x"/>
                                          </p:val>
                                        </p:tav>
                                        <p:tav tm="100000">
                                          <p:val>
                                            <p:strVal val="ppt_x"/>
                                          </p:val>
                                        </p:tav>
                                      </p:tavLst>
                                    </p:anim>
                                    <p:anim calcmode="lin" valueType="num">
                                      <p:cBhvr>
                                        <p:cTn id="31" dur="1000"/>
                                        <p:tgtEl>
                                          <p:spTgt spid="17"/>
                                        </p:tgtEl>
                                        <p:attrNameLst>
                                          <p:attrName>ppt_y</p:attrName>
                                        </p:attrNameLst>
                                      </p:cBhvr>
                                      <p:tavLst>
                                        <p:tav tm="0">
                                          <p:val>
                                            <p:strVal val="ppt_y"/>
                                          </p:val>
                                        </p:tav>
                                        <p:tav tm="100000">
                                          <p:val>
                                            <p:strVal val="ppt_y+.1"/>
                                          </p:val>
                                        </p:tav>
                                      </p:tavLst>
                                    </p:anim>
                                    <p:set>
                                      <p:cBhvr>
                                        <p:cTn id="32" dur="1" fill="hold">
                                          <p:stCondLst>
                                            <p:cond delay="999"/>
                                          </p:stCondLst>
                                        </p:cTn>
                                        <p:tgtEl>
                                          <p:spTgt spid="17"/>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EB9D328-8F8C-416B-BC84-29D37A01683C}"/>
              </a:ext>
            </a:extLst>
          </p:cNvPr>
          <p:cNvSpPr txBox="1"/>
          <p:nvPr/>
        </p:nvSpPr>
        <p:spPr>
          <a:xfrm>
            <a:off x="155054" y="1708752"/>
            <a:ext cx="11745695" cy="954107"/>
          </a:xfrm>
          <a:prstGeom prst="rect">
            <a:avLst/>
          </a:prstGeom>
          <a:noFill/>
        </p:spPr>
        <p:txBody>
          <a:bodyPr wrap="square" rtlCol="0">
            <a:spAutoFit/>
          </a:bodyPr>
          <a:lstStyle/>
          <a:p>
            <a:pPr lvl="0" algn="just" defTabSz="913256" fontAlgn="base">
              <a:spcBef>
                <a:spcPct val="0"/>
              </a:spcBef>
              <a:spcAft>
                <a:spcPct val="0"/>
              </a:spcAft>
              <a:defRPr/>
            </a:pPr>
            <a:r>
              <a:rPr lang="en-US" sz="2800" b="1" dirty="0">
                <a:latin typeface="Arial" panose="020B0604020202020204" pitchFamily="34" charset="0"/>
                <a:cs typeface="Arial" panose="020B0604020202020204" pitchFamily="34" charset="0"/>
              </a:rPr>
              <a:t>2</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Ý nào sau đây đúng với thái độ của hà mã khi cún nhờ đưa qua sông?</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3829818-CF2C-4F5C-9CFE-1257FD8C65F6}"/>
              </a:ext>
            </a:extLst>
          </p:cNvPr>
          <p:cNvSpPr txBox="1"/>
          <p:nvPr/>
        </p:nvSpPr>
        <p:spPr>
          <a:xfrm>
            <a:off x="855218" y="2645092"/>
            <a:ext cx="10345366" cy="1384995"/>
          </a:xfrm>
          <a:prstGeom prst="rect">
            <a:avLst/>
          </a:prstGeom>
          <a:noFill/>
        </p:spPr>
        <p:txBody>
          <a:bodyPr wrap="square">
            <a:spAutoFit/>
          </a:bodyPr>
          <a:lstStyle/>
          <a:p>
            <a:pPr algn="just" latinLnBrk="0"/>
            <a:r>
              <a:rPr lang="vi-VN" sz="2800" b="0" i="0">
                <a:solidFill>
                  <a:srgbClr val="333333"/>
                </a:solidFill>
                <a:effectLst/>
                <a:latin typeface="Arial" panose="020B0604020202020204" pitchFamily="34" charset="0"/>
                <a:cs typeface="Arial" panose="020B0604020202020204" pitchFamily="34" charset="0"/>
              </a:rPr>
              <a:t>a. bực mình bỏ đi</a:t>
            </a:r>
          </a:p>
          <a:p>
            <a:pPr algn="just" latinLnBrk="0"/>
            <a:r>
              <a:rPr lang="vi-VN" sz="2800" b="0" i="0">
                <a:solidFill>
                  <a:srgbClr val="333333"/>
                </a:solidFill>
                <a:effectLst/>
                <a:latin typeface="Arial" panose="020B0604020202020204" pitchFamily="34" charset="0"/>
                <a:cs typeface="Arial" panose="020B0604020202020204" pitchFamily="34" charset="0"/>
              </a:rPr>
              <a:t>b. bực mình nhưng đồng ý đưa qua sông</a:t>
            </a:r>
          </a:p>
          <a:p>
            <a:pPr algn="just" latinLnBrk="0"/>
            <a:r>
              <a:rPr lang="vi-VN" sz="2800" b="0" i="0">
                <a:solidFill>
                  <a:srgbClr val="333333"/>
                </a:solidFill>
                <a:effectLst/>
                <a:latin typeface="Arial" panose="020B0604020202020204" pitchFamily="34" charset="0"/>
                <a:cs typeface="Arial" panose="020B0604020202020204" pitchFamily="34" charset="0"/>
              </a:rPr>
              <a:t>c. vui vẻ đồng ý đưa qua sông</a:t>
            </a:r>
          </a:p>
        </p:txBody>
      </p:sp>
      <p:sp>
        <p:nvSpPr>
          <p:cNvPr id="11" name="TextBox 10">
            <a:extLst>
              <a:ext uri="{FF2B5EF4-FFF2-40B4-BE49-F238E27FC236}">
                <a16:creationId xmlns:a16="http://schemas.microsoft.com/office/drawing/2014/main" xmlns="" id="{FFC9080E-F894-4E99-B9D3-425D9C4070A0}"/>
              </a:ext>
            </a:extLst>
          </p:cNvPr>
          <p:cNvSpPr txBox="1"/>
          <p:nvPr/>
        </p:nvSpPr>
        <p:spPr>
          <a:xfrm>
            <a:off x="155054" y="596535"/>
            <a:ext cx="11311688" cy="523220"/>
          </a:xfrm>
          <a:prstGeom prst="rect">
            <a:avLst/>
          </a:prstGeom>
          <a:noFill/>
        </p:spPr>
        <p:txBody>
          <a:bodyPr wrap="square" rtlCol="0">
            <a:spAutoFit/>
          </a:bodyPr>
          <a:lstStyle/>
          <a:p>
            <a:pPr marL="742950" lvl="0" indent="-742950" algn="just" defTabSz="913256" fontAlgn="base">
              <a:spcBef>
                <a:spcPct val="0"/>
              </a:spcBef>
              <a:spcAft>
                <a:spcPct val="0"/>
              </a:spcAft>
              <a:defRPr/>
            </a:pPr>
            <a:r>
              <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b="1"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a:latin typeface="Arial" panose="020B0604020202020204" pitchFamily="34" charset="0"/>
                <a:cs typeface="Arial" panose="020B0604020202020204" pitchFamily="34" charset="0"/>
              </a:rPr>
              <a:t>Hươu đã làm gì khi nghe dê hỏi?</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8CA6956-9C40-4C2F-86C2-6D7D78E8D2C2}"/>
              </a:ext>
            </a:extLst>
          </p:cNvPr>
          <p:cNvSpPr txBox="1"/>
          <p:nvPr/>
        </p:nvSpPr>
        <p:spPr>
          <a:xfrm>
            <a:off x="1005925" y="30769"/>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A1F09E2B-996B-48B5-9EFA-4C68B3382E46}"/>
              </a:ext>
            </a:extLst>
          </p:cNvPr>
          <p:cNvSpPr txBox="1"/>
          <p:nvPr/>
        </p:nvSpPr>
        <p:spPr>
          <a:xfrm>
            <a:off x="725258" y="1126745"/>
            <a:ext cx="11416160" cy="523220"/>
          </a:xfrm>
          <a:prstGeom prst="rect">
            <a:avLst/>
          </a:prstGeom>
          <a:noFill/>
        </p:spPr>
        <p:txBody>
          <a:bodyPr wrap="square" rtlCol="0">
            <a:spAutoFit/>
          </a:bodyPr>
          <a:lstStyle/>
          <a:p>
            <a:r>
              <a:rPr lang="vi-VN" sz="2800">
                <a:solidFill>
                  <a:srgbClr val="0070C0"/>
                </a:solidFill>
                <a:latin typeface="Arial" panose="020B0604020202020204" pitchFamily="34" charset="0"/>
                <a:cs typeface="Arial" panose="020B0604020202020204" pitchFamily="34" charset="0"/>
              </a:rPr>
              <a:t>Khi nghe dê hỏi, hươu đã trả lời là “</a:t>
            </a:r>
            <a:r>
              <a:rPr lang="en-US" sz="2800">
                <a:solidFill>
                  <a:srgbClr val="0070C0"/>
                </a:solidFill>
                <a:latin typeface="Arial" panose="020B0604020202020204" pitchFamily="34" charset="0"/>
                <a:cs typeface="Arial" panose="020B0604020202020204" pitchFamily="34" charset="0"/>
              </a:rPr>
              <a:t>K</a:t>
            </a:r>
            <a:r>
              <a:rPr lang="vi-VN" sz="2800">
                <a:solidFill>
                  <a:srgbClr val="0070C0"/>
                </a:solidFill>
                <a:latin typeface="Arial" panose="020B0604020202020204" pitchFamily="34" charset="0"/>
                <a:cs typeface="Arial" panose="020B0604020202020204" pitchFamily="34" charset="0"/>
              </a:rPr>
              <a:t>hông biết</a:t>
            </a:r>
            <a:r>
              <a:rPr lang="en-US" sz="2800">
                <a:solidFill>
                  <a:srgbClr val="0070C0"/>
                </a:solidFill>
                <a:latin typeface="Arial" panose="020B0604020202020204" pitchFamily="34" charset="0"/>
                <a:cs typeface="Arial" panose="020B0604020202020204" pitchFamily="34" charset="0"/>
              </a:rPr>
              <a:t>.</a:t>
            </a:r>
            <a:r>
              <a:rPr lang="vi-VN" sz="2800">
                <a:solidFill>
                  <a:srgbClr val="0070C0"/>
                </a:solidFill>
                <a:latin typeface="Arial" panose="020B0604020202020204" pitchFamily="34" charset="0"/>
                <a:cs typeface="Arial" panose="020B0604020202020204" pitchFamily="34" charset="0"/>
              </a:rPr>
              <a:t>” rồi lắc đầu, bỏ đi.</a:t>
            </a:r>
            <a:endParaRPr lang="vi-VN"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3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xmlns="" id="{1F04CF3D-F640-4536-A6D9-EE8A04F39F00}"/>
              </a:ext>
            </a:extLst>
          </p:cNvPr>
          <p:cNvSpPr>
            <a:spLocks noChangeArrowheads="1"/>
          </p:cNvSpPr>
          <p:nvPr/>
        </p:nvSpPr>
        <p:spPr bwMode="auto">
          <a:xfrm>
            <a:off x="155055" y="3022972"/>
            <a:ext cx="11873096" cy="3539430"/>
          </a:xfrm>
          <a:prstGeom prst="rect">
            <a:avLst/>
          </a:prstGeom>
          <a:solidFill>
            <a:srgbClr val="FDF3ED"/>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r>
              <a:rPr lang="en-US" sz="2800">
                <a:solidFill>
                  <a:srgbClr val="002060"/>
                </a:solidFill>
                <a:cs typeface="Arial" panose="020B0604020202020204" pitchFamily="34" charset="0"/>
              </a:rPr>
              <a:t>    </a:t>
            </a:r>
            <a:r>
              <a:rPr lang="vi-VN" sz="2800">
                <a:solidFill>
                  <a:srgbClr val="002060"/>
                </a:solidFill>
                <a:cs typeface="Arial" panose="020B0604020202020204" pitchFamily="34" charset="0"/>
              </a:rPr>
              <a:t>Đi tiếp, tới một con sông, thấy anh hà mã, dê nói to:</a:t>
            </a:r>
          </a:p>
          <a:p>
            <a:r>
              <a:rPr lang="vi-VN" sz="2800">
                <a:solidFill>
                  <a:srgbClr val="002060"/>
                </a:solidFill>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cs typeface="Arial" panose="020B0604020202020204" pitchFamily="34" charset="0"/>
              </a:rPr>
              <a:t>– Bọn tôi muốn về làng, hãy đưa bọn tôi qua sông!</a:t>
            </a:r>
          </a:p>
          <a:p>
            <a:r>
              <a:rPr lang="en-US" sz="2800">
                <a:solidFill>
                  <a:srgbClr val="002060"/>
                </a:solidFill>
                <a:cs typeface="Arial" panose="020B0604020202020204" pitchFamily="34" charset="0"/>
              </a:rPr>
              <a:t>    </a:t>
            </a:r>
            <a:r>
              <a:rPr lang="vi-VN" sz="2800">
                <a:solidFill>
                  <a:srgbClr val="002060"/>
                </a:solidFill>
                <a:cs typeface="Arial" panose="020B0604020202020204" pitchFamily="34" charset="0"/>
              </a:rPr>
              <a:t>Hà mã phật ý, định bỏ đi. Thấy vậy, cún nói:</a:t>
            </a:r>
          </a:p>
          <a:p>
            <a:r>
              <a:rPr lang="vi-VN" sz="2800">
                <a:solidFill>
                  <a:srgbClr val="002060"/>
                </a:solidFill>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cs typeface="Arial" panose="020B0604020202020204" pitchFamily="34" charset="0"/>
              </a:rPr>
              <a:t>– Chào anh hà mã, anh giúp bọn em qua sông được không ạ?</a:t>
            </a:r>
          </a:p>
          <a:p>
            <a:r>
              <a:rPr lang="vi-VN" sz="2800">
                <a:solidFill>
                  <a:srgbClr val="002060"/>
                </a:solidFill>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cs typeface="Arial" panose="020B0604020202020204" pitchFamily="34" charset="0"/>
              </a:rPr>
              <a:t>– Được chứ! Em ngoan quá! – Hà mã vui vẻ nói.</a:t>
            </a:r>
          </a:p>
          <a:p>
            <a:r>
              <a:rPr lang="vi-VN" sz="2800">
                <a:solidFill>
                  <a:srgbClr val="002060"/>
                </a:solidFill>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cs typeface="Arial" panose="020B0604020202020204" pitchFamily="34" charset="0"/>
              </a:rPr>
              <a:t>– Cảm ơn anh! – Cún đáp rồi quay sang nói nhỏ với dê:</a:t>
            </a:r>
          </a:p>
          <a:p>
            <a:r>
              <a:rPr lang="vi-VN" sz="2800">
                <a:solidFill>
                  <a:srgbClr val="002060"/>
                </a:solidFill>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cs typeface="Arial" panose="020B0604020202020204" pitchFamily="34" charset="0"/>
              </a:rPr>
              <a:t>– Cậu quên lời cô dặn rồi à? Muốn ai đó giúp, phải hỏi một cách lịch sự, còn khi họ giúp mình, phải nói “cảm ơn”!</a:t>
            </a:r>
            <a:endParaRPr lang="vi-VN" sz="2800" dirty="0">
              <a:solidFill>
                <a:srgbClr val="002060"/>
              </a:solidFill>
              <a:cs typeface="Arial" panose="020B0604020202020204" pitchFamily="34" charset="0"/>
            </a:endParaRPr>
          </a:p>
        </p:txBody>
      </p:sp>
      <p:cxnSp>
        <p:nvCxnSpPr>
          <p:cNvPr id="16" name="Straight Connector 15">
            <a:extLst>
              <a:ext uri="{FF2B5EF4-FFF2-40B4-BE49-F238E27FC236}">
                <a16:creationId xmlns:a16="http://schemas.microsoft.com/office/drawing/2014/main" xmlns="" id="{782351A9-6F74-4108-BDCA-A3C05EB736D5}"/>
              </a:ext>
            </a:extLst>
          </p:cNvPr>
          <p:cNvCxnSpPr>
            <a:cxnSpLocks/>
          </p:cNvCxnSpPr>
          <p:nvPr/>
        </p:nvCxnSpPr>
        <p:spPr>
          <a:xfrm>
            <a:off x="1521599" y="5205146"/>
            <a:ext cx="7252750" cy="0"/>
          </a:xfrm>
          <a:prstGeom prst="line">
            <a:avLst/>
          </a:prstGeom>
          <a:ln w="19050">
            <a:solidFill>
              <a:srgbClr val="FF0000"/>
            </a:solidFill>
          </a:ln>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xmlns="" id="{8E114E1B-F504-4317-84B5-A3570ED3DAB6}"/>
              </a:ext>
            </a:extLst>
          </p:cNvPr>
          <p:cNvSpPr txBox="1"/>
          <p:nvPr/>
        </p:nvSpPr>
        <p:spPr>
          <a:xfrm>
            <a:off x="155054" y="533849"/>
            <a:ext cx="11745695" cy="954107"/>
          </a:xfrm>
          <a:prstGeom prst="rect">
            <a:avLst/>
          </a:prstGeom>
          <a:noFill/>
        </p:spPr>
        <p:txBody>
          <a:bodyPr wrap="square" rtlCol="0">
            <a:spAutoFit/>
          </a:bodyPr>
          <a:lstStyle/>
          <a:p>
            <a:pPr lvl="0" algn="just" defTabSz="913256" fontAlgn="base">
              <a:spcBef>
                <a:spcPct val="0"/>
              </a:spcBef>
              <a:spcAft>
                <a:spcPct val="0"/>
              </a:spcAft>
              <a:defRPr/>
            </a:pPr>
            <a:r>
              <a:rPr lang="en-US" sz="2800" b="1" dirty="0">
                <a:latin typeface="Arial" panose="020B0604020202020204" pitchFamily="34" charset="0"/>
                <a:cs typeface="Arial" panose="020B0604020202020204" pitchFamily="34" charset="0"/>
              </a:rPr>
              <a:t>2</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Ý nào sau đây đúng với thái độ của hà mã khi cún nhờ đưa qua sông?</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AF34E7DF-DD34-428F-BC42-904355E95025}"/>
              </a:ext>
            </a:extLst>
          </p:cNvPr>
          <p:cNvSpPr txBox="1"/>
          <p:nvPr/>
        </p:nvSpPr>
        <p:spPr>
          <a:xfrm>
            <a:off x="855218" y="1454691"/>
            <a:ext cx="10345366" cy="1384995"/>
          </a:xfrm>
          <a:prstGeom prst="rect">
            <a:avLst/>
          </a:prstGeom>
          <a:noFill/>
        </p:spPr>
        <p:txBody>
          <a:bodyPr wrap="square">
            <a:spAutoFit/>
          </a:bodyPr>
          <a:lstStyle/>
          <a:p>
            <a:pPr algn="just" latinLnBrk="0"/>
            <a:r>
              <a:rPr lang="vi-VN" sz="2800" b="0" i="0">
                <a:solidFill>
                  <a:srgbClr val="333333"/>
                </a:solidFill>
                <a:effectLst/>
                <a:latin typeface="Arial" panose="020B0604020202020204" pitchFamily="34" charset="0"/>
                <a:cs typeface="Arial" panose="020B0604020202020204" pitchFamily="34" charset="0"/>
              </a:rPr>
              <a:t>a. bực mình bỏ đi</a:t>
            </a:r>
          </a:p>
          <a:p>
            <a:pPr algn="just" latinLnBrk="0"/>
            <a:r>
              <a:rPr lang="vi-VN" sz="2800" b="0" i="0">
                <a:solidFill>
                  <a:srgbClr val="333333"/>
                </a:solidFill>
                <a:effectLst/>
                <a:latin typeface="Arial" panose="020B0604020202020204" pitchFamily="34" charset="0"/>
                <a:cs typeface="Arial" panose="020B0604020202020204" pitchFamily="34" charset="0"/>
              </a:rPr>
              <a:t>b. bực mình nhưng đồng ý đưa qua sông</a:t>
            </a:r>
          </a:p>
          <a:p>
            <a:pPr algn="just" latinLnBrk="0"/>
            <a:r>
              <a:rPr lang="vi-VN" sz="2800" b="0" i="0">
                <a:solidFill>
                  <a:srgbClr val="333333"/>
                </a:solidFill>
                <a:effectLst/>
                <a:latin typeface="Arial" panose="020B0604020202020204" pitchFamily="34" charset="0"/>
                <a:cs typeface="Arial" panose="020B0604020202020204" pitchFamily="34" charset="0"/>
              </a:rPr>
              <a:t>c. vui vẻ đồng ý đưa qua sông</a:t>
            </a:r>
          </a:p>
        </p:txBody>
      </p:sp>
      <p:sp>
        <p:nvSpPr>
          <p:cNvPr id="17" name="TextBox 16">
            <a:extLst>
              <a:ext uri="{FF2B5EF4-FFF2-40B4-BE49-F238E27FC236}">
                <a16:creationId xmlns:a16="http://schemas.microsoft.com/office/drawing/2014/main" xmlns="" id="{103CD3CA-18CF-4485-BD3D-7DA84F4EF3CC}"/>
              </a:ext>
            </a:extLst>
          </p:cNvPr>
          <p:cNvSpPr txBox="1"/>
          <p:nvPr/>
        </p:nvSpPr>
        <p:spPr>
          <a:xfrm>
            <a:off x="1005925" y="30769"/>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xmlns="" id="{D5FED5B4-CDF2-46FE-B9E3-C47BCBBC9230}"/>
              </a:ext>
            </a:extLst>
          </p:cNvPr>
          <p:cNvSpPr/>
          <p:nvPr/>
        </p:nvSpPr>
        <p:spPr>
          <a:xfrm>
            <a:off x="701899" y="2291895"/>
            <a:ext cx="646961" cy="644277"/>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232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42" presetClass="exit" presetSubtype="0" fill="hold" grpId="1"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0"/>
                                        <p:tgtEl>
                                          <p:spTgt spid="15"/>
                                        </p:tgtEl>
                                        <p:attrNameLst>
                                          <p:attrName>ppt_y</p:attrName>
                                        </p:attrNameLst>
                                      </p:cBhvr>
                                      <p:tavLst>
                                        <p:tav tm="0">
                                          <p:val>
                                            <p:strVal val="ppt_y"/>
                                          </p:val>
                                        </p:tav>
                                        <p:tav tm="100000">
                                          <p:val>
                                            <p:strVal val="ppt_y+.1"/>
                                          </p:val>
                                        </p:tav>
                                      </p:tavLst>
                                    </p:anim>
                                    <p:set>
                                      <p:cBhvr>
                                        <p:cTn id="25" dur="1" fill="hold">
                                          <p:stCondLst>
                                            <p:cond delay="999"/>
                                          </p:stCondLst>
                                        </p:cTn>
                                        <p:tgtEl>
                                          <p:spTgt spid="15"/>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16"/>
                                        </p:tgtEl>
                                      </p:cBhvr>
                                    </p:animEffect>
                                    <p:anim calcmode="lin" valueType="num">
                                      <p:cBhvr>
                                        <p:cTn id="28" dur="1000"/>
                                        <p:tgtEl>
                                          <p:spTgt spid="16"/>
                                        </p:tgtEl>
                                        <p:attrNameLst>
                                          <p:attrName>ppt_x</p:attrName>
                                        </p:attrNameLst>
                                      </p:cBhvr>
                                      <p:tavLst>
                                        <p:tav tm="0">
                                          <p:val>
                                            <p:strVal val="ppt_x"/>
                                          </p:val>
                                        </p:tav>
                                        <p:tav tm="100000">
                                          <p:val>
                                            <p:strVal val="ppt_x"/>
                                          </p:val>
                                        </p:tav>
                                      </p:tavLst>
                                    </p:anim>
                                    <p:anim calcmode="lin" valueType="num">
                                      <p:cBhvr>
                                        <p:cTn id="29" dur="1000"/>
                                        <p:tgtEl>
                                          <p:spTgt spid="16"/>
                                        </p:tgtEl>
                                        <p:attrNameLst>
                                          <p:attrName>ppt_y</p:attrName>
                                        </p:attrNameLst>
                                      </p:cBhvr>
                                      <p:tavLst>
                                        <p:tav tm="0">
                                          <p:val>
                                            <p:strVal val="ppt_y"/>
                                          </p:val>
                                        </p:tav>
                                        <p:tav tm="100000">
                                          <p:val>
                                            <p:strVal val="ppt_y+.1"/>
                                          </p:val>
                                        </p:tav>
                                      </p:tavLst>
                                    </p:anim>
                                    <p:set>
                                      <p:cBhvr>
                                        <p:cTn id="3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0E4E71A3-DBD7-4B72-B403-97CFAADF8B3A}"/>
              </a:ext>
            </a:extLst>
          </p:cNvPr>
          <p:cNvSpPr txBox="1"/>
          <p:nvPr/>
        </p:nvSpPr>
        <p:spPr>
          <a:xfrm>
            <a:off x="155054" y="581037"/>
            <a:ext cx="11311688" cy="523220"/>
          </a:xfrm>
          <a:prstGeom prst="rect">
            <a:avLst/>
          </a:prstGeom>
          <a:noFill/>
        </p:spPr>
        <p:txBody>
          <a:bodyPr wrap="square" rtlCol="0">
            <a:spAutoFit/>
          </a:bodyPr>
          <a:lstStyle/>
          <a:p>
            <a:pPr marL="742950" lvl="0" indent="-742950" algn="just" defTabSz="913256" fontAlgn="base">
              <a:spcBef>
                <a:spcPct val="0"/>
              </a:spcBef>
              <a:spcAft>
                <a:spcPct val="0"/>
              </a:spcAft>
              <a:defRPr/>
            </a:pPr>
            <a:r>
              <a:rPr kumimoji="0" lang="en-US" sz="2800" b="1"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a:latin typeface="Arial" panose="020B0604020202020204" pitchFamily="34" charset="0"/>
                <a:cs typeface="Arial" panose="020B0604020202020204" pitchFamily="34" charset="0"/>
              </a:rPr>
              <a:t>Hươu đã làm gì khi nghe dê hỏi?</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EB9D328-8F8C-416B-BC84-29D37A01683C}"/>
              </a:ext>
            </a:extLst>
          </p:cNvPr>
          <p:cNvSpPr txBox="1"/>
          <p:nvPr/>
        </p:nvSpPr>
        <p:spPr>
          <a:xfrm>
            <a:off x="179203" y="1719271"/>
            <a:ext cx="11745695" cy="954107"/>
          </a:xfrm>
          <a:prstGeom prst="rect">
            <a:avLst/>
          </a:prstGeom>
          <a:noFill/>
        </p:spPr>
        <p:txBody>
          <a:bodyPr wrap="square" rtlCol="0">
            <a:spAutoFit/>
          </a:bodyPr>
          <a:lstStyle/>
          <a:p>
            <a:pPr lvl="0" algn="just" defTabSz="913256" fontAlgn="base">
              <a:spcBef>
                <a:spcPct val="0"/>
              </a:spcBef>
              <a:spcAft>
                <a:spcPct val="0"/>
              </a:spcAft>
              <a:defRPr/>
            </a:pPr>
            <a:r>
              <a:rPr lang="en-US" sz="2800" b="1">
                <a:latin typeface="Arial" panose="020B0604020202020204" pitchFamily="34" charset="0"/>
                <a:cs typeface="Arial" panose="020B0604020202020204" pitchFamily="34" charset="0"/>
              </a:rPr>
              <a:t>2. </a:t>
            </a:r>
            <a:r>
              <a:rPr lang="vi-VN" sz="2800" b="1">
                <a:latin typeface="Arial" panose="020B0604020202020204" pitchFamily="34" charset="0"/>
                <a:cs typeface="Arial" panose="020B0604020202020204" pitchFamily="34" charset="0"/>
              </a:rPr>
              <a:t>Ý nào sau đây đúng với thái độ của hà mã khi cún nhờ đưa qua sông?</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C58E70F-C4CD-42AB-91D6-E738F42CE7AC}"/>
              </a:ext>
            </a:extLst>
          </p:cNvPr>
          <p:cNvSpPr txBox="1"/>
          <p:nvPr/>
        </p:nvSpPr>
        <p:spPr>
          <a:xfrm>
            <a:off x="155054" y="4169125"/>
            <a:ext cx="11637361" cy="523220"/>
          </a:xfrm>
          <a:prstGeom prst="rect">
            <a:avLst/>
          </a:prstGeom>
          <a:noFill/>
        </p:spPr>
        <p:txBody>
          <a:bodyPr wrap="square" rtlCol="0">
            <a:spAutoFit/>
          </a:bodyPr>
          <a:lstStyle/>
          <a:p>
            <a:pPr lvl="0" algn="just" defTabSz="913256" fontAlgn="base">
              <a:spcBef>
                <a:spcPct val="0"/>
              </a:spcBef>
              <a:spcAft>
                <a:spcPct val="0"/>
              </a:spcAft>
              <a:defRPr/>
            </a:pPr>
            <a:r>
              <a:rPr lang="en-US" sz="2800" b="1" dirty="0">
                <a:latin typeface="Arial" panose="020B0604020202020204" pitchFamily="34" charset="0"/>
                <a:cs typeface="Arial" panose="020B0604020202020204" pitchFamily="34" charset="0"/>
              </a:rPr>
              <a:t>3</a:t>
            </a:r>
            <a:r>
              <a:rPr lang="en-US" sz="2800" b="1">
                <a:latin typeface="Arial" panose="020B0604020202020204" pitchFamily="34" charset="0"/>
                <a:cs typeface="Arial" panose="020B0604020202020204" pitchFamily="34" charset="0"/>
              </a:rPr>
              <a:t>. Vì sao dê con thấy xấu hổ?</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ectangle 1">
            <a:extLst>
              <a:ext uri="{FF2B5EF4-FFF2-40B4-BE49-F238E27FC236}">
                <a16:creationId xmlns:a16="http://schemas.microsoft.com/office/drawing/2014/main" xmlns="" id="{AECB2764-382C-443B-925B-8CFC6A30E58E}"/>
              </a:ext>
            </a:extLst>
          </p:cNvPr>
          <p:cNvSpPr>
            <a:spLocks noChangeArrowheads="1"/>
          </p:cNvSpPr>
          <p:nvPr/>
        </p:nvSpPr>
        <p:spPr bwMode="auto">
          <a:xfrm>
            <a:off x="1041279" y="2632043"/>
            <a:ext cx="9110111" cy="138499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vi-VN" sz="2800">
                <a:solidFill>
                  <a:srgbClr val="333333"/>
                </a:solidFill>
                <a:latin typeface="Arial" panose="020B0604020202020204" pitchFamily="34" charset="0"/>
                <a:cs typeface="Arial" panose="020B0604020202020204" pitchFamily="34" charset="0"/>
              </a:rPr>
              <a:t>a. bực mình bỏ đi</a:t>
            </a:r>
          </a:p>
          <a:p>
            <a:pPr algn="just"/>
            <a:r>
              <a:rPr lang="vi-VN" sz="2800">
                <a:solidFill>
                  <a:srgbClr val="333333"/>
                </a:solidFill>
                <a:latin typeface="Arial" panose="020B0604020202020204" pitchFamily="34" charset="0"/>
                <a:cs typeface="Arial" panose="020B0604020202020204" pitchFamily="34" charset="0"/>
              </a:rPr>
              <a:t>b. bực mình nhưng đồng ý đưa qua sông</a:t>
            </a:r>
          </a:p>
          <a:p>
            <a:pPr algn="just"/>
            <a:r>
              <a:rPr lang="vi-VN" sz="2800">
                <a:solidFill>
                  <a:srgbClr val="333333"/>
                </a:solidFill>
                <a:latin typeface="Arial" panose="020B0604020202020204" pitchFamily="34" charset="0"/>
                <a:cs typeface="Arial" panose="020B0604020202020204" pitchFamily="34" charset="0"/>
              </a:rPr>
              <a:t>c. vui vẻ đồng ý đưa qua sông</a:t>
            </a:r>
          </a:p>
        </p:txBody>
      </p:sp>
      <p:sp>
        <p:nvSpPr>
          <p:cNvPr id="19" name="TextBox 18">
            <a:extLst>
              <a:ext uri="{FF2B5EF4-FFF2-40B4-BE49-F238E27FC236}">
                <a16:creationId xmlns:a16="http://schemas.microsoft.com/office/drawing/2014/main" xmlns="" id="{CDC294CD-FF0B-4DA2-B9EF-63A8EF860850}"/>
              </a:ext>
            </a:extLst>
          </p:cNvPr>
          <p:cNvSpPr txBox="1"/>
          <p:nvPr/>
        </p:nvSpPr>
        <p:spPr>
          <a:xfrm>
            <a:off x="1005925" y="30769"/>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D281EA9C-E9A9-458F-850C-BFB79DF09807}"/>
              </a:ext>
            </a:extLst>
          </p:cNvPr>
          <p:cNvSpPr txBox="1"/>
          <p:nvPr/>
        </p:nvSpPr>
        <p:spPr>
          <a:xfrm>
            <a:off x="725258" y="1111755"/>
            <a:ext cx="11416160" cy="523220"/>
          </a:xfrm>
          <a:prstGeom prst="rect">
            <a:avLst/>
          </a:prstGeom>
          <a:noFill/>
        </p:spPr>
        <p:txBody>
          <a:bodyPr wrap="square" rtlCol="0">
            <a:spAutoFit/>
          </a:bodyPr>
          <a:lstStyle/>
          <a:p>
            <a:r>
              <a:rPr lang="vi-VN" sz="2800">
                <a:solidFill>
                  <a:srgbClr val="0070C0"/>
                </a:solidFill>
                <a:latin typeface="Arial" panose="020B0604020202020204" pitchFamily="34" charset="0"/>
                <a:cs typeface="Arial" panose="020B0604020202020204" pitchFamily="34" charset="0"/>
              </a:rPr>
              <a:t>Khi nghe dê hỏi, hươu đã trả lời là “</a:t>
            </a:r>
            <a:r>
              <a:rPr lang="en-US" sz="2800">
                <a:solidFill>
                  <a:srgbClr val="0070C0"/>
                </a:solidFill>
                <a:latin typeface="Arial" panose="020B0604020202020204" pitchFamily="34" charset="0"/>
                <a:cs typeface="Arial" panose="020B0604020202020204" pitchFamily="34" charset="0"/>
              </a:rPr>
              <a:t>K</a:t>
            </a:r>
            <a:r>
              <a:rPr lang="vi-VN" sz="2800">
                <a:solidFill>
                  <a:srgbClr val="0070C0"/>
                </a:solidFill>
                <a:latin typeface="Arial" panose="020B0604020202020204" pitchFamily="34" charset="0"/>
                <a:cs typeface="Arial" panose="020B0604020202020204" pitchFamily="34" charset="0"/>
              </a:rPr>
              <a:t>hông biết</a:t>
            </a:r>
            <a:r>
              <a:rPr lang="en-US" sz="2800">
                <a:solidFill>
                  <a:srgbClr val="0070C0"/>
                </a:solidFill>
                <a:latin typeface="Arial" panose="020B0604020202020204" pitchFamily="34" charset="0"/>
                <a:cs typeface="Arial" panose="020B0604020202020204" pitchFamily="34" charset="0"/>
              </a:rPr>
              <a:t>.</a:t>
            </a:r>
            <a:r>
              <a:rPr lang="vi-VN" sz="2800">
                <a:solidFill>
                  <a:srgbClr val="0070C0"/>
                </a:solidFill>
                <a:latin typeface="Arial" panose="020B0604020202020204" pitchFamily="34" charset="0"/>
                <a:cs typeface="Arial" panose="020B0604020202020204" pitchFamily="34" charset="0"/>
              </a:rPr>
              <a:t>” rồi lắc đầu, bỏ đi.</a:t>
            </a:r>
            <a:endParaRPr lang="vi-VN" sz="2800" dirty="0">
              <a:solidFill>
                <a:srgbClr val="0070C0"/>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xmlns="" id="{76D5855C-7C41-4C4D-9370-1BEF57C29BF2}"/>
              </a:ext>
            </a:extLst>
          </p:cNvPr>
          <p:cNvSpPr/>
          <p:nvPr/>
        </p:nvSpPr>
        <p:spPr>
          <a:xfrm>
            <a:off x="856882" y="3456553"/>
            <a:ext cx="646961" cy="644277"/>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63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E1E942-F908-48E3-80CB-A4BFB67D14C9}"/>
              </a:ext>
            </a:extLst>
          </p:cNvPr>
          <p:cNvSpPr txBox="1"/>
          <p:nvPr/>
        </p:nvSpPr>
        <p:spPr>
          <a:xfrm>
            <a:off x="1005925" y="-3415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EB9D328-8F8C-416B-BC84-29D37A01683C}"/>
              </a:ext>
            </a:extLst>
          </p:cNvPr>
          <p:cNvSpPr txBox="1"/>
          <p:nvPr/>
        </p:nvSpPr>
        <p:spPr>
          <a:xfrm>
            <a:off x="155054" y="531645"/>
            <a:ext cx="11745695" cy="523220"/>
          </a:xfrm>
          <a:prstGeom prst="rect">
            <a:avLst/>
          </a:prstGeom>
          <a:noFill/>
        </p:spPr>
        <p:txBody>
          <a:bodyPr wrap="square" rtlCol="0">
            <a:spAutoFit/>
          </a:bodyPr>
          <a:lstStyle/>
          <a:p>
            <a:pPr lvl="0" algn="just" defTabSz="913256" fontAlgn="base">
              <a:spcBef>
                <a:spcPct val="0"/>
              </a:spcBef>
              <a:spcAft>
                <a:spcPct val="0"/>
              </a:spcAft>
              <a:defRPr/>
            </a:pPr>
            <a:r>
              <a:rPr lang="en-US" sz="2800" b="1">
                <a:latin typeface="Arial" panose="020B0604020202020204" pitchFamily="34" charset="0"/>
                <a:cs typeface="Arial" panose="020B0604020202020204" pitchFamily="34" charset="0"/>
              </a:rPr>
              <a:t>3. Vì sao dê con thấy xấu hổ?</a:t>
            </a:r>
            <a:endParaRPr kumimoji="0" lang="en-US" sz="280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ectangle 1">
            <a:extLst>
              <a:ext uri="{FF2B5EF4-FFF2-40B4-BE49-F238E27FC236}">
                <a16:creationId xmlns:a16="http://schemas.microsoft.com/office/drawing/2014/main" xmlns="" id="{1F04CF3D-F640-4536-A6D9-EE8A04F39F00}"/>
              </a:ext>
            </a:extLst>
          </p:cNvPr>
          <p:cNvSpPr>
            <a:spLocks noChangeArrowheads="1"/>
          </p:cNvSpPr>
          <p:nvPr/>
        </p:nvSpPr>
        <p:spPr bwMode="auto">
          <a:xfrm>
            <a:off x="397565" y="2820951"/>
            <a:ext cx="11630585" cy="3539430"/>
          </a:xfrm>
          <a:prstGeom prst="rect">
            <a:avLst/>
          </a:prstGeom>
          <a:solidFill>
            <a:srgbClr val="FDF3ED"/>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Đi tiếp, tới một con sông, thấy anh hà mã, dê nói to:</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Bọn tôi muốn về làng, hãy đưa bọn tôi qua sông!</a:t>
            </a:r>
          </a:p>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Hà mã phật ý, định bỏ đi. Thấy vậy, cún nói:</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Chào anh hà mã, anh giúp bọn em qua sông được không ạ?</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Được chứ! Em ngoan quá! – Hà mã vui vẻ nói.</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Cảm ơn anh! – Cún đáp rồi quay sang nói nhỏ với dê:</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Cậu quên lời cô dặn rồi à? Muốn ai đó giúp, phải hỏi một cách lịch sự, còn khi họ giúp mình, phải nói “cảm ơn”!</a:t>
            </a:r>
            <a:endParaRPr lang="vi-VN" sz="2800" dirty="0">
              <a:solidFill>
                <a:srgbClr val="00206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782351A9-6F74-4108-BDCA-A3C05EB736D5}"/>
              </a:ext>
            </a:extLst>
          </p:cNvPr>
          <p:cNvCxnSpPr>
            <a:cxnSpLocks/>
          </p:cNvCxnSpPr>
          <p:nvPr/>
        </p:nvCxnSpPr>
        <p:spPr>
          <a:xfrm>
            <a:off x="4205328" y="5407730"/>
            <a:ext cx="5938132" cy="0"/>
          </a:xfrm>
          <a:prstGeom prst="line">
            <a:avLst/>
          </a:prstGeom>
          <a:ln w="19050"/>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38460D00-FA16-4D25-8CA5-D696F9269EEC}"/>
              </a:ext>
            </a:extLst>
          </p:cNvPr>
          <p:cNvCxnSpPr>
            <a:cxnSpLocks/>
          </p:cNvCxnSpPr>
          <p:nvPr/>
        </p:nvCxnSpPr>
        <p:spPr>
          <a:xfrm>
            <a:off x="1699262" y="5844771"/>
            <a:ext cx="9699745" cy="0"/>
          </a:xfrm>
          <a:prstGeom prst="line">
            <a:avLst/>
          </a:prstGeom>
          <a:ln w="12700"/>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7EE8AA07-781B-4644-974F-B2BF7569CD7A}"/>
              </a:ext>
            </a:extLst>
          </p:cNvPr>
          <p:cNvCxnSpPr>
            <a:cxnSpLocks/>
          </p:cNvCxnSpPr>
          <p:nvPr/>
        </p:nvCxnSpPr>
        <p:spPr>
          <a:xfrm>
            <a:off x="490136" y="6269168"/>
            <a:ext cx="7484283" cy="0"/>
          </a:xfrm>
          <a:prstGeom prst="line">
            <a:avLst/>
          </a:prstGeom>
          <a:ln w="12700"/>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18" name="Content Placeholder 2">
            <a:extLst>
              <a:ext uri="{FF2B5EF4-FFF2-40B4-BE49-F238E27FC236}">
                <a16:creationId xmlns:a16="http://schemas.microsoft.com/office/drawing/2014/main" xmlns="" id="{8D468E3D-78C0-4637-B6EF-BECE1E1734C0}"/>
              </a:ext>
            </a:extLst>
          </p:cNvPr>
          <p:cNvSpPr txBox="1">
            <a:spLocks/>
          </p:cNvSpPr>
          <p:nvPr/>
        </p:nvSpPr>
        <p:spPr>
          <a:xfrm>
            <a:off x="169611" y="1097444"/>
            <a:ext cx="11849704" cy="13849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Dê con thấy xấu hổ bởi vì </a:t>
            </a:r>
            <a:r>
              <a:rPr lang="en-US" sz="2800">
                <a:solidFill>
                  <a:srgbClr val="0070C0"/>
                </a:solidFill>
                <a:latin typeface="Arial" panose="020B0604020202020204" pitchFamily="34" charset="0"/>
                <a:cs typeface="Arial" panose="020B0604020202020204" pitchFamily="34" charset="0"/>
              </a:rPr>
              <a:t>dê con </a:t>
            </a:r>
            <a:r>
              <a:rPr lang="vi-VN" sz="2800">
                <a:solidFill>
                  <a:srgbClr val="0070C0"/>
                </a:solidFill>
                <a:latin typeface="Arial" panose="020B0604020202020204" pitchFamily="34" charset="0"/>
                <a:cs typeface="Arial" panose="020B0604020202020204" pitchFamily="34" charset="0"/>
              </a:rPr>
              <a:t>nhận ra mình </a:t>
            </a:r>
            <a:r>
              <a:rPr lang="en-US" sz="2800">
                <a:solidFill>
                  <a:srgbClr val="0070C0"/>
                </a:solidFill>
                <a:latin typeface="Arial" panose="020B0604020202020204" pitchFamily="34" charset="0"/>
                <a:cs typeface="Arial" panose="020B0604020202020204" pitchFamily="34" charset="0"/>
              </a:rPr>
              <a:t>đã </a:t>
            </a:r>
            <a:r>
              <a:rPr lang="vi-VN" sz="2800">
                <a:solidFill>
                  <a:srgbClr val="0070C0"/>
                </a:solidFill>
                <a:cs typeface="Arial" panose="020B0604020202020204" pitchFamily="34" charset="0"/>
              </a:rPr>
              <a:t>không nhớ lời cô dặn, đã không nói năng lịch sự, lễ phép nên không được cô hươu và anh hà mã giúp. </a:t>
            </a:r>
            <a:endParaRPr lang="vi-VN"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738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xit" presetSubtype="0" fill="hold" grpId="1" nodeType="with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0"/>
                                        <p:tgtEl>
                                          <p:spTgt spid="15"/>
                                        </p:tgtEl>
                                        <p:attrNameLst>
                                          <p:attrName>ppt_y</p:attrName>
                                        </p:attrNameLst>
                                      </p:cBhvr>
                                      <p:tavLst>
                                        <p:tav tm="0">
                                          <p:val>
                                            <p:strVal val="ppt_y"/>
                                          </p:val>
                                        </p:tav>
                                        <p:tav tm="100000">
                                          <p:val>
                                            <p:strVal val="ppt_y+.1"/>
                                          </p:val>
                                        </p:tav>
                                      </p:tavLst>
                                    </p:anim>
                                    <p:set>
                                      <p:cBhvr>
                                        <p:cTn id="37" dur="1" fill="hold">
                                          <p:stCondLst>
                                            <p:cond delay="999"/>
                                          </p:stCondLst>
                                        </p:cTn>
                                        <p:tgtEl>
                                          <p:spTgt spid="15"/>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16"/>
                                        </p:tgtEl>
                                      </p:cBhvr>
                                    </p:animEffect>
                                    <p:anim calcmode="lin" valueType="num">
                                      <p:cBhvr>
                                        <p:cTn id="40" dur="1000"/>
                                        <p:tgtEl>
                                          <p:spTgt spid="16"/>
                                        </p:tgtEl>
                                        <p:attrNameLst>
                                          <p:attrName>ppt_x</p:attrName>
                                        </p:attrNameLst>
                                      </p:cBhvr>
                                      <p:tavLst>
                                        <p:tav tm="0">
                                          <p:val>
                                            <p:strVal val="ppt_x"/>
                                          </p:val>
                                        </p:tav>
                                        <p:tav tm="100000">
                                          <p:val>
                                            <p:strVal val="ppt_x"/>
                                          </p:val>
                                        </p:tav>
                                      </p:tavLst>
                                    </p:anim>
                                    <p:anim calcmode="lin" valueType="num">
                                      <p:cBhvr>
                                        <p:cTn id="41" dur="1000"/>
                                        <p:tgtEl>
                                          <p:spTgt spid="16"/>
                                        </p:tgtEl>
                                        <p:attrNameLst>
                                          <p:attrName>ppt_y</p:attrName>
                                        </p:attrNameLst>
                                      </p:cBhvr>
                                      <p:tavLst>
                                        <p:tav tm="0">
                                          <p:val>
                                            <p:strVal val="ppt_y"/>
                                          </p:val>
                                        </p:tav>
                                        <p:tav tm="100000">
                                          <p:val>
                                            <p:strVal val="ppt_y+.1"/>
                                          </p:val>
                                        </p:tav>
                                      </p:tavLst>
                                    </p:anim>
                                    <p:set>
                                      <p:cBhvr>
                                        <p:cTn id="42" dur="1" fill="hold">
                                          <p:stCondLst>
                                            <p:cond delay="999"/>
                                          </p:stCondLst>
                                        </p:cTn>
                                        <p:tgtEl>
                                          <p:spTgt spid="16"/>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1000"/>
                                        <p:tgtEl>
                                          <p:spTgt spid="9"/>
                                        </p:tgtEl>
                                      </p:cBhvr>
                                    </p:animEffect>
                                    <p:anim calcmode="lin" valueType="num">
                                      <p:cBhvr>
                                        <p:cTn id="45" dur="1000"/>
                                        <p:tgtEl>
                                          <p:spTgt spid="9"/>
                                        </p:tgtEl>
                                        <p:attrNameLst>
                                          <p:attrName>ppt_x</p:attrName>
                                        </p:attrNameLst>
                                      </p:cBhvr>
                                      <p:tavLst>
                                        <p:tav tm="0">
                                          <p:val>
                                            <p:strVal val="ppt_x"/>
                                          </p:val>
                                        </p:tav>
                                        <p:tav tm="100000">
                                          <p:val>
                                            <p:strVal val="ppt_x"/>
                                          </p:val>
                                        </p:tav>
                                      </p:tavLst>
                                    </p:anim>
                                    <p:anim calcmode="lin" valueType="num">
                                      <p:cBhvr>
                                        <p:cTn id="46" dur="1000"/>
                                        <p:tgtEl>
                                          <p:spTgt spid="9"/>
                                        </p:tgtEl>
                                        <p:attrNameLst>
                                          <p:attrName>ppt_y</p:attrName>
                                        </p:attrNameLst>
                                      </p:cBhvr>
                                      <p:tavLst>
                                        <p:tav tm="0">
                                          <p:val>
                                            <p:strVal val="ppt_y"/>
                                          </p:val>
                                        </p:tav>
                                        <p:tav tm="100000">
                                          <p:val>
                                            <p:strVal val="ppt_y+.1"/>
                                          </p:val>
                                        </p:tav>
                                      </p:tavLst>
                                    </p:anim>
                                    <p:set>
                                      <p:cBhvr>
                                        <p:cTn id="47" dur="1" fill="hold">
                                          <p:stCondLst>
                                            <p:cond delay="999"/>
                                          </p:stCondLst>
                                        </p:cTn>
                                        <p:tgtEl>
                                          <p:spTgt spid="9"/>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E1E942-F908-48E3-80CB-A4BFB67D14C9}"/>
              </a:ext>
            </a:extLst>
          </p:cNvPr>
          <p:cNvSpPr txBox="1"/>
          <p:nvPr/>
        </p:nvSpPr>
        <p:spPr>
          <a:xfrm>
            <a:off x="1005925" y="-12466"/>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E4E71A3-DBD7-4B72-B403-97CFAADF8B3A}"/>
              </a:ext>
            </a:extLst>
          </p:cNvPr>
          <p:cNvSpPr txBox="1"/>
          <p:nvPr/>
        </p:nvSpPr>
        <p:spPr>
          <a:xfrm>
            <a:off x="155054" y="479437"/>
            <a:ext cx="11311688" cy="52322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tabLst/>
              <a:defRPr/>
            </a:pPr>
            <a:r>
              <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b="1"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Hươu đã làm gì khi nghe dê hỏi?</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64194939-544B-4529-B0B6-D1534B551462}"/>
              </a:ext>
            </a:extLst>
          </p:cNvPr>
          <p:cNvSpPr txBox="1"/>
          <p:nvPr/>
        </p:nvSpPr>
        <p:spPr>
          <a:xfrm>
            <a:off x="508738" y="945940"/>
            <a:ext cx="11416160" cy="523220"/>
          </a:xfrm>
          <a:prstGeom prst="rect">
            <a:avLst/>
          </a:prstGeom>
          <a:noFill/>
        </p:spPr>
        <p:txBody>
          <a:bodyPr wrap="square" rtlCol="0">
            <a:spAutoFit/>
          </a:bodyPr>
          <a:lstStyle/>
          <a:p>
            <a:pPr algn="just"/>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Khi nghe dê hỏi, hươu đã trả lời là “</a:t>
            </a:r>
            <a:r>
              <a:rPr lang="en-US" sz="2800">
                <a:solidFill>
                  <a:srgbClr val="0070C0"/>
                </a:solidFill>
                <a:latin typeface="Arial" panose="020B0604020202020204" pitchFamily="34" charset="0"/>
                <a:cs typeface="Arial" panose="020B0604020202020204" pitchFamily="34" charset="0"/>
              </a:rPr>
              <a:t>K</a:t>
            </a:r>
            <a:r>
              <a:rPr lang="vi-VN" sz="2800">
                <a:solidFill>
                  <a:srgbClr val="0070C0"/>
                </a:solidFill>
                <a:latin typeface="Arial" panose="020B0604020202020204" pitchFamily="34" charset="0"/>
                <a:cs typeface="Arial" panose="020B0604020202020204" pitchFamily="34" charset="0"/>
              </a:rPr>
              <a:t>hông biết</a:t>
            </a:r>
            <a:r>
              <a:rPr lang="en-US" sz="2800">
                <a:solidFill>
                  <a:srgbClr val="0070C0"/>
                </a:solidFill>
                <a:latin typeface="Arial" panose="020B0604020202020204" pitchFamily="34" charset="0"/>
                <a:cs typeface="Arial" panose="020B0604020202020204" pitchFamily="34" charset="0"/>
              </a:rPr>
              <a:t>.</a:t>
            </a:r>
            <a:r>
              <a:rPr lang="vi-VN" sz="2800">
                <a:solidFill>
                  <a:srgbClr val="0070C0"/>
                </a:solidFill>
                <a:latin typeface="Arial" panose="020B0604020202020204" pitchFamily="34" charset="0"/>
                <a:cs typeface="Arial" panose="020B0604020202020204" pitchFamily="34" charset="0"/>
              </a:rPr>
              <a:t>” rồi lắc đầu, bỏ đi.</a:t>
            </a:r>
            <a:endParaRPr lang="vi-VN" sz="2800"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EB9D328-8F8C-416B-BC84-29D37A01683C}"/>
              </a:ext>
            </a:extLst>
          </p:cNvPr>
          <p:cNvSpPr txBox="1"/>
          <p:nvPr/>
        </p:nvSpPr>
        <p:spPr>
          <a:xfrm>
            <a:off x="129562" y="1411187"/>
            <a:ext cx="11745695" cy="954107"/>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2800" b="1" dirty="0">
                <a:latin typeface="Arial" panose="020B0604020202020204" pitchFamily="34" charset="0"/>
                <a:cs typeface="Arial" panose="020B0604020202020204" pitchFamily="34" charset="0"/>
              </a:rPr>
              <a:t>2</a:t>
            </a:r>
            <a:r>
              <a:rPr lang="en-US" sz="2800" b="1">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Ý nào sau đây đúng với thái độ của hà mã khi cún nhờ đưa qua sông?</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C58E70F-C4CD-42AB-91D6-E738F42CE7AC}"/>
              </a:ext>
            </a:extLst>
          </p:cNvPr>
          <p:cNvSpPr txBox="1"/>
          <p:nvPr/>
        </p:nvSpPr>
        <p:spPr>
          <a:xfrm>
            <a:off x="155054" y="3530798"/>
            <a:ext cx="11637361" cy="523220"/>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2800" b="1" dirty="0">
                <a:latin typeface="Arial" panose="020B0604020202020204" pitchFamily="34" charset="0"/>
                <a:cs typeface="Arial" panose="020B0604020202020204" pitchFamily="34" charset="0"/>
              </a:rPr>
              <a:t>3</a:t>
            </a:r>
            <a:r>
              <a:rPr lang="en-US" sz="2800" b="1">
                <a:latin typeface="Arial" panose="020B0604020202020204" pitchFamily="34" charset="0"/>
                <a:cs typeface="Arial" panose="020B0604020202020204" pitchFamily="34" charset="0"/>
              </a:rPr>
              <a:t>. </a:t>
            </a:r>
            <a:r>
              <a:rPr lang="en-US" sz="2800" b="1" i="0">
                <a:solidFill>
                  <a:srgbClr val="333333"/>
                </a:solidFill>
                <a:effectLst/>
                <a:latin typeface="Arial" panose="020B0604020202020204" pitchFamily="34" charset="0"/>
                <a:cs typeface="Arial" panose="020B0604020202020204" pitchFamily="34" charset="0"/>
              </a:rPr>
              <a:t>Vì sao dê con thấy xấu hổ?</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xmlns="" id="{82A7FFA8-74D4-4679-9EE6-EBC4A7AC881A}"/>
              </a:ext>
            </a:extLst>
          </p:cNvPr>
          <p:cNvSpPr txBox="1">
            <a:spLocks/>
          </p:cNvSpPr>
          <p:nvPr/>
        </p:nvSpPr>
        <p:spPr>
          <a:xfrm>
            <a:off x="155054" y="3965433"/>
            <a:ext cx="11849704" cy="13849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cs typeface="Arial" panose="020B0604020202020204" pitchFamily="34" charset="0"/>
              </a:rPr>
              <a:t>Dê con thấy xấu hổ bởi vì </a:t>
            </a:r>
            <a:r>
              <a:rPr lang="en-US" sz="2800">
                <a:solidFill>
                  <a:srgbClr val="0070C0"/>
                </a:solidFill>
                <a:latin typeface="Arial" panose="020B0604020202020204" pitchFamily="34" charset="0"/>
                <a:cs typeface="Arial" panose="020B0604020202020204" pitchFamily="34" charset="0"/>
              </a:rPr>
              <a:t>dê con </a:t>
            </a:r>
            <a:r>
              <a:rPr lang="vi-VN" sz="2800">
                <a:solidFill>
                  <a:srgbClr val="0070C0"/>
                </a:solidFill>
                <a:cs typeface="Arial" panose="020B0604020202020204" pitchFamily="34" charset="0"/>
              </a:rPr>
              <a:t>nhận ra mình </a:t>
            </a:r>
            <a:r>
              <a:rPr lang="en-US" sz="2800">
                <a:solidFill>
                  <a:srgbClr val="0070C0"/>
                </a:solidFill>
                <a:latin typeface="Arial" panose="020B0604020202020204" pitchFamily="34" charset="0"/>
                <a:cs typeface="Arial" panose="020B0604020202020204" pitchFamily="34" charset="0"/>
              </a:rPr>
              <a:t>đã </a:t>
            </a:r>
            <a:r>
              <a:rPr lang="vi-VN" sz="2800">
                <a:solidFill>
                  <a:srgbClr val="0070C0"/>
                </a:solidFill>
                <a:cs typeface="Arial" panose="020B0604020202020204" pitchFamily="34" charset="0"/>
              </a:rPr>
              <a:t>không nhớ lời cô dặn, đã không nói năng lịch sự, lễ phép nên không được cô hươu và anh hà mã giúp. </a:t>
            </a:r>
          </a:p>
        </p:txBody>
      </p:sp>
      <p:sp>
        <p:nvSpPr>
          <p:cNvPr id="15" name="TextBox 14">
            <a:extLst>
              <a:ext uri="{FF2B5EF4-FFF2-40B4-BE49-F238E27FC236}">
                <a16:creationId xmlns:a16="http://schemas.microsoft.com/office/drawing/2014/main" xmlns="" id="{AAFC1ACD-810C-45DF-B5D0-F36C3220D205}"/>
              </a:ext>
            </a:extLst>
          </p:cNvPr>
          <p:cNvSpPr txBox="1"/>
          <p:nvPr/>
        </p:nvSpPr>
        <p:spPr>
          <a:xfrm>
            <a:off x="129562" y="5341456"/>
            <a:ext cx="10654159" cy="523220"/>
          </a:xfrm>
          <a:prstGeom prst="rect">
            <a:avLst/>
          </a:prstGeom>
          <a:noFill/>
        </p:spPr>
        <p:txBody>
          <a:bodyPr wrap="square" rtlCol="0">
            <a:spAutoFit/>
          </a:bodyPr>
          <a:lstStyle/>
          <a:p>
            <a:pPr lvl="0" algn="just" defTabSz="913256" fontAlgn="base">
              <a:spcBef>
                <a:spcPct val="0"/>
              </a:spcBef>
              <a:spcAft>
                <a:spcPct val="0"/>
              </a:spcAft>
              <a:defRPr/>
            </a:pPr>
            <a:r>
              <a:rPr lang="en-US" sz="2800" b="1" dirty="0">
                <a:latin typeface="Arial" panose="020B0604020202020204" pitchFamily="34" charset="0"/>
                <a:cs typeface="Arial" panose="020B0604020202020204" pitchFamily="34" charset="0"/>
              </a:rPr>
              <a:t>4</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Em học được điều gì từ câu chuyện này?</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1">
            <a:extLst>
              <a:ext uri="{FF2B5EF4-FFF2-40B4-BE49-F238E27FC236}">
                <a16:creationId xmlns:a16="http://schemas.microsoft.com/office/drawing/2014/main" xmlns="" id="{E342C4AC-ED60-4F19-A55A-98E8DC93E027}"/>
              </a:ext>
            </a:extLst>
          </p:cNvPr>
          <p:cNvSpPr>
            <a:spLocks noChangeArrowheads="1"/>
          </p:cNvSpPr>
          <p:nvPr/>
        </p:nvSpPr>
        <p:spPr bwMode="auto">
          <a:xfrm>
            <a:off x="974027" y="2234116"/>
            <a:ext cx="8017661" cy="138499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vi-VN" sz="2800">
                <a:solidFill>
                  <a:srgbClr val="333333"/>
                </a:solidFill>
                <a:latin typeface="Arial" panose="020B0604020202020204" pitchFamily="34" charset="0"/>
                <a:cs typeface="Arial" panose="020B0604020202020204" pitchFamily="34" charset="0"/>
              </a:rPr>
              <a:t>a. bực mình bỏ đi</a:t>
            </a:r>
          </a:p>
          <a:p>
            <a:pPr algn="just"/>
            <a:r>
              <a:rPr lang="vi-VN" sz="2800">
                <a:solidFill>
                  <a:srgbClr val="333333"/>
                </a:solidFill>
                <a:latin typeface="Arial" panose="020B0604020202020204" pitchFamily="34" charset="0"/>
                <a:cs typeface="Arial" panose="020B0604020202020204" pitchFamily="34" charset="0"/>
              </a:rPr>
              <a:t>b. bực mình nhưng đồng ý đưa qua sông</a:t>
            </a:r>
          </a:p>
          <a:p>
            <a:pPr algn="just"/>
            <a:r>
              <a:rPr lang="vi-VN" sz="2800">
                <a:solidFill>
                  <a:srgbClr val="333333"/>
                </a:solidFill>
                <a:latin typeface="Arial" panose="020B0604020202020204" pitchFamily="34" charset="0"/>
                <a:cs typeface="Arial" panose="020B0604020202020204" pitchFamily="34" charset="0"/>
              </a:rPr>
              <a:t>c. vui vẻ đồng ý đưa qua sông</a:t>
            </a:r>
          </a:p>
        </p:txBody>
      </p:sp>
      <p:sp>
        <p:nvSpPr>
          <p:cNvPr id="13" name="Oval 12">
            <a:extLst>
              <a:ext uri="{FF2B5EF4-FFF2-40B4-BE49-F238E27FC236}">
                <a16:creationId xmlns:a16="http://schemas.microsoft.com/office/drawing/2014/main" xmlns="" id="{E5B8E124-3AD8-4BD5-9368-A277F3016731}"/>
              </a:ext>
            </a:extLst>
          </p:cNvPr>
          <p:cNvSpPr/>
          <p:nvPr/>
        </p:nvSpPr>
        <p:spPr>
          <a:xfrm>
            <a:off x="872427" y="3129118"/>
            <a:ext cx="518118" cy="48999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1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E1E942-F908-48E3-80CB-A4BFB67D14C9}"/>
              </a:ext>
            </a:extLst>
          </p:cNvPr>
          <p:cNvSpPr txBox="1"/>
          <p:nvPr/>
        </p:nvSpPr>
        <p:spPr>
          <a:xfrm>
            <a:off x="1005925" y="-3415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EB9D328-8F8C-416B-BC84-29D37A01683C}"/>
              </a:ext>
            </a:extLst>
          </p:cNvPr>
          <p:cNvSpPr txBox="1"/>
          <p:nvPr/>
        </p:nvSpPr>
        <p:spPr>
          <a:xfrm>
            <a:off x="155054" y="531645"/>
            <a:ext cx="11745695" cy="523220"/>
          </a:xfrm>
          <a:prstGeom prst="rect">
            <a:avLst/>
          </a:prstGeom>
          <a:noFill/>
        </p:spPr>
        <p:txBody>
          <a:bodyPr wrap="square" rtlCol="0">
            <a:spAutoFit/>
          </a:bodyPr>
          <a:lstStyle/>
          <a:p>
            <a:pPr lvl="0" algn="just" defTabSz="913256" fontAlgn="base">
              <a:spcBef>
                <a:spcPct val="0"/>
              </a:spcBef>
              <a:spcAft>
                <a:spcPct val="0"/>
              </a:spcAft>
              <a:defRPr/>
            </a:pPr>
            <a:r>
              <a:rPr lang="en-US" sz="2800" b="1">
                <a:latin typeface="Arial" panose="020B0604020202020204" pitchFamily="34" charset="0"/>
                <a:cs typeface="Arial" panose="020B0604020202020204" pitchFamily="34" charset="0"/>
              </a:rPr>
              <a:t>4. </a:t>
            </a:r>
            <a:r>
              <a:rPr lang="vi-VN" sz="2800" b="1">
                <a:latin typeface="Arial" panose="020B0604020202020204" pitchFamily="34" charset="0"/>
                <a:cs typeface="Arial" panose="020B0604020202020204" pitchFamily="34" charset="0"/>
              </a:rPr>
              <a:t>Em học được điều gì từ câu chuyện này?</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ectangle 1">
            <a:extLst>
              <a:ext uri="{FF2B5EF4-FFF2-40B4-BE49-F238E27FC236}">
                <a16:creationId xmlns:a16="http://schemas.microsoft.com/office/drawing/2014/main" xmlns="" id="{1F04CF3D-F640-4536-A6D9-EE8A04F39F00}"/>
              </a:ext>
            </a:extLst>
          </p:cNvPr>
          <p:cNvSpPr>
            <a:spLocks noChangeArrowheads="1"/>
          </p:cNvSpPr>
          <p:nvPr/>
        </p:nvSpPr>
        <p:spPr bwMode="auto">
          <a:xfrm>
            <a:off x="397565" y="2528851"/>
            <a:ext cx="11630585" cy="3539430"/>
          </a:xfrm>
          <a:prstGeom prst="rect">
            <a:avLst/>
          </a:prstGeom>
          <a:solidFill>
            <a:srgbClr val="FDF3ED"/>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Đi tiếp, tới một con sông, thấy anh hà mã, dê nói to:</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Bọn tôi muốn về làng, hãy đưa bọn tôi qua sông!</a:t>
            </a:r>
          </a:p>
          <a:p>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Hà mã phật ý, định bỏ đi. Thấy vậy, cún nói:</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Chào anh hà mã, anh giúp bọn em qua sông được không ạ?</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Được chứ! Em ngoan quá! – Hà mã vui vẻ nói.</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Cảm ơn anh! – Cún đáp rồi quay sang nói nhỏ với dê:</a:t>
            </a:r>
          </a:p>
          <a:p>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 Cậu quên lời cô dặn rồi à? Muốn ai đó giúp, phải hỏi một cách lịch sự, còn khi họ giúp mình, phải nói “cảm ơn”!</a:t>
            </a:r>
            <a:endParaRPr lang="vi-VN" sz="2800" dirty="0">
              <a:solidFill>
                <a:srgbClr val="00206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38460D00-FA16-4D25-8CA5-D696F9269EEC}"/>
              </a:ext>
            </a:extLst>
          </p:cNvPr>
          <p:cNvCxnSpPr>
            <a:cxnSpLocks/>
          </p:cNvCxnSpPr>
          <p:nvPr/>
        </p:nvCxnSpPr>
        <p:spPr>
          <a:xfrm>
            <a:off x="6053301" y="5552671"/>
            <a:ext cx="5371106" cy="0"/>
          </a:xfrm>
          <a:prstGeom prst="line">
            <a:avLst/>
          </a:prstGeom>
          <a:ln w="12700"/>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7EE8AA07-781B-4644-974F-B2BF7569CD7A}"/>
              </a:ext>
            </a:extLst>
          </p:cNvPr>
          <p:cNvCxnSpPr>
            <a:cxnSpLocks/>
          </p:cNvCxnSpPr>
          <p:nvPr/>
        </p:nvCxnSpPr>
        <p:spPr>
          <a:xfrm>
            <a:off x="490136" y="5977068"/>
            <a:ext cx="7484283" cy="0"/>
          </a:xfrm>
          <a:prstGeom prst="line">
            <a:avLst/>
          </a:prstGeom>
          <a:ln w="12700"/>
          <a:effectLst>
            <a:glow rad="63500">
              <a:schemeClr val="accent4">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xmlns="" id="{885136FA-EFAB-48C0-8506-68E79CAC9260}"/>
              </a:ext>
            </a:extLst>
          </p:cNvPr>
          <p:cNvSpPr txBox="1"/>
          <p:nvPr/>
        </p:nvSpPr>
        <p:spPr>
          <a:xfrm>
            <a:off x="40657" y="1171271"/>
            <a:ext cx="12344400" cy="954107"/>
          </a:xfrm>
          <a:prstGeom prst="rect">
            <a:avLst/>
          </a:prstGeom>
          <a:noFill/>
        </p:spPr>
        <p:txBody>
          <a:bodyPr wrap="square">
            <a:spAutoFit/>
          </a:bodyPr>
          <a:lstStyle/>
          <a:p>
            <a:r>
              <a:rPr lang="en-US" sz="2800" b="0" i="0">
                <a:solidFill>
                  <a:srgbClr val="0070C0"/>
                </a:solidFill>
                <a:effectLst/>
                <a:latin typeface="Arial" panose="020B0604020202020204" pitchFamily="34" charset="0"/>
                <a:cs typeface="Arial" panose="020B0604020202020204" pitchFamily="34" charset="0"/>
              </a:rPr>
              <a:t>  </a:t>
            </a:r>
            <a:r>
              <a:rPr lang="vi-VN" sz="2800" b="0" i="0">
                <a:solidFill>
                  <a:srgbClr val="0070C0"/>
                </a:solidFill>
                <a:effectLst/>
                <a:latin typeface="Arial" panose="020B0604020202020204" pitchFamily="34" charset="0"/>
                <a:cs typeface="Arial" panose="020B0604020202020204" pitchFamily="34" charset="0"/>
              </a:rPr>
              <a:t>Khi muốn nhờ người khác làm việc gì đó giúp mình, phải nói một cách lịch sự, lễ phép. Khi được người khác giúp đỡ, phải cảm ơn một cách lịch sự. </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6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42" presetClass="exit" presetSubtype="0" fill="hold" grpId="1"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9"/>
                                        </p:tgtEl>
                                      </p:cBhvr>
                                    </p:animEffect>
                                    <p:anim calcmode="lin" valueType="num">
                                      <p:cBhvr>
                                        <p:cTn id="32" dur="1000"/>
                                        <p:tgtEl>
                                          <p:spTgt spid="9"/>
                                        </p:tgtEl>
                                        <p:attrNameLst>
                                          <p:attrName>ppt_x</p:attrName>
                                        </p:attrNameLst>
                                      </p:cBhvr>
                                      <p:tavLst>
                                        <p:tav tm="0">
                                          <p:val>
                                            <p:strVal val="ppt_x"/>
                                          </p:val>
                                        </p:tav>
                                        <p:tav tm="100000">
                                          <p:val>
                                            <p:strVal val="ppt_x"/>
                                          </p:val>
                                        </p:tav>
                                      </p:tavLst>
                                    </p:anim>
                                    <p:anim calcmode="lin" valueType="num">
                                      <p:cBhvr>
                                        <p:cTn id="33" dur="1000"/>
                                        <p:tgtEl>
                                          <p:spTgt spid="9"/>
                                        </p:tgtEl>
                                        <p:attrNameLst>
                                          <p:attrName>ppt_y</p:attrName>
                                        </p:attrNameLst>
                                      </p:cBhvr>
                                      <p:tavLst>
                                        <p:tav tm="0">
                                          <p:val>
                                            <p:strVal val="ppt_y"/>
                                          </p:val>
                                        </p:tav>
                                        <p:tav tm="100000">
                                          <p:val>
                                            <p:strVal val="ppt_y+.1"/>
                                          </p:val>
                                        </p:tav>
                                      </p:tavLst>
                                    </p:anim>
                                    <p:set>
                                      <p:cBhvr>
                                        <p:cTn id="34" dur="1" fill="hold">
                                          <p:stCondLst>
                                            <p:cond delay="999"/>
                                          </p:stCondLst>
                                        </p:cTn>
                                        <p:tgtEl>
                                          <p:spTgt spid="9"/>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E1E942-F908-48E3-80CB-A4BFB67D14C9}"/>
              </a:ext>
            </a:extLst>
          </p:cNvPr>
          <p:cNvSpPr txBox="1"/>
          <p:nvPr/>
        </p:nvSpPr>
        <p:spPr>
          <a:xfrm>
            <a:off x="1005925" y="-12466"/>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E4E71A3-DBD7-4B72-B403-97CFAADF8B3A}"/>
              </a:ext>
            </a:extLst>
          </p:cNvPr>
          <p:cNvSpPr txBox="1"/>
          <p:nvPr/>
        </p:nvSpPr>
        <p:spPr>
          <a:xfrm>
            <a:off x="155054" y="479437"/>
            <a:ext cx="11311688" cy="52322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tabLst/>
              <a:defRPr/>
            </a:pPr>
            <a:r>
              <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b="1"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b="1"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Hươu đã làm gì khi nghe dê hỏi?</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64194939-544B-4529-B0B6-D1534B551462}"/>
              </a:ext>
            </a:extLst>
          </p:cNvPr>
          <p:cNvSpPr txBox="1"/>
          <p:nvPr/>
        </p:nvSpPr>
        <p:spPr>
          <a:xfrm>
            <a:off x="508738" y="945940"/>
            <a:ext cx="11416160" cy="523220"/>
          </a:xfrm>
          <a:prstGeom prst="rect">
            <a:avLst/>
          </a:prstGeom>
          <a:noFill/>
        </p:spPr>
        <p:txBody>
          <a:bodyPr wrap="square" rtlCol="0">
            <a:spAutoFit/>
          </a:bodyPr>
          <a:lstStyle/>
          <a:p>
            <a:pPr algn="just"/>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Khi nghe dê hỏi, hươu đã trả lời là “</a:t>
            </a:r>
            <a:r>
              <a:rPr lang="en-US" sz="2800">
                <a:solidFill>
                  <a:srgbClr val="0070C0"/>
                </a:solidFill>
                <a:latin typeface="Arial" panose="020B0604020202020204" pitchFamily="34" charset="0"/>
                <a:cs typeface="Arial" panose="020B0604020202020204" pitchFamily="34" charset="0"/>
              </a:rPr>
              <a:t>K</a:t>
            </a:r>
            <a:r>
              <a:rPr lang="vi-VN" sz="2800">
                <a:solidFill>
                  <a:srgbClr val="0070C0"/>
                </a:solidFill>
                <a:latin typeface="Arial" panose="020B0604020202020204" pitchFamily="34" charset="0"/>
                <a:cs typeface="Arial" panose="020B0604020202020204" pitchFamily="34" charset="0"/>
              </a:rPr>
              <a:t>hông biết</a:t>
            </a:r>
            <a:r>
              <a:rPr lang="en-US" sz="2800">
                <a:solidFill>
                  <a:srgbClr val="0070C0"/>
                </a:solidFill>
                <a:latin typeface="Arial" panose="020B0604020202020204" pitchFamily="34" charset="0"/>
                <a:cs typeface="Arial" panose="020B0604020202020204" pitchFamily="34" charset="0"/>
              </a:rPr>
              <a:t>.</a:t>
            </a:r>
            <a:r>
              <a:rPr lang="vi-VN" sz="2800">
                <a:solidFill>
                  <a:srgbClr val="0070C0"/>
                </a:solidFill>
                <a:latin typeface="Arial" panose="020B0604020202020204" pitchFamily="34" charset="0"/>
                <a:cs typeface="Arial" panose="020B0604020202020204" pitchFamily="34" charset="0"/>
              </a:rPr>
              <a:t>” rồi lắc đầu, bỏ đi.</a:t>
            </a:r>
            <a:endParaRPr lang="vi-VN" sz="2800"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9EB9D328-8F8C-416B-BC84-29D37A01683C}"/>
              </a:ext>
            </a:extLst>
          </p:cNvPr>
          <p:cNvSpPr txBox="1"/>
          <p:nvPr/>
        </p:nvSpPr>
        <p:spPr>
          <a:xfrm>
            <a:off x="129562" y="1411187"/>
            <a:ext cx="11745695" cy="954107"/>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2800" b="1" dirty="0">
                <a:latin typeface="Arial" panose="020B0604020202020204" pitchFamily="34" charset="0"/>
                <a:cs typeface="Arial" panose="020B0604020202020204" pitchFamily="34" charset="0"/>
              </a:rPr>
              <a:t>2</a:t>
            </a:r>
            <a:r>
              <a:rPr lang="en-US" sz="2800" b="1">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Ý nào sau đây đúng với thái độ của hà mã khi cún nhờ đưa qua sông?</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C58E70F-C4CD-42AB-91D6-E738F42CE7AC}"/>
              </a:ext>
            </a:extLst>
          </p:cNvPr>
          <p:cNvSpPr txBox="1"/>
          <p:nvPr/>
        </p:nvSpPr>
        <p:spPr>
          <a:xfrm>
            <a:off x="155054" y="3530798"/>
            <a:ext cx="11637361" cy="523220"/>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2800" b="1" dirty="0">
                <a:latin typeface="Arial" panose="020B0604020202020204" pitchFamily="34" charset="0"/>
                <a:cs typeface="Arial" panose="020B0604020202020204" pitchFamily="34" charset="0"/>
              </a:rPr>
              <a:t>3</a:t>
            </a:r>
            <a:r>
              <a:rPr lang="en-US" sz="2800" b="1">
                <a:latin typeface="Arial" panose="020B0604020202020204" pitchFamily="34" charset="0"/>
                <a:cs typeface="Arial" panose="020B0604020202020204" pitchFamily="34" charset="0"/>
              </a:rPr>
              <a:t>. </a:t>
            </a:r>
            <a:r>
              <a:rPr lang="en-US" sz="2800" b="1" i="0">
                <a:solidFill>
                  <a:srgbClr val="333333"/>
                </a:solidFill>
                <a:effectLst/>
                <a:latin typeface="Arial" panose="020B0604020202020204" pitchFamily="34" charset="0"/>
                <a:cs typeface="Arial" panose="020B0604020202020204" pitchFamily="34" charset="0"/>
              </a:rPr>
              <a:t>Vì sao dê con thấy xấu hổ?</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xmlns="" id="{82A7FFA8-74D4-4679-9EE6-EBC4A7AC881A}"/>
              </a:ext>
            </a:extLst>
          </p:cNvPr>
          <p:cNvSpPr txBox="1">
            <a:spLocks/>
          </p:cNvSpPr>
          <p:nvPr/>
        </p:nvSpPr>
        <p:spPr>
          <a:xfrm>
            <a:off x="155054" y="3965433"/>
            <a:ext cx="11907384" cy="13849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cs typeface="Arial" panose="020B0604020202020204" pitchFamily="34" charset="0"/>
              </a:rPr>
              <a:t>Dê con thấy xấu hổ bởi vì </a:t>
            </a:r>
            <a:r>
              <a:rPr lang="en-US" sz="2800">
                <a:solidFill>
                  <a:srgbClr val="0070C0"/>
                </a:solidFill>
                <a:latin typeface="Arial" panose="020B0604020202020204" pitchFamily="34" charset="0"/>
                <a:cs typeface="Arial" panose="020B0604020202020204" pitchFamily="34" charset="0"/>
              </a:rPr>
              <a:t>dê con </a:t>
            </a:r>
            <a:r>
              <a:rPr lang="vi-VN" sz="2800">
                <a:solidFill>
                  <a:srgbClr val="0070C0"/>
                </a:solidFill>
                <a:cs typeface="Arial" panose="020B0604020202020204" pitchFamily="34" charset="0"/>
              </a:rPr>
              <a:t>nhận ra mình </a:t>
            </a:r>
            <a:r>
              <a:rPr lang="en-US" sz="2800">
                <a:solidFill>
                  <a:srgbClr val="0070C0"/>
                </a:solidFill>
                <a:latin typeface="Arial" panose="020B0604020202020204" pitchFamily="34" charset="0"/>
                <a:cs typeface="Arial" panose="020B0604020202020204" pitchFamily="34" charset="0"/>
              </a:rPr>
              <a:t>đã </a:t>
            </a:r>
            <a:r>
              <a:rPr lang="vi-VN" sz="2800">
                <a:solidFill>
                  <a:srgbClr val="0070C0"/>
                </a:solidFill>
                <a:cs typeface="Arial" panose="020B0604020202020204" pitchFamily="34" charset="0"/>
              </a:rPr>
              <a:t>không nhớ lời cô dặn, đã không nói năng lịch sự, lễ phép nên không được cô hươu và anh hà mã giúp. </a:t>
            </a:r>
          </a:p>
        </p:txBody>
      </p:sp>
      <p:sp>
        <p:nvSpPr>
          <p:cNvPr id="15" name="TextBox 14">
            <a:extLst>
              <a:ext uri="{FF2B5EF4-FFF2-40B4-BE49-F238E27FC236}">
                <a16:creationId xmlns:a16="http://schemas.microsoft.com/office/drawing/2014/main" xmlns="" id="{AAFC1ACD-810C-45DF-B5D0-F36C3220D205}"/>
              </a:ext>
            </a:extLst>
          </p:cNvPr>
          <p:cNvSpPr txBox="1"/>
          <p:nvPr/>
        </p:nvSpPr>
        <p:spPr>
          <a:xfrm>
            <a:off x="129562" y="5219250"/>
            <a:ext cx="10654159" cy="523220"/>
          </a:xfrm>
          <a:prstGeom prst="rect">
            <a:avLst/>
          </a:prstGeom>
          <a:noFill/>
        </p:spPr>
        <p:txBody>
          <a:bodyPr wrap="square" rtlCol="0">
            <a:spAutoFit/>
          </a:bodyPr>
          <a:lstStyle/>
          <a:p>
            <a:pPr lvl="0" algn="just" defTabSz="913256" fontAlgn="base">
              <a:spcBef>
                <a:spcPct val="0"/>
              </a:spcBef>
              <a:spcAft>
                <a:spcPct val="0"/>
              </a:spcAft>
              <a:defRPr/>
            </a:pPr>
            <a:r>
              <a:rPr lang="en-US" sz="2800" b="1" dirty="0">
                <a:latin typeface="Arial" panose="020B0604020202020204" pitchFamily="34" charset="0"/>
                <a:cs typeface="Arial" panose="020B0604020202020204" pitchFamily="34" charset="0"/>
              </a:rPr>
              <a:t>4</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Em học được điều gì từ</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câu chuyện này?</a:t>
            </a:r>
            <a:endParaRPr kumimoji="0" lang="en-US" sz="2800" b="1"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1">
            <a:extLst>
              <a:ext uri="{FF2B5EF4-FFF2-40B4-BE49-F238E27FC236}">
                <a16:creationId xmlns:a16="http://schemas.microsoft.com/office/drawing/2014/main" xmlns="" id="{E342C4AC-ED60-4F19-A55A-98E8DC93E027}"/>
              </a:ext>
            </a:extLst>
          </p:cNvPr>
          <p:cNvSpPr>
            <a:spLocks noChangeArrowheads="1"/>
          </p:cNvSpPr>
          <p:nvPr/>
        </p:nvSpPr>
        <p:spPr bwMode="auto">
          <a:xfrm>
            <a:off x="974027" y="2234116"/>
            <a:ext cx="8017661" cy="138499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vi-VN" sz="2800">
                <a:solidFill>
                  <a:srgbClr val="333333"/>
                </a:solidFill>
                <a:latin typeface="Arial" panose="020B0604020202020204" pitchFamily="34" charset="0"/>
                <a:cs typeface="Arial" panose="020B0604020202020204" pitchFamily="34" charset="0"/>
              </a:rPr>
              <a:t>a. bực mình bỏ đi</a:t>
            </a:r>
          </a:p>
          <a:p>
            <a:pPr algn="just"/>
            <a:r>
              <a:rPr lang="vi-VN" sz="2800">
                <a:solidFill>
                  <a:srgbClr val="333333"/>
                </a:solidFill>
                <a:latin typeface="Arial" panose="020B0604020202020204" pitchFamily="34" charset="0"/>
                <a:cs typeface="Arial" panose="020B0604020202020204" pitchFamily="34" charset="0"/>
              </a:rPr>
              <a:t>b. bực mình nhưng đồng ý đưa qua sông</a:t>
            </a:r>
          </a:p>
          <a:p>
            <a:pPr algn="just"/>
            <a:r>
              <a:rPr lang="vi-VN" sz="2800">
                <a:solidFill>
                  <a:srgbClr val="333333"/>
                </a:solidFill>
                <a:latin typeface="Arial" panose="020B0604020202020204" pitchFamily="34" charset="0"/>
                <a:cs typeface="Arial" panose="020B0604020202020204" pitchFamily="34" charset="0"/>
              </a:rPr>
              <a:t>c. vui vẻ đồng ý đưa qua sông</a:t>
            </a:r>
          </a:p>
        </p:txBody>
      </p:sp>
      <p:sp>
        <p:nvSpPr>
          <p:cNvPr id="13" name="Oval 12">
            <a:extLst>
              <a:ext uri="{FF2B5EF4-FFF2-40B4-BE49-F238E27FC236}">
                <a16:creationId xmlns:a16="http://schemas.microsoft.com/office/drawing/2014/main" xmlns="" id="{E5B8E124-3AD8-4BD5-9368-A277F3016731}"/>
              </a:ext>
            </a:extLst>
          </p:cNvPr>
          <p:cNvSpPr/>
          <p:nvPr/>
        </p:nvSpPr>
        <p:spPr>
          <a:xfrm>
            <a:off x="872427" y="3129118"/>
            <a:ext cx="518118" cy="48999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666806A0-282F-4AB1-98BC-0BDD9B38318C}"/>
              </a:ext>
            </a:extLst>
          </p:cNvPr>
          <p:cNvSpPr txBox="1"/>
          <p:nvPr/>
        </p:nvSpPr>
        <p:spPr>
          <a:xfrm>
            <a:off x="0" y="5698765"/>
            <a:ext cx="12344400" cy="954107"/>
          </a:xfrm>
          <a:prstGeom prst="rect">
            <a:avLst/>
          </a:prstGeom>
          <a:noFill/>
        </p:spPr>
        <p:txBody>
          <a:bodyPr wrap="square">
            <a:spAutoFit/>
          </a:bodyPr>
          <a:lstStyle/>
          <a:p>
            <a:r>
              <a:rPr lang="en-US" sz="2800" b="0" i="0">
                <a:solidFill>
                  <a:srgbClr val="0070C0"/>
                </a:solidFill>
                <a:effectLst/>
                <a:latin typeface="Arial" panose="020B0604020202020204" pitchFamily="34" charset="0"/>
                <a:cs typeface="Arial" panose="020B0604020202020204" pitchFamily="34" charset="0"/>
              </a:rPr>
              <a:t>  </a:t>
            </a:r>
            <a:r>
              <a:rPr lang="vi-VN" sz="2800" b="0" i="0">
                <a:solidFill>
                  <a:srgbClr val="0070C0"/>
                </a:solidFill>
                <a:effectLst/>
                <a:latin typeface="Arial" panose="020B0604020202020204" pitchFamily="34" charset="0"/>
                <a:cs typeface="Arial" panose="020B0604020202020204" pitchFamily="34" charset="0"/>
              </a:rPr>
              <a:t>Khi muốn nhờ người khác làm việc gì đó giúp mình, phải nói một cách lịch sự, lễ phép. Khi được người khác giúp đỡ, phải cảm ơn một cách lịch sự. </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0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1527675" y="1011073"/>
            <a:ext cx="9909598" cy="523220"/>
          </a:xfrm>
          <a:prstGeom prst="rect">
            <a:avLst/>
          </a:prstGeom>
          <a:noFill/>
        </p:spPr>
        <p:txBody>
          <a:bodyPr wrap="square" rtlCol="0">
            <a:spAutoFit/>
          </a:bodyPr>
          <a:lstStyle/>
          <a:p>
            <a:r>
              <a:rPr lang="en-US" sz="2800">
                <a:latin typeface="Arial" pitchFamily="34" charset="0"/>
                <a:cs typeface="Arial" pitchFamily="34" charset="0"/>
              </a:rPr>
              <a:t>Em nói lời đáp thế nào trong những tình huống sau?</a:t>
            </a:r>
            <a:endParaRPr lang="en-US" sz="2800" dirty="0">
              <a:latin typeface="Arial" pitchFamily="34" charset="0"/>
              <a:cs typeface="Arial" pitchFamily="34" charset="0"/>
            </a:endParaRPr>
          </a:p>
        </p:txBody>
      </p:sp>
      <p:pic>
        <p:nvPicPr>
          <p:cNvPr id="5" name="Picture 4">
            <a:extLst>
              <a:ext uri="{FF2B5EF4-FFF2-40B4-BE49-F238E27FC236}">
                <a16:creationId xmlns:a16="http://schemas.microsoft.com/office/drawing/2014/main" xmlns="" id="{6162939E-996A-483D-BA21-ABAB3DD48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73" y="893256"/>
            <a:ext cx="1044956" cy="612907"/>
          </a:xfrm>
          <a:prstGeom prst="rect">
            <a:avLst/>
          </a:prstGeom>
        </p:spPr>
      </p:pic>
      <p:pic>
        <p:nvPicPr>
          <p:cNvPr id="15" name="Picture 14">
            <a:extLst>
              <a:ext uri="{FF2B5EF4-FFF2-40B4-BE49-F238E27FC236}">
                <a16:creationId xmlns:a16="http://schemas.microsoft.com/office/drawing/2014/main" xmlns="" id="{CD5F76E6-0F8D-4B51-89D3-BEA94BCECC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13788"/>
            <a:ext cx="6962256" cy="5247343"/>
          </a:xfrm>
          <a:prstGeom prst="rect">
            <a:avLst/>
          </a:prstGeom>
        </p:spPr>
      </p:pic>
      <p:sp>
        <p:nvSpPr>
          <p:cNvPr id="10" name="Rounded Rectangle 11">
            <a:extLst>
              <a:ext uri="{FF2B5EF4-FFF2-40B4-BE49-F238E27FC236}">
                <a16:creationId xmlns:a16="http://schemas.microsoft.com/office/drawing/2014/main" xmlns="" id="{A7486842-7CDD-42D9-8BAF-92BD070BDB5C}"/>
              </a:ext>
            </a:extLst>
          </p:cNvPr>
          <p:cNvSpPr/>
          <p:nvPr/>
        </p:nvSpPr>
        <p:spPr>
          <a:xfrm>
            <a:off x="5553430" y="1663228"/>
            <a:ext cx="6625870" cy="523220"/>
          </a:xfrm>
          <a:prstGeom prst="roundRect">
            <a:avLst/>
          </a:prstGeom>
          <a:solidFill>
            <a:srgbClr val="FFC9ED"/>
          </a:solidFill>
          <a:ln w="28575">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lvl="0">
              <a:buClr>
                <a:srgbClr val="000000"/>
              </a:buClr>
              <a:buSzPts val="1100"/>
            </a:pPr>
            <a:r>
              <a:rPr lang="vi-VN" sz="2800" b="1">
                <a:latin typeface="Arial" panose="020B0604020202020204" pitchFamily="34" charset="0"/>
                <a:cs typeface="Arial" panose="020B0604020202020204" pitchFamily="34" charset="0"/>
              </a:rPr>
              <a:t>Tranh 1</a:t>
            </a:r>
            <a:r>
              <a:rPr lang="en-US" sz="2800" b="1">
                <a:latin typeface="Arial" panose="020B0604020202020204" pitchFamily="34" charset="0"/>
                <a:cs typeface="Arial" panose="020B0604020202020204" pitchFamily="34" charset="0"/>
              </a:rPr>
              <a:t> vẽ gì?</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1" name="Rounded Rectangle 11">
            <a:extLst>
              <a:ext uri="{FF2B5EF4-FFF2-40B4-BE49-F238E27FC236}">
                <a16:creationId xmlns:a16="http://schemas.microsoft.com/office/drawing/2014/main" xmlns="" id="{C18F13A0-FE00-4C6E-8AF2-A0B7D51F04F5}"/>
              </a:ext>
            </a:extLst>
          </p:cNvPr>
          <p:cNvSpPr/>
          <p:nvPr/>
        </p:nvSpPr>
        <p:spPr>
          <a:xfrm>
            <a:off x="5528030" y="5385911"/>
            <a:ext cx="6663970" cy="1461455"/>
          </a:xfrm>
          <a:prstGeom prst="roundRect">
            <a:avLst/>
          </a:prstGeom>
          <a:solidFill>
            <a:srgbClr val="FFC9ED"/>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vi-VN" sz="2800">
                <a:latin typeface="Arial" panose="020B0604020202020204" pitchFamily="34" charset="0"/>
                <a:cs typeface="Arial" panose="020B0604020202020204" pitchFamily="34" charset="0"/>
              </a:rPr>
              <a:t>Cảm ơn </a:t>
            </a:r>
            <a:r>
              <a:rPr lang="en-US" sz="2800">
                <a:latin typeface="Arial" panose="020B0604020202020204" pitchFamily="34" charset="0"/>
                <a:cs typeface="Arial" panose="020B0604020202020204" pitchFamily="34" charset="0"/>
              </a:rPr>
              <a:t>bạn</a:t>
            </a:r>
            <a:r>
              <a:rPr lang="vi-VN" sz="2800">
                <a:latin typeface="Arial" panose="020B0604020202020204" pitchFamily="34" charset="0"/>
                <a:cs typeface="Arial" panose="020B0604020202020204" pitchFamily="34" charset="0"/>
              </a:rPr>
              <a:t> nhé! Mình rất vui vì nhận được món quà và lời chúc của </a:t>
            </a:r>
            <a:r>
              <a:rPr lang="en-US" sz="2800">
                <a:latin typeface="Arial" panose="020B0604020202020204" pitchFamily="34" charset="0"/>
                <a:cs typeface="Arial" panose="020B0604020202020204" pitchFamily="34" charset="0"/>
              </a:rPr>
              <a:t>bạn</a:t>
            </a:r>
            <a:r>
              <a:rPr lang="vi-VN" sz="2800">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2" name="Rounded Rectangle 11">
            <a:extLst>
              <a:ext uri="{FF2B5EF4-FFF2-40B4-BE49-F238E27FC236}">
                <a16:creationId xmlns:a16="http://schemas.microsoft.com/office/drawing/2014/main" xmlns="" id="{2E4FD806-F793-42F4-8EDB-BD04AE375E44}"/>
              </a:ext>
            </a:extLst>
          </p:cNvPr>
          <p:cNvSpPr/>
          <p:nvPr/>
        </p:nvSpPr>
        <p:spPr>
          <a:xfrm>
            <a:off x="5528030" y="4603961"/>
            <a:ext cx="6663970" cy="713089"/>
          </a:xfrm>
          <a:prstGeom prst="roundRect">
            <a:avLst/>
          </a:prstGeom>
          <a:solidFill>
            <a:srgbClr val="FFC9ED"/>
          </a:solidFill>
          <a:ln w="28575">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b="1">
                <a:latin typeface="Arial" panose="020B0604020202020204" pitchFamily="34" charset="0"/>
                <a:cs typeface="Arial" panose="020B0604020202020204" pitchFamily="34" charset="0"/>
              </a:rPr>
              <a:t>Bạn nhận quà sẽ nói gì?</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3" name="Rounded Rectangle 11">
            <a:extLst>
              <a:ext uri="{FF2B5EF4-FFF2-40B4-BE49-F238E27FC236}">
                <a16:creationId xmlns:a16="http://schemas.microsoft.com/office/drawing/2014/main" xmlns="" id="{6C667790-BB4A-4BCF-92C7-952D610AB284}"/>
              </a:ext>
            </a:extLst>
          </p:cNvPr>
          <p:cNvSpPr/>
          <p:nvPr/>
        </p:nvSpPr>
        <p:spPr>
          <a:xfrm>
            <a:off x="5515330" y="2240259"/>
            <a:ext cx="6663970" cy="2141239"/>
          </a:xfrm>
          <a:prstGeom prst="roundRect">
            <a:avLst/>
          </a:prstGeom>
          <a:solidFill>
            <a:srgbClr val="FFC9ED"/>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lvl="0">
              <a:buClr>
                <a:srgbClr val="000000"/>
              </a:buClr>
              <a:buSzPts val="1100"/>
            </a:pPr>
            <a:r>
              <a:rPr lang="vi-VN" sz="2800">
                <a:latin typeface="Arial" panose="020B0604020202020204" pitchFamily="34" charset="0"/>
                <a:cs typeface="Arial" panose="020B0604020202020204" pitchFamily="34" charset="0"/>
              </a:rPr>
              <a:t>Tranh 1</a:t>
            </a:r>
            <a:r>
              <a:rPr lang="en-US" sz="2800">
                <a:latin typeface="Arial" panose="020B0604020202020204" pitchFamily="34" charset="0"/>
                <a:cs typeface="Arial" panose="020B0604020202020204" pitchFamily="34" charset="0"/>
              </a:rPr>
              <a:t> vẽ hai bạn gái. Một bạn đến nhà đang đứng ở cửa, tay bưng gói quà trao cho bạn gái thứ hai và nói: “Chúc mừng sinh nhật bạn!”</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2" name="TextBox 1"/>
          <p:cNvSpPr txBox="1"/>
          <p:nvPr/>
        </p:nvSpPr>
        <p:spPr>
          <a:xfrm>
            <a:off x="-140677" y="164123"/>
            <a:ext cx="11781692" cy="1569660"/>
          </a:xfrm>
          <a:prstGeom prst="rect">
            <a:avLst/>
          </a:prstGeom>
          <a:noFill/>
        </p:spPr>
        <p:txBody>
          <a:bodyPr wrap="square" rtlCol="0">
            <a:spAutoFit/>
          </a:bodyPr>
          <a:lstStyle/>
          <a:p>
            <a:pPr algn="ctr"/>
            <a:r>
              <a:rPr lang="en-US" sz="3200" dirty="0" err="1">
                <a:latin typeface="Amazone" pitchFamily="66" charset="0"/>
              </a:rPr>
              <a:t>Thứ</a:t>
            </a:r>
            <a:r>
              <a:rPr lang="en-US" sz="3200" dirty="0">
                <a:latin typeface="Amazone" pitchFamily="66" charset="0"/>
              </a:rPr>
              <a:t> </a:t>
            </a:r>
            <a:r>
              <a:rPr lang="en-US" sz="3200" dirty="0" err="1">
                <a:latin typeface="Amazone" pitchFamily="66" charset="0"/>
              </a:rPr>
              <a:t>hai</a:t>
            </a:r>
            <a:r>
              <a:rPr lang="en-US" sz="3200" dirty="0">
                <a:latin typeface="Amazone" pitchFamily="66" charset="0"/>
              </a:rPr>
              <a:t> </a:t>
            </a:r>
            <a:r>
              <a:rPr lang="en-US" sz="3200" dirty="0" err="1">
                <a:latin typeface="Amazone" pitchFamily="66" charset="0"/>
              </a:rPr>
              <a:t>ngày</a:t>
            </a:r>
            <a:r>
              <a:rPr lang="en-US" sz="3200" dirty="0">
                <a:latin typeface="Amazone" pitchFamily="66" charset="0"/>
              </a:rPr>
              <a:t> 3 </a:t>
            </a:r>
            <a:r>
              <a:rPr lang="en-US" sz="3200" dirty="0" err="1">
                <a:latin typeface="Amazone" pitchFamily="66" charset="0"/>
              </a:rPr>
              <a:t>tháng</a:t>
            </a:r>
            <a:r>
              <a:rPr lang="en-US" sz="3200" dirty="0">
                <a:latin typeface="Amazone" pitchFamily="66" charset="0"/>
              </a:rPr>
              <a:t> 4 </a:t>
            </a:r>
            <a:r>
              <a:rPr lang="en-US" sz="3200" dirty="0" err="1">
                <a:latin typeface="Amazone" pitchFamily="66" charset="0"/>
              </a:rPr>
              <a:t>năm</a:t>
            </a:r>
            <a:r>
              <a:rPr lang="en-US" sz="3200" dirty="0">
                <a:latin typeface="Amazone" pitchFamily="66" charset="0"/>
              </a:rPr>
              <a:t> 2023</a:t>
            </a:r>
          </a:p>
          <a:p>
            <a:pPr algn="ctr"/>
            <a:r>
              <a:rPr lang="en-US" sz="3200" dirty="0" err="1" smtClean="0">
                <a:latin typeface="Amazone" pitchFamily="66" charset="0"/>
              </a:rPr>
              <a:t>Đọc</a:t>
            </a:r>
            <a:r>
              <a:rPr lang="en-US" sz="3200" dirty="0">
                <a:latin typeface="Amazone" pitchFamily="66" charset="0"/>
              </a:rPr>
              <a:t>: </a:t>
            </a:r>
            <a:r>
              <a:rPr lang="en-US" sz="3200" dirty="0" err="1">
                <a:latin typeface="Amazone" pitchFamily="66" charset="0"/>
              </a:rPr>
              <a:t>Cảm</a:t>
            </a:r>
            <a:r>
              <a:rPr lang="en-US" sz="3200" dirty="0">
                <a:latin typeface="Amazone" pitchFamily="66" charset="0"/>
              </a:rPr>
              <a:t> </a:t>
            </a:r>
            <a:r>
              <a:rPr lang="en-US" sz="3200" dirty="0" err="1">
                <a:latin typeface="Amazone" pitchFamily="66" charset="0"/>
              </a:rPr>
              <a:t>ơn</a:t>
            </a:r>
            <a:r>
              <a:rPr lang="en-US" sz="3200" dirty="0">
                <a:latin typeface="Amazone" pitchFamily="66" charset="0"/>
              </a:rPr>
              <a:t> </a:t>
            </a:r>
            <a:r>
              <a:rPr lang="en-US" sz="3200" dirty="0" err="1">
                <a:latin typeface="Amazone" pitchFamily="66" charset="0"/>
              </a:rPr>
              <a:t>anh</a:t>
            </a:r>
            <a:r>
              <a:rPr lang="en-US" sz="3200" dirty="0">
                <a:latin typeface="Amazone" pitchFamily="66" charset="0"/>
              </a:rPr>
              <a:t> </a:t>
            </a:r>
            <a:r>
              <a:rPr lang="en-US" sz="3200" dirty="0" err="1">
                <a:latin typeface="Amazone" pitchFamily="66" charset="0"/>
              </a:rPr>
              <a:t>Hà</a:t>
            </a:r>
            <a:r>
              <a:rPr lang="en-US" sz="3200" dirty="0">
                <a:latin typeface="Amazone" pitchFamily="66" charset="0"/>
              </a:rPr>
              <a:t> </a:t>
            </a:r>
            <a:r>
              <a:rPr lang="en-US" sz="3200" dirty="0" err="1">
                <a:latin typeface="Amazone" pitchFamily="66" charset="0"/>
              </a:rPr>
              <a:t>Mã</a:t>
            </a:r>
            <a:endParaRPr lang="en-US" sz="3200" dirty="0">
              <a:latin typeface="Amazone" pitchFamily="66" charset="0"/>
            </a:endParaRPr>
          </a:p>
          <a:p>
            <a:endParaRPr lang="en-US" sz="3200" dirty="0"/>
          </a:p>
        </p:txBody>
      </p:sp>
    </p:spTree>
    <p:extLst>
      <p:ext uri="{BB962C8B-B14F-4D97-AF65-F5344CB8AC3E}">
        <p14:creationId xmlns:p14="http://schemas.microsoft.com/office/powerpoint/2010/main" val="185214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xmlns="" id="{18D25C38-2E66-436F-95DC-B575061E3A99}"/>
              </a:ext>
            </a:extLst>
          </p:cNvPr>
          <p:cNvSpPr/>
          <p:nvPr/>
        </p:nvSpPr>
        <p:spPr>
          <a:xfrm>
            <a:off x="704538" y="1840562"/>
            <a:ext cx="11295713" cy="1923371"/>
          </a:xfrm>
          <a:prstGeom prst="roundRect">
            <a:avLst/>
          </a:prstGeom>
          <a:solidFill>
            <a:schemeClr val="accent2">
              <a:lumMod val="20000"/>
              <a:lumOff val="80000"/>
            </a:schemeClr>
          </a:solidFill>
          <a:ln>
            <a:solidFill>
              <a:srgbClr val="FF0000"/>
            </a:solidFill>
          </a:ln>
          <a:effectLst>
            <a:glow rad="228600">
              <a:schemeClr val="accent3">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Cún và dê bị lạc đường. Dê nhờ cô hươu và anh hà mã giúp hai bạn về nhà nhưng nói chuyện chưa lễ phép nên làm phật ý hai người. Cún lễ phép nên được anh hà mà giúp đỡ</a:t>
            </a:r>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Sau chuyến đi, dê</a:t>
            </a:r>
            <a:r>
              <a:rPr lang="en-US" sz="2800">
                <a:solidFill>
                  <a:srgbClr val="0070C0"/>
                </a:solidFill>
                <a:latin typeface="Arial" panose="020B0604020202020204" pitchFamily="34" charset="0"/>
                <a:cs typeface="Arial" panose="020B0604020202020204" pitchFamily="34" charset="0"/>
              </a:rPr>
              <a:t> con</a:t>
            </a:r>
            <a:r>
              <a:rPr lang="vi-VN" sz="2800">
                <a:solidFill>
                  <a:srgbClr val="0070C0"/>
                </a:solidFill>
                <a:latin typeface="Arial" panose="020B0604020202020204" pitchFamily="34" charset="0"/>
                <a:cs typeface="Arial" panose="020B0604020202020204" pitchFamily="34" charset="0"/>
              </a:rPr>
              <a:t> hiểu được rằng cần phải nói lịch sự và lễ phép với người lớn.</a:t>
            </a:r>
            <a:endParaRPr lang="en-US" sz="2800"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BB1B3A-599C-4895-A87F-02B96288E02A}"/>
              </a:ext>
            </a:extLst>
          </p:cNvPr>
          <p:cNvSpPr txBox="1"/>
          <p:nvPr/>
        </p:nvSpPr>
        <p:spPr>
          <a:xfrm>
            <a:off x="489054" y="1121068"/>
            <a:ext cx="3404839" cy="582295"/>
          </a:xfrm>
          <a:prstGeom prst="rect">
            <a:avLst/>
          </a:prstGeom>
          <a:noFill/>
        </p:spPr>
        <p:txBody>
          <a:bodyPr wrap="square" lIns="91391" tIns="45696" rIns="91391" bIns="45696" rtlCol="0">
            <a:spAutoFit/>
          </a:bodyPr>
          <a:lstStyle/>
          <a:p>
            <a:r>
              <a:rPr lang="en-US" sz="3200" b="1" dirty="0" err="1">
                <a:solidFill>
                  <a:schemeClr val="accent2">
                    <a:lumMod val="7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chemeClr val="accent2">
                    <a:lumMod val="7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dung</a:t>
            </a:r>
            <a:endParaRPr lang="en-US" sz="32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6AA2D346-A881-4D81-BCD3-00B8FA03B597}"/>
              </a:ext>
            </a:extLst>
          </p:cNvPr>
          <p:cNvSpPr txBox="1"/>
          <p:nvPr/>
        </p:nvSpPr>
        <p:spPr>
          <a:xfrm>
            <a:off x="2538274" y="99391"/>
            <a:ext cx="9144000" cy="954107"/>
          </a:xfrm>
          <a:prstGeom prst="rect">
            <a:avLst/>
          </a:prstGeom>
          <a:noFill/>
        </p:spPr>
        <p:txBody>
          <a:bodyPr wrap="square" rtlCol="0">
            <a:spAutoFit/>
          </a:bodyPr>
          <a:lstStyle/>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Thứ</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hai</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ngày</a:t>
            </a:r>
            <a:r>
              <a:rPr lang="en-US" sz="2800" dirty="0">
                <a:latin typeface="Arial" panose="020B0604020202020204" pitchFamily="34" charset="0"/>
                <a:ea typeface="+mj-ea"/>
                <a:cs typeface="Arial" panose="020B0604020202020204" pitchFamily="34" charset="0"/>
              </a:rPr>
              <a:t> 3</a:t>
            </a:r>
            <a:r>
              <a:rPr lang="en-US" sz="2800" dirty="0" smtClean="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tháng</a:t>
            </a:r>
            <a:r>
              <a:rPr lang="en-US" sz="2800" dirty="0">
                <a:latin typeface="Arial" panose="020B0604020202020204" pitchFamily="34" charset="0"/>
                <a:ea typeface="+mj-ea"/>
                <a:cs typeface="Arial" panose="020B0604020202020204" pitchFamily="34" charset="0"/>
              </a:rPr>
              <a:t> 4 </a:t>
            </a:r>
            <a:r>
              <a:rPr lang="en-US" sz="2800" dirty="0" err="1">
                <a:latin typeface="Arial" panose="020B0604020202020204" pitchFamily="34" charset="0"/>
                <a:ea typeface="+mj-ea"/>
                <a:cs typeface="Arial" panose="020B0604020202020204" pitchFamily="34" charset="0"/>
              </a:rPr>
              <a:t>năm</a:t>
            </a:r>
            <a:r>
              <a:rPr lang="en-US" sz="2800" dirty="0">
                <a:latin typeface="Arial" panose="020B0604020202020204" pitchFamily="34" charset="0"/>
                <a:ea typeface="+mj-ea"/>
                <a:cs typeface="Arial" panose="020B0604020202020204" pitchFamily="34" charset="0"/>
              </a:rPr>
              <a:t> </a:t>
            </a:r>
            <a:r>
              <a:rPr lang="en-US" sz="2800" dirty="0" smtClean="0">
                <a:latin typeface="Arial" panose="020B0604020202020204" pitchFamily="34" charset="0"/>
                <a:ea typeface="+mj-ea"/>
                <a:cs typeface="Arial" panose="020B0604020202020204" pitchFamily="34" charset="0"/>
              </a:rPr>
              <a:t>2023</a:t>
            </a:r>
            <a:endParaRPr lang="en-US" sz="2800" dirty="0">
              <a:latin typeface="Arial" panose="020B0604020202020204" pitchFamily="34" charset="0"/>
              <a:ea typeface="+mj-ea"/>
              <a:cs typeface="Arial" panose="020B0604020202020204" pitchFamily="34" charset="0"/>
            </a:endParaRPr>
          </a:p>
          <a:p>
            <a:pPr eaLnBrk="1" fontAlgn="auto" hangingPunct="1">
              <a:spcAft>
                <a:spcPts val="0"/>
              </a:spcAft>
              <a:defRPr/>
            </a:pPr>
            <a:r>
              <a:rPr lang="en-US" sz="2800" u="sng" dirty="0" err="1">
                <a:latin typeface="Arial" panose="020B0604020202020204" pitchFamily="34" charset="0"/>
                <a:ea typeface="+mj-ea"/>
                <a:cs typeface="Arial" panose="020B0604020202020204" pitchFamily="34" charset="0"/>
              </a:rPr>
              <a:t>Đọc</a:t>
            </a:r>
            <a:r>
              <a:rPr lang="en-US" sz="2800" dirty="0">
                <a:latin typeface="Arial" panose="020B0604020202020204" pitchFamily="34" charset="0"/>
                <a:ea typeface="+mj-ea"/>
                <a:cs typeface="Arial" panose="020B0604020202020204" pitchFamily="34" charset="0"/>
              </a:rPr>
              <a:t>: </a:t>
            </a:r>
            <a:r>
              <a:rPr lang="en-US" sz="2800" dirty="0" err="1">
                <a:solidFill>
                  <a:srgbClr val="C00000"/>
                </a:solidFill>
                <a:latin typeface="Arial" panose="020B0604020202020204" pitchFamily="34" charset="0"/>
                <a:ea typeface="+mj-ea"/>
                <a:cs typeface="Arial" panose="020B0604020202020204" pitchFamily="34" charset="0"/>
              </a:rPr>
              <a:t>Cảm</a:t>
            </a:r>
            <a:r>
              <a:rPr lang="en-US" sz="2800" dirty="0">
                <a:solidFill>
                  <a:srgbClr val="C00000"/>
                </a:solidFill>
                <a:latin typeface="Arial" panose="020B0604020202020204" pitchFamily="34" charset="0"/>
                <a:ea typeface="+mj-ea"/>
                <a:cs typeface="Arial" panose="020B0604020202020204" pitchFamily="34" charset="0"/>
              </a:rPr>
              <a:t> </a:t>
            </a:r>
            <a:r>
              <a:rPr lang="en-US" sz="2800" dirty="0" err="1">
                <a:solidFill>
                  <a:srgbClr val="C00000"/>
                </a:solidFill>
                <a:latin typeface="Arial" panose="020B0604020202020204" pitchFamily="34" charset="0"/>
                <a:ea typeface="+mj-ea"/>
                <a:cs typeface="Arial" panose="020B0604020202020204" pitchFamily="34" charset="0"/>
              </a:rPr>
              <a:t>ơn</a:t>
            </a:r>
            <a:r>
              <a:rPr lang="en-US" sz="2800" dirty="0">
                <a:solidFill>
                  <a:srgbClr val="C00000"/>
                </a:solidFill>
                <a:latin typeface="Arial" panose="020B0604020202020204" pitchFamily="34" charset="0"/>
                <a:ea typeface="+mj-ea"/>
                <a:cs typeface="Arial" panose="020B0604020202020204" pitchFamily="34" charset="0"/>
              </a:rPr>
              <a:t> </a:t>
            </a:r>
            <a:r>
              <a:rPr lang="en-US" sz="2800" dirty="0" err="1">
                <a:solidFill>
                  <a:srgbClr val="C00000"/>
                </a:solidFill>
                <a:latin typeface="Arial" panose="020B0604020202020204" pitchFamily="34" charset="0"/>
                <a:ea typeface="+mj-ea"/>
                <a:cs typeface="Arial" panose="020B0604020202020204" pitchFamily="34" charset="0"/>
              </a:rPr>
              <a:t>anh</a:t>
            </a:r>
            <a:r>
              <a:rPr lang="en-US" sz="2800" dirty="0">
                <a:solidFill>
                  <a:srgbClr val="C00000"/>
                </a:solidFill>
                <a:latin typeface="Arial" panose="020B0604020202020204" pitchFamily="34" charset="0"/>
                <a:ea typeface="+mj-ea"/>
                <a:cs typeface="Arial" panose="020B0604020202020204" pitchFamily="34" charset="0"/>
              </a:rPr>
              <a:t> </a:t>
            </a:r>
            <a:r>
              <a:rPr lang="en-US" sz="2800" dirty="0" err="1">
                <a:solidFill>
                  <a:srgbClr val="C00000"/>
                </a:solidFill>
                <a:latin typeface="Arial" panose="020B0604020202020204" pitchFamily="34" charset="0"/>
                <a:ea typeface="+mj-ea"/>
                <a:cs typeface="Arial" panose="020B0604020202020204" pitchFamily="34" charset="0"/>
              </a:rPr>
              <a:t>hà</a:t>
            </a:r>
            <a:r>
              <a:rPr lang="en-US" sz="2800" dirty="0">
                <a:solidFill>
                  <a:srgbClr val="C00000"/>
                </a:solidFill>
                <a:latin typeface="Arial" panose="020B0604020202020204" pitchFamily="34" charset="0"/>
                <a:ea typeface="+mj-ea"/>
                <a:cs typeface="Arial" panose="020B0604020202020204" pitchFamily="34" charset="0"/>
              </a:rPr>
              <a:t> </a:t>
            </a:r>
            <a:r>
              <a:rPr lang="en-US" sz="2800" dirty="0" err="1">
                <a:solidFill>
                  <a:srgbClr val="C00000"/>
                </a:solidFill>
                <a:latin typeface="Arial" panose="020B0604020202020204" pitchFamily="34" charset="0"/>
                <a:ea typeface="+mj-ea"/>
                <a:cs typeface="Arial" panose="020B0604020202020204" pitchFamily="34" charset="0"/>
              </a:rPr>
              <a:t>mã</a:t>
            </a:r>
            <a:endParaRPr lang="vi-VN" sz="2800" dirty="0">
              <a:solidFill>
                <a:srgbClr val="C00000"/>
              </a:solidFill>
              <a:latin typeface="Arial" panose="020B0604020202020204" pitchFamily="34" charset="0"/>
              <a:ea typeface="+mj-ea"/>
              <a:cs typeface="Arial" panose="020B0604020202020204" pitchFamily="34" charset="0"/>
            </a:endParaRPr>
          </a:p>
        </p:txBody>
      </p:sp>
      <p:sp>
        <p:nvSpPr>
          <p:cNvPr id="7" name="Rounded Rectangle 11">
            <a:extLst>
              <a:ext uri="{FF2B5EF4-FFF2-40B4-BE49-F238E27FC236}">
                <a16:creationId xmlns:a16="http://schemas.microsoft.com/office/drawing/2014/main" xmlns="" id="{7A49110A-4F30-470B-BB72-A1D2701BAA50}"/>
              </a:ext>
            </a:extLst>
          </p:cNvPr>
          <p:cNvSpPr/>
          <p:nvPr/>
        </p:nvSpPr>
        <p:spPr>
          <a:xfrm>
            <a:off x="704538" y="4974259"/>
            <a:ext cx="11295713" cy="1525345"/>
          </a:xfrm>
          <a:prstGeom prst="roundRect">
            <a:avLst/>
          </a:prstGeom>
          <a:solidFill>
            <a:schemeClr val="accent2">
              <a:lumMod val="20000"/>
              <a:lumOff val="80000"/>
            </a:schemeClr>
          </a:solidFill>
          <a:ln>
            <a:solidFill>
              <a:srgbClr val="FF0000"/>
            </a:solidFill>
          </a:ln>
          <a:effectLst>
            <a:glow rad="228600">
              <a:schemeClr val="accent3">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70C0"/>
                </a:solidFill>
                <a:latin typeface="Arial" panose="020B0604020202020204" pitchFamily="34" charset="0"/>
                <a:cs typeface="Arial" panose="020B0604020202020204" pitchFamily="34" charset="0"/>
              </a:rPr>
              <a:t>      </a:t>
            </a:r>
            <a:r>
              <a:rPr lang="vi-VN" sz="2800" b="1">
                <a:solidFill>
                  <a:srgbClr val="0070C0"/>
                </a:solidFill>
                <a:cs typeface="Arial" panose="020B0604020202020204" pitchFamily="34" charset="0"/>
              </a:rPr>
              <a:t>Khi muốn nhờ người khác làm việc gì đó giúp mình, phải nói một cách lịch sự, lễ phép. Khi được người khác giúp đỡ, phải cảm ơn một cách lịch sự. </a:t>
            </a:r>
            <a:endParaRPr lang="en-US" sz="2800" b="1" dirty="0">
              <a:solidFill>
                <a:srgbClr val="0070C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81BDEB0D-701E-4B0A-A10F-34ED5860F48A}"/>
              </a:ext>
            </a:extLst>
          </p:cNvPr>
          <p:cNvSpPr txBox="1"/>
          <p:nvPr/>
        </p:nvSpPr>
        <p:spPr>
          <a:xfrm>
            <a:off x="553951" y="4199889"/>
            <a:ext cx="3404839" cy="582295"/>
          </a:xfrm>
          <a:prstGeom prst="rect">
            <a:avLst/>
          </a:prstGeom>
          <a:noFill/>
        </p:spPr>
        <p:txBody>
          <a:bodyPr wrap="square" lIns="91391" tIns="45696" rIns="91391" bIns="45696" rtlCol="0">
            <a:spAutoFit/>
          </a:bodyPr>
          <a:lstStyle/>
          <a:p>
            <a:r>
              <a:rPr lang="en-US" sz="3200" b="1">
                <a:solidFill>
                  <a:schemeClr val="accent2">
                    <a:lumMod val="7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Ý nghĩa</a:t>
            </a:r>
            <a:endParaRPr lang="en-US" sz="32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994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2" animBg="1"/>
      <p:bldP spid="4" grpId="0"/>
      <p:bldP spid="7" grpId="0" animBg="1"/>
      <p:bldP spid="7" grpId="1"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ripture Clipart Open Book Outline 758548 2423002 - Hình Quyển Sách Mở,  Cliparts &amp;amp; Cartoons - Jing.fm">
            <a:extLst>
              <a:ext uri="{FF2B5EF4-FFF2-40B4-BE49-F238E27FC236}">
                <a16:creationId xmlns:a16="http://schemas.microsoft.com/office/drawing/2014/main" xmlns="" id="{C16C0895-802F-4A54-BB33-4ADEB070E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573320" y="1560159"/>
            <a:ext cx="5961080" cy="28417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emale teacher at blackboard Royalty Free Vector Image">
            <a:extLst>
              <a:ext uri="{FF2B5EF4-FFF2-40B4-BE49-F238E27FC236}">
                <a16:creationId xmlns:a16="http://schemas.microsoft.com/office/drawing/2014/main" xmlns="" id="{0DFB2268-5E84-4E3B-874D-ABD49FE897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50" r="1439" b="23993"/>
          <a:stretch/>
        </p:blipFill>
        <p:spPr bwMode="auto">
          <a:xfrm>
            <a:off x="0" y="-372140"/>
            <a:ext cx="12192000" cy="7230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813D90E-6C29-4D40-8D73-055BD4D4E723}"/>
              </a:ext>
            </a:extLst>
          </p:cNvPr>
          <p:cNvSpPr txBox="1"/>
          <p:nvPr/>
        </p:nvSpPr>
        <p:spPr>
          <a:xfrm>
            <a:off x="4493234" y="286101"/>
            <a:ext cx="6869984" cy="1077218"/>
          </a:xfrm>
          <a:prstGeom prst="rect">
            <a:avLst/>
          </a:prstGeom>
          <a:noFill/>
        </p:spPr>
        <p:txBody>
          <a:bodyPr wrap="square" rtlCol="0">
            <a:spAutoFit/>
          </a:bodyPr>
          <a:lstStyle/>
          <a:p>
            <a:pPr eaLnBrk="1" fontAlgn="auto" hangingPunct="1">
              <a:spcAft>
                <a:spcPts val="0"/>
              </a:spcAft>
              <a:defRPr/>
            </a:pPr>
            <a:r>
              <a:rPr lang="en-US" sz="3200" dirty="0" err="1">
                <a:solidFill>
                  <a:schemeClr val="bg1"/>
                </a:solidFill>
                <a:latin typeface="Amazone" pitchFamily="66" charset="0"/>
                <a:ea typeface="+mj-ea"/>
                <a:cs typeface="Arial" panose="020B0604020202020204" pitchFamily="34" charset="0"/>
              </a:rPr>
              <a:t>Thứ</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hai</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ngày</a:t>
            </a:r>
            <a:r>
              <a:rPr lang="en-US" sz="3200" dirty="0">
                <a:solidFill>
                  <a:schemeClr val="bg1"/>
                </a:solidFill>
                <a:latin typeface="Amazone" pitchFamily="66" charset="0"/>
                <a:ea typeface="+mj-ea"/>
                <a:cs typeface="Arial" panose="020B0604020202020204" pitchFamily="34" charset="0"/>
              </a:rPr>
              <a:t> 3</a:t>
            </a:r>
            <a:r>
              <a:rPr lang="en-US" sz="3200" dirty="0" smtClean="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tháng</a:t>
            </a:r>
            <a:r>
              <a:rPr lang="en-US" sz="3200" dirty="0">
                <a:solidFill>
                  <a:schemeClr val="bg1"/>
                </a:solidFill>
                <a:latin typeface="Amazone" pitchFamily="66" charset="0"/>
                <a:ea typeface="+mj-ea"/>
                <a:cs typeface="Arial" panose="020B0604020202020204" pitchFamily="34" charset="0"/>
              </a:rPr>
              <a:t> 4 </a:t>
            </a:r>
            <a:r>
              <a:rPr lang="en-US" sz="3200" dirty="0" err="1">
                <a:solidFill>
                  <a:schemeClr val="bg1"/>
                </a:solidFill>
                <a:latin typeface="Amazone" pitchFamily="66" charset="0"/>
                <a:ea typeface="+mj-ea"/>
                <a:cs typeface="Arial" panose="020B0604020202020204" pitchFamily="34" charset="0"/>
              </a:rPr>
              <a:t>năm</a:t>
            </a:r>
            <a:r>
              <a:rPr lang="en-US" sz="3200" dirty="0">
                <a:solidFill>
                  <a:schemeClr val="bg1"/>
                </a:solidFill>
                <a:latin typeface="Amazone" pitchFamily="66" charset="0"/>
                <a:ea typeface="+mj-ea"/>
                <a:cs typeface="Arial" panose="020B0604020202020204" pitchFamily="34" charset="0"/>
              </a:rPr>
              <a:t> </a:t>
            </a:r>
            <a:r>
              <a:rPr lang="en-US" sz="3200" dirty="0" smtClean="0">
                <a:solidFill>
                  <a:schemeClr val="bg1"/>
                </a:solidFill>
                <a:latin typeface="Amazone" pitchFamily="66" charset="0"/>
                <a:ea typeface="+mj-ea"/>
                <a:cs typeface="Arial" panose="020B0604020202020204" pitchFamily="34" charset="0"/>
              </a:rPr>
              <a:t>2023</a:t>
            </a:r>
            <a:endParaRPr lang="en-US" sz="3200" dirty="0">
              <a:solidFill>
                <a:schemeClr val="bg1"/>
              </a:solidFill>
              <a:latin typeface="Amazone" pitchFamily="66" charset="0"/>
              <a:ea typeface="+mj-ea"/>
              <a:cs typeface="Arial" panose="020B0604020202020204" pitchFamily="34" charset="0"/>
            </a:endParaRPr>
          </a:p>
          <a:p>
            <a:pPr eaLnBrk="1" fontAlgn="auto" hangingPunct="1">
              <a:spcAft>
                <a:spcPts val="0"/>
              </a:spcAft>
              <a:defRPr/>
            </a:pPr>
            <a:r>
              <a:rPr lang="en-US" sz="3200" u="sng" dirty="0" err="1">
                <a:solidFill>
                  <a:schemeClr val="bg1"/>
                </a:solidFill>
                <a:latin typeface="Amazone" pitchFamily="66" charset="0"/>
                <a:ea typeface="+mj-ea"/>
                <a:cs typeface="Arial" panose="020B0604020202020204" pitchFamily="34" charset="0"/>
              </a:rPr>
              <a:t>Đọc</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Cảm</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ơn</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anh</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hà</a:t>
            </a:r>
            <a:r>
              <a:rPr lang="en-US" sz="3200" dirty="0">
                <a:solidFill>
                  <a:schemeClr val="bg1"/>
                </a:solidFill>
                <a:latin typeface="Amazone" pitchFamily="66" charset="0"/>
                <a:ea typeface="+mj-ea"/>
                <a:cs typeface="Arial" panose="020B0604020202020204" pitchFamily="34" charset="0"/>
              </a:rPr>
              <a:t> </a:t>
            </a:r>
            <a:r>
              <a:rPr lang="en-US" sz="3200" dirty="0" err="1">
                <a:solidFill>
                  <a:schemeClr val="bg1"/>
                </a:solidFill>
                <a:latin typeface="Amazone" pitchFamily="66" charset="0"/>
                <a:ea typeface="+mj-ea"/>
                <a:cs typeface="Arial" panose="020B0604020202020204" pitchFamily="34" charset="0"/>
              </a:rPr>
              <a:t>m</a:t>
            </a:r>
            <a:r>
              <a:rPr lang="en-US" sz="3200" dirty="0" err="1">
                <a:solidFill>
                  <a:schemeClr val="bg1"/>
                </a:solidFill>
                <a:latin typeface="Arial" panose="020B0604020202020204" pitchFamily="34" charset="0"/>
                <a:ea typeface="+mj-ea"/>
                <a:cs typeface="Arial" panose="020B0604020202020204" pitchFamily="34" charset="0"/>
              </a:rPr>
              <a:t>ã</a:t>
            </a:r>
            <a:endParaRPr lang="vi-VN" sz="3200" dirty="0">
              <a:solidFill>
                <a:schemeClr val="bg1"/>
              </a:solidFill>
              <a:latin typeface="Arial" panose="020B0604020202020204" pitchFamily="34" charset="0"/>
              <a:ea typeface="+mj-ea"/>
              <a:cs typeface="Arial" panose="020B0604020202020204" pitchFamily="34" charset="0"/>
            </a:endParaRPr>
          </a:p>
        </p:txBody>
      </p:sp>
      <p:sp>
        <p:nvSpPr>
          <p:cNvPr id="8" name="Rectangle 1">
            <a:extLst>
              <a:ext uri="{FF2B5EF4-FFF2-40B4-BE49-F238E27FC236}">
                <a16:creationId xmlns:a16="http://schemas.microsoft.com/office/drawing/2014/main" xmlns="" id="{3DB6ACF8-5CCC-4D5B-AADD-08B762B1D523}"/>
              </a:ext>
            </a:extLst>
          </p:cNvPr>
          <p:cNvSpPr>
            <a:spLocks noChangeArrowheads="1"/>
          </p:cNvSpPr>
          <p:nvPr/>
        </p:nvSpPr>
        <p:spPr bwMode="auto">
          <a:xfrm>
            <a:off x="4508198" y="1427584"/>
            <a:ext cx="6474762" cy="1938992"/>
          </a:xfrm>
          <a:prstGeom prst="rect">
            <a:avLst/>
          </a:prstGeom>
          <a:no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Luyện</a:t>
            </a:r>
            <a:r>
              <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rPr>
              <a:t> </a:t>
            </a: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tập</a:t>
            </a:r>
            <a:r>
              <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rPr>
              <a:t> </a:t>
            </a: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theo</a:t>
            </a:r>
            <a:endPar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endParaRPr>
          </a:p>
          <a:p>
            <a:pPr algn="ctr"/>
            <a:r>
              <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rPr>
              <a:t> </a:t>
            </a: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văn</a:t>
            </a:r>
            <a:r>
              <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rPr>
              <a:t> </a:t>
            </a: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bản</a:t>
            </a:r>
            <a:r>
              <a:rPr lang="en-US" altLang="zh-CN" sz="6000" b="1" dirty="0">
                <a:solidFill>
                  <a:schemeClr val="accent4">
                    <a:lumMod val="20000"/>
                    <a:lumOff val="80000"/>
                  </a:schemeClr>
                </a:solidFill>
                <a:latin typeface="Arial" panose="020B0604020202020204" pitchFamily="34" charset="0"/>
                <a:cs typeface="Arial" panose="020B0604020202020204" pitchFamily="34" charset="0"/>
                <a:sym typeface="+mn-lt"/>
              </a:rPr>
              <a:t> </a:t>
            </a:r>
            <a:r>
              <a:rPr lang="en-US" altLang="zh-CN" sz="6000" b="1" dirty="0" err="1">
                <a:solidFill>
                  <a:schemeClr val="accent4">
                    <a:lumMod val="20000"/>
                    <a:lumOff val="80000"/>
                  </a:schemeClr>
                </a:solidFill>
                <a:latin typeface="Arial" panose="020B0604020202020204" pitchFamily="34" charset="0"/>
                <a:cs typeface="Arial" panose="020B0604020202020204" pitchFamily="34" charset="0"/>
                <a:sym typeface="+mn-lt"/>
              </a:rPr>
              <a:t>đọc</a:t>
            </a:r>
            <a:endParaRPr lang="zh-CN" altLang="en-US" sz="6000" b="1" dirty="0">
              <a:solidFill>
                <a:schemeClr val="accent4">
                  <a:lumMod val="20000"/>
                  <a:lumOff val="80000"/>
                </a:schemeClr>
              </a:solidFill>
              <a:latin typeface="Arial" panose="020B0604020202020204" pitchFamily="34" charset="0"/>
              <a:cs typeface="Arial" panose="020B0604020202020204" pitchFamily="34" charset="0"/>
              <a:sym typeface="+mn-lt"/>
            </a:endParaRPr>
          </a:p>
        </p:txBody>
      </p:sp>
      <p:pic>
        <p:nvPicPr>
          <p:cNvPr id="6" name="Picture 5">
            <a:extLst>
              <a:ext uri="{FF2B5EF4-FFF2-40B4-BE49-F238E27FC236}">
                <a16:creationId xmlns:a16="http://schemas.microsoft.com/office/drawing/2014/main" xmlns="" id="{950EAA07-F0B5-4040-8732-B1A182898E06}"/>
              </a:ext>
            </a:extLst>
          </p:cNvPr>
          <p:cNvPicPr>
            <a:picLocks noChangeAspect="1"/>
          </p:cNvPicPr>
          <p:nvPr/>
        </p:nvPicPr>
        <p:blipFill rotWithShape="1">
          <a:blip r:embed="rId4"/>
          <a:srcRect l="18285" t="2654" r="17236"/>
          <a:stretch/>
        </p:blipFill>
        <p:spPr>
          <a:xfrm flipH="1">
            <a:off x="8920716" y="3396552"/>
            <a:ext cx="3412270" cy="3575422"/>
          </a:xfrm>
          <a:prstGeom prst="rect">
            <a:avLst/>
          </a:prstGeom>
        </p:spPr>
      </p:pic>
    </p:spTree>
    <p:extLst>
      <p:ext uri="{BB962C8B-B14F-4D97-AF65-F5344CB8AC3E}">
        <p14:creationId xmlns:p14="http://schemas.microsoft.com/office/powerpoint/2010/main" val="36502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46E8A1D8-A545-4957-93D4-61DB6AF0350B}"/>
              </a:ext>
            </a:extLst>
          </p:cNvPr>
          <p:cNvSpPr/>
          <p:nvPr/>
        </p:nvSpPr>
        <p:spPr>
          <a:xfrm>
            <a:off x="506346" y="1764158"/>
            <a:ext cx="11575726" cy="523220"/>
          </a:xfrm>
          <a:prstGeom prst="rect">
            <a:avLst/>
          </a:prstGeom>
        </p:spPr>
        <p:txBody>
          <a:bodyPr wrap="square">
            <a:spAutoFit/>
          </a:bodyPr>
          <a:lstStyle/>
          <a:p>
            <a:r>
              <a:rPr lang="en-US" sz="2800" dirty="0">
                <a:latin typeface="Arial" panose="020B0604020202020204" pitchFamily="34" charset="0"/>
                <a:cs typeface="Arial" pitchFamily="34" charset="0"/>
              </a:rPr>
              <a:t>1</a:t>
            </a:r>
            <a:r>
              <a:rPr lang="en-US" sz="2800">
                <a:latin typeface="Arial" panose="020B0604020202020204" pitchFamily="34" charset="0"/>
                <a:cs typeface="Arial" pitchFamily="34" charset="0"/>
              </a:rPr>
              <a:t>. </a:t>
            </a:r>
            <a:r>
              <a:rPr lang="vi-VN" sz="2800">
                <a:latin typeface="Arial" panose="020B0604020202020204" pitchFamily="34" charset="0"/>
                <a:cs typeface="Arial" panose="020B0604020202020204" pitchFamily="34" charset="0"/>
              </a:rPr>
              <a:t>Trong bài đọc, câu nào là câu hỏi lịch sự với người lớn tuổi? </a:t>
            </a:r>
            <a:endParaRPr lang="en-US" sz="2800" dirty="0">
              <a:latin typeface="Arial" panose="020B0604020202020204" pitchFamily="34" charset="0"/>
              <a:cs typeface="Arial" pitchFamily="34" charset="0"/>
            </a:endParaRPr>
          </a:p>
        </p:txBody>
      </p:sp>
      <p:sp>
        <p:nvSpPr>
          <p:cNvPr id="16" name="TextBox 15">
            <a:extLst>
              <a:ext uri="{FF2B5EF4-FFF2-40B4-BE49-F238E27FC236}">
                <a16:creationId xmlns:a16="http://schemas.microsoft.com/office/drawing/2014/main" xmlns="" id="{339B4415-0A8B-4081-9143-D5B8FB51BAA0}"/>
              </a:ext>
            </a:extLst>
          </p:cNvPr>
          <p:cNvSpPr txBox="1"/>
          <p:nvPr/>
        </p:nvSpPr>
        <p:spPr>
          <a:xfrm>
            <a:off x="2538274" y="18111"/>
            <a:ext cx="9144000" cy="954107"/>
          </a:xfrm>
          <a:prstGeom prst="rect">
            <a:avLst/>
          </a:prstGeom>
          <a:noFill/>
        </p:spPr>
        <p:txBody>
          <a:bodyPr wrap="square" rtlCol="0">
            <a:spAutoFit/>
          </a:bodyPr>
          <a:lstStyle/>
          <a:p>
            <a:pPr eaLnBrk="1" fontAlgn="auto" hangingPunct="1">
              <a:spcAft>
                <a:spcPts val="0"/>
              </a:spcAft>
              <a:defRPr/>
            </a:pPr>
            <a:r>
              <a:rPr lang="en-US" sz="2800" dirty="0" err="1" smtClean="0">
                <a:latin typeface="Amazone" pitchFamily="66" charset="0"/>
                <a:ea typeface="+mj-ea"/>
                <a:cs typeface="Arial" panose="020B0604020202020204" pitchFamily="34" charset="0"/>
              </a:rPr>
              <a:t>Thứ</a:t>
            </a:r>
            <a:r>
              <a:rPr lang="en-US" sz="2800" dirty="0" smtClean="0">
                <a:latin typeface="Amazone" pitchFamily="66" charset="0"/>
                <a:ea typeface="+mj-ea"/>
                <a:cs typeface="Arial" panose="020B0604020202020204" pitchFamily="34" charset="0"/>
              </a:rPr>
              <a:t> </a:t>
            </a:r>
            <a:r>
              <a:rPr lang="en-US" sz="2800" dirty="0" err="1" smtClean="0">
                <a:latin typeface="Amazone" pitchFamily="66" charset="0"/>
                <a:ea typeface="+mj-ea"/>
                <a:cs typeface="Arial" panose="020B0604020202020204" pitchFamily="34" charset="0"/>
              </a:rPr>
              <a:t>hai</a:t>
            </a:r>
            <a:r>
              <a:rPr lang="en-US" sz="2800" dirty="0" smtClean="0">
                <a:latin typeface="Amazone" pitchFamily="66" charset="0"/>
                <a:ea typeface="+mj-ea"/>
                <a:cs typeface="Arial" panose="020B0604020202020204" pitchFamily="34" charset="0"/>
              </a:rPr>
              <a:t> </a:t>
            </a:r>
            <a:r>
              <a:rPr lang="en-US" sz="2800" dirty="0" err="1" smtClean="0">
                <a:latin typeface="Amazone" pitchFamily="66" charset="0"/>
                <a:ea typeface="+mj-ea"/>
                <a:cs typeface="Arial" panose="020B0604020202020204" pitchFamily="34" charset="0"/>
              </a:rPr>
              <a:t>ngày</a:t>
            </a:r>
            <a:r>
              <a:rPr lang="en-US" sz="2800" dirty="0" smtClean="0">
                <a:latin typeface="Amazone" pitchFamily="66" charset="0"/>
                <a:ea typeface="+mj-ea"/>
                <a:cs typeface="Arial" panose="020B0604020202020204" pitchFamily="34" charset="0"/>
              </a:rPr>
              <a:t> 3 </a:t>
            </a:r>
            <a:r>
              <a:rPr lang="en-US" sz="2800" dirty="0" err="1" smtClean="0">
                <a:latin typeface="Amazone" pitchFamily="66" charset="0"/>
                <a:ea typeface="+mj-ea"/>
                <a:cs typeface="Arial" panose="020B0604020202020204" pitchFamily="34" charset="0"/>
              </a:rPr>
              <a:t>tháng</a:t>
            </a:r>
            <a:r>
              <a:rPr lang="en-US" sz="2800" dirty="0" smtClean="0">
                <a:latin typeface="Amazone" pitchFamily="66" charset="0"/>
                <a:ea typeface="+mj-ea"/>
                <a:cs typeface="Arial" panose="020B0604020202020204" pitchFamily="34" charset="0"/>
              </a:rPr>
              <a:t> 4 </a:t>
            </a:r>
            <a:r>
              <a:rPr lang="en-US" sz="2800" dirty="0" err="1" smtClean="0">
                <a:latin typeface="Amazone" pitchFamily="66" charset="0"/>
                <a:ea typeface="+mj-ea"/>
                <a:cs typeface="Arial" panose="020B0604020202020204" pitchFamily="34" charset="0"/>
              </a:rPr>
              <a:t>năm</a:t>
            </a:r>
            <a:r>
              <a:rPr lang="en-US" sz="2800" dirty="0" smtClean="0">
                <a:latin typeface="Amazone" pitchFamily="66" charset="0"/>
                <a:ea typeface="+mj-ea"/>
                <a:cs typeface="Arial" panose="020B0604020202020204" pitchFamily="34" charset="0"/>
              </a:rPr>
              <a:t> 2023</a:t>
            </a:r>
          </a:p>
          <a:p>
            <a:pPr eaLnBrk="1" fontAlgn="auto" hangingPunct="1">
              <a:spcAft>
                <a:spcPts val="0"/>
              </a:spcAft>
              <a:defRPr/>
            </a:pPr>
            <a:r>
              <a:rPr lang="en-US" sz="2800" u="sng" dirty="0" err="1" smtClean="0">
                <a:latin typeface="Amazone" pitchFamily="66" charset="0"/>
                <a:ea typeface="+mj-ea"/>
                <a:cs typeface="Arial" panose="020B0604020202020204" pitchFamily="34" charset="0"/>
              </a:rPr>
              <a:t>Đọc</a:t>
            </a:r>
            <a:r>
              <a:rPr lang="en-US" sz="2800" dirty="0" smtClean="0">
                <a:latin typeface="Amazone" pitchFamily="66" charset="0"/>
                <a:ea typeface="+mj-ea"/>
                <a:cs typeface="Arial" panose="020B0604020202020204" pitchFamily="34" charset="0"/>
              </a:rPr>
              <a:t>: </a:t>
            </a:r>
            <a:r>
              <a:rPr lang="en-US" sz="2800" dirty="0" err="1" smtClean="0">
                <a:solidFill>
                  <a:srgbClr val="C00000"/>
                </a:solidFill>
                <a:latin typeface="Amazone" pitchFamily="66" charset="0"/>
                <a:ea typeface="+mj-ea"/>
                <a:cs typeface="Arial" panose="020B0604020202020204" pitchFamily="34" charset="0"/>
              </a:rPr>
              <a:t>Cảm</a:t>
            </a:r>
            <a:r>
              <a:rPr lang="en-US" sz="2800" dirty="0" smtClean="0">
                <a:solidFill>
                  <a:srgbClr val="C00000"/>
                </a:solidFill>
                <a:latin typeface="Amazone" pitchFamily="66" charset="0"/>
                <a:ea typeface="+mj-ea"/>
                <a:cs typeface="Arial" panose="020B0604020202020204" pitchFamily="34" charset="0"/>
              </a:rPr>
              <a:t> </a:t>
            </a:r>
            <a:r>
              <a:rPr lang="en-US" sz="2800" dirty="0" err="1" smtClean="0">
                <a:solidFill>
                  <a:srgbClr val="C00000"/>
                </a:solidFill>
                <a:latin typeface="Amazone" pitchFamily="66" charset="0"/>
                <a:ea typeface="+mj-ea"/>
                <a:cs typeface="Arial" panose="020B0604020202020204" pitchFamily="34" charset="0"/>
              </a:rPr>
              <a:t>ơn</a:t>
            </a:r>
            <a:r>
              <a:rPr lang="en-US" sz="2800" dirty="0" smtClean="0">
                <a:solidFill>
                  <a:srgbClr val="C00000"/>
                </a:solidFill>
                <a:latin typeface="Amazone" pitchFamily="66" charset="0"/>
                <a:ea typeface="+mj-ea"/>
                <a:cs typeface="Arial" panose="020B0604020202020204" pitchFamily="34" charset="0"/>
              </a:rPr>
              <a:t> </a:t>
            </a:r>
            <a:r>
              <a:rPr lang="en-US" sz="2800" dirty="0" err="1" smtClean="0">
                <a:solidFill>
                  <a:srgbClr val="C00000"/>
                </a:solidFill>
                <a:latin typeface="Amazone" pitchFamily="66" charset="0"/>
                <a:ea typeface="+mj-ea"/>
                <a:cs typeface="Arial" panose="020B0604020202020204" pitchFamily="34" charset="0"/>
              </a:rPr>
              <a:t>anh</a:t>
            </a:r>
            <a:r>
              <a:rPr lang="en-US" sz="2800" dirty="0" smtClean="0">
                <a:solidFill>
                  <a:srgbClr val="C00000"/>
                </a:solidFill>
                <a:latin typeface="Amazone" pitchFamily="66" charset="0"/>
                <a:ea typeface="+mj-ea"/>
                <a:cs typeface="Arial" panose="020B0604020202020204" pitchFamily="34" charset="0"/>
              </a:rPr>
              <a:t> </a:t>
            </a:r>
            <a:r>
              <a:rPr lang="en-US" sz="2800" dirty="0" err="1" smtClean="0">
                <a:solidFill>
                  <a:srgbClr val="C00000"/>
                </a:solidFill>
                <a:latin typeface="Amazone" pitchFamily="66" charset="0"/>
                <a:ea typeface="+mj-ea"/>
                <a:cs typeface="Arial" panose="020B0604020202020204" pitchFamily="34" charset="0"/>
              </a:rPr>
              <a:t>hà</a:t>
            </a:r>
            <a:r>
              <a:rPr lang="en-US" sz="2800" dirty="0" smtClean="0">
                <a:solidFill>
                  <a:srgbClr val="C00000"/>
                </a:solidFill>
                <a:latin typeface="Amazone" pitchFamily="66" charset="0"/>
                <a:ea typeface="+mj-ea"/>
                <a:cs typeface="Arial" panose="020B0604020202020204" pitchFamily="34" charset="0"/>
              </a:rPr>
              <a:t> </a:t>
            </a:r>
            <a:r>
              <a:rPr lang="en-US" sz="2800" dirty="0" err="1" smtClean="0">
                <a:solidFill>
                  <a:srgbClr val="C00000"/>
                </a:solidFill>
                <a:latin typeface="Amazone" pitchFamily="66" charset="0"/>
                <a:ea typeface="+mj-ea"/>
                <a:cs typeface="Arial" panose="020B0604020202020204" pitchFamily="34" charset="0"/>
              </a:rPr>
              <a:t>mã</a:t>
            </a:r>
            <a:endParaRPr lang="vi-VN" sz="2800" dirty="0">
              <a:solidFill>
                <a:srgbClr val="C00000"/>
              </a:solidFill>
              <a:latin typeface="Amazone" pitchFamily="66" charset="0"/>
              <a:ea typeface="+mj-ea"/>
              <a:cs typeface="Arial" panose="020B0604020202020204" pitchFamily="34" charset="0"/>
            </a:endParaRPr>
          </a:p>
        </p:txBody>
      </p:sp>
      <p:sp>
        <p:nvSpPr>
          <p:cNvPr id="15" name="TextBox 14">
            <a:extLst>
              <a:ext uri="{FF2B5EF4-FFF2-40B4-BE49-F238E27FC236}">
                <a16:creationId xmlns:a16="http://schemas.microsoft.com/office/drawing/2014/main" xmlns="" id="{FED411DA-0478-4275-8A4B-3C946ACEC1CF}"/>
              </a:ext>
            </a:extLst>
          </p:cNvPr>
          <p:cNvSpPr txBox="1"/>
          <p:nvPr/>
        </p:nvSpPr>
        <p:spPr>
          <a:xfrm>
            <a:off x="841905" y="2381135"/>
            <a:ext cx="10955353" cy="954107"/>
          </a:xfrm>
          <a:prstGeom prst="rect">
            <a:avLst/>
          </a:prstGeom>
          <a:noFill/>
        </p:spPr>
        <p:txBody>
          <a:bodyPr wrap="square">
            <a:spAutoFit/>
          </a:bodyPr>
          <a:lstStyle/>
          <a:p>
            <a:r>
              <a:rPr lang="vi-VN" sz="2800">
                <a:solidFill>
                  <a:srgbClr val="C00000"/>
                </a:solidFill>
                <a:latin typeface="Arial" panose="020B0604020202020204" pitchFamily="34" charset="0"/>
                <a:cs typeface="Arial" panose="020B0604020202020204" pitchFamily="34" charset="0"/>
              </a:rPr>
              <a:t>Trong bài đọc, câu hỏi lịch sự với người lớn tuổi</a:t>
            </a:r>
            <a:r>
              <a:rPr lang="en-US" sz="2800">
                <a:solidFill>
                  <a:srgbClr val="C00000"/>
                </a:solidFill>
                <a:latin typeface="Arial" panose="020B0604020202020204" pitchFamily="34" charset="0"/>
                <a:cs typeface="Arial" panose="020B0604020202020204" pitchFamily="34" charset="0"/>
              </a:rPr>
              <a:t> là câu:</a:t>
            </a:r>
            <a:endParaRPr lang="en-US" sz="2800" b="0" i="0">
              <a:solidFill>
                <a:srgbClr val="C00000"/>
              </a:solidFill>
              <a:effectLst/>
              <a:latin typeface="Arial" panose="020B0604020202020204" pitchFamily="34" charset="0"/>
              <a:cs typeface="Arial" panose="020B0604020202020204" pitchFamily="34" charset="0"/>
            </a:endParaRPr>
          </a:p>
          <a:p>
            <a:r>
              <a:rPr lang="en-US" sz="2800" b="0" i="0">
                <a:solidFill>
                  <a:srgbClr val="C00000"/>
                </a:solidFill>
                <a:effectLst/>
                <a:latin typeface="Arial" panose="020B0604020202020204" pitchFamily="34" charset="0"/>
                <a:cs typeface="Arial" panose="020B0604020202020204" pitchFamily="34" charset="0"/>
              </a:rPr>
              <a:t>  </a:t>
            </a:r>
            <a:r>
              <a:rPr lang="vi-VN" sz="2800" b="0" i="0">
                <a:solidFill>
                  <a:srgbClr val="C00000"/>
                </a:solidFill>
                <a:effectLst/>
                <a:latin typeface="Arial" panose="020B0604020202020204" pitchFamily="34" charset="0"/>
                <a:cs typeface="Arial" panose="020B0604020202020204" pitchFamily="34" charset="0"/>
              </a:rPr>
              <a:t>- Chào anh hà mã, anh giúp bọn em qua sông được không ạ? </a:t>
            </a:r>
            <a:endParaRPr lang="en-US" sz="2800">
              <a:solidFill>
                <a:srgbClr val="C00000"/>
              </a:solidFill>
              <a:latin typeface="Arial" panose="020B0604020202020204" pitchFamily="34" charset="0"/>
              <a:cs typeface="Arial" panose="020B0604020202020204" pitchFamily="34" charset="0"/>
            </a:endParaRPr>
          </a:p>
        </p:txBody>
      </p:sp>
      <p:sp>
        <p:nvSpPr>
          <p:cNvPr id="17" name="TextBox 6">
            <a:extLst>
              <a:ext uri="{FF2B5EF4-FFF2-40B4-BE49-F238E27FC236}">
                <a16:creationId xmlns:a16="http://schemas.microsoft.com/office/drawing/2014/main" xmlns="" id="{763F6B53-CAEC-4971-B932-3C5C4B4A2DB1}"/>
              </a:ext>
            </a:extLst>
          </p:cNvPr>
          <p:cNvSpPr txBox="1"/>
          <p:nvPr/>
        </p:nvSpPr>
        <p:spPr>
          <a:xfrm>
            <a:off x="170953" y="1201801"/>
            <a:ext cx="6789420" cy="523220"/>
          </a:xfrm>
          <a:prstGeom prst="rect">
            <a:avLst/>
          </a:prstGeom>
          <a:noFill/>
          <a:ln>
            <a:noFill/>
          </a:ln>
          <a:effectLst>
            <a:reflection blurRad="6350" stA="52000" endA="300" endPos="35000" dir="5400000" sy="-100000" algn="bl" rotWithShape="0"/>
          </a:effectLst>
          <a:scene3d>
            <a:camera prst="orthographicFront"/>
            <a:lightRig rig="threePt" dir="t"/>
          </a:scene3d>
          <a:sp3d>
            <a:bevelT prst="angle"/>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err="1">
                <a:solidFill>
                  <a:srgbClr val="002060"/>
                </a:solidFill>
                <a:latin typeface="Arial" panose="020B0604020202020204" pitchFamily="34" charset="0"/>
                <a:cs typeface="Arial" panose="020B0604020202020204" pitchFamily="34" charset="0"/>
                <a:sym typeface="+mn-lt"/>
              </a:rPr>
              <a:t>Luyện</a:t>
            </a:r>
            <a:r>
              <a:rPr lang="en-US" altLang="zh-CN" sz="2800" b="1" dirty="0">
                <a:solidFill>
                  <a:srgbClr val="002060"/>
                </a:solidFill>
                <a:latin typeface="Arial" panose="020B0604020202020204" pitchFamily="34" charset="0"/>
                <a:cs typeface="Arial" panose="020B0604020202020204" pitchFamily="34" charset="0"/>
                <a:sym typeface="+mn-lt"/>
              </a:rPr>
              <a:t> </a:t>
            </a:r>
            <a:r>
              <a:rPr lang="en-US" altLang="zh-CN" sz="2800" b="1" err="1">
                <a:solidFill>
                  <a:srgbClr val="002060"/>
                </a:solidFill>
                <a:latin typeface="Arial" panose="020B0604020202020204" pitchFamily="34" charset="0"/>
                <a:cs typeface="Arial" panose="020B0604020202020204" pitchFamily="34" charset="0"/>
                <a:sym typeface="+mn-lt"/>
              </a:rPr>
              <a:t>tập</a:t>
            </a:r>
            <a:r>
              <a:rPr lang="en-US" altLang="zh-CN" sz="2800" b="1">
                <a:solidFill>
                  <a:srgbClr val="002060"/>
                </a:solidFill>
                <a:latin typeface="Arial" panose="020B0604020202020204" pitchFamily="34" charset="0"/>
                <a:cs typeface="Arial" panose="020B0604020202020204" pitchFamily="34" charset="0"/>
                <a:sym typeface="+mn-lt"/>
              </a:rPr>
              <a:t> theo</a:t>
            </a:r>
            <a:r>
              <a:rPr lang="en-US" altLang="zh-CN" sz="2800" b="1" dirty="0">
                <a:solidFill>
                  <a:srgbClr val="002060"/>
                </a:solidFill>
                <a:latin typeface="Arial" panose="020B0604020202020204" pitchFamily="34" charset="0"/>
                <a:cs typeface="Arial" panose="020B0604020202020204" pitchFamily="34" charset="0"/>
                <a:sym typeface="+mn-lt"/>
              </a:rPr>
              <a:t> </a:t>
            </a:r>
            <a:r>
              <a:rPr lang="en-US" altLang="zh-CN" sz="2800" b="1">
                <a:solidFill>
                  <a:srgbClr val="002060"/>
                </a:solidFill>
                <a:latin typeface="Arial" panose="020B0604020202020204" pitchFamily="34" charset="0"/>
                <a:cs typeface="Arial" panose="020B0604020202020204" pitchFamily="34" charset="0"/>
                <a:sym typeface="+mn-lt"/>
              </a:rPr>
              <a:t>văn </a:t>
            </a:r>
            <a:r>
              <a:rPr lang="en-US" altLang="zh-CN" sz="2800" b="1" dirty="0" err="1">
                <a:solidFill>
                  <a:srgbClr val="002060"/>
                </a:solidFill>
                <a:latin typeface="Arial" panose="020B0604020202020204" pitchFamily="34" charset="0"/>
                <a:cs typeface="Arial" panose="020B0604020202020204" pitchFamily="34" charset="0"/>
                <a:sym typeface="+mn-lt"/>
              </a:rPr>
              <a:t>bản</a:t>
            </a:r>
            <a:r>
              <a:rPr lang="en-US" altLang="zh-CN" sz="2800" b="1" dirty="0">
                <a:solidFill>
                  <a:srgbClr val="002060"/>
                </a:solidFill>
                <a:latin typeface="Arial" panose="020B0604020202020204" pitchFamily="34" charset="0"/>
                <a:cs typeface="Arial" panose="020B0604020202020204" pitchFamily="34" charset="0"/>
                <a:sym typeface="+mn-lt"/>
              </a:rPr>
              <a:t> </a:t>
            </a:r>
            <a:r>
              <a:rPr lang="en-US" altLang="zh-CN" sz="2800" b="1" dirty="0" err="1">
                <a:solidFill>
                  <a:srgbClr val="002060"/>
                </a:solidFill>
                <a:latin typeface="Arial" panose="020B0604020202020204" pitchFamily="34" charset="0"/>
                <a:cs typeface="Arial" panose="020B0604020202020204" pitchFamily="34" charset="0"/>
                <a:sym typeface="+mn-lt"/>
              </a:rPr>
              <a:t>đọc</a:t>
            </a:r>
            <a:endParaRPr lang="zh-CN" altLang="en-US" sz="2800" b="1" dirty="0">
              <a:solidFill>
                <a:srgbClr val="002060"/>
              </a:solidFill>
              <a:latin typeface="Arial" panose="020B0604020202020204" pitchFamily="34" charset="0"/>
              <a:cs typeface="Arial" panose="020B0604020202020204" pitchFamily="34" charset="0"/>
              <a:sym typeface="+mn-lt"/>
            </a:endParaRPr>
          </a:p>
        </p:txBody>
      </p:sp>
      <p:sp>
        <p:nvSpPr>
          <p:cNvPr id="19" name="TextBox 18">
            <a:extLst>
              <a:ext uri="{FF2B5EF4-FFF2-40B4-BE49-F238E27FC236}">
                <a16:creationId xmlns:a16="http://schemas.microsoft.com/office/drawing/2014/main" xmlns="" id="{5772A150-3610-4C25-92CD-55EECB96DDE2}"/>
              </a:ext>
            </a:extLst>
          </p:cNvPr>
          <p:cNvSpPr txBox="1"/>
          <p:nvPr/>
        </p:nvSpPr>
        <p:spPr>
          <a:xfrm>
            <a:off x="488931" y="3429000"/>
            <a:ext cx="10049153" cy="1951496"/>
          </a:xfrm>
          <a:prstGeom prst="rect">
            <a:avLst/>
          </a:prstGeom>
          <a:noFill/>
        </p:spPr>
        <p:txBody>
          <a:bodyPr wrap="square">
            <a:spAutoFit/>
          </a:bodyPr>
          <a:lstStyle/>
          <a:p>
            <a:pPr algn="just">
              <a:lnSpc>
                <a:spcPct val="150000"/>
              </a:lnSpc>
            </a:pPr>
            <a:r>
              <a:rPr lang="en-US" sz="2800" b="0" i="0">
                <a:solidFill>
                  <a:srgbClr val="000000"/>
                </a:solidFill>
                <a:effectLst/>
                <a:latin typeface="Arial" panose="020B0604020202020204" pitchFamily="34" charset="0"/>
                <a:cs typeface="Arial" panose="020B0604020202020204" pitchFamily="34" charset="0"/>
              </a:rPr>
              <a:t>2. </a:t>
            </a:r>
            <a:r>
              <a:rPr lang="vi-VN" sz="2800" b="0" i="0">
                <a:solidFill>
                  <a:srgbClr val="000000"/>
                </a:solidFill>
                <a:effectLst/>
                <a:latin typeface="Arial" panose="020B0604020202020204" pitchFamily="34" charset="0"/>
                <a:cs typeface="Arial" panose="020B0604020202020204" pitchFamily="34" charset="0"/>
              </a:rPr>
              <a:t>Dựa vào bài đọc, nói tiếp các câu</a:t>
            </a:r>
            <a:r>
              <a:rPr lang="en-US" sz="2800" b="0" i="0">
                <a:solidFill>
                  <a:srgbClr val="000000"/>
                </a:solidFill>
                <a:effectLst/>
                <a:latin typeface="Arial" panose="020B0604020202020204" pitchFamily="34" charset="0"/>
                <a:cs typeface="Arial" panose="020B0604020202020204" pitchFamily="34" charset="0"/>
              </a:rPr>
              <a:t> dưới đây:</a:t>
            </a:r>
            <a:r>
              <a:rPr lang="vi-VN" sz="2800" b="0" i="0">
                <a:solidFill>
                  <a:srgbClr val="000000"/>
                </a:solidFill>
                <a:effectLst/>
                <a:latin typeface="Arial" panose="020B0604020202020204" pitchFamily="34" charset="0"/>
                <a:cs typeface="Arial" panose="020B0604020202020204" pitchFamily="34" charset="0"/>
              </a:rPr>
              <a:t> </a:t>
            </a:r>
          </a:p>
          <a:p>
            <a:pPr algn="just">
              <a:lnSpc>
                <a:spcPct val="150000"/>
              </a:lnSpc>
            </a:pPr>
            <a:r>
              <a:rPr lang="en-US" sz="2800">
                <a:solidFill>
                  <a:srgbClr val="000000"/>
                </a:solidFill>
                <a:latin typeface="Arial" panose="020B0604020202020204" pitchFamily="34" charset="0"/>
                <a:cs typeface="Arial" panose="020B0604020202020204" pitchFamily="34" charset="0"/>
              </a:rPr>
              <a:t>    </a:t>
            </a:r>
            <a:r>
              <a:rPr lang="vi-VN" sz="2800" b="0" i="0">
                <a:solidFill>
                  <a:srgbClr val="000000"/>
                </a:solidFill>
                <a:effectLst/>
                <a:latin typeface="Arial" panose="020B0604020202020204" pitchFamily="34" charset="0"/>
                <a:cs typeface="Arial" panose="020B0604020202020204" pitchFamily="34" charset="0"/>
              </a:rPr>
              <a:t>a. Muốn ai đó giúp, em cần phải (...).</a:t>
            </a:r>
          </a:p>
          <a:p>
            <a:pPr algn="just">
              <a:lnSpc>
                <a:spcPct val="150000"/>
              </a:lnSpc>
            </a:pPr>
            <a:r>
              <a:rPr lang="en-US" sz="2800" b="0" i="0">
                <a:solidFill>
                  <a:srgbClr val="000000"/>
                </a:solidFill>
                <a:effectLst/>
                <a:latin typeface="Arial" panose="020B0604020202020204" pitchFamily="34" charset="0"/>
                <a:cs typeface="Arial" panose="020B0604020202020204" pitchFamily="34" charset="0"/>
              </a:rPr>
              <a:t>    </a:t>
            </a:r>
            <a:r>
              <a:rPr lang="vi-VN" sz="2800" b="0" i="0">
                <a:solidFill>
                  <a:srgbClr val="000000"/>
                </a:solidFill>
                <a:effectLst/>
                <a:latin typeface="Arial" panose="020B0604020202020204" pitchFamily="34" charset="0"/>
                <a:cs typeface="Arial" panose="020B0604020202020204" pitchFamily="34" charset="0"/>
              </a:rPr>
              <a:t>b. Được ai đó giúp, em cần phải (...).</a:t>
            </a:r>
          </a:p>
        </p:txBody>
      </p:sp>
      <p:sp>
        <p:nvSpPr>
          <p:cNvPr id="20" name="Rectangle 19">
            <a:extLst>
              <a:ext uri="{FF2B5EF4-FFF2-40B4-BE49-F238E27FC236}">
                <a16:creationId xmlns:a16="http://schemas.microsoft.com/office/drawing/2014/main" xmlns="" id="{7FD24679-E885-4607-8F5B-72BB9C52AAFB}"/>
              </a:ext>
            </a:extLst>
          </p:cNvPr>
          <p:cNvSpPr/>
          <p:nvPr/>
        </p:nvSpPr>
        <p:spPr>
          <a:xfrm>
            <a:off x="6081011" y="4215254"/>
            <a:ext cx="6096000"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err="1">
                <a:solidFill>
                  <a:srgbClr val="FF0000"/>
                </a:solidFill>
                <a:latin typeface="Arial" panose="020B0604020202020204" pitchFamily="34" charset="0"/>
                <a:cs typeface="Arial" panose="020B0604020202020204" pitchFamily="34" charset="0"/>
              </a:rPr>
              <a:t>hỏi</a:t>
            </a:r>
            <a:r>
              <a:rPr lang="en-US" sz="2800">
                <a:solidFill>
                  <a:srgbClr val="FF0000"/>
                </a:solidFill>
                <a:latin typeface="Arial" panose="020B0604020202020204" pitchFamily="34" charset="0"/>
                <a:cs typeface="Arial" panose="020B0604020202020204" pitchFamily="34" charset="0"/>
              </a:rPr>
              <a:t> hoặc yêu cầu một </a:t>
            </a:r>
            <a:r>
              <a:rPr lang="en-US" sz="2800" dirty="0" err="1">
                <a:solidFill>
                  <a:srgbClr val="FF0000"/>
                </a:solidFill>
                <a:latin typeface="Arial" panose="020B0604020202020204" pitchFamily="34" charset="0"/>
                <a:cs typeface="Arial" panose="020B0604020202020204" pitchFamily="34" charset="0"/>
              </a:rPr>
              <a:t>cách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lịch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sự</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E2F34538-CCE4-4E63-96ED-E7E972F3FD13}"/>
              </a:ext>
            </a:extLst>
          </p:cNvPr>
          <p:cNvSpPr/>
          <p:nvPr/>
        </p:nvSpPr>
        <p:spPr>
          <a:xfrm>
            <a:off x="6145909" y="4827296"/>
            <a:ext cx="2574744"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vi-VN" sz="2800" i="0" dirty="0">
                <a:solidFill>
                  <a:srgbClr val="FF0000"/>
                </a:solidFill>
                <a:effectLst/>
                <a:latin typeface="Arial" panose="020B0604020202020204" pitchFamily="34" charset="0"/>
                <a:cs typeface="Arial" panose="020B0604020202020204" pitchFamily="34" charset="0"/>
              </a:rPr>
              <a:t>nói lời </a:t>
            </a:r>
            <a:r>
              <a:rPr lang="vi-VN" sz="2800" i="0">
                <a:solidFill>
                  <a:srgbClr val="FF0000"/>
                </a:solidFill>
                <a:effectLst/>
                <a:latin typeface="Arial" panose="020B0604020202020204" pitchFamily="34" charset="0"/>
                <a:cs typeface="Arial" panose="020B0604020202020204" pitchFamily="34" charset="0"/>
              </a:rPr>
              <a:t>cảm ơn.</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863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p:bldP spid="19" grpId="0"/>
      <p:bldP spid="20"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 to school background | Powerpoint background design, Poster background  design, Wallpaper powerpoint">
            <a:extLst>
              <a:ext uri="{FF2B5EF4-FFF2-40B4-BE49-F238E27FC236}">
                <a16:creationId xmlns:a16="http://schemas.microsoft.com/office/drawing/2014/main" xmlns="" id="{3A4489F2-B1FF-49A5-984F-87A268638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7623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xmlns="" id="{1CABAE59-119F-4480-AF5F-A079026DFC08}"/>
              </a:ext>
            </a:extLst>
          </p:cNvPr>
          <p:cNvSpPr>
            <a:spLocks noChangeArrowheads="1"/>
          </p:cNvSpPr>
          <p:nvPr/>
        </p:nvSpPr>
        <p:spPr bwMode="auto">
          <a:xfrm>
            <a:off x="1294219" y="2226565"/>
            <a:ext cx="5074543" cy="1938992"/>
          </a:xfrm>
          <a:prstGeom prst="rect">
            <a:avLst/>
          </a:prstGeom>
          <a:no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defRPr/>
            </a:pPr>
            <a:r>
              <a:rPr lang="en-US" sz="6000" b="1" kern="10" dirty="0" err="1">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Vở</a:t>
            </a:r>
            <a:r>
              <a:rPr lang="en-US" sz="6000" b="1" kern="1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 </a:t>
            </a:r>
            <a:r>
              <a:rPr lang="en-US" sz="6000" b="1" kern="10" dirty="0" err="1">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bài</a:t>
            </a:r>
            <a:r>
              <a:rPr lang="en-US" sz="6000" b="1" kern="1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 </a:t>
            </a:r>
            <a:r>
              <a:rPr lang="en-US" sz="6000" b="1" kern="10" dirty="0" err="1">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tập</a:t>
            </a:r>
            <a:endParaRPr lang="en-US" sz="6000" b="1" kern="1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endParaRPr>
          </a:p>
          <a:p>
            <a:pPr lvl="0" algn="ctr">
              <a:defRPr/>
            </a:pPr>
            <a:r>
              <a:rPr lang="en-US" sz="6000" b="1" kern="10" err="1">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trang</a:t>
            </a:r>
            <a:r>
              <a:rPr lang="en-US" sz="6000" b="1" kern="10">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 46</a:t>
            </a:r>
            <a:endParaRPr lang="en-US" sz="6000" b="1" kern="1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28264B68-AB33-4FBF-87D9-AA80B6DB613A}"/>
              </a:ext>
            </a:extLst>
          </p:cNvPr>
          <p:cNvSpPr txBox="1"/>
          <p:nvPr/>
        </p:nvSpPr>
        <p:spPr>
          <a:xfrm>
            <a:off x="1983946" y="62294"/>
            <a:ext cx="6869984" cy="1077218"/>
          </a:xfrm>
          <a:prstGeom prst="rect">
            <a:avLst/>
          </a:prstGeom>
          <a:noFill/>
        </p:spPr>
        <p:txBody>
          <a:bodyPr wrap="square" rtlCol="0">
            <a:spAutoFit/>
          </a:bodyPr>
          <a:lstStyle/>
          <a:p>
            <a:r>
              <a:rPr lang="en-US" altLang="en-US" sz="3200" b="1" dirty="0" err="1">
                <a:solidFill>
                  <a:schemeClr val="bg1"/>
                </a:solidFill>
                <a:effectLst>
                  <a:outerShdw blurRad="38100" dist="38100" dir="2700000" algn="tl">
                    <a:srgbClr val="000000">
                      <a:alpha val="43137"/>
                    </a:srgbClr>
                  </a:outerShdw>
                </a:effectLst>
                <a:latin typeface="Arial" pitchFamily="34" charset="0"/>
                <a:cs typeface="Arial" pitchFamily="34" charset="0"/>
              </a:rPr>
              <a:t>Thứ</a:t>
            </a:r>
            <a:r>
              <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altLang="en-US" sz="3200" b="1" dirty="0" err="1">
                <a:solidFill>
                  <a:schemeClr val="bg1"/>
                </a:solidFill>
                <a:effectLst>
                  <a:outerShdw blurRad="38100" dist="38100" dir="2700000" algn="tl">
                    <a:srgbClr val="000000">
                      <a:alpha val="43137"/>
                    </a:srgbClr>
                  </a:outerShdw>
                </a:effectLst>
                <a:latin typeface="Arial" pitchFamily="34" charset="0"/>
                <a:cs typeface="Arial" pitchFamily="34" charset="0"/>
              </a:rPr>
              <a:t>hai</a:t>
            </a:r>
            <a:r>
              <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altLang="en-US" sz="3200" b="1" dirty="0" err="1">
                <a:solidFill>
                  <a:schemeClr val="bg1"/>
                </a:solidFill>
                <a:effectLst>
                  <a:outerShdw blurRad="38100" dist="38100" dir="2700000" algn="tl">
                    <a:srgbClr val="000000">
                      <a:alpha val="43137"/>
                    </a:srgbClr>
                  </a:outerShdw>
                </a:effectLst>
                <a:latin typeface="Arial" pitchFamily="34" charset="0"/>
                <a:cs typeface="Arial" pitchFamily="34" charset="0"/>
              </a:rPr>
              <a:t>ngày</a:t>
            </a:r>
            <a:r>
              <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3</a:t>
            </a:r>
            <a:r>
              <a:rPr lang="en-US" alt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altLang="en-US" sz="3200" b="1" dirty="0" err="1">
                <a:solidFill>
                  <a:schemeClr val="bg1"/>
                </a:solidFill>
                <a:effectLst>
                  <a:outerShdw blurRad="38100" dist="38100" dir="2700000" algn="tl">
                    <a:srgbClr val="000000">
                      <a:alpha val="43137"/>
                    </a:srgbClr>
                  </a:outerShdw>
                </a:effectLst>
                <a:latin typeface="Arial" pitchFamily="34" charset="0"/>
                <a:cs typeface="Arial" pitchFamily="34" charset="0"/>
              </a:rPr>
              <a:t>tháng</a:t>
            </a:r>
            <a:r>
              <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4 </a:t>
            </a:r>
            <a:r>
              <a:rPr lang="en-US" altLang="en-US" sz="3200" b="1" dirty="0" err="1">
                <a:solidFill>
                  <a:schemeClr val="bg1"/>
                </a:solidFill>
                <a:effectLst>
                  <a:outerShdw blurRad="38100" dist="38100" dir="2700000" algn="tl">
                    <a:srgbClr val="000000">
                      <a:alpha val="43137"/>
                    </a:srgbClr>
                  </a:outerShdw>
                </a:effectLst>
                <a:latin typeface="Arial" pitchFamily="34" charset="0"/>
                <a:cs typeface="Arial" pitchFamily="34" charset="0"/>
              </a:rPr>
              <a:t>năm</a:t>
            </a:r>
            <a:r>
              <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alt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2023</a:t>
            </a:r>
            <a:endParaRPr lang="en-US" alt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3200" b="1" u="sng"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a:t>
            </a:r>
            <a:r>
              <a:rPr lang="en-US" sz="3200" b="1" dirty="0">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ơn</a:t>
            </a:r>
            <a:r>
              <a:rPr lang="en-US" sz="3200" b="1" dirty="0">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anh</a:t>
            </a:r>
            <a:r>
              <a:rPr lang="en-US" sz="3200" b="1" dirty="0">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a:t>
            </a:r>
            <a:r>
              <a:rPr lang="en-US" sz="3200" b="1" dirty="0">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mã</a:t>
            </a:r>
            <a:endParaRPr lang="en-US" sz="3200" b="1" dirty="0">
              <a:solidFill>
                <a:srgbClr val="FF38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979246E9-06AB-4D69-B7EB-50100BD100F7}"/>
              </a:ext>
            </a:extLst>
          </p:cNvPr>
          <p:cNvPicPr>
            <a:picLocks noChangeAspect="1"/>
          </p:cNvPicPr>
          <p:nvPr/>
        </p:nvPicPr>
        <p:blipFill rotWithShape="1">
          <a:blip r:embed="rId4"/>
          <a:srcRect l="18285" t="2654" r="17236"/>
          <a:stretch/>
        </p:blipFill>
        <p:spPr>
          <a:xfrm flipH="1">
            <a:off x="6866046" y="1213945"/>
            <a:ext cx="2958437" cy="3099890"/>
          </a:xfrm>
          <a:prstGeom prst="rect">
            <a:avLst/>
          </a:prstGeom>
        </p:spPr>
      </p:pic>
    </p:spTree>
    <p:extLst>
      <p:ext uri="{BB962C8B-B14F-4D97-AF65-F5344CB8AC3E}">
        <p14:creationId xmlns:p14="http://schemas.microsoft.com/office/powerpoint/2010/main" val="14311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1B37E-42AF-FB49-A150-453E1A57691F}"/>
              </a:ext>
            </a:extLst>
          </p:cNvPr>
          <p:cNvSpPr txBox="1">
            <a:spLocks/>
          </p:cNvSpPr>
          <p:nvPr/>
        </p:nvSpPr>
        <p:spPr>
          <a:xfrm>
            <a:off x="3009900" y="57149"/>
            <a:ext cx="5753100" cy="857251"/>
          </a:xfrm>
          <a:prstGeom prst="rect">
            <a:avLst/>
          </a:prstGeom>
        </p:spPr>
        <p:txBody>
          <a:bodyPr anchor="ctr"/>
          <a:lstStyle/>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Thứ</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hai</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ngày</a:t>
            </a:r>
            <a:r>
              <a:rPr lang="en-US" sz="2800" dirty="0">
                <a:latin typeface="Arial" panose="020B0604020202020204" pitchFamily="34" charset="0"/>
                <a:ea typeface="+mj-ea"/>
                <a:cs typeface="Arial" panose="020B0604020202020204" pitchFamily="34" charset="0"/>
              </a:rPr>
              <a:t> 3</a:t>
            </a:r>
            <a:r>
              <a:rPr lang="en-US" sz="2800" dirty="0" smtClean="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tháng</a:t>
            </a:r>
            <a:r>
              <a:rPr lang="en-US" sz="2800" dirty="0">
                <a:latin typeface="Arial" panose="020B0604020202020204" pitchFamily="34" charset="0"/>
                <a:ea typeface="+mj-ea"/>
                <a:cs typeface="Arial" panose="020B0604020202020204" pitchFamily="34" charset="0"/>
              </a:rPr>
              <a:t> 4 </a:t>
            </a:r>
            <a:r>
              <a:rPr lang="en-US" sz="2800" dirty="0" err="1">
                <a:latin typeface="Arial" panose="020B0604020202020204" pitchFamily="34" charset="0"/>
                <a:ea typeface="+mj-ea"/>
                <a:cs typeface="Arial" panose="020B0604020202020204" pitchFamily="34" charset="0"/>
              </a:rPr>
              <a:t>năm</a:t>
            </a:r>
            <a:r>
              <a:rPr lang="en-US" sz="2800" dirty="0">
                <a:latin typeface="Arial" panose="020B0604020202020204" pitchFamily="34" charset="0"/>
                <a:ea typeface="+mj-ea"/>
                <a:cs typeface="Arial" panose="020B0604020202020204" pitchFamily="34" charset="0"/>
              </a:rPr>
              <a:t> </a:t>
            </a:r>
            <a:r>
              <a:rPr lang="en-US" sz="2800" dirty="0" smtClean="0">
                <a:latin typeface="Arial" panose="020B0604020202020204" pitchFamily="34" charset="0"/>
                <a:ea typeface="+mj-ea"/>
                <a:cs typeface="Arial" panose="020B0604020202020204" pitchFamily="34" charset="0"/>
              </a:rPr>
              <a:t>2023</a:t>
            </a:r>
            <a:endParaRPr lang="en-US" sz="2800" dirty="0">
              <a:latin typeface="Arial" panose="020B0604020202020204" pitchFamily="34" charset="0"/>
              <a:ea typeface="+mj-ea"/>
              <a:cs typeface="Arial" panose="020B0604020202020204" pitchFamily="34" charset="0"/>
            </a:endParaRPr>
          </a:p>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Bài</a:t>
            </a:r>
            <a:r>
              <a:rPr lang="en-US" sz="2800" dirty="0">
                <a:latin typeface="Arial" panose="020B0604020202020204" pitchFamily="34" charset="0"/>
                <a:ea typeface="+mj-ea"/>
                <a:cs typeface="Arial" panose="020B0604020202020204" pitchFamily="34" charset="0"/>
              </a:rPr>
              <a:t> 19: </a:t>
            </a:r>
            <a:r>
              <a:rPr lang="en-US" sz="2800" dirty="0" err="1">
                <a:latin typeface="Arial" panose="020B0604020202020204" pitchFamily="34" charset="0"/>
                <a:ea typeface="+mj-ea"/>
                <a:cs typeface="Arial" panose="020B0604020202020204" pitchFamily="34" charset="0"/>
              </a:rPr>
              <a:t>Cảm</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ơn</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anh</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hà</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mã</a:t>
            </a:r>
            <a:endParaRPr lang="vi-VN" sz="2800"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xmlns="" id="{1C37310D-EC75-3C49-80E8-6EEEA83ABF92}"/>
              </a:ext>
            </a:extLst>
          </p:cNvPr>
          <p:cNvSpPr/>
          <p:nvPr/>
        </p:nvSpPr>
        <p:spPr>
          <a:xfrm>
            <a:off x="233780" y="1049327"/>
            <a:ext cx="11958220" cy="1815882"/>
          </a:xfrm>
          <a:prstGeom prst="rect">
            <a:avLst/>
          </a:prstGeom>
        </p:spPr>
        <p:txBody>
          <a:bodyPr wrap="square">
            <a:spAutoFit/>
          </a:bodyPr>
          <a:lstStyle/>
          <a:p>
            <a:r>
              <a:rPr lang="vi-VN" sz="2800" i="0">
                <a:effectLst/>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a:t>
            </a:r>
            <a:r>
              <a:rPr lang="vi-VN" sz="2800" i="0" dirty="0">
                <a:effectLst/>
                <a:latin typeface="Arial" panose="020B0604020202020204" pitchFamily="34" charset="0"/>
                <a:cs typeface="Arial" panose="020B0604020202020204" pitchFamily="34" charset="0"/>
              </a:rPr>
              <a:t>Khoanh vào từ ngữ có trong bài đọc thể hiện thái độ của hà mã khi cún nhờ đưa qua sông.</a:t>
            </a:r>
          </a:p>
          <a:p>
            <a:endParaRPr lang="vi-VN" sz="2800" i="0" dirty="0">
              <a:effectLst/>
              <a:latin typeface="Arial" panose="020B0604020202020204" pitchFamily="34" charset="0"/>
              <a:cs typeface="Arial" panose="020B0604020202020204" pitchFamily="34" charset="0"/>
            </a:endParaRPr>
          </a:p>
          <a:p>
            <a:r>
              <a:rPr lang="vi-VN" sz="2800" i="0">
                <a:effectLst/>
                <a:latin typeface="Arial" panose="020B0604020202020204" pitchFamily="34" charset="0"/>
                <a:cs typeface="Arial" panose="020B0604020202020204" pitchFamily="34" charset="0"/>
              </a:rPr>
              <a:t>   </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vui vẻ             </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phật ý           </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   </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hài lòng   </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             bực mình</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7F61B05D-2B89-B447-8AE3-64A1B0568729}"/>
              </a:ext>
            </a:extLst>
          </p:cNvPr>
          <p:cNvSpPr/>
          <p:nvPr/>
        </p:nvSpPr>
        <p:spPr>
          <a:xfrm>
            <a:off x="233780" y="3620321"/>
            <a:ext cx="11958220" cy="2677656"/>
          </a:xfrm>
          <a:prstGeom prst="rect">
            <a:avLst/>
          </a:prstGeom>
        </p:spPr>
        <p:txBody>
          <a:bodyPr wrap="square">
            <a:spAutoFit/>
          </a:bodyPr>
          <a:lstStyle/>
          <a:p>
            <a:r>
              <a:rPr lang="vi-VN" sz="2800" i="0">
                <a:effectLst/>
                <a:latin typeface="Arial" panose="020B0604020202020204" pitchFamily="34" charset="0"/>
                <a:cs typeface="Arial" panose="020B0604020202020204" pitchFamily="34" charset="0"/>
              </a:rPr>
              <a:t>2</a:t>
            </a:r>
            <a:r>
              <a:rPr lang="en-US" sz="2800" i="0">
                <a:effectLst/>
                <a:latin typeface="Arial" panose="020B0604020202020204" pitchFamily="34" charset="0"/>
                <a:cs typeface="Arial" panose="020B0604020202020204" pitchFamily="34" charset="0"/>
              </a:rPr>
              <a:t>.</a:t>
            </a:r>
            <a:r>
              <a:rPr lang="vi-VN" sz="2800" i="0">
                <a:effectLst/>
                <a:latin typeface="Arial" panose="020B0604020202020204" pitchFamily="34" charset="0"/>
                <a:cs typeface="Arial" panose="020B0604020202020204" pitchFamily="34" charset="0"/>
              </a:rPr>
              <a:t> </a:t>
            </a:r>
            <a:r>
              <a:rPr lang="vi-VN" sz="2800" i="0" dirty="0">
                <a:effectLst/>
                <a:latin typeface="Arial" panose="020B0604020202020204" pitchFamily="34" charset="0"/>
                <a:cs typeface="Arial" panose="020B0604020202020204" pitchFamily="34" charset="0"/>
              </a:rPr>
              <a:t>Câu nào dưới đây là câu hỏi lịch sự với người lớn tuổi? (</a:t>
            </a:r>
            <a:r>
              <a:rPr lang="vi-VN" sz="2800" i="0">
                <a:effectLst/>
                <a:latin typeface="Arial" panose="020B0604020202020204" pitchFamily="34" charset="0"/>
                <a:cs typeface="Arial" panose="020B0604020202020204" pitchFamily="34" charset="0"/>
              </a:rPr>
              <a:t>đánh dấu</a:t>
            </a:r>
            <a:r>
              <a:rPr lang="en-US" sz="2800">
                <a:latin typeface="Arial" panose="020B0604020202020204" pitchFamily="34" charset="0"/>
                <a:cs typeface="Arial" panose="020B0604020202020204" pitchFamily="34" charset="0"/>
              </a:rPr>
              <a:t> </a:t>
            </a:r>
            <a:r>
              <a:rPr lang="en-US" sz="3200" i="0">
                <a:solidFill>
                  <a:srgbClr val="C00000"/>
                </a:solidFill>
                <a:effectLst/>
                <a:latin typeface="Arial" panose="020B0604020202020204" pitchFamily="34" charset="0"/>
                <a:cs typeface="Arial" panose="020B0604020202020204" pitchFamily="34" charset="0"/>
                <a:sym typeface="Wingdings" panose="05000000000000000000" pitchFamily="2" charset="2"/>
              </a:rPr>
              <a:t> </a:t>
            </a:r>
            <a:r>
              <a:rPr lang="vi-VN" sz="2800" i="0">
                <a:effectLst/>
                <a:latin typeface="Arial" panose="020B0604020202020204" pitchFamily="34" charset="0"/>
                <a:cs typeface="Arial" panose="020B0604020202020204" pitchFamily="34" charset="0"/>
              </a:rPr>
              <a:t>vào </a:t>
            </a:r>
            <a:r>
              <a:rPr lang="vi-VN" sz="2800" i="0" dirty="0">
                <a:effectLst/>
                <a:latin typeface="Arial" panose="020B0604020202020204" pitchFamily="34" charset="0"/>
                <a:cs typeface="Arial" panose="020B0604020202020204" pitchFamily="34" charset="0"/>
              </a:rPr>
              <a:t>ô trống trước đáp án </a:t>
            </a:r>
            <a:r>
              <a:rPr lang="vi-VN" sz="2800" i="0">
                <a:effectLst/>
                <a:latin typeface="Arial" panose="020B0604020202020204" pitchFamily="34" charset="0"/>
                <a:cs typeface="Arial" panose="020B0604020202020204" pitchFamily="34" charset="0"/>
              </a:rPr>
              <a:t>đúng)</a:t>
            </a:r>
            <a:endParaRPr lang="vi-VN" sz="2800" i="0" dirty="0">
              <a:effectLst/>
              <a:latin typeface="Arial" panose="020B0604020202020204" pitchFamily="34" charset="0"/>
              <a:cs typeface="Arial" panose="020B0604020202020204" pitchFamily="34" charset="0"/>
            </a:endParaRPr>
          </a:p>
          <a:p>
            <a:r>
              <a:rPr lang="vi-VN" sz="3600" i="0" dirty="0">
                <a:effectLst/>
                <a:latin typeface="Arial" panose="020B0604020202020204" pitchFamily="34" charset="0"/>
                <a:cs typeface="Arial" panose="020B0604020202020204" pitchFamily="34" charset="0"/>
              </a:rPr>
              <a:t>□</a:t>
            </a:r>
            <a:r>
              <a:rPr lang="vi-VN" sz="2800" i="0" dirty="0">
                <a:effectLst/>
                <a:latin typeface="Arial" panose="020B0604020202020204" pitchFamily="34" charset="0"/>
                <a:cs typeface="Arial" panose="020B0604020202020204" pitchFamily="34" charset="0"/>
              </a:rPr>
              <a:t> Cô kia, về làng đi lối nào?</a:t>
            </a:r>
          </a:p>
          <a:p>
            <a:r>
              <a:rPr lang="vi-VN" sz="3600" i="0" dirty="0">
                <a:effectLst/>
                <a:latin typeface="Arial" panose="020B0604020202020204" pitchFamily="34" charset="0"/>
                <a:cs typeface="Arial" panose="020B0604020202020204" pitchFamily="34" charset="0"/>
              </a:rPr>
              <a:t>□</a:t>
            </a:r>
            <a:r>
              <a:rPr lang="vi-VN" sz="2800" i="0" dirty="0">
                <a:effectLst/>
                <a:latin typeface="Arial" panose="020B0604020202020204" pitchFamily="34" charset="0"/>
                <a:cs typeface="Arial" panose="020B0604020202020204" pitchFamily="34" charset="0"/>
              </a:rPr>
              <a:t> Cậu quên lời cô dặn rồi à?</a:t>
            </a:r>
          </a:p>
          <a:p>
            <a:r>
              <a:rPr lang="vi-VN" sz="3600" i="0" dirty="0">
                <a:effectLst/>
                <a:latin typeface="Arial" panose="020B0604020202020204" pitchFamily="34" charset="0"/>
                <a:cs typeface="Arial" panose="020B0604020202020204" pitchFamily="34" charset="0"/>
              </a:rPr>
              <a:t>□</a:t>
            </a:r>
            <a:r>
              <a:rPr lang="vi-VN" sz="2800" i="0" dirty="0">
                <a:effectLst/>
                <a:latin typeface="Arial" panose="020B0604020202020204" pitchFamily="34" charset="0"/>
                <a:cs typeface="Arial" panose="020B0604020202020204" pitchFamily="34" charset="0"/>
              </a:rPr>
              <a:t> Chào anh hà mã, anh giúp bọn em qua sông được không </a:t>
            </a:r>
            <a:r>
              <a:rPr lang="vi-VN" sz="2800" i="0">
                <a:effectLst/>
                <a:latin typeface="Arial" panose="020B0604020202020204" pitchFamily="34" charset="0"/>
                <a:cs typeface="Arial" panose="020B0604020202020204" pitchFamily="34" charset="0"/>
              </a:rPr>
              <a:t>ạ?</a:t>
            </a:r>
            <a:endParaRPr lang="en-US" sz="2800"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xmlns="" id="{3D8E1C34-989A-A14A-9B83-310D6A0CA960}"/>
              </a:ext>
            </a:extLst>
          </p:cNvPr>
          <p:cNvSpPr/>
          <p:nvPr/>
        </p:nvSpPr>
        <p:spPr>
          <a:xfrm>
            <a:off x="861237" y="2271713"/>
            <a:ext cx="1594884" cy="671512"/>
          </a:xfrm>
          <a:prstGeom prst="ellipse">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Cloud 4">
            <a:extLst>
              <a:ext uri="{FF2B5EF4-FFF2-40B4-BE49-F238E27FC236}">
                <a16:creationId xmlns:a16="http://schemas.microsoft.com/office/drawing/2014/main" xmlns="" id="{6823FD21-E9C3-4E6F-9830-BF1F4DBC21E2}"/>
              </a:ext>
            </a:extLst>
          </p:cNvPr>
          <p:cNvSpPr/>
          <p:nvPr/>
        </p:nvSpPr>
        <p:spPr>
          <a:xfrm>
            <a:off x="555272" y="2063768"/>
            <a:ext cx="2285115" cy="1173912"/>
          </a:xfrm>
          <a:prstGeom prst="cloud">
            <a:avLst/>
          </a:prstGeom>
          <a:noFill/>
          <a:ln w="57150">
            <a:solidFill>
              <a:srgbClr val="47CF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Cloud 7">
            <a:extLst>
              <a:ext uri="{FF2B5EF4-FFF2-40B4-BE49-F238E27FC236}">
                <a16:creationId xmlns:a16="http://schemas.microsoft.com/office/drawing/2014/main" xmlns="" id="{4129DAC9-5C0B-4462-9B14-AB3C83A07B08}"/>
              </a:ext>
            </a:extLst>
          </p:cNvPr>
          <p:cNvSpPr/>
          <p:nvPr/>
        </p:nvSpPr>
        <p:spPr>
          <a:xfrm>
            <a:off x="5886450" y="2020513"/>
            <a:ext cx="2285115" cy="1173912"/>
          </a:xfrm>
          <a:prstGeom prst="cloud">
            <a:avLst/>
          </a:prstGeom>
          <a:noFill/>
          <a:ln w="57150">
            <a:solidFill>
              <a:srgbClr val="47CF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Cloud 8">
            <a:extLst>
              <a:ext uri="{FF2B5EF4-FFF2-40B4-BE49-F238E27FC236}">
                <a16:creationId xmlns:a16="http://schemas.microsoft.com/office/drawing/2014/main" xmlns="" id="{16811411-D12D-45B7-8CAB-6F695077DB63}"/>
              </a:ext>
            </a:extLst>
          </p:cNvPr>
          <p:cNvSpPr/>
          <p:nvPr/>
        </p:nvSpPr>
        <p:spPr>
          <a:xfrm>
            <a:off x="8716927" y="1913860"/>
            <a:ext cx="2613835" cy="1280565"/>
          </a:xfrm>
          <a:prstGeom prst="cloud">
            <a:avLst/>
          </a:prstGeom>
          <a:noFill/>
          <a:ln w="57150">
            <a:solidFill>
              <a:srgbClr val="47CF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Cloud 9">
            <a:extLst>
              <a:ext uri="{FF2B5EF4-FFF2-40B4-BE49-F238E27FC236}">
                <a16:creationId xmlns:a16="http://schemas.microsoft.com/office/drawing/2014/main" xmlns="" id="{639ED6D0-79C0-4B76-A221-10AD894727D5}"/>
              </a:ext>
            </a:extLst>
          </p:cNvPr>
          <p:cNvSpPr/>
          <p:nvPr/>
        </p:nvSpPr>
        <p:spPr>
          <a:xfrm>
            <a:off x="3200397" y="2063768"/>
            <a:ext cx="2140690" cy="1173912"/>
          </a:xfrm>
          <a:prstGeom prst="cloud">
            <a:avLst/>
          </a:prstGeom>
          <a:noFill/>
          <a:ln w="57150">
            <a:solidFill>
              <a:srgbClr val="47CF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5CC8843-7203-4C41-95B2-41C12CC30511}"/>
              </a:ext>
            </a:extLst>
          </p:cNvPr>
          <p:cNvSpPr/>
          <p:nvPr/>
        </p:nvSpPr>
        <p:spPr>
          <a:xfrm>
            <a:off x="233780" y="5632361"/>
            <a:ext cx="504703" cy="707886"/>
          </a:xfrm>
          <a:prstGeom prst="rect">
            <a:avLst/>
          </a:prstGeom>
        </p:spPr>
        <p:txBody>
          <a:bodyPr wrap="square">
            <a:spAutoFit/>
          </a:bodyPr>
          <a:lstStyle/>
          <a:p>
            <a:r>
              <a:rPr lang="en-US" sz="40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4000" dirty="0">
              <a:solidFill>
                <a:srgbClr val="FF0000"/>
              </a:solidFill>
            </a:endParaRPr>
          </a:p>
        </p:txBody>
      </p:sp>
    </p:spTree>
    <p:extLst>
      <p:ext uri="{BB962C8B-B14F-4D97-AF65-F5344CB8AC3E}">
        <p14:creationId xmlns:p14="http://schemas.microsoft.com/office/powerpoint/2010/main" val="401912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5" grpId="0" animBg="1"/>
      <p:bldP spid="8" grpId="0" animBg="1"/>
      <p:bldP spid="9" grpId="0" animBg="1"/>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879E040-ED5A-6241-AB8F-B752FB1BF809}"/>
              </a:ext>
            </a:extLst>
          </p:cNvPr>
          <p:cNvSpPr/>
          <p:nvPr/>
        </p:nvSpPr>
        <p:spPr>
          <a:xfrm>
            <a:off x="516731" y="1316049"/>
            <a:ext cx="11372850" cy="1384995"/>
          </a:xfrm>
          <a:prstGeom prst="rect">
            <a:avLst/>
          </a:prstGeom>
        </p:spPr>
        <p:txBody>
          <a:bodyPr wrap="square">
            <a:spAutoFit/>
          </a:bodyPr>
          <a:lstStyle/>
          <a:p>
            <a:r>
              <a:rPr lang="en-US" sz="2800" i="0">
                <a:effectLst/>
                <a:latin typeface="Arial" panose="020B0604020202020204" pitchFamily="34" charset="0"/>
                <a:cs typeface="Arial" panose="020B0604020202020204" pitchFamily="34" charset="0"/>
              </a:rPr>
              <a:t>3. </a:t>
            </a:r>
            <a:r>
              <a:rPr lang="vi-VN" sz="2800" i="0">
                <a:effectLst/>
                <a:latin typeface="Arial" panose="020B0604020202020204" pitchFamily="34" charset="0"/>
                <a:cs typeface="Arial" panose="020B0604020202020204" pitchFamily="34" charset="0"/>
              </a:rPr>
              <a:t>Viết </a:t>
            </a:r>
            <a:r>
              <a:rPr lang="vi-VN" sz="2800" i="0" dirty="0">
                <a:effectLst/>
                <a:latin typeface="Arial" panose="020B0604020202020204" pitchFamily="34" charset="0"/>
                <a:cs typeface="Arial" panose="020B0604020202020204" pitchFamily="34" charset="0"/>
              </a:rPr>
              <a:t>lại những điều mà em đã học được từ bài </a:t>
            </a:r>
            <a:r>
              <a:rPr lang="vi-VN" sz="2800" i="0">
                <a:effectLst/>
                <a:latin typeface="Arial" panose="020B0604020202020204" pitchFamily="34" charset="0"/>
                <a:cs typeface="Arial" panose="020B0604020202020204" pitchFamily="34" charset="0"/>
              </a:rPr>
              <a:t>đọc.</a:t>
            </a:r>
            <a:endParaRPr lang="en-US" sz="2800" i="0">
              <a:effectLst/>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p>
          <a:p>
            <a:r>
              <a:rPr lang="en-US" sz="2800">
                <a:latin typeface="Arial" panose="020B0604020202020204" pitchFamily="34" charset="0"/>
                <a:cs typeface="Arial" panose="020B0604020202020204" pitchFamily="34" charset="0"/>
              </a:rPr>
              <a:t>      </a:t>
            </a:r>
            <a:r>
              <a:rPr lang="en-US" sz="2800" i="0">
                <a:effectLst/>
                <a:latin typeface="Arial" panose="020B0604020202020204" pitchFamily="34" charset="0"/>
                <a:cs typeface="Arial" panose="020B0604020202020204" pitchFamily="34" charset="0"/>
              </a:rPr>
              <a:t>………………………………………………………………………….</a:t>
            </a:r>
            <a:endParaRPr lang="vi-VN" sz="2800" i="0" dirty="0">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7C3CFE2A-B30F-FF4B-B6DF-DAE60E2F9075}"/>
              </a:ext>
            </a:extLst>
          </p:cNvPr>
          <p:cNvSpPr/>
          <p:nvPr/>
        </p:nvSpPr>
        <p:spPr>
          <a:xfrm>
            <a:off x="409575" y="3608021"/>
            <a:ext cx="11587162" cy="1961755"/>
          </a:xfrm>
          <a:prstGeom prst="rect">
            <a:avLst/>
          </a:prstGeom>
        </p:spPr>
        <p:txBody>
          <a:bodyPr wrap="square">
            <a:spAutoFit/>
          </a:bodyPr>
          <a:lstStyle/>
          <a:p>
            <a:pPr>
              <a:lnSpc>
                <a:spcPct val="150000"/>
              </a:lnSpc>
            </a:pPr>
            <a:r>
              <a:rPr lang="en-US" sz="2800" i="0">
                <a:effectLst/>
                <a:latin typeface="Arial" panose="020B0604020202020204" pitchFamily="34" charset="0"/>
                <a:cs typeface="Arial" panose="020B0604020202020204" pitchFamily="34" charset="0"/>
              </a:rPr>
              <a:t>4. </a:t>
            </a:r>
            <a:r>
              <a:rPr lang="vi-VN" sz="2800" i="0">
                <a:effectLst/>
                <a:latin typeface="Arial" panose="020B0604020202020204" pitchFamily="34" charset="0"/>
                <a:cs typeface="Arial" panose="020B0604020202020204" pitchFamily="34" charset="0"/>
              </a:rPr>
              <a:t>Dựa </a:t>
            </a:r>
            <a:r>
              <a:rPr lang="vi-VN" sz="2800" i="0" dirty="0">
                <a:effectLst/>
                <a:latin typeface="Arial" panose="020B0604020202020204" pitchFamily="34" charset="0"/>
                <a:cs typeface="Arial" panose="020B0604020202020204" pitchFamily="34" charset="0"/>
              </a:rPr>
              <a:t>vào bài đọc, viết tiếp các câu dưới </a:t>
            </a:r>
            <a:r>
              <a:rPr lang="vi-VN" sz="2800" i="0">
                <a:effectLst/>
                <a:latin typeface="Arial" panose="020B0604020202020204" pitchFamily="34" charset="0"/>
                <a:cs typeface="Arial" panose="020B0604020202020204" pitchFamily="34" charset="0"/>
              </a:rPr>
              <a:t>đây:</a:t>
            </a:r>
            <a:endParaRPr lang="vi-VN" sz="2800" i="0" dirty="0">
              <a:effectLst/>
              <a:latin typeface="Arial" panose="020B0604020202020204" pitchFamily="34" charset="0"/>
              <a:cs typeface="Arial" panose="020B0604020202020204" pitchFamily="34" charset="0"/>
            </a:endParaRPr>
          </a:p>
          <a:p>
            <a:pPr algn="just">
              <a:lnSpc>
                <a:spcPct val="150000"/>
              </a:lnSpc>
            </a:pPr>
            <a:r>
              <a:rPr lang="en-US" sz="2800">
                <a:latin typeface="Arial" panose="020B0604020202020204" pitchFamily="34" charset="0"/>
                <a:cs typeface="Arial" panose="020B0604020202020204" pitchFamily="34" charset="0"/>
              </a:rPr>
              <a:t>   </a:t>
            </a:r>
            <a:r>
              <a:rPr lang="en-US" sz="2800" i="0">
                <a:effectLst/>
                <a:latin typeface="Arial" panose="020B0604020202020204" pitchFamily="34" charset="0"/>
                <a:cs typeface="Arial" panose="020B0604020202020204" pitchFamily="34" charset="0"/>
              </a:rPr>
              <a:t>a. </a:t>
            </a:r>
            <a:r>
              <a:rPr lang="vi-VN" sz="2800" i="0">
                <a:effectLst/>
                <a:latin typeface="Arial" panose="020B0604020202020204" pitchFamily="34" charset="0"/>
                <a:cs typeface="Arial" panose="020B0604020202020204" pitchFamily="34" charset="0"/>
              </a:rPr>
              <a:t>Muốn </a:t>
            </a:r>
            <a:r>
              <a:rPr lang="vi-VN" sz="2800" i="0" dirty="0">
                <a:effectLst/>
                <a:latin typeface="Arial" panose="020B0604020202020204" pitchFamily="34" charset="0"/>
                <a:cs typeface="Arial" panose="020B0604020202020204" pitchFamily="34" charset="0"/>
              </a:rPr>
              <a:t>ai đó giúp, em </a:t>
            </a:r>
            <a:r>
              <a:rPr lang="vi-VN" sz="2800" i="0">
                <a:effectLst/>
                <a:latin typeface="Arial" panose="020B0604020202020204" pitchFamily="34" charset="0"/>
                <a:cs typeface="Arial" panose="020B0604020202020204" pitchFamily="34" charset="0"/>
              </a:rPr>
              <a:t>cần phải</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a:t>
            </a:r>
            <a:r>
              <a:rPr lang="en-US" sz="2800" b="1">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just">
              <a:lnSpc>
                <a:spcPct val="150000"/>
              </a:lnSpc>
            </a:pPr>
            <a:r>
              <a:rPr lang="en-US" sz="2800" i="0">
                <a:effectLst/>
                <a:latin typeface="Arial" panose="020B0604020202020204" pitchFamily="34" charset="0"/>
                <a:cs typeface="Arial" panose="020B0604020202020204" pitchFamily="34" charset="0"/>
              </a:rPr>
              <a:t>   b. </a:t>
            </a:r>
            <a:r>
              <a:rPr lang="vi-VN" sz="2800" i="0">
                <a:effectLst/>
                <a:latin typeface="Arial" panose="020B0604020202020204" pitchFamily="34" charset="0"/>
                <a:cs typeface="Arial" panose="020B0604020202020204" pitchFamily="34" charset="0"/>
              </a:rPr>
              <a:t>Được </a:t>
            </a:r>
            <a:r>
              <a:rPr lang="vi-VN" sz="2800" i="0" dirty="0">
                <a:effectLst/>
                <a:latin typeface="Arial" panose="020B0604020202020204" pitchFamily="34" charset="0"/>
                <a:cs typeface="Arial" panose="020B0604020202020204" pitchFamily="34" charset="0"/>
              </a:rPr>
              <a:t>ai đó giúp, em </a:t>
            </a:r>
            <a:r>
              <a:rPr lang="vi-VN" sz="2800" i="0">
                <a:effectLst/>
                <a:latin typeface="Arial" panose="020B0604020202020204" pitchFamily="34" charset="0"/>
                <a:cs typeface="Arial" panose="020B0604020202020204" pitchFamily="34" charset="0"/>
              </a:rPr>
              <a:t>cẩn phải</a:t>
            </a:r>
            <a:r>
              <a:rPr lang="en-US" sz="2800" i="0">
                <a:effectLst/>
                <a:latin typeface="Arial" panose="020B0604020202020204" pitchFamily="34" charset="0"/>
                <a:cs typeface="Arial" panose="020B0604020202020204" pitchFamily="34" charset="0"/>
              </a:rPr>
              <a:t> </a:t>
            </a:r>
            <a:r>
              <a:rPr lang="vi-VN" sz="2800" i="0">
                <a:effectLst/>
                <a:latin typeface="Arial" panose="020B0604020202020204" pitchFamily="34" charset="0"/>
                <a:cs typeface="Arial" panose="020B0604020202020204" pitchFamily="34" charset="0"/>
              </a:rPr>
              <a:t>…..</a:t>
            </a:r>
            <a:endParaRPr lang="vi-VN" sz="2800" i="0"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F48DA457-AFAE-0544-8ABB-0677883209F7}"/>
              </a:ext>
            </a:extLst>
          </p:cNvPr>
          <p:cNvSpPr/>
          <p:nvPr/>
        </p:nvSpPr>
        <p:spPr>
          <a:xfrm>
            <a:off x="1043652" y="1821377"/>
            <a:ext cx="10378599" cy="138499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0" i="0">
                <a:solidFill>
                  <a:srgbClr val="C00000"/>
                </a:solidFill>
                <a:effectLst/>
                <a:latin typeface="Arial" panose="020B0604020202020204" pitchFamily="34" charset="0"/>
                <a:cs typeface="Arial" panose="020B0604020202020204" pitchFamily="34" charset="0"/>
              </a:rPr>
              <a:t>      </a:t>
            </a:r>
            <a:r>
              <a:rPr lang="vi-VN" sz="2800">
                <a:solidFill>
                  <a:srgbClr val="C00000"/>
                </a:solidFill>
                <a:latin typeface="Arial" panose="020B0604020202020204" pitchFamily="34" charset="0"/>
                <a:cs typeface="Arial" panose="020B0604020202020204" pitchFamily="34" charset="0"/>
              </a:rPr>
              <a:t>Khi nói chuyện với người lớn tuổi</a:t>
            </a:r>
            <a:r>
              <a:rPr lang="en-US" sz="2800">
                <a:solidFill>
                  <a:srgbClr val="C00000"/>
                </a:solidFill>
                <a:latin typeface="Arial" panose="020B0604020202020204" pitchFamily="34" charset="0"/>
                <a:cs typeface="Arial" panose="020B0604020202020204" pitchFamily="34" charset="0"/>
              </a:rPr>
              <a:t>, em</a:t>
            </a:r>
            <a:r>
              <a:rPr lang="vi-VN" sz="2800">
                <a:solidFill>
                  <a:srgbClr val="C00000"/>
                </a:solidFill>
                <a:latin typeface="Arial" panose="020B0604020202020204" pitchFamily="34" charset="0"/>
                <a:cs typeface="Arial" panose="020B0604020202020204" pitchFamily="34" charset="0"/>
              </a:rPr>
              <a:t> cần</a:t>
            </a:r>
            <a:r>
              <a:rPr lang="en-US" sz="2800">
                <a:solidFill>
                  <a:srgbClr val="C00000"/>
                </a:solidFill>
                <a:latin typeface="Arial" panose="020B0604020202020204" pitchFamily="34" charset="0"/>
                <a:cs typeface="Arial" panose="020B0604020202020204" pitchFamily="34" charset="0"/>
              </a:rPr>
              <a:t> lễ phép,</a:t>
            </a:r>
            <a:r>
              <a:rPr lang="vi-VN" sz="2800">
                <a:solidFill>
                  <a:srgbClr val="C00000"/>
                </a:solidFill>
                <a:latin typeface="Arial" panose="020B0604020202020204" pitchFamily="34" charset="0"/>
                <a:cs typeface="Arial" panose="020B0604020202020204" pitchFamily="34" charset="0"/>
              </a:rPr>
              <a:t> lịch sự.</a:t>
            </a:r>
            <a:r>
              <a:rPr lang="en-US" sz="2800">
                <a:solidFill>
                  <a:srgbClr val="C00000"/>
                </a:solidFill>
                <a:latin typeface="Arial" panose="020B0604020202020204" pitchFamily="34" charset="0"/>
                <a:cs typeface="Arial" panose="020B0604020202020204" pitchFamily="34" charset="0"/>
              </a:rPr>
              <a:t> </a:t>
            </a:r>
            <a:r>
              <a:rPr lang="vi-VN" sz="2800" b="0" i="0">
                <a:solidFill>
                  <a:srgbClr val="C00000"/>
                </a:solidFill>
                <a:effectLst/>
                <a:latin typeface="Arial" panose="020B0604020202020204" pitchFamily="34" charset="0"/>
                <a:cs typeface="Arial" panose="020B0604020202020204" pitchFamily="34" charset="0"/>
              </a:rPr>
              <a:t>Muốn </a:t>
            </a:r>
            <a:r>
              <a:rPr lang="en-US" sz="2800" b="0" i="0">
                <a:solidFill>
                  <a:srgbClr val="C00000"/>
                </a:solidFill>
                <a:effectLst/>
                <a:latin typeface="Arial" panose="020B0604020202020204" pitchFamily="34" charset="0"/>
                <a:cs typeface="Arial" panose="020B0604020202020204" pitchFamily="34" charset="0"/>
              </a:rPr>
              <a:t>nhờ</a:t>
            </a:r>
            <a:r>
              <a:rPr lang="vi-VN" sz="2800" b="0" i="0">
                <a:solidFill>
                  <a:srgbClr val="C00000"/>
                </a:solidFill>
                <a:effectLst/>
                <a:latin typeface="Arial" panose="020B0604020202020204" pitchFamily="34" charset="0"/>
                <a:cs typeface="Arial" panose="020B0604020202020204" pitchFamily="34" charset="0"/>
              </a:rPr>
              <a:t> </a:t>
            </a:r>
            <a:r>
              <a:rPr lang="vi-VN" sz="2800" b="0" i="0" dirty="0">
                <a:solidFill>
                  <a:srgbClr val="C00000"/>
                </a:solidFill>
                <a:effectLst/>
                <a:latin typeface="Arial" panose="020B0604020202020204" pitchFamily="34" charset="0"/>
                <a:cs typeface="Arial" panose="020B0604020202020204" pitchFamily="34" charset="0"/>
              </a:rPr>
              <a:t>ai đó </a:t>
            </a:r>
            <a:r>
              <a:rPr lang="vi-VN" sz="2800" b="0" i="0">
                <a:solidFill>
                  <a:srgbClr val="C00000"/>
                </a:solidFill>
                <a:effectLst/>
                <a:latin typeface="Arial" panose="020B0604020202020204" pitchFamily="34" charset="0"/>
                <a:cs typeface="Arial" panose="020B0604020202020204" pitchFamily="34" charset="0"/>
              </a:rPr>
              <a:t>giúp </a:t>
            </a:r>
            <a:r>
              <a:rPr lang="en-US" sz="2800">
                <a:solidFill>
                  <a:srgbClr val="C00000"/>
                </a:solidFill>
                <a:latin typeface="Arial" panose="020B0604020202020204" pitchFamily="34" charset="0"/>
                <a:cs typeface="Arial" panose="020B0604020202020204" pitchFamily="34" charset="0"/>
              </a:rPr>
              <a:t>đỡ </a:t>
            </a:r>
            <a:r>
              <a:rPr lang="vi-VN" sz="2800" b="0" i="0">
                <a:solidFill>
                  <a:srgbClr val="C00000"/>
                </a:solidFill>
                <a:effectLst/>
                <a:latin typeface="Arial" panose="020B0604020202020204" pitchFamily="34" charset="0"/>
                <a:cs typeface="Arial" panose="020B0604020202020204" pitchFamily="34" charset="0"/>
              </a:rPr>
              <a:t>thì </a:t>
            </a:r>
            <a:r>
              <a:rPr lang="vi-VN" sz="2800" b="0" i="0" dirty="0">
                <a:solidFill>
                  <a:srgbClr val="C00000"/>
                </a:solidFill>
                <a:effectLst/>
                <a:latin typeface="Arial" panose="020B0604020202020204" pitchFamily="34" charset="0"/>
                <a:cs typeface="Arial" panose="020B0604020202020204" pitchFamily="34" charset="0"/>
              </a:rPr>
              <a:t>cần phải hỏi một cách lịch sự. Khi nhận được sự giúp đỡ thì phải nói lời </a:t>
            </a:r>
            <a:r>
              <a:rPr lang="vi-VN" sz="2800" b="0" i="0">
                <a:solidFill>
                  <a:srgbClr val="C00000"/>
                </a:solidFill>
                <a:effectLst/>
                <a:latin typeface="Arial" panose="020B0604020202020204" pitchFamily="34" charset="0"/>
                <a:cs typeface="Arial" panose="020B0604020202020204" pitchFamily="34" charset="0"/>
              </a:rPr>
              <a:t>cảm ơn</a:t>
            </a:r>
            <a:r>
              <a:rPr lang="en-US" sz="2800" b="0" i="0">
                <a:solidFill>
                  <a:srgbClr val="C00000"/>
                </a:solidFill>
                <a:effectLst/>
                <a:latin typeface="Arial" panose="020B0604020202020204" pitchFamily="34" charset="0"/>
                <a:cs typeface="Arial" panose="020B0604020202020204" pitchFamily="34" charset="0"/>
              </a:rPr>
              <a:t> chân thành</a:t>
            </a:r>
            <a:r>
              <a:rPr lang="vi-VN" sz="2800" b="0" i="0">
                <a:solidFill>
                  <a:srgbClr val="C00000"/>
                </a:solidFill>
                <a:effectLst/>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EA1A7B96-C24C-054F-8B1F-D68FCCC6BAA8}"/>
              </a:ext>
            </a:extLst>
          </p:cNvPr>
          <p:cNvSpPr/>
          <p:nvPr/>
        </p:nvSpPr>
        <p:spPr>
          <a:xfrm>
            <a:off x="5931419" y="4378004"/>
            <a:ext cx="6480435" cy="523220"/>
          </a:xfrm>
          <a:prstGeom prst="rect">
            <a:avLst/>
          </a:prstGeom>
        </p:spPr>
        <p:txBody>
          <a:bodyPr wrap="square">
            <a:spAutoFit/>
          </a:bodyPr>
          <a:lstStyle/>
          <a:p>
            <a:pPr algn="just"/>
            <a:r>
              <a:rPr lang="en-US" sz="2800" err="1">
                <a:solidFill>
                  <a:srgbClr val="FF0000"/>
                </a:solidFill>
                <a:latin typeface="Arial" panose="020B0604020202020204" pitchFamily="34" charset="0"/>
                <a:cs typeface="Arial" panose="020B0604020202020204" pitchFamily="34" charset="0"/>
              </a:rPr>
              <a:t>hỏi</a:t>
            </a:r>
            <a:r>
              <a:rPr lang="en-US" sz="2800">
                <a:solidFill>
                  <a:srgbClr val="FF0000"/>
                </a:solidFill>
                <a:latin typeface="Arial" panose="020B0604020202020204" pitchFamily="34" charset="0"/>
                <a:cs typeface="Arial" panose="020B0604020202020204" pitchFamily="34" charset="0"/>
              </a:rPr>
              <a:t> hoặc yêu cầu một </a:t>
            </a:r>
            <a:r>
              <a:rPr lang="en-US" sz="2800" dirty="0" err="1">
                <a:solidFill>
                  <a:srgbClr val="FF0000"/>
                </a:solidFill>
                <a:latin typeface="Arial" panose="020B0604020202020204" pitchFamily="34" charset="0"/>
                <a:cs typeface="Arial" panose="020B0604020202020204" pitchFamily="34" charset="0"/>
              </a:rPr>
              <a:t>cách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lịch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sự</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A4C59A2B-E97C-D849-BFE2-3F60F402A268}"/>
              </a:ext>
            </a:extLst>
          </p:cNvPr>
          <p:cNvSpPr/>
          <p:nvPr/>
        </p:nvSpPr>
        <p:spPr>
          <a:xfrm>
            <a:off x="5969932" y="5001586"/>
            <a:ext cx="2574744" cy="523220"/>
          </a:xfrm>
          <a:prstGeom prst="rect">
            <a:avLst/>
          </a:prstGeom>
        </p:spPr>
        <p:txBody>
          <a:bodyPr wrap="none">
            <a:spAutoFit/>
          </a:bodyPr>
          <a:lstStyle/>
          <a:p>
            <a:r>
              <a:rPr lang="vi-VN" sz="2800" i="0" dirty="0">
                <a:solidFill>
                  <a:srgbClr val="FF0000"/>
                </a:solidFill>
                <a:effectLst/>
                <a:latin typeface="Arial" panose="020B0604020202020204" pitchFamily="34" charset="0"/>
                <a:cs typeface="Arial" panose="020B0604020202020204" pitchFamily="34" charset="0"/>
              </a:rPr>
              <a:t>nói lời </a:t>
            </a:r>
            <a:r>
              <a:rPr lang="vi-VN" sz="2800" i="0">
                <a:solidFill>
                  <a:srgbClr val="FF0000"/>
                </a:solidFill>
                <a:effectLst/>
                <a:latin typeface="Arial" panose="020B0604020202020204" pitchFamily="34" charset="0"/>
                <a:cs typeface="Arial" panose="020B0604020202020204" pitchFamily="34" charset="0"/>
              </a:rPr>
              <a:t>cảm ơn.</a:t>
            </a:r>
            <a:endParaRPr lang="en-US" sz="2800" dirty="0">
              <a:solidFill>
                <a:srgbClr val="FF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xmlns="" id="{1750C5F8-F4FF-4E06-AB8E-84BC3DB7E56B}"/>
              </a:ext>
            </a:extLst>
          </p:cNvPr>
          <p:cNvSpPr txBox="1">
            <a:spLocks/>
          </p:cNvSpPr>
          <p:nvPr/>
        </p:nvSpPr>
        <p:spPr>
          <a:xfrm>
            <a:off x="3009900" y="57149"/>
            <a:ext cx="5753100" cy="857251"/>
          </a:xfrm>
          <a:prstGeom prst="rect">
            <a:avLst/>
          </a:prstGeom>
        </p:spPr>
        <p:txBody>
          <a:bodyPr anchor="ctr"/>
          <a:lstStyle/>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Thứ</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hai</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ngày</a:t>
            </a:r>
            <a:r>
              <a:rPr lang="en-US" sz="2800" dirty="0">
                <a:latin typeface="Arial" panose="020B0604020202020204" pitchFamily="34" charset="0"/>
                <a:ea typeface="+mj-ea"/>
                <a:cs typeface="Arial" panose="020B0604020202020204" pitchFamily="34" charset="0"/>
              </a:rPr>
              <a:t> 3</a:t>
            </a:r>
            <a:r>
              <a:rPr lang="en-US" sz="2800" dirty="0" smtClean="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tháng</a:t>
            </a:r>
            <a:r>
              <a:rPr lang="en-US" sz="2800" dirty="0">
                <a:latin typeface="Arial" panose="020B0604020202020204" pitchFamily="34" charset="0"/>
                <a:ea typeface="+mj-ea"/>
                <a:cs typeface="Arial" panose="020B0604020202020204" pitchFamily="34" charset="0"/>
              </a:rPr>
              <a:t> 4 </a:t>
            </a:r>
            <a:r>
              <a:rPr lang="en-US" sz="2800" dirty="0" err="1">
                <a:latin typeface="Arial" panose="020B0604020202020204" pitchFamily="34" charset="0"/>
                <a:ea typeface="+mj-ea"/>
                <a:cs typeface="Arial" panose="020B0604020202020204" pitchFamily="34" charset="0"/>
              </a:rPr>
              <a:t>năm</a:t>
            </a:r>
            <a:r>
              <a:rPr lang="en-US" sz="2800" dirty="0">
                <a:latin typeface="Arial" panose="020B0604020202020204" pitchFamily="34" charset="0"/>
                <a:ea typeface="+mj-ea"/>
                <a:cs typeface="Arial" panose="020B0604020202020204" pitchFamily="34" charset="0"/>
              </a:rPr>
              <a:t> </a:t>
            </a:r>
            <a:r>
              <a:rPr lang="en-US" sz="2800" dirty="0" smtClean="0">
                <a:latin typeface="Arial" panose="020B0604020202020204" pitchFamily="34" charset="0"/>
                <a:ea typeface="+mj-ea"/>
                <a:cs typeface="Arial" panose="020B0604020202020204" pitchFamily="34" charset="0"/>
              </a:rPr>
              <a:t>2023</a:t>
            </a:r>
            <a:endParaRPr lang="en-US" sz="2800" dirty="0">
              <a:latin typeface="Arial" panose="020B0604020202020204" pitchFamily="34" charset="0"/>
              <a:ea typeface="+mj-ea"/>
              <a:cs typeface="Arial" panose="020B0604020202020204" pitchFamily="34" charset="0"/>
            </a:endParaRPr>
          </a:p>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Bài</a:t>
            </a:r>
            <a:r>
              <a:rPr lang="en-US" sz="2800" dirty="0">
                <a:latin typeface="Arial" panose="020B0604020202020204" pitchFamily="34" charset="0"/>
                <a:ea typeface="+mj-ea"/>
                <a:cs typeface="Arial" panose="020B0604020202020204" pitchFamily="34" charset="0"/>
              </a:rPr>
              <a:t> 19: </a:t>
            </a:r>
            <a:r>
              <a:rPr lang="en-US" sz="2800" dirty="0" err="1">
                <a:latin typeface="Arial" panose="020B0604020202020204" pitchFamily="34" charset="0"/>
                <a:ea typeface="+mj-ea"/>
                <a:cs typeface="Arial" panose="020B0604020202020204" pitchFamily="34" charset="0"/>
              </a:rPr>
              <a:t>Cảm</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ơn</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anh</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hà</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mã</a:t>
            </a:r>
            <a:endParaRPr lang="vi-VN" sz="28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422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C8BE24-536C-42BC-810E-247CE8839C87}"/>
              </a:ext>
            </a:extLst>
          </p:cNvPr>
          <p:cNvSpPr txBox="1">
            <a:spLocks/>
          </p:cNvSpPr>
          <p:nvPr/>
        </p:nvSpPr>
        <p:spPr>
          <a:xfrm>
            <a:off x="3009900" y="57149"/>
            <a:ext cx="5753100" cy="857251"/>
          </a:xfrm>
          <a:prstGeom prst="rect">
            <a:avLst/>
          </a:prstGeom>
        </p:spPr>
        <p:txBody>
          <a:bodyPr anchor="ctr"/>
          <a:lstStyle/>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Thứ</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hai</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ngày</a:t>
            </a:r>
            <a:r>
              <a:rPr lang="en-US" sz="2800" dirty="0">
                <a:latin typeface="Arial" panose="020B0604020202020204" pitchFamily="34" charset="0"/>
                <a:ea typeface="+mj-ea"/>
                <a:cs typeface="Arial" panose="020B0604020202020204" pitchFamily="34" charset="0"/>
              </a:rPr>
              <a:t> 3</a:t>
            </a:r>
            <a:r>
              <a:rPr lang="en-US" sz="2800" dirty="0" smtClean="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tháng</a:t>
            </a:r>
            <a:r>
              <a:rPr lang="en-US" sz="2800" dirty="0">
                <a:latin typeface="Arial" panose="020B0604020202020204" pitchFamily="34" charset="0"/>
                <a:ea typeface="+mj-ea"/>
                <a:cs typeface="Arial" panose="020B0604020202020204" pitchFamily="34" charset="0"/>
              </a:rPr>
              <a:t> 4 </a:t>
            </a:r>
            <a:r>
              <a:rPr lang="en-US" sz="2800" dirty="0" err="1">
                <a:latin typeface="Arial" panose="020B0604020202020204" pitchFamily="34" charset="0"/>
                <a:ea typeface="+mj-ea"/>
                <a:cs typeface="Arial" panose="020B0604020202020204" pitchFamily="34" charset="0"/>
              </a:rPr>
              <a:t>năm</a:t>
            </a:r>
            <a:r>
              <a:rPr lang="en-US" sz="2800" dirty="0">
                <a:latin typeface="Arial" panose="020B0604020202020204" pitchFamily="34" charset="0"/>
                <a:ea typeface="+mj-ea"/>
                <a:cs typeface="Arial" panose="020B0604020202020204" pitchFamily="34" charset="0"/>
              </a:rPr>
              <a:t> </a:t>
            </a:r>
            <a:r>
              <a:rPr lang="en-US" sz="2800" dirty="0" smtClean="0">
                <a:latin typeface="Arial" panose="020B0604020202020204" pitchFamily="34" charset="0"/>
                <a:ea typeface="+mj-ea"/>
                <a:cs typeface="Arial" panose="020B0604020202020204" pitchFamily="34" charset="0"/>
              </a:rPr>
              <a:t>2023</a:t>
            </a:r>
            <a:endParaRPr lang="en-US" sz="2800" dirty="0">
              <a:latin typeface="Arial" panose="020B0604020202020204" pitchFamily="34" charset="0"/>
              <a:ea typeface="+mj-ea"/>
              <a:cs typeface="Arial" panose="020B0604020202020204" pitchFamily="34" charset="0"/>
            </a:endParaRPr>
          </a:p>
          <a:p>
            <a:pPr eaLnBrk="1" fontAlgn="auto" hangingPunct="1">
              <a:spcAft>
                <a:spcPts val="0"/>
              </a:spcAft>
              <a:defRPr/>
            </a:pPr>
            <a:r>
              <a:rPr lang="en-US" sz="2800" dirty="0" err="1">
                <a:latin typeface="Arial" panose="020B0604020202020204" pitchFamily="34" charset="0"/>
                <a:ea typeface="+mj-ea"/>
                <a:cs typeface="Arial" panose="020B0604020202020204" pitchFamily="34" charset="0"/>
              </a:rPr>
              <a:t>Bài</a:t>
            </a:r>
            <a:r>
              <a:rPr lang="en-US" sz="2800" dirty="0">
                <a:latin typeface="Arial" panose="020B0604020202020204" pitchFamily="34" charset="0"/>
                <a:ea typeface="+mj-ea"/>
                <a:cs typeface="Arial" panose="020B0604020202020204" pitchFamily="34" charset="0"/>
              </a:rPr>
              <a:t> 19: </a:t>
            </a:r>
            <a:r>
              <a:rPr lang="en-US" sz="2800" dirty="0" err="1">
                <a:latin typeface="Arial" panose="020B0604020202020204" pitchFamily="34" charset="0"/>
                <a:ea typeface="+mj-ea"/>
                <a:cs typeface="Arial" panose="020B0604020202020204" pitchFamily="34" charset="0"/>
              </a:rPr>
              <a:t>Cảm</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ơn</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anh</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hà</a:t>
            </a:r>
            <a:r>
              <a:rPr lang="en-US" sz="2800" dirty="0">
                <a:latin typeface="Arial" panose="020B0604020202020204" pitchFamily="34" charset="0"/>
                <a:ea typeface="+mj-ea"/>
                <a:cs typeface="Arial" panose="020B0604020202020204" pitchFamily="34" charset="0"/>
              </a:rPr>
              <a:t> </a:t>
            </a:r>
            <a:r>
              <a:rPr lang="en-US" sz="2800" dirty="0" err="1">
                <a:latin typeface="Arial" panose="020B0604020202020204" pitchFamily="34" charset="0"/>
                <a:ea typeface="+mj-ea"/>
                <a:cs typeface="Arial" panose="020B0604020202020204" pitchFamily="34" charset="0"/>
              </a:rPr>
              <a:t>mã</a:t>
            </a:r>
            <a:endParaRPr lang="vi-VN" sz="2800" dirty="0">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xmlns="" id="{B886BBB9-7331-462E-933C-66E212B09A65}"/>
              </a:ext>
            </a:extLst>
          </p:cNvPr>
          <p:cNvSpPr/>
          <p:nvPr/>
        </p:nvSpPr>
        <p:spPr>
          <a:xfrm>
            <a:off x="301625" y="1372144"/>
            <a:ext cx="11588750" cy="523220"/>
          </a:xfrm>
          <a:prstGeom prst="rect">
            <a:avLst/>
          </a:prstGeom>
        </p:spPr>
        <p:txBody>
          <a:bodyPr wrap="square">
            <a:spAutoFit/>
          </a:bodyPr>
          <a:lstStyle/>
          <a:p>
            <a:r>
              <a:rPr lang="en-US" sz="2800" i="0">
                <a:effectLst/>
                <a:latin typeface="Arial" panose="020B0604020202020204" pitchFamily="34" charset="0"/>
                <a:cs typeface="Arial" panose="020B0604020202020204" pitchFamily="34" charset="0"/>
              </a:rPr>
              <a:t>5. </a:t>
            </a:r>
            <a:r>
              <a:rPr lang="vi-VN" sz="2800" i="0">
                <a:effectLst/>
                <a:latin typeface="Arial" panose="020B0604020202020204" pitchFamily="34" charset="0"/>
                <a:cs typeface="Arial" panose="020B0604020202020204" pitchFamily="34" charset="0"/>
              </a:rPr>
              <a:t>Sắp </a:t>
            </a:r>
            <a:r>
              <a:rPr lang="vi-VN" sz="2800" i="0" dirty="0">
                <a:effectLst/>
                <a:latin typeface="Arial" panose="020B0604020202020204" pitchFamily="34" charset="0"/>
                <a:cs typeface="Arial" panose="020B0604020202020204" pitchFamily="34" charset="0"/>
              </a:rPr>
              <a:t>xếp các bức tranh dưới đây theo đúng trình tự của bài </a:t>
            </a:r>
            <a:r>
              <a:rPr lang="vi-VN" sz="2800" i="0">
                <a:effectLst/>
                <a:latin typeface="Arial" panose="020B0604020202020204" pitchFamily="34" charset="0"/>
                <a:cs typeface="Arial" panose="020B0604020202020204" pitchFamily="34" charset="0"/>
              </a:rPr>
              <a:t>đọc.</a:t>
            </a:r>
            <a:endParaRPr lang="vi-VN" sz="2800" i="0"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453FFAA-A6A7-473A-A2C3-5E1001C7C5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8942" b="6795"/>
          <a:stretch/>
        </p:blipFill>
        <p:spPr>
          <a:xfrm>
            <a:off x="12685" y="2169042"/>
            <a:ext cx="12042474" cy="2211572"/>
          </a:xfrm>
          <a:prstGeom prst="rect">
            <a:avLst/>
          </a:prstGeom>
        </p:spPr>
      </p:pic>
      <p:sp>
        <p:nvSpPr>
          <p:cNvPr id="11" name="Oval 10">
            <a:extLst>
              <a:ext uri="{FF2B5EF4-FFF2-40B4-BE49-F238E27FC236}">
                <a16:creationId xmlns:a16="http://schemas.microsoft.com/office/drawing/2014/main" xmlns="" id="{FCB38EB9-8EA5-4010-9A48-5D23CE5D2FBF}"/>
              </a:ext>
            </a:extLst>
          </p:cNvPr>
          <p:cNvSpPr/>
          <p:nvPr/>
        </p:nvSpPr>
        <p:spPr>
          <a:xfrm>
            <a:off x="8389088" y="3742805"/>
            <a:ext cx="563525" cy="540999"/>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xmlns="" id="{E7CE01ED-5642-4F4F-AC7C-F626E32508B4}"/>
              </a:ext>
            </a:extLst>
          </p:cNvPr>
          <p:cNvSpPr/>
          <p:nvPr/>
        </p:nvSpPr>
        <p:spPr>
          <a:xfrm>
            <a:off x="2255814" y="3734635"/>
            <a:ext cx="563525" cy="540999"/>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3</a:t>
            </a:r>
          </a:p>
        </p:txBody>
      </p:sp>
      <p:sp>
        <p:nvSpPr>
          <p:cNvPr id="14" name="Oval 13">
            <a:extLst>
              <a:ext uri="{FF2B5EF4-FFF2-40B4-BE49-F238E27FC236}">
                <a16:creationId xmlns:a16="http://schemas.microsoft.com/office/drawing/2014/main" xmlns="" id="{BF647AB9-255B-4F12-A033-1CCF93A0588B}"/>
              </a:ext>
            </a:extLst>
          </p:cNvPr>
          <p:cNvSpPr/>
          <p:nvPr/>
        </p:nvSpPr>
        <p:spPr>
          <a:xfrm>
            <a:off x="11452177" y="3723456"/>
            <a:ext cx="563525" cy="540999"/>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2</a:t>
            </a:r>
          </a:p>
        </p:txBody>
      </p:sp>
      <p:sp>
        <p:nvSpPr>
          <p:cNvPr id="15" name="Oval 14">
            <a:extLst>
              <a:ext uri="{FF2B5EF4-FFF2-40B4-BE49-F238E27FC236}">
                <a16:creationId xmlns:a16="http://schemas.microsoft.com/office/drawing/2014/main" xmlns="" id="{86FEB59F-CD3F-4996-B5FC-6C666785609C}"/>
              </a:ext>
            </a:extLst>
          </p:cNvPr>
          <p:cNvSpPr/>
          <p:nvPr/>
        </p:nvSpPr>
        <p:spPr>
          <a:xfrm>
            <a:off x="5301185" y="3713369"/>
            <a:ext cx="563525" cy="540999"/>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3774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108,889 Teacher Blackboard Stock Photos and Images - 123RF">
            <a:extLst>
              <a:ext uri="{FF2B5EF4-FFF2-40B4-BE49-F238E27FC236}">
                <a16:creationId xmlns:a16="http://schemas.microsoft.com/office/drawing/2014/main" xmlns="" id="{1C3F192A-85C7-4A7B-A975-C89F7918E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0"/>
            <a:ext cx="12106940" cy="67516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002CDBF-524F-45B0-BE77-0C09BF22E9E8}"/>
              </a:ext>
            </a:extLst>
          </p:cNvPr>
          <p:cNvSpPr txBox="1"/>
          <p:nvPr/>
        </p:nvSpPr>
        <p:spPr>
          <a:xfrm>
            <a:off x="4087158" y="270368"/>
            <a:ext cx="7582328" cy="646331"/>
          </a:xfrm>
          <a:prstGeom prst="rect">
            <a:avLst/>
          </a:prstGeom>
          <a:noFill/>
        </p:spPr>
        <p:txBody>
          <a:bodyPr wrap="square" rtlCol="0">
            <a:spAutoFit/>
          </a:bodyPr>
          <a:lstStyle/>
          <a:p>
            <a:r>
              <a:rPr lang="en-US" altLang="en-US" sz="3600" b="1" dirty="0" err="1">
                <a:solidFill>
                  <a:schemeClr val="bg1"/>
                </a:solidFill>
                <a:latin typeface="Arial" pitchFamily="34" charset="0"/>
                <a:cs typeface="Arial" pitchFamily="34" charset="0"/>
              </a:rPr>
              <a:t>Thứ</a:t>
            </a:r>
            <a:r>
              <a:rPr lang="en-US" altLang="en-US" sz="3600" b="1" dirty="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ba</a:t>
            </a:r>
            <a:r>
              <a:rPr lang="en-US" altLang="en-US" sz="3600" b="1" dirty="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ngày</a:t>
            </a:r>
            <a:r>
              <a:rPr lang="en-US" altLang="en-US" sz="3600" b="1" dirty="0">
                <a:solidFill>
                  <a:schemeClr val="bg1"/>
                </a:solidFill>
                <a:latin typeface="Arial" pitchFamily="34" charset="0"/>
                <a:cs typeface="Arial" pitchFamily="34" charset="0"/>
              </a:rPr>
              <a:t> </a:t>
            </a:r>
            <a:r>
              <a:rPr lang="en-US" altLang="en-US" sz="3600" b="1" dirty="0" smtClean="0">
                <a:solidFill>
                  <a:schemeClr val="bg1"/>
                </a:solidFill>
                <a:latin typeface="Arial" pitchFamily="34" charset="0"/>
                <a:cs typeface="Arial" pitchFamily="34" charset="0"/>
              </a:rPr>
              <a:t>4 </a:t>
            </a:r>
            <a:r>
              <a:rPr lang="en-US" altLang="en-US" sz="3600" b="1" dirty="0" err="1">
                <a:solidFill>
                  <a:schemeClr val="bg1"/>
                </a:solidFill>
                <a:latin typeface="Arial" pitchFamily="34" charset="0"/>
                <a:cs typeface="Arial" pitchFamily="34" charset="0"/>
              </a:rPr>
              <a:t>tháng</a:t>
            </a:r>
            <a:r>
              <a:rPr lang="en-US" altLang="en-US" sz="3600" b="1" dirty="0">
                <a:solidFill>
                  <a:schemeClr val="bg1"/>
                </a:solidFill>
                <a:latin typeface="Arial" pitchFamily="34" charset="0"/>
                <a:cs typeface="Arial" pitchFamily="34" charset="0"/>
              </a:rPr>
              <a:t> 4 </a:t>
            </a:r>
            <a:r>
              <a:rPr lang="en-US" altLang="en-US" sz="3600" b="1" dirty="0" err="1">
                <a:solidFill>
                  <a:schemeClr val="bg1"/>
                </a:solidFill>
                <a:latin typeface="Arial" pitchFamily="34" charset="0"/>
                <a:cs typeface="Arial" pitchFamily="34" charset="0"/>
              </a:rPr>
              <a:t>năm</a:t>
            </a:r>
            <a:r>
              <a:rPr lang="en-US" altLang="en-US" sz="3600" b="1" dirty="0">
                <a:solidFill>
                  <a:schemeClr val="bg1"/>
                </a:solidFill>
                <a:latin typeface="Arial" pitchFamily="34" charset="0"/>
                <a:cs typeface="Arial" pitchFamily="34" charset="0"/>
              </a:rPr>
              <a:t> </a:t>
            </a:r>
            <a:r>
              <a:rPr lang="en-US" altLang="en-US" sz="3600" b="1" dirty="0" smtClean="0">
                <a:solidFill>
                  <a:schemeClr val="bg1"/>
                </a:solidFill>
                <a:latin typeface="Arial" pitchFamily="34" charset="0"/>
                <a:cs typeface="Arial" pitchFamily="34" charset="0"/>
              </a:rPr>
              <a:t>2023</a:t>
            </a:r>
            <a:endParaRPr lang="en-US" altLang="en-US" sz="3600" b="1" dirty="0">
              <a:solidFill>
                <a:schemeClr val="bg1"/>
              </a:solidFill>
              <a:latin typeface="Arial" pitchFamily="34" charset="0"/>
              <a:cs typeface="Arial" pitchFamily="34" charset="0"/>
            </a:endParaRPr>
          </a:p>
        </p:txBody>
      </p:sp>
      <p:sp>
        <p:nvSpPr>
          <p:cNvPr id="6" name="Rectangle 1">
            <a:extLst>
              <a:ext uri="{FF2B5EF4-FFF2-40B4-BE49-F238E27FC236}">
                <a16:creationId xmlns:a16="http://schemas.microsoft.com/office/drawing/2014/main" xmlns="" id="{654AF62C-266F-403C-AFF2-3568191E93B5}"/>
              </a:ext>
            </a:extLst>
          </p:cNvPr>
          <p:cNvSpPr>
            <a:spLocks noChangeArrowheads="1"/>
          </p:cNvSpPr>
          <p:nvPr/>
        </p:nvSpPr>
        <p:spPr bwMode="auto">
          <a:xfrm>
            <a:off x="4682459" y="1749071"/>
            <a:ext cx="5074543" cy="1015663"/>
          </a:xfrm>
          <a:prstGeom prst="rect">
            <a:avLst/>
          </a:prstGeom>
          <a:no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defRPr/>
            </a:pPr>
            <a:r>
              <a:rPr lang="en-US" sz="6000" b="1" dirty="0" err="1">
                <a:solidFill>
                  <a:schemeClr val="bg1"/>
                </a:solidFill>
                <a:latin typeface="Arial" panose="020B0604020202020204" pitchFamily="34" charset="0"/>
                <a:ea typeface="Arial-Rounded" pitchFamily="34" charset="0"/>
                <a:cs typeface="Arial" panose="020B0604020202020204" pitchFamily="34" charset="0"/>
              </a:rPr>
              <a:t>Viết</a:t>
            </a:r>
            <a:endParaRPr lang="en-US" sz="6000" b="1" dirty="0">
              <a:solidFill>
                <a:schemeClr val="bg1"/>
              </a:solidFill>
              <a:latin typeface="Arial" panose="020B0604020202020204" pitchFamily="34" charset="0"/>
              <a:ea typeface="Arial-Rounded"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03034CA-48EA-480C-A8BB-CF08F0942C53}"/>
              </a:ext>
            </a:extLst>
          </p:cNvPr>
          <p:cNvSpPr txBox="1">
            <a:spLocks noChangeArrowheads="1"/>
          </p:cNvSpPr>
          <p:nvPr/>
        </p:nvSpPr>
        <p:spPr bwMode="auto">
          <a:xfrm>
            <a:off x="4438893" y="2295616"/>
            <a:ext cx="7099964" cy="646331"/>
          </a:xfrm>
          <a:prstGeom prst="rect">
            <a:avLst/>
          </a:prstGeom>
          <a:noFill/>
          <a:ln w="9525">
            <a:noFill/>
            <a:miter lim="800000"/>
            <a:headEnd/>
            <a:tailEnd/>
          </a:ln>
        </p:spPr>
        <p:txBody>
          <a:bodyPr wrap="square">
            <a:spAutoFit/>
          </a:bodyPr>
          <a:lstStyle/>
          <a:p>
            <a:r>
              <a:rPr lang="en-US" altLang="en-US" sz="3600" b="1" u="sng" dirty="0" err="1">
                <a:solidFill>
                  <a:schemeClr val="bg1"/>
                </a:solidFill>
                <a:latin typeface="Arial" pitchFamily="34" charset="0"/>
                <a:cs typeface="Arial" pitchFamily="34" charset="0"/>
              </a:rPr>
              <a:t>Viết</a:t>
            </a:r>
            <a:r>
              <a:rPr lang="en-US" altLang="en-US" sz="3600" b="1" dirty="0">
                <a:solidFill>
                  <a:schemeClr val="bg1"/>
                </a:solidFill>
                <a:latin typeface="Arial" pitchFamily="34" charset="0"/>
                <a:cs typeface="Arial" pitchFamily="34" charset="0"/>
              </a:rPr>
              <a:t>:  </a:t>
            </a:r>
            <a:r>
              <a:rPr lang="en-US" altLang="en-US" sz="3600" b="1" dirty="0" err="1">
                <a:solidFill>
                  <a:srgbClr val="FFFF00"/>
                </a:solidFill>
                <a:latin typeface="Arial" pitchFamily="34" charset="0"/>
                <a:cs typeface="Arial" pitchFamily="34" charset="0"/>
              </a:rPr>
              <a:t>Chữ</a:t>
            </a:r>
            <a:r>
              <a:rPr lang="en-US" altLang="en-US" sz="3600" b="1" dirty="0">
                <a:solidFill>
                  <a:srgbClr val="FFFF00"/>
                </a:solidFill>
                <a:latin typeface="Arial" pitchFamily="34" charset="0"/>
                <a:cs typeface="Arial" pitchFamily="34" charset="0"/>
              </a:rPr>
              <a:t> </a:t>
            </a:r>
            <a:r>
              <a:rPr lang="en-US" altLang="en-US" sz="3600" b="1" dirty="0" err="1">
                <a:solidFill>
                  <a:srgbClr val="FFFF00"/>
                </a:solidFill>
                <a:latin typeface="Arial" pitchFamily="34" charset="0"/>
                <a:cs typeface="Arial" pitchFamily="34" charset="0"/>
              </a:rPr>
              <a:t>hoa</a:t>
            </a:r>
            <a:r>
              <a:rPr lang="en-US" altLang="en-US" sz="3600" b="1" i="1" dirty="0">
                <a:solidFill>
                  <a:srgbClr val="FFFF00"/>
                </a:solidFill>
                <a:effectLst>
                  <a:outerShdw blurRad="38100" dist="38100" dir="2700000" algn="tl">
                    <a:srgbClr val="000000">
                      <a:alpha val="43137"/>
                    </a:srgbClr>
                  </a:outerShdw>
                </a:effectLst>
                <a:latin typeface="HP001 4 hàng" panose="020B0603050302020204" pitchFamily="34" charset="0"/>
                <a:cs typeface="Arial" pitchFamily="34" charset="0"/>
              </a:rPr>
              <a:t> </a:t>
            </a:r>
            <a:r>
              <a:rPr lang="en-US" altLang="en-US" sz="3600" b="1" i="1" dirty="0">
                <a:solidFill>
                  <a:srgbClr val="FFFF00"/>
                </a:solidFill>
                <a:latin typeface=".VnLinusH" pitchFamily="34" charset="0"/>
                <a:cs typeface="Arial" pitchFamily="34" charset="0"/>
              </a:rPr>
              <a:t>M</a:t>
            </a:r>
            <a:r>
              <a:rPr lang="en-US" sz="3600" b="1" i="1" dirty="0" smtClean="0">
                <a:solidFill>
                  <a:srgbClr val="FFFF00"/>
                </a:solidFill>
                <a:latin typeface=".VnLinusH" pitchFamily="34" charset="0"/>
                <a:ea typeface="Arial-Rounded" pitchFamily="34" charset="0"/>
                <a:cs typeface="Arial-Rounded" pitchFamily="34" charset="0"/>
              </a:rPr>
              <a:t> </a:t>
            </a:r>
            <a:r>
              <a:rPr lang="en-US" altLang="en-US" sz="3600" dirty="0">
                <a:solidFill>
                  <a:srgbClr val="FFFF00"/>
                </a:solidFill>
                <a:latin typeface="Arial" pitchFamily="34" charset="0"/>
                <a:cs typeface="Arial" pitchFamily="34" charset="0"/>
              </a:rPr>
              <a:t>(</a:t>
            </a:r>
            <a:r>
              <a:rPr lang="en-US" altLang="en-US" sz="3600" dirty="0" err="1">
                <a:solidFill>
                  <a:srgbClr val="FFFF00"/>
                </a:solidFill>
                <a:latin typeface="Arial" pitchFamily="34" charset="0"/>
                <a:cs typeface="Arial" pitchFamily="34" charset="0"/>
              </a:rPr>
              <a:t>kiểu</a:t>
            </a:r>
            <a:r>
              <a:rPr lang="en-US" altLang="en-US" sz="3600" dirty="0">
                <a:solidFill>
                  <a:srgbClr val="FFFF00"/>
                </a:solidFill>
                <a:latin typeface="Arial" pitchFamily="34" charset="0"/>
                <a:cs typeface="Arial" pitchFamily="34" charset="0"/>
              </a:rPr>
              <a:t> 2)</a:t>
            </a:r>
            <a:r>
              <a:rPr lang="en-US" sz="3600" b="1" i="1" dirty="0">
                <a:solidFill>
                  <a:srgbClr val="FFFF00"/>
                </a:solidFill>
                <a:latin typeface="HP001 5 hàng" pitchFamily="34" charset="0"/>
                <a:ea typeface="Arial-Rounded" pitchFamily="34" charset="0"/>
                <a:cs typeface="Arial-Rounded" pitchFamily="34" charset="0"/>
              </a:rPr>
              <a:t> </a:t>
            </a:r>
          </a:p>
        </p:txBody>
      </p:sp>
      <p:pic>
        <p:nvPicPr>
          <p:cNvPr id="7" name="Picture 6">
            <a:extLst>
              <a:ext uri="{FF2B5EF4-FFF2-40B4-BE49-F238E27FC236}">
                <a16:creationId xmlns:a16="http://schemas.microsoft.com/office/drawing/2014/main" xmlns="" id="{6992F813-434F-4B5C-8EC7-49121E9B9B64}"/>
              </a:ext>
            </a:extLst>
          </p:cNvPr>
          <p:cNvPicPr>
            <a:picLocks noChangeAspect="1"/>
          </p:cNvPicPr>
          <p:nvPr/>
        </p:nvPicPr>
        <p:blipFill rotWithShape="1">
          <a:blip r:embed="rId4"/>
          <a:srcRect l="18285" t="2654" r="17236"/>
          <a:stretch/>
        </p:blipFill>
        <p:spPr>
          <a:xfrm>
            <a:off x="-256445" y="981842"/>
            <a:ext cx="6352445" cy="6523858"/>
          </a:xfrm>
          <a:prstGeom prst="rect">
            <a:avLst/>
          </a:prstGeom>
        </p:spPr>
      </p:pic>
      <p:sp>
        <p:nvSpPr>
          <p:cNvPr id="11" name="Rectangle 1">
            <a:extLst>
              <a:ext uri="{FF2B5EF4-FFF2-40B4-BE49-F238E27FC236}">
                <a16:creationId xmlns:a16="http://schemas.microsoft.com/office/drawing/2014/main" xmlns="" id="{85B8ECA1-8323-4F7A-968A-C9ADAF740ED1}"/>
              </a:ext>
            </a:extLst>
          </p:cNvPr>
          <p:cNvSpPr>
            <a:spLocks noChangeArrowheads="1"/>
          </p:cNvSpPr>
          <p:nvPr/>
        </p:nvSpPr>
        <p:spPr bwMode="auto">
          <a:xfrm>
            <a:off x="5099760" y="3597106"/>
            <a:ext cx="7296787" cy="923330"/>
          </a:xfrm>
          <a:prstGeom prst="rect">
            <a:avLst/>
          </a:prstGeom>
          <a:no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r>
              <a:rPr lang="en-US" altLang="en-US" sz="5400" dirty="0" err="1">
                <a:solidFill>
                  <a:srgbClr val="FFFF00"/>
                </a:solidFill>
                <a:latin typeface="Arial" pitchFamily="34" charset="0"/>
                <a:cs typeface="Arial" pitchFamily="34" charset="0"/>
              </a:rPr>
              <a:t>Chữ</a:t>
            </a:r>
            <a:r>
              <a:rPr lang="en-US" altLang="en-US" sz="5400" dirty="0">
                <a:solidFill>
                  <a:srgbClr val="FFFF00"/>
                </a:solidFill>
                <a:latin typeface="Arial" pitchFamily="34" charset="0"/>
                <a:cs typeface="Arial" pitchFamily="34" charset="0"/>
              </a:rPr>
              <a:t> </a:t>
            </a:r>
            <a:r>
              <a:rPr lang="en-US" altLang="en-US" sz="5400" dirty="0" err="1">
                <a:solidFill>
                  <a:srgbClr val="FFFF00"/>
                </a:solidFill>
                <a:latin typeface="Arial" pitchFamily="34" charset="0"/>
                <a:cs typeface="Arial" pitchFamily="34" charset="0"/>
              </a:rPr>
              <a:t>hoa</a:t>
            </a:r>
            <a:r>
              <a:rPr lang="en-US" altLang="en-US" sz="5400" dirty="0">
                <a:solidFill>
                  <a:srgbClr val="FFFF00"/>
                </a:solidFill>
                <a:latin typeface="Arial" pitchFamily="34" charset="0"/>
                <a:cs typeface="Arial" pitchFamily="34" charset="0"/>
              </a:rPr>
              <a:t> </a:t>
            </a:r>
            <a:r>
              <a:rPr lang="en-US" sz="5400" b="1" i="1" dirty="0" smtClean="0">
                <a:solidFill>
                  <a:srgbClr val="FFFF00"/>
                </a:solidFill>
                <a:latin typeface=".VnLinusH" pitchFamily="34" charset="0"/>
                <a:ea typeface="Arial-Rounded" pitchFamily="34" charset="0"/>
                <a:cs typeface="Arial-Rounded" pitchFamily="34" charset="0"/>
              </a:rPr>
              <a:t>M</a:t>
            </a:r>
            <a:r>
              <a:rPr lang="en-US" sz="5400" b="1" i="1" dirty="0" smtClean="0">
                <a:solidFill>
                  <a:srgbClr val="FFFF00"/>
                </a:solidFill>
                <a:latin typeface="HP001 5 hàng" pitchFamily="34" charset="0"/>
                <a:ea typeface="Arial-Rounded" pitchFamily="34" charset="0"/>
                <a:cs typeface="Arial-Rounded" pitchFamily="34" charset="0"/>
              </a:rPr>
              <a:t> </a:t>
            </a:r>
            <a:r>
              <a:rPr lang="en-US" altLang="en-US" sz="5400" dirty="0">
                <a:solidFill>
                  <a:srgbClr val="FFFF00"/>
                </a:solidFill>
                <a:latin typeface="Arial" pitchFamily="34" charset="0"/>
                <a:cs typeface="Arial" pitchFamily="34" charset="0"/>
              </a:rPr>
              <a:t>(</a:t>
            </a:r>
            <a:r>
              <a:rPr lang="en-US" altLang="en-US" sz="5400" dirty="0" err="1">
                <a:solidFill>
                  <a:srgbClr val="FFFF00"/>
                </a:solidFill>
                <a:latin typeface="Arial" pitchFamily="34" charset="0"/>
                <a:cs typeface="Arial" pitchFamily="34" charset="0"/>
              </a:rPr>
              <a:t>kiểu</a:t>
            </a:r>
            <a:r>
              <a:rPr lang="en-US" altLang="en-US" sz="5400" dirty="0">
                <a:solidFill>
                  <a:srgbClr val="FFFF00"/>
                </a:solidFill>
                <a:latin typeface="Arial" pitchFamily="34" charset="0"/>
                <a:cs typeface="Arial" pitchFamily="34" charset="0"/>
              </a:rPr>
              <a:t> 2)</a:t>
            </a:r>
            <a:endParaRPr lang="en-US" sz="5400" b="1" i="1" dirty="0">
              <a:solidFill>
                <a:srgbClr val="FFFF00"/>
              </a:solidFill>
              <a:latin typeface="HP001 5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14531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64" presetClass="path" presetSubtype="0" accel="50000" decel="50000" fill="hold" grpId="1" nodeType="withEffect">
                                  <p:stCondLst>
                                    <p:cond delay="0"/>
                                  </p:stCondLst>
                                  <p:childTnLst>
                                    <p:animMotion origin="layout" path="M 1.66667E-6 -2.96296E-6 L -0.01862 -0.1912 " pathEditMode="relative" rAng="0" ptsTypes="AA">
                                      <p:cBhvr>
                                        <p:cTn id="21" dur="2000" fill="hold"/>
                                        <p:tgtEl>
                                          <p:spTgt spid="9"/>
                                        </p:tgtEl>
                                        <p:attrNameLst>
                                          <p:attrName>ppt_x</p:attrName>
                                          <p:attrName>ppt_y</p:attrName>
                                        </p:attrNameLst>
                                      </p:cBhvr>
                                      <p:rCtr x="-938" y="-9560"/>
                                    </p:animMotion>
                                  </p:childTnLst>
                                </p:cTn>
                              </p:par>
                              <p:par>
                                <p:cTn id="22" presetID="10" presetClass="exit" presetSubtype="0" fill="hold" grpId="1" nodeType="withEffect">
                                  <p:stCondLst>
                                    <p:cond delay="0"/>
                                  </p:stCondLst>
                                  <p:iterate type="lt">
                                    <p:tmPct val="0"/>
                                  </p:iterate>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p:bldP spid="9" grpId="0"/>
      <p:bldP spid="9"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1B405211-4395-4976-BAED-0C089EE8D24E}"/>
              </a:ext>
            </a:extLst>
          </p:cNvPr>
          <p:cNvSpPr txBox="1">
            <a:spLocks noChangeArrowheads="1"/>
          </p:cNvSpPr>
          <p:nvPr/>
        </p:nvSpPr>
        <p:spPr>
          <a:xfrm>
            <a:off x="534256" y="1651758"/>
            <a:ext cx="3133618" cy="743390"/>
          </a:xfrm>
          <a:prstGeom prst="rect">
            <a:avLst/>
          </a:prstGeom>
        </p:spPr>
        <p:txBody>
          <a:bodyPr vert="horz" lIns="91440" tIns="45720" rIns="91440" bIns="45720" rtlCol="0">
            <a:noAutofit/>
          </a:bodyPr>
          <a:lstStyle/>
          <a:p>
            <a:pPr lvl="0">
              <a:defRPr/>
            </a:pPr>
            <a:r>
              <a:rPr lang="en-US" sz="3400" b="1" i="1" dirty="0">
                <a:solidFill>
                  <a:prstClr val="black"/>
                </a:solidFill>
                <a:latin typeface="HP001 5 hàng" panose="020B0603050302020204" pitchFamily="34" charset="0"/>
                <a:ea typeface="Arial-Rounded" pitchFamily="34" charset="0"/>
                <a:cs typeface="Arial-Rounded" pitchFamily="34" charset="0"/>
              </a:rPr>
              <a:t>1. </a:t>
            </a:r>
            <a:r>
              <a:rPr lang="en-US" sz="3400" b="1" i="1"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anose="020B0603050302020204" pitchFamily="34" charset="0"/>
                <a:ea typeface="Arial-Rounded" pitchFamily="34" charset="0"/>
                <a:cs typeface="Arial-Rounded" pitchFamily="34" charset="0"/>
              </a:rPr>
              <a:t>.</a:t>
            </a:r>
            <a:endParaRPr lang="en-US" sz="3400" b="1" i="1" u="sng" dirty="0">
              <a:latin typeface="HP001 5 hàng" panose="020B0603050302020204" pitchFamily="34" charset="0"/>
              <a:cs typeface="Arial" pitchFamily="34" charset="0"/>
            </a:endParaRPr>
          </a:p>
        </p:txBody>
      </p:sp>
      <p:sp>
        <p:nvSpPr>
          <p:cNvPr id="8" name="Rectangle 3">
            <a:extLst>
              <a:ext uri="{FF2B5EF4-FFF2-40B4-BE49-F238E27FC236}">
                <a16:creationId xmlns:a16="http://schemas.microsoft.com/office/drawing/2014/main" xmlns="" id="{BB933B8B-2369-43A0-ACE5-9ACE76CD685D}"/>
              </a:ext>
            </a:extLst>
          </p:cNvPr>
          <p:cNvSpPr txBox="1">
            <a:spLocks noChangeArrowheads="1"/>
          </p:cNvSpPr>
          <p:nvPr/>
        </p:nvSpPr>
        <p:spPr>
          <a:xfrm>
            <a:off x="1952813" y="-101599"/>
            <a:ext cx="8286373" cy="1677301"/>
          </a:xfrm>
          <a:prstGeom prst="rect">
            <a:avLst/>
          </a:prstGeom>
        </p:spPr>
        <p:txBody>
          <a:bodyPr vert="horz" lIns="91440" tIns="45720" rIns="91440" bIns="45720" rtlCol="0">
            <a:noAutofit/>
          </a:bodyPr>
          <a:lstStyle/>
          <a:p>
            <a:pPr lvl="0">
              <a:lnSpc>
                <a:spcPct val="150000"/>
              </a:lnSpc>
              <a:defRPr/>
            </a:pPr>
            <a:r>
              <a:rPr lang="en-US" sz="3400" b="1" i="1" dirty="0" err="1">
                <a:solidFill>
                  <a:prstClr val="black"/>
                </a:solidFill>
                <a:latin typeface="HP001 5 hàng" panose="020B0603050302020204" pitchFamily="34" charset="0"/>
                <a:ea typeface="Arial-Rounded" pitchFamily="34" charset="0"/>
                <a:cs typeface="Arial-Rounded" pitchFamily="34" charset="0"/>
              </a:rPr>
              <a:t>Thứ</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ba</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ngày</a:t>
            </a:r>
            <a:r>
              <a:rPr lang="en-US" sz="3400" b="1" i="1" dirty="0">
                <a:solidFill>
                  <a:prstClr val="black"/>
                </a:solidFill>
                <a:latin typeface="HP001 5 hàng" panose="020B0603050302020204" pitchFamily="34" charset="0"/>
                <a:ea typeface="Arial-Rounded" pitchFamily="34" charset="0"/>
                <a:cs typeface="Arial-Rounded" pitchFamily="34" charset="0"/>
              </a:rPr>
              <a:t> 12 </a:t>
            </a:r>
            <a:r>
              <a:rPr lang="en-US" sz="3400" b="1" i="1" dirty="0" err="1">
                <a:solidFill>
                  <a:prstClr val="black"/>
                </a:solidFill>
                <a:latin typeface="HP001 5 hàng" panose="020B0603050302020204" pitchFamily="34" charset="0"/>
                <a:ea typeface="Arial-Rounded" pitchFamily="34" charset="0"/>
                <a:cs typeface="Arial-Rounded" pitchFamily="34" charset="0"/>
              </a:rPr>
              <a:t>tháng</a:t>
            </a:r>
            <a:r>
              <a:rPr lang="en-US" sz="3400" b="1" i="1" dirty="0">
                <a:solidFill>
                  <a:prstClr val="black"/>
                </a:solidFill>
                <a:latin typeface="HP001 5 hàng" panose="020B0603050302020204" pitchFamily="34" charset="0"/>
                <a:ea typeface="Arial-Rounded" pitchFamily="34" charset="0"/>
                <a:cs typeface="Arial-Rounded" pitchFamily="34" charset="0"/>
              </a:rPr>
              <a:t> 4 </a:t>
            </a:r>
            <a:r>
              <a:rPr lang="en-US" sz="3400" b="1" i="1" dirty="0" err="1">
                <a:solidFill>
                  <a:prstClr val="black"/>
                </a:solidFill>
                <a:latin typeface="HP001 5 hàng" panose="020B0603050302020204" pitchFamily="34" charset="0"/>
                <a:ea typeface="Arial-Rounded" pitchFamily="34" charset="0"/>
                <a:cs typeface="Arial-Rounded" pitchFamily="34" charset="0"/>
              </a:rPr>
              <a:t>năm</a:t>
            </a:r>
            <a:r>
              <a:rPr lang="en-US" sz="3400" b="1" i="1" dirty="0">
                <a:solidFill>
                  <a:prstClr val="black"/>
                </a:solidFill>
                <a:latin typeface="HP001 5 hàng" panose="020B0603050302020204" pitchFamily="34" charset="0"/>
                <a:ea typeface="Arial-Rounded" pitchFamily="34" charset="0"/>
                <a:cs typeface="Arial-Rounded" pitchFamily="34" charset="0"/>
              </a:rPr>
              <a:t> 2022</a:t>
            </a:r>
          </a:p>
          <a:p>
            <a:pPr lvl="0">
              <a:lnSpc>
                <a:spcPct val="150000"/>
              </a:lnSpc>
              <a:defRPr/>
            </a:pPr>
            <a:r>
              <a:rPr lang="en-US" sz="3400" b="1" i="1" u="sng"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itchFamily="34" charset="0"/>
                <a:ea typeface="Arial-Rounded" pitchFamily="34" charset="0"/>
                <a:cs typeface="Arial-Rounded" pitchFamily="34" charset="0"/>
              </a:rPr>
              <a:t> M</a:t>
            </a:r>
          </a:p>
          <a:p>
            <a:pPr marL="342900" indent="-342900">
              <a:lnSpc>
                <a:spcPct val="150000"/>
              </a:lnSpc>
              <a:spcBef>
                <a:spcPct val="20000"/>
              </a:spcBef>
              <a:defRPr/>
            </a:pPr>
            <a:endParaRPr lang="en-US" sz="3400" b="1" i="1" u="sng" dirty="0">
              <a:latin typeface="HP001 5 hàng" panose="020B0603050302020204" pitchFamily="34" charset="0"/>
              <a:cs typeface="Arial" pitchFamily="34" charset="0"/>
            </a:endParaRPr>
          </a:p>
        </p:txBody>
      </p:sp>
      <p:sp>
        <p:nvSpPr>
          <p:cNvPr id="12" name="Rectangle 1">
            <a:extLst>
              <a:ext uri="{FF2B5EF4-FFF2-40B4-BE49-F238E27FC236}">
                <a16:creationId xmlns:a16="http://schemas.microsoft.com/office/drawing/2014/main" xmlns="" id="{7B79D8CC-E71B-4B5E-968C-8CAF63218090}"/>
              </a:ext>
            </a:extLst>
          </p:cNvPr>
          <p:cNvSpPr>
            <a:spLocks noChangeArrowheads="1"/>
          </p:cNvSpPr>
          <p:nvPr/>
        </p:nvSpPr>
        <p:spPr bwMode="auto">
          <a:xfrm>
            <a:off x="0" y="2456689"/>
            <a:ext cx="3976577" cy="1384995"/>
          </a:xfrm>
          <a:prstGeom prst="rect">
            <a:avLst/>
          </a:prstGeom>
          <a:solidFill>
            <a:srgbClr val="FFCCCC"/>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Chữ hoa </a:t>
            </a:r>
            <a:r>
              <a:rPr lang="en-US" sz="2800" b="1" i="1" dirty="0">
                <a:solidFill>
                  <a:schemeClr val="tx1"/>
                </a:solidFill>
                <a:latin typeface="HP001 5 hàng" pitchFamily="34" charset="0"/>
                <a:cs typeface="Arial" panose="020B0604020202020204" pitchFamily="34" charset="0"/>
              </a:rPr>
              <a:t>M</a:t>
            </a:r>
            <a:r>
              <a:rPr lang="vi-VN"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kiểu</a:t>
            </a:r>
            <a:r>
              <a:rPr lang="en-US" sz="2800" dirty="0">
                <a:solidFill>
                  <a:schemeClr val="tx1"/>
                </a:solidFill>
                <a:latin typeface="Arial" panose="020B0604020202020204" pitchFamily="34" charset="0"/>
                <a:cs typeface="Arial" panose="020B0604020202020204" pitchFamily="34" charset="0"/>
              </a:rPr>
              <a:t> 2) </a:t>
            </a:r>
            <a:r>
              <a:rPr lang="vi-VN" sz="2800" dirty="0">
                <a:solidFill>
                  <a:schemeClr val="tx1"/>
                </a:solidFill>
                <a:latin typeface="Arial" panose="020B0604020202020204" pitchFamily="34" charset="0"/>
                <a:cs typeface="Arial" panose="020B0604020202020204" pitchFamily="34" charset="0"/>
              </a:rPr>
              <a:t>cỡ </a:t>
            </a:r>
            <a:r>
              <a:rPr lang="en-US" sz="2800" dirty="0" err="1">
                <a:solidFill>
                  <a:schemeClr val="tx1"/>
                </a:solidFill>
                <a:latin typeface="Arial" panose="020B0604020202020204" pitchFamily="34" charset="0"/>
                <a:cs typeface="Arial" panose="020B0604020202020204" pitchFamily="34" charset="0"/>
              </a:rPr>
              <a:t>nhỏ</a:t>
            </a:r>
            <a:r>
              <a:rPr lang="vi-VN" sz="2800" dirty="0">
                <a:solidFill>
                  <a:schemeClr val="tx1"/>
                </a:solidFill>
                <a:latin typeface="Arial" panose="020B0604020202020204" pitchFamily="34" charset="0"/>
                <a:cs typeface="Arial" panose="020B0604020202020204" pitchFamily="34" charset="0"/>
              </a:rPr>
              <a:t> cao mấy</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li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mấy</a:t>
            </a:r>
            <a:r>
              <a:rPr lang="en-US" sz="2800" dirty="0">
                <a:solidFill>
                  <a:schemeClr val="tx1"/>
                </a:solidFill>
                <a:latin typeface="Arial" panose="020B0604020202020204" pitchFamily="34" charset="0"/>
                <a:cs typeface="Arial" panose="020B0604020202020204" pitchFamily="34" charset="0"/>
              </a:rPr>
              <a:t> li</a:t>
            </a:r>
            <a:r>
              <a:rPr lang="vi-VN" sz="280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pic>
        <p:nvPicPr>
          <p:cNvPr id="15" name="Picture 2" descr="Bản mềm bộ mẫu chữ cao 2,5 ô ly dành cho học sinh tiểu học">
            <a:extLst>
              <a:ext uri="{FF2B5EF4-FFF2-40B4-BE49-F238E27FC236}">
                <a16:creationId xmlns:a16="http://schemas.microsoft.com/office/drawing/2014/main" xmlns="" id="{7792B83B-CDF1-498E-A8A5-5C4B1303A1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4" t="22540" r="11302" b="23408"/>
          <a:stretch/>
        </p:blipFill>
        <p:spPr bwMode="auto">
          <a:xfrm>
            <a:off x="3872374" y="2343231"/>
            <a:ext cx="5083364" cy="453478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xmlns="" id="{E871C305-6644-41E6-823F-1AD8CE10A594}"/>
              </a:ext>
            </a:extLst>
          </p:cNvPr>
          <p:cNvSpPr/>
          <p:nvPr/>
        </p:nvSpPr>
        <p:spPr>
          <a:xfrm>
            <a:off x="0" y="4172735"/>
            <a:ext cx="3872374" cy="2126465"/>
          </a:xfrm>
          <a:prstGeom prst="wedgeRoundRectCallout">
            <a:avLst>
              <a:gd name="adj1" fmla="val 54223"/>
              <a:gd name="adj2" fmla="val -21938"/>
              <a:gd name="adj3" fmla="val 16667"/>
            </a:avLst>
          </a:prstGeom>
          <a:solidFill>
            <a:srgbClr val="FFF3FE"/>
          </a:solidFill>
          <a:ln w="19050">
            <a:solidFill>
              <a:schemeClr val="accent1"/>
            </a:solidFill>
          </a:ln>
          <a:effectLst>
            <a:softEdge rad="12700"/>
          </a:effectLst>
        </p:spPr>
        <p:style>
          <a:lnRef idx="2">
            <a:schemeClr val="accent6"/>
          </a:lnRef>
          <a:fillRef idx="1">
            <a:schemeClr val="lt1"/>
          </a:fillRef>
          <a:effectRef idx="0">
            <a:schemeClr val="accent6"/>
          </a:effectRef>
          <a:fontRef idx="minor">
            <a:schemeClr val="dk1"/>
          </a:fontRef>
        </p:style>
        <p:txBody>
          <a:bodyPr rtlCol="0" anchor="ctr"/>
          <a:lstStyle/>
          <a:p>
            <a:r>
              <a:rPr lang="vi-VN" sz="2800" dirty="0">
                <a:solidFill>
                  <a:schemeClr val="tx1"/>
                </a:solidFill>
                <a:cs typeface="Arial" panose="020B0604020202020204" pitchFamily="34" charset="0"/>
              </a:rPr>
              <a:t>Chữ hoa </a:t>
            </a:r>
            <a:r>
              <a:rPr lang="en-US" sz="2800" b="1" i="1" dirty="0">
                <a:solidFill>
                  <a:schemeClr val="tx1"/>
                </a:solidFill>
                <a:latin typeface="HP001 5 hàng" pitchFamily="34" charset="0"/>
                <a:cs typeface="Arial" panose="020B0604020202020204" pitchFamily="34" charset="0"/>
              </a:rPr>
              <a:t>M</a:t>
            </a:r>
            <a:r>
              <a:rPr lang="vi-VN" sz="2800" dirty="0" smtClean="0">
                <a:solidFill>
                  <a:schemeClr val="tx1"/>
                </a:solidFill>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kiểu</a:t>
            </a:r>
            <a:r>
              <a:rPr lang="en-US" sz="2800" dirty="0">
                <a:solidFill>
                  <a:schemeClr val="tx1"/>
                </a:solidFill>
                <a:latin typeface="Arial" panose="020B0604020202020204" pitchFamily="34" charset="0"/>
                <a:cs typeface="Arial" panose="020B0604020202020204" pitchFamily="34" charset="0"/>
              </a:rPr>
              <a:t> 2) </a:t>
            </a:r>
            <a:r>
              <a:rPr lang="vi-VN" sz="2800" dirty="0">
                <a:solidFill>
                  <a:schemeClr val="tx1"/>
                </a:solidFill>
                <a:latin typeface="Arial" panose="020B0604020202020204" pitchFamily="34" charset="0"/>
                <a:cs typeface="Arial" panose="020B0604020202020204" pitchFamily="34" charset="0"/>
              </a:rPr>
              <a:t>cỡ nhỏ cao </a:t>
            </a:r>
            <a:r>
              <a:rPr lang="en-US" sz="2800" dirty="0">
                <a:solidFill>
                  <a:schemeClr val="tx1"/>
                </a:solidFill>
                <a:latin typeface="Arial" panose="020B0604020202020204" pitchFamily="34" charset="0"/>
                <a:cs typeface="Arial" panose="020B0604020202020204" pitchFamily="34" charset="0"/>
              </a:rPr>
              <a:t>2,5 </a:t>
            </a:r>
            <a:r>
              <a:rPr lang="vi-VN" sz="2800" dirty="0">
                <a:solidFill>
                  <a:schemeClr val="tx1"/>
                </a:solidFill>
                <a:latin typeface="Arial" panose="020B0604020202020204" pitchFamily="34" charset="0"/>
                <a:cs typeface="Arial" panose="020B0604020202020204" pitchFamily="34" charset="0"/>
              </a:rPr>
              <a:t>li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rộng</a:t>
            </a:r>
            <a:r>
              <a:rPr lang="en-US" sz="2800" dirty="0">
                <a:solidFill>
                  <a:schemeClr val="tx1"/>
                </a:solidFill>
                <a:latin typeface="Arial" panose="020B0604020202020204" pitchFamily="34" charset="0"/>
                <a:cs typeface="Arial" panose="020B0604020202020204" pitchFamily="34" charset="0"/>
              </a:rPr>
              <a:t> 3 li.</a:t>
            </a:r>
            <a:endParaRPr lang="en-US" sz="2800" dirty="0">
              <a:latin typeface="Arial" panose="020B0604020202020204" pitchFamily="34" charset="0"/>
              <a:cs typeface="Arial" panose="020B0604020202020204" pitchFamily="34" charset="0"/>
            </a:endParaRPr>
          </a:p>
        </p:txBody>
      </p:sp>
      <p:sp>
        <p:nvSpPr>
          <p:cNvPr id="7" name="Rectangle 1">
            <a:extLst>
              <a:ext uri="{FF2B5EF4-FFF2-40B4-BE49-F238E27FC236}">
                <a16:creationId xmlns:a16="http://schemas.microsoft.com/office/drawing/2014/main" xmlns="" id="{4C5AB511-4A5A-48D2-A877-BD59C24B13DF}"/>
              </a:ext>
            </a:extLst>
          </p:cNvPr>
          <p:cNvSpPr>
            <a:spLocks noChangeArrowheads="1"/>
          </p:cNvSpPr>
          <p:nvPr/>
        </p:nvSpPr>
        <p:spPr bwMode="auto">
          <a:xfrm>
            <a:off x="8846288" y="2456689"/>
            <a:ext cx="3345712" cy="2246769"/>
          </a:xfrm>
          <a:prstGeom prst="rect">
            <a:avLst/>
          </a:prstGeom>
          <a:solidFill>
            <a:srgbClr val="FFCCCC"/>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Chữ hoa </a:t>
            </a:r>
            <a:r>
              <a:rPr lang="en-US" sz="2800" b="1" i="1" dirty="0">
                <a:solidFill>
                  <a:schemeClr val="tx1"/>
                </a:solidFill>
                <a:latin typeface="HP001 5 hàng" pitchFamily="34" charset="0"/>
                <a:cs typeface="Arial" panose="020B0604020202020204" pitchFamily="34" charset="0"/>
              </a:rPr>
              <a:t>M</a:t>
            </a:r>
            <a:r>
              <a:rPr lang="vi-VN"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kiểu</a:t>
            </a:r>
            <a:r>
              <a:rPr lang="en-US" sz="2800" dirty="0">
                <a:solidFill>
                  <a:schemeClr val="tx1"/>
                </a:solidFill>
                <a:latin typeface="Arial" panose="020B0604020202020204" pitchFamily="34" charset="0"/>
                <a:cs typeface="Arial" panose="020B0604020202020204" pitchFamily="34" charset="0"/>
              </a:rPr>
              <a:t> 2) </a:t>
            </a:r>
            <a:r>
              <a:rPr lang="vi-VN" sz="2800" dirty="0">
                <a:solidFill>
                  <a:schemeClr val="tx1"/>
                </a:solidFill>
                <a:latin typeface="Arial" panose="020B0604020202020204" pitchFamily="34" charset="0"/>
                <a:cs typeface="Arial" panose="020B0604020202020204" pitchFamily="34" charset="0"/>
              </a:rPr>
              <a:t>cỡ nhỏ </a:t>
            </a:r>
            <a:r>
              <a:rPr lang="en-US" sz="2800" dirty="0" err="1">
                <a:solidFill>
                  <a:schemeClr val="tx1"/>
                </a:solidFill>
                <a:latin typeface="Arial" panose="020B0604020202020204" pitchFamily="34" charset="0"/>
                <a:cs typeface="Arial" panose="020B0604020202020204" pitchFamily="34" charset="0"/>
              </a:rPr>
              <a:t>gồm</a:t>
            </a:r>
            <a:r>
              <a:rPr lang="vi-VN" sz="2800" dirty="0">
                <a:solidFill>
                  <a:schemeClr val="tx1"/>
                </a:solidFill>
                <a:latin typeface="Arial" panose="020B0604020202020204" pitchFamily="34" charset="0"/>
                <a:cs typeface="Arial" panose="020B0604020202020204" pitchFamily="34" charset="0"/>
              </a:rPr>
              <a:t> mấy </a:t>
            </a:r>
            <a:r>
              <a:rPr lang="en-US" sz="2800" dirty="0" err="1">
                <a:solidFill>
                  <a:schemeClr val="tx1"/>
                </a:solidFill>
                <a:latin typeface="Arial" panose="020B0604020202020204" pitchFamily="34" charset="0"/>
                <a:cs typeface="Arial" panose="020B0604020202020204" pitchFamily="34" charset="0"/>
              </a:rPr>
              <a:t>nét</a:t>
            </a:r>
            <a:r>
              <a:rPr lang="vi-VN" sz="2800" dirty="0">
                <a:solidFill>
                  <a:schemeClr val="tx1"/>
                </a:solidFill>
                <a:latin typeface="Arial" panose="020B0604020202020204" pitchFamily="34" charset="0"/>
                <a:cs typeface="Arial" panose="020B0604020202020204" pitchFamily="34" charset="0"/>
              </a:rPr>
              <a:t>?</a:t>
            </a:r>
            <a:r>
              <a:rPr lang="en-US" sz="2800" dirty="0">
                <a:solidFill>
                  <a:schemeClr val="tx1"/>
                </a:solidFill>
                <a:latin typeface="Arial" panose="020B0604020202020204" pitchFamily="34" charset="0"/>
                <a:cs typeface="Arial" panose="020B0604020202020204" pitchFamily="34" charset="0"/>
              </a:rPr>
              <a:t> </a:t>
            </a:r>
          </a:p>
          <a:p>
            <a:pPr marL="457200" indent="-457200" fontAlgn="base">
              <a:spcBef>
                <a:spcPct val="0"/>
              </a:spcBef>
              <a:spcAft>
                <a:spcPct val="0"/>
              </a:spcAft>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Đó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nét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nào</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91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1B405211-4395-4976-BAED-0C089EE8D24E}"/>
              </a:ext>
            </a:extLst>
          </p:cNvPr>
          <p:cNvSpPr txBox="1">
            <a:spLocks noChangeArrowheads="1"/>
          </p:cNvSpPr>
          <p:nvPr/>
        </p:nvSpPr>
        <p:spPr>
          <a:xfrm>
            <a:off x="534256" y="1651758"/>
            <a:ext cx="3133618" cy="743390"/>
          </a:xfrm>
          <a:prstGeom prst="rect">
            <a:avLst/>
          </a:prstGeom>
        </p:spPr>
        <p:txBody>
          <a:bodyPr vert="horz" lIns="91440" tIns="45720" rIns="91440" bIns="45720" rtlCol="0">
            <a:noAutofit/>
          </a:bodyPr>
          <a:lstStyle/>
          <a:p>
            <a:pPr lvl="0">
              <a:defRPr/>
            </a:pPr>
            <a:r>
              <a:rPr lang="en-US" sz="3400" b="1" i="1" dirty="0">
                <a:solidFill>
                  <a:prstClr val="black"/>
                </a:solidFill>
                <a:latin typeface="HP001 5 hàng" panose="020B0603050302020204" pitchFamily="34" charset="0"/>
                <a:ea typeface="Arial-Rounded" pitchFamily="34" charset="0"/>
                <a:cs typeface="Arial-Rounded" pitchFamily="34" charset="0"/>
              </a:rPr>
              <a:t>1. </a:t>
            </a:r>
            <a:r>
              <a:rPr lang="en-US" sz="3400" b="1" i="1"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anose="020B0603050302020204" pitchFamily="34" charset="0"/>
                <a:ea typeface="Arial-Rounded" pitchFamily="34" charset="0"/>
                <a:cs typeface="Arial-Rounded" pitchFamily="34" charset="0"/>
              </a:rPr>
              <a:t>.</a:t>
            </a:r>
            <a:endParaRPr lang="en-US" sz="3400" b="1" i="1" u="sng" dirty="0">
              <a:latin typeface="HP001 5 hàng" panose="020B0603050302020204" pitchFamily="34" charset="0"/>
              <a:cs typeface="Arial" pitchFamily="34" charset="0"/>
            </a:endParaRPr>
          </a:p>
        </p:txBody>
      </p:sp>
      <p:sp>
        <p:nvSpPr>
          <p:cNvPr id="12" name="Rectangle 1">
            <a:extLst>
              <a:ext uri="{FF2B5EF4-FFF2-40B4-BE49-F238E27FC236}">
                <a16:creationId xmlns:a16="http://schemas.microsoft.com/office/drawing/2014/main" xmlns="" id="{7B79D8CC-E71B-4B5E-968C-8CAF63218090}"/>
              </a:ext>
            </a:extLst>
          </p:cNvPr>
          <p:cNvSpPr>
            <a:spLocks noChangeArrowheads="1"/>
          </p:cNvSpPr>
          <p:nvPr/>
        </p:nvSpPr>
        <p:spPr bwMode="auto">
          <a:xfrm>
            <a:off x="773130" y="2525683"/>
            <a:ext cx="2894744" cy="523220"/>
          </a:xfrm>
          <a:prstGeom prst="rect">
            <a:avLst/>
          </a:prstGeom>
          <a:solidFill>
            <a:srgbClr val="FFCCCC"/>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457200" indent="-457200" algn="just" fontAlgn="base">
              <a:spcBef>
                <a:spcPct val="0"/>
              </a:spcBef>
              <a:spcAft>
                <a:spcPct val="0"/>
              </a:spcAft>
              <a:buFont typeface="Wingdings" panose="05000000000000000000" pitchFamily="2" charset="2"/>
              <a:buChar char="Ø"/>
            </a:pPr>
            <a:r>
              <a:rPr lang="en-US" sz="2800" dirty="0">
                <a:solidFill>
                  <a:schemeClr val="accent1">
                    <a:lumMod val="50000"/>
                  </a:schemeClr>
                </a:solidFill>
                <a:latin typeface="Arial" panose="020B0604020202020204" pitchFamily="34" charset="0"/>
                <a:cs typeface="Arial" panose="020B0604020202020204" pitchFamily="34" charset="0"/>
              </a:rPr>
              <a:t> </a:t>
            </a:r>
            <a:r>
              <a:rPr lang="en-US" sz="2800" err="1">
                <a:solidFill>
                  <a:schemeClr val="accent1">
                    <a:lumMod val="50000"/>
                  </a:schemeClr>
                </a:solidFill>
                <a:latin typeface="Arial" panose="020B0604020202020204" pitchFamily="34" charset="0"/>
                <a:cs typeface="Arial" panose="020B0604020202020204" pitchFamily="34" charset="0"/>
              </a:rPr>
              <a:t>Gồm</a:t>
            </a:r>
            <a:r>
              <a:rPr lang="en-US" sz="2800">
                <a:solidFill>
                  <a:schemeClr val="accent1">
                    <a:lumMod val="50000"/>
                  </a:schemeClr>
                </a:solidFill>
                <a:latin typeface="Arial" panose="020B0604020202020204" pitchFamily="34" charset="0"/>
                <a:cs typeface="Arial" panose="020B0604020202020204" pitchFamily="34" charset="0"/>
              </a:rPr>
              <a:t> </a:t>
            </a:r>
            <a:r>
              <a:rPr lang="vi-VN" sz="2800">
                <a:solidFill>
                  <a:schemeClr val="accent1">
                    <a:lumMod val="50000"/>
                  </a:schemeClr>
                </a:solidFill>
                <a:latin typeface="Arial" panose="020B0604020202020204" pitchFamily="34" charset="0"/>
                <a:cs typeface="Arial" panose="020B0604020202020204" pitchFamily="34" charset="0"/>
              </a:rPr>
              <a:t>3</a:t>
            </a:r>
            <a:r>
              <a:rPr lang="en-US" sz="2800">
                <a:solidFill>
                  <a:schemeClr val="accent1">
                    <a:lumMod val="50000"/>
                  </a:schemeClr>
                </a:solidFill>
                <a:latin typeface="Arial" panose="020B0604020202020204" pitchFamily="34" charset="0"/>
                <a:cs typeface="Arial" panose="020B0604020202020204" pitchFamily="34" charset="0"/>
              </a:rPr>
              <a:t> </a:t>
            </a:r>
            <a:r>
              <a:rPr lang="en-US" sz="2800" dirty="0" err="1">
                <a:solidFill>
                  <a:schemeClr val="accent1">
                    <a:lumMod val="50000"/>
                  </a:schemeClr>
                </a:solidFill>
                <a:latin typeface="Arial" panose="020B0604020202020204" pitchFamily="34" charset="0"/>
                <a:cs typeface="Arial" panose="020B0604020202020204" pitchFamily="34" charset="0"/>
              </a:rPr>
              <a:t>nét</a:t>
            </a:r>
            <a:r>
              <a:rPr lang="en-US" sz="2800" dirty="0">
                <a:solidFill>
                  <a:schemeClr val="accent1">
                    <a:lumMod val="50000"/>
                  </a:schemeClr>
                </a:solidFill>
                <a:latin typeface="Arial" panose="020B0604020202020204" pitchFamily="34" charset="0"/>
                <a:cs typeface="Arial" panose="020B0604020202020204" pitchFamily="34" charset="0"/>
              </a:rPr>
              <a:t>:</a:t>
            </a:r>
          </a:p>
        </p:txBody>
      </p:sp>
      <p:pic>
        <p:nvPicPr>
          <p:cNvPr id="15" name="Picture 2" descr="Bản mềm bộ mẫu chữ cao 2,5 ô ly dành cho học sinh tiểu học">
            <a:extLst>
              <a:ext uri="{FF2B5EF4-FFF2-40B4-BE49-F238E27FC236}">
                <a16:creationId xmlns:a16="http://schemas.microsoft.com/office/drawing/2014/main" xmlns="" id="{7792B83B-CDF1-498E-A8A5-5C4B1303A1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4" t="22540" r="11302" b="23408"/>
          <a:stretch/>
        </p:blipFill>
        <p:spPr bwMode="auto">
          <a:xfrm>
            <a:off x="3872374" y="2343231"/>
            <a:ext cx="5083364" cy="453478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xmlns="" id="{E871C305-6644-41E6-823F-1AD8CE10A594}"/>
              </a:ext>
            </a:extLst>
          </p:cNvPr>
          <p:cNvSpPr/>
          <p:nvPr/>
        </p:nvSpPr>
        <p:spPr>
          <a:xfrm>
            <a:off x="215638" y="3702659"/>
            <a:ext cx="3133618" cy="2017657"/>
          </a:xfrm>
          <a:prstGeom prst="wedgeRoundRectCallout">
            <a:avLst>
              <a:gd name="adj1" fmla="val 68945"/>
              <a:gd name="adj2" fmla="val -30211"/>
              <a:gd name="adj3" fmla="val 16667"/>
            </a:avLst>
          </a:prstGeom>
          <a:solidFill>
            <a:srgbClr val="5BD4FF"/>
          </a:solidFill>
          <a:ln w="19050">
            <a:solidFill>
              <a:schemeClr val="accent1"/>
            </a:solidFill>
          </a:ln>
          <a:effectLst>
            <a:softEdge rad="127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0" i="0" dirty="0" err="1">
                <a:solidFill>
                  <a:srgbClr val="000000"/>
                </a:solidFill>
                <a:effectLst/>
                <a:latin typeface="Arial" panose="020B0604020202020204" pitchFamily="34" charset="0"/>
                <a:cs typeface="Arial" panose="020B0604020202020204" pitchFamily="34" charset="0"/>
              </a:rPr>
              <a:t>Nét</a:t>
            </a:r>
            <a:r>
              <a:rPr lang="en-US" sz="2800" b="0" i="0" dirty="0">
                <a:solidFill>
                  <a:srgbClr val="000000"/>
                </a:solidFill>
                <a:effectLst/>
                <a:latin typeface="Arial" panose="020B0604020202020204" pitchFamily="34" charset="0"/>
                <a:cs typeface="Arial" panose="020B0604020202020204" pitchFamily="34" charset="0"/>
              </a:rPr>
              <a:t> 1: </a:t>
            </a:r>
            <a:r>
              <a:rPr lang="en-US" sz="2800" dirty="0">
                <a:solidFill>
                  <a:srgbClr val="000000"/>
                </a:solidFill>
                <a:latin typeface="Arial" panose="020B0604020202020204" pitchFamily="34" charset="0"/>
                <a:cs typeface="Arial" panose="020B0604020202020204" pitchFamily="34" charset="0"/>
              </a:rPr>
              <a:t>n</a:t>
            </a:r>
            <a:r>
              <a:rPr lang="vi-VN" sz="2800" b="0" i="0" dirty="0">
                <a:solidFill>
                  <a:srgbClr val="000000"/>
                </a:solidFill>
                <a:effectLst/>
                <a:latin typeface="Arial" panose="020B0604020202020204" pitchFamily="34" charset="0"/>
                <a:cs typeface="Arial" panose="020B0604020202020204" pitchFamily="34" charset="0"/>
              </a:rPr>
              <a:t>ét móc </a:t>
            </a:r>
            <a:r>
              <a:rPr lang="vi-VN" sz="2800" b="0" i="0">
                <a:solidFill>
                  <a:srgbClr val="000000"/>
                </a:solidFill>
                <a:effectLst/>
                <a:latin typeface="Arial" panose="020B0604020202020204" pitchFamily="34" charset="0"/>
                <a:cs typeface="Arial" panose="020B0604020202020204" pitchFamily="34" charset="0"/>
              </a:rPr>
              <a:t>hai đầu</a:t>
            </a:r>
            <a:r>
              <a:rPr lang="en-US" sz="2800" b="0" i="0">
                <a:solidFill>
                  <a:srgbClr val="000000"/>
                </a:solidFill>
                <a:effectLst/>
                <a:latin typeface="Arial" panose="020B0604020202020204" pitchFamily="34" charset="0"/>
                <a:cs typeface="Arial" panose="020B0604020202020204" pitchFamily="34" charset="0"/>
              </a:rPr>
              <a:t> trái đều lượn vào trong.</a:t>
            </a:r>
            <a:r>
              <a:rPr lang="vi-VN" sz="2800" b="0" i="0">
                <a:solidFill>
                  <a:srgbClr val="000000"/>
                </a:solidFill>
                <a:effectLst/>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70E091A1-66E1-4573-866A-8E957D403A16}"/>
              </a:ext>
            </a:extLst>
          </p:cNvPr>
          <p:cNvSpPr/>
          <p:nvPr/>
        </p:nvSpPr>
        <p:spPr>
          <a:xfrm>
            <a:off x="6596743" y="1436028"/>
            <a:ext cx="5257800" cy="875777"/>
          </a:xfrm>
          <a:prstGeom prst="wedgeRoundRectCallout">
            <a:avLst>
              <a:gd name="adj1" fmla="val -54263"/>
              <a:gd name="adj2" fmla="val 131983"/>
              <a:gd name="adj3" fmla="val 16667"/>
            </a:avLst>
          </a:prstGeom>
          <a:solidFill>
            <a:srgbClr val="5BD4FF"/>
          </a:solidFill>
          <a:ln w="19050">
            <a:solidFill>
              <a:schemeClr val="accent1"/>
            </a:solidFill>
          </a:ln>
          <a:effectLst>
            <a:softEdge rad="127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0" i="0" dirty="0" err="1">
                <a:solidFill>
                  <a:srgbClr val="000000"/>
                </a:solidFill>
                <a:effectLst/>
                <a:latin typeface="Arial" panose="020B0604020202020204" pitchFamily="34" charset="0"/>
                <a:cs typeface="Arial" panose="020B0604020202020204" pitchFamily="34" charset="0"/>
              </a:rPr>
              <a:t>Nét</a:t>
            </a:r>
            <a:r>
              <a:rPr lang="en-US" sz="2800" b="0" i="0" dirty="0">
                <a:solidFill>
                  <a:srgbClr val="000000"/>
                </a:solidFill>
                <a:effectLst/>
                <a:latin typeface="Arial" panose="020B0604020202020204" pitchFamily="34" charset="0"/>
                <a:cs typeface="Arial" panose="020B0604020202020204" pitchFamily="34" charset="0"/>
              </a:rPr>
              <a:t> 2: </a:t>
            </a:r>
            <a:r>
              <a:rPr lang="vi-VN" sz="2800" b="0" i="0">
                <a:solidFill>
                  <a:srgbClr val="000000"/>
                </a:solidFill>
                <a:effectLst/>
                <a:latin typeface="Arial" panose="020B0604020202020204" pitchFamily="34" charset="0"/>
                <a:cs typeface="Arial" panose="020B0604020202020204" pitchFamily="34" charset="0"/>
              </a:rPr>
              <a:t>nét móc xuôi trái</a:t>
            </a:r>
            <a:r>
              <a:rPr lang="en-US" sz="2800" b="0" i="0">
                <a:solidFill>
                  <a:srgbClr val="000000"/>
                </a:solidFill>
                <a:effectLst/>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xmlns="" id="{80FD191D-9570-43EE-87FB-0C99423BEFDF}"/>
              </a:ext>
            </a:extLst>
          </p:cNvPr>
          <p:cNvSpPr/>
          <p:nvPr/>
        </p:nvSpPr>
        <p:spPr>
          <a:xfrm>
            <a:off x="8977036" y="3341152"/>
            <a:ext cx="3236262" cy="3325462"/>
          </a:xfrm>
          <a:prstGeom prst="wedgeRoundRectCallout">
            <a:avLst>
              <a:gd name="adj1" fmla="val -78670"/>
              <a:gd name="adj2" fmla="val -36243"/>
              <a:gd name="adj3" fmla="val 16667"/>
            </a:avLst>
          </a:prstGeom>
          <a:solidFill>
            <a:srgbClr val="5BD4FF"/>
          </a:solidFill>
          <a:ln w="19050">
            <a:solidFill>
              <a:schemeClr val="accent1"/>
            </a:solidFill>
          </a:ln>
          <a:effectLst>
            <a:softEdge rad="12700"/>
          </a:effectLst>
        </p:spPr>
        <p:style>
          <a:lnRef idx="2">
            <a:schemeClr val="accent6"/>
          </a:lnRef>
          <a:fillRef idx="1">
            <a:schemeClr val="lt1"/>
          </a:fillRef>
          <a:effectRef idx="0">
            <a:schemeClr val="accent6"/>
          </a:effectRef>
          <a:fontRef idx="minor">
            <a:schemeClr val="dk1"/>
          </a:fontRef>
        </p:style>
        <p:txBody>
          <a:bodyPr rtlCol="0" anchor="ctr"/>
          <a:lstStyle/>
          <a:p>
            <a:r>
              <a:rPr lang="en-US" sz="2800" b="0" i="0" err="1">
                <a:solidFill>
                  <a:srgbClr val="000000"/>
                </a:solidFill>
                <a:effectLst/>
                <a:latin typeface="Arial" panose="020B0604020202020204" pitchFamily="34" charset="0"/>
                <a:cs typeface="Arial" panose="020B0604020202020204" pitchFamily="34" charset="0"/>
              </a:rPr>
              <a:t>Nét</a:t>
            </a:r>
            <a:r>
              <a:rPr lang="en-US" sz="2800" b="0" i="0">
                <a:solidFill>
                  <a:srgbClr val="000000"/>
                </a:solidFill>
                <a:effectLst/>
                <a:latin typeface="Arial" panose="020B0604020202020204" pitchFamily="34" charset="0"/>
                <a:cs typeface="Arial" panose="020B0604020202020204" pitchFamily="34" charset="0"/>
              </a:rPr>
              <a:t> </a:t>
            </a:r>
            <a:r>
              <a:rPr lang="vi-VN" sz="2800" b="0" i="0">
                <a:solidFill>
                  <a:srgbClr val="000000"/>
                </a:solidFill>
                <a:effectLst/>
                <a:latin typeface="Arial" panose="020B0604020202020204" pitchFamily="34" charset="0"/>
                <a:cs typeface="Arial" panose="020B0604020202020204" pitchFamily="34" charset="0"/>
              </a:rPr>
              <a:t>3</a:t>
            </a:r>
            <a:r>
              <a:rPr lang="en-US" sz="2800" b="0" i="0">
                <a:solidFill>
                  <a:srgbClr val="000000"/>
                </a:solidFill>
                <a:effectLst/>
                <a:latin typeface="Arial" panose="020B0604020202020204" pitchFamily="34" charset="0"/>
                <a:cs typeface="Arial" panose="020B0604020202020204" pitchFamily="34" charset="0"/>
              </a:rPr>
              <a:t>: </a:t>
            </a:r>
            <a:r>
              <a:rPr lang="vi-VN" sz="2800" b="0" i="0">
                <a:solidFill>
                  <a:srgbClr val="000000"/>
                </a:solidFill>
                <a:effectLst/>
                <a:latin typeface="Arial" panose="020B0604020202020204" pitchFamily="34" charset="0"/>
                <a:cs typeface="Arial" panose="020B0604020202020204" pitchFamily="34" charset="0"/>
              </a:rPr>
              <a:t>kết hợp của các nét cơ bản </a:t>
            </a:r>
            <a:r>
              <a:rPr lang="vi-VN" sz="2800" b="1" i="0">
                <a:solidFill>
                  <a:srgbClr val="000000"/>
                </a:solidFill>
                <a:effectLst/>
                <a:latin typeface="Arial" panose="020B0604020202020204" pitchFamily="34" charset="0"/>
                <a:cs typeface="Arial" panose="020B0604020202020204" pitchFamily="34" charset="0"/>
              </a:rPr>
              <a:t>lượn ngang</a:t>
            </a:r>
            <a:r>
              <a:rPr lang="en-US" sz="2800" b="1" i="0">
                <a:solidFill>
                  <a:srgbClr val="000000"/>
                </a:solidFill>
                <a:effectLst/>
                <a:latin typeface="Arial" panose="020B0604020202020204" pitchFamily="34" charset="0"/>
                <a:cs typeface="Arial" panose="020B0604020202020204" pitchFamily="34" charset="0"/>
              </a:rPr>
              <a:t> </a:t>
            </a:r>
            <a:r>
              <a:rPr lang="en-US" sz="2800" b="0" i="0">
                <a:solidFill>
                  <a:srgbClr val="000000"/>
                </a:solidFill>
                <a:effectLst/>
                <a:latin typeface="Arial" panose="020B0604020202020204" pitchFamily="34" charset="0"/>
                <a:cs typeface="Arial" panose="020B0604020202020204" pitchFamily="34" charset="0"/>
              </a:rPr>
              <a:t>và </a:t>
            </a:r>
            <a:r>
              <a:rPr lang="vi-VN" sz="2800" b="1" i="0">
                <a:solidFill>
                  <a:srgbClr val="000000"/>
                </a:solidFill>
                <a:effectLst/>
                <a:latin typeface="Arial" panose="020B0604020202020204" pitchFamily="34" charset="0"/>
                <a:cs typeface="Arial" panose="020B0604020202020204" pitchFamily="34" charset="0"/>
              </a:rPr>
              <a:t>cong trái</a:t>
            </a:r>
            <a:r>
              <a:rPr lang="en-US" sz="2800" b="1" i="0">
                <a:solidFill>
                  <a:srgbClr val="000000"/>
                </a:solidFill>
                <a:effectLst/>
                <a:latin typeface="Arial" panose="020B0604020202020204" pitchFamily="34" charset="0"/>
                <a:cs typeface="Arial" panose="020B0604020202020204" pitchFamily="34" charset="0"/>
              </a:rPr>
              <a:t> </a:t>
            </a:r>
            <a:r>
              <a:rPr lang="en-US" sz="2800" b="0" i="0">
                <a:solidFill>
                  <a:srgbClr val="000000"/>
                </a:solidFill>
                <a:effectLst/>
                <a:latin typeface="Arial" panose="020B0604020202020204" pitchFamily="34" charset="0"/>
                <a:cs typeface="Arial" panose="020B0604020202020204" pitchFamily="34" charset="0"/>
              </a:rPr>
              <a:t>nối liền nhau, tạo vòng xoắn nhỏ phía trên.</a:t>
            </a:r>
            <a:endParaRPr lang="en-US" sz="2800"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xmlns="" id="{8AD0D66A-CE8B-490E-8F6C-B5572D38C018}"/>
              </a:ext>
            </a:extLst>
          </p:cNvPr>
          <p:cNvSpPr txBox="1">
            <a:spLocks noChangeArrowheads="1"/>
          </p:cNvSpPr>
          <p:nvPr/>
        </p:nvSpPr>
        <p:spPr>
          <a:xfrm>
            <a:off x="1952813" y="-101599"/>
            <a:ext cx="8286373" cy="1677301"/>
          </a:xfrm>
          <a:prstGeom prst="rect">
            <a:avLst/>
          </a:prstGeom>
        </p:spPr>
        <p:txBody>
          <a:bodyPr vert="horz" lIns="91440" tIns="45720" rIns="91440" bIns="45720" rtlCol="0">
            <a:noAutofit/>
          </a:bodyPr>
          <a:lstStyle/>
          <a:p>
            <a:pPr lvl="0">
              <a:lnSpc>
                <a:spcPct val="150000"/>
              </a:lnSpc>
              <a:defRPr/>
            </a:pPr>
            <a:r>
              <a:rPr lang="en-US" sz="3400" b="1" i="1" dirty="0" err="1">
                <a:solidFill>
                  <a:prstClr val="black"/>
                </a:solidFill>
                <a:latin typeface="HP001 5 hàng" panose="020B0603050302020204" pitchFamily="34" charset="0"/>
                <a:ea typeface="Arial-Rounded" pitchFamily="34" charset="0"/>
                <a:cs typeface="Arial-Rounded" pitchFamily="34" charset="0"/>
              </a:rPr>
              <a:t>Thứ</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ba</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ngày</a:t>
            </a:r>
            <a:r>
              <a:rPr lang="en-US" sz="3400" b="1" i="1" dirty="0">
                <a:solidFill>
                  <a:prstClr val="black"/>
                </a:solidFill>
                <a:latin typeface="HP001 5 hàng" panose="020B0603050302020204" pitchFamily="34" charset="0"/>
                <a:ea typeface="Arial-Rounded" pitchFamily="34" charset="0"/>
                <a:cs typeface="Arial-Rounded" pitchFamily="34" charset="0"/>
              </a:rPr>
              <a:t> 4</a:t>
            </a:r>
            <a:r>
              <a:rPr lang="en-US" sz="3400" b="1" i="1" dirty="0" smtClean="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tháng</a:t>
            </a:r>
            <a:r>
              <a:rPr lang="en-US" sz="3400" b="1" i="1" dirty="0">
                <a:solidFill>
                  <a:prstClr val="black"/>
                </a:solidFill>
                <a:latin typeface="HP001 5 hàng" panose="020B0603050302020204" pitchFamily="34" charset="0"/>
                <a:ea typeface="Arial-Rounded" pitchFamily="34" charset="0"/>
                <a:cs typeface="Arial-Rounded" pitchFamily="34" charset="0"/>
              </a:rPr>
              <a:t> 4 </a:t>
            </a:r>
            <a:r>
              <a:rPr lang="en-US" sz="3400" b="1" i="1" dirty="0" err="1">
                <a:solidFill>
                  <a:prstClr val="black"/>
                </a:solidFill>
                <a:latin typeface="HP001 5 hàng" panose="020B0603050302020204" pitchFamily="34" charset="0"/>
                <a:ea typeface="Arial-Rounded" pitchFamily="34" charset="0"/>
                <a:cs typeface="Arial-Rounded" pitchFamily="34" charset="0"/>
              </a:rPr>
              <a:t>năm</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smtClean="0">
                <a:solidFill>
                  <a:prstClr val="black"/>
                </a:solidFill>
                <a:latin typeface="HP001 5 hàng" panose="020B0603050302020204" pitchFamily="34" charset="0"/>
                <a:ea typeface="Arial-Rounded" pitchFamily="34" charset="0"/>
                <a:cs typeface="Arial-Rounded" pitchFamily="34" charset="0"/>
              </a:rPr>
              <a:t>2023</a:t>
            </a:r>
            <a:endParaRPr lang="en-US" sz="3400" b="1" i="1" dirty="0">
              <a:solidFill>
                <a:prstClr val="black"/>
              </a:solidFill>
              <a:latin typeface="HP001 5 hàng" panose="020B0603050302020204" pitchFamily="34" charset="0"/>
              <a:ea typeface="Arial-Rounded" pitchFamily="34" charset="0"/>
              <a:cs typeface="Arial-Rounded" pitchFamily="34" charset="0"/>
            </a:endParaRPr>
          </a:p>
          <a:p>
            <a:pPr lvl="0">
              <a:lnSpc>
                <a:spcPct val="150000"/>
              </a:lnSpc>
              <a:defRPr/>
            </a:pPr>
            <a:r>
              <a:rPr lang="en-US" sz="3400" b="1" i="1" u="sng"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itchFamily="34" charset="0"/>
                <a:ea typeface="Arial-Rounded" pitchFamily="34" charset="0"/>
                <a:cs typeface="Arial-Rounded" pitchFamily="34" charset="0"/>
              </a:rPr>
              <a:t> M</a:t>
            </a:r>
            <a:r>
              <a:rPr lang="en-US" sz="3400" b="1" i="1" dirty="0" smtClean="0">
                <a:solidFill>
                  <a:prstClr val="black"/>
                </a:solidFill>
                <a:latin typeface="HP001 5 hàng" pitchFamily="34" charset="0"/>
                <a:ea typeface="Arial-Rounded" pitchFamily="34" charset="0"/>
                <a:cs typeface="Arial-Rounded" pitchFamily="34" charset="0"/>
              </a:rPr>
              <a:t> </a:t>
            </a:r>
            <a:endParaRPr lang="en-US" sz="3400" b="1" i="1" dirty="0">
              <a:solidFill>
                <a:prstClr val="black"/>
              </a:solidFill>
              <a:latin typeface="HP001 5 hàng" pitchFamily="34" charset="0"/>
              <a:ea typeface="Arial-Rounded" pitchFamily="34" charset="0"/>
              <a:cs typeface="Arial-Rounded" pitchFamily="34" charset="0"/>
            </a:endParaRPr>
          </a:p>
          <a:p>
            <a:pPr marL="342900" indent="-342900">
              <a:lnSpc>
                <a:spcPct val="150000"/>
              </a:lnSpc>
              <a:spcBef>
                <a:spcPct val="20000"/>
              </a:spcBef>
              <a:defRPr/>
            </a:pPr>
            <a:endParaRPr lang="en-US" sz="3400" b="1" i="1" u="sng" dirty="0">
              <a:latin typeface="HP001 5 hàng" panose="020B0603050302020204" pitchFamily="34" charset="0"/>
              <a:cs typeface="Arial" pitchFamily="34" charset="0"/>
            </a:endParaRPr>
          </a:p>
        </p:txBody>
      </p:sp>
    </p:spTree>
    <p:extLst>
      <p:ext uri="{BB962C8B-B14F-4D97-AF65-F5344CB8AC3E}">
        <p14:creationId xmlns:p14="http://schemas.microsoft.com/office/powerpoint/2010/main" val="239037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BE15D20-43CC-4C8B-9F94-60A0E7AFC2D8}"/>
              </a:ext>
            </a:extLst>
          </p:cNvPr>
          <p:cNvSpPr txBox="1"/>
          <p:nvPr/>
        </p:nvSpPr>
        <p:spPr>
          <a:xfrm>
            <a:off x="1061166" y="0"/>
            <a:ext cx="9144000" cy="954107"/>
          </a:xfrm>
          <a:prstGeom prst="rect">
            <a:avLst/>
          </a:prstGeom>
          <a:noFill/>
        </p:spPr>
        <p:txBody>
          <a:bodyPr wrap="square" rtlCol="0">
            <a:spAutoFit/>
          </a:bodyPr>
          <a:lstStyle/>
          <a:p>
            <a:pPr algn="ctr"/>
            <a:r>
              <a:rPr lang="en-US" sz="2800" dirty="0" err="1">
                <a:latin typeface="Amazone" pitchFamily="66" charset="0"/>
              </a:rPr>
              <a:t>Thứ</a:t>
            </a:r>
            <a:r>
              <a:rPr lang="en-US" sz="2800" dirty="0">
                <a:latin typeface="Amazone" pitchFamily="66" charset="0"/>
              </a:rPr>
              <a:t> </a:t>
            </a:r>
            <a:r>
              <a:rPr lang="en-US" sz="2800" dirty="0" err="1">
                <a:latin typeface="Amazone" pitchFamily="66" charset="0"/>
              </a:rPr>
              <a:t>hai</a:t>
            </a:r>
            <a:r>
              <a:rPr lang="en-US" sz="2800" dirty="0">
                <a:latin typeface="Amazone" pitchFamily="66" charset="0"/>
              </a:rPr>
              <a:t> </a:t>
            </a:r>
            <a:r>
              <a:rPr lang="en-US" sz="2800" dirty="0" err="1">
                <a:latin typeface="Amazone" pitchFamily="66" charset="0"/>
              </a:rPr>
              <a:t>ngày</a:t>
            </a:r>
            <a:r>
              <a:rPr lang="en-US" sz="2800" dirty="0">
                <a:latin typeface="Amazone" pitchFamily="66" charset="0"/>
              </a:rPr>
              <a:t> 3 </a:t>
            </a:r>
            <a:r>
              <a:rPr lang="en-US" sz="2800" dirty="0" err="1">
                <a:latin typeface="Amazone" pitchFamily="66" charset="0"/>
              </a:rPr>
              <a:t>tháng</a:t>
            </a:r>
            <a:r>
              <a:rPr lang="en-US" sz="2800" dirty="0">
                <a:latin typeface="Amazone" pitchFamily="66" charset="0"/>
              </a:rPr>
              <a:t> 4 </a:t>
            </a:r>
            <a:r>
              <a:rPr lang="en-US" sz="2800" dirty="0" err="1">
                <a:latin typeface="Amazone" pitchFamily="66" charset="0"/>
              </a:rPr>
              <a:t>năm</a:t>
            </a:r>
            <a:r>
              <a:rPr lang="en-US" sz="2800" dirty="0">
                <a:latin typeface="Amazone" pitchFamily="66" charset="0"/>
              </a:rPr>
              <a:t> 2023</a:t>
            </a:r>
          </a:p>
          <a:p>
            <a:pPr algn="ctr"/>
            <a:r>
              <a:rPr lang="en-US" sz="2800" dirty="0" err="1">
                <a:latin typeface="Amazone" pitchFamily="66" charset="0"/>
              </a:rPr>
              <a:t>Đọc</a:t>
            </a:r>
            <a:r>
              <a:rPr lang="en-US" sz="2800" dirty="0">
                <a:latin typeface="Amazone" pitchFamily="66" charset="0"/>
              </a:rPr>
              <a:t>: </a:t>
            </a:r>
            <a:r>
              <a:rPr lang="en-US" sz="2800" dirty="0" err="1">
                <a:latin typeface="Amazone" pitchFamily="66" charset="0"/>
              </a:rPr>
              <a:t>Cảm</a:t>
            </a:r>
            <a:r>
              <a:rPr lang="en-US" sz="2800" dirty="0">
                <a:latin typeface="Amazone" pitchFamily="66" charset="0"/>
              </a:rPr>
              <a:t> </a:t>
            </a:r>
            <a:r>
              <a:rPr lang="en-US" sz="2800" dirty="0" err="1">
                <a:latin typeface="Amazone" pitchFamily="66" charset="0"/>
              </a:rPr>
              <a:t>ơn</a:t>
            </a:r>
            <a:r>
              <a:rPr lang="en-US" sz="2800" dirty="0">
                <a:latin typeface="Amazone" pitchFamily="66" charset="0"/>
              </a:rPr>
              <a:t> </a:t>
            </a:r>
            <a:r>
              <a:rPr lang="en-US" sz="2800" dirty="0" err="1">
                <a:latin typeface="Amazone" pitchFamily="66" charset="0"/>
              </a:rPr>
              <a:t>anh</a:t>
            </a:r>
            <a:r>
              <a:rPr lang="en-US" sz="2800" dirty="0">
                <a:latin typeface="Amazone" pitchFamily="66" charset="0"/>
              </a:rPr>
              <a:t> </a:t>
            </a:r>
            <a:r>
              <a:rPr lang="en-US" sz="2800" dirty="0" err="1">
                <a:latin typeface="Amazone" pitchFamily="66" charset="0"/>
              </a:rPr>
              <a:t>Hà</a:t>
            </a:r>
            <a:r>
              <a:rPr lang="en-US" sz="2800" dirty="0">
                <a:latin typeface="Amazone" pitchFamily="66" charset="0"/>
              </a:rPr>
              <a:t> </a:t>
            </a:r>
            <a:r>
              <a:rPr lang="en-US" sz="2800" dirty="0" err="1">
                <a:latin typeface="Amazone" pitchFamily="66" charset="0"/>
              </a:rPr>
              <a:t>Mã</a:t>
            </a:r>
            <a:endParaRPr lang="en-US" sz="2800" dirty="0">
              <a:latin typeface="Amazone" pitchFamily="66" charset="0"/>
            </a:endParaRPr>
          </a:p>
        </p:txBody>
      </p:sp>
      <p:sp>
        <p:nvSpPr>
          <p:cNvPr id="9" name="Text Box 5">
            <a:extLst>
              <a:ext uri="{FF2B5EF4-FFF2-40B4-BE49-F238E27FC236}">
                <a16:creationId xmlns:a16="http://schemas.microsoft.com/office/drawing/2014/main" xmlns="" id="{5507DA62-AC0D-4E5D-A2C7-72D40CF01BA9}"/>
              </a:ext>
            </a:extLst>
          </p:cNvPr>
          <p:cNvSpPr txBox="1"/>
          <p:nvPr/>
        </p:nvSpPr>
        <p:spPr>
          <a:xfrm>
            <a:off x="1527675" y="1011073"/>
            <a:ext cx="9909598" cy="523220"/>
          </a:xfrm>
          <a:prstGeom prst="rect">
            <a:avLst/>
          </a:prstGeom>
          <a:noFill/>
        </p:spPr>
        <p:txBody>
          <a:bodyPr wrap="square" rtlCol="0">
            <a:spAutoFit/>
          </a:bodyPr>
          <a:lstStyle/>
          <a:p>
            <a:r>
              <a:rPr lang="en-US" sz="2800">
                <a:latin typeface="Arial" pitchFamily="34" charset="0"/>
                <a:cs typeface="Arial" pitchFamily="34" charset="0"/>
              </a:rPr>
              <a:t>Em nói lời đáp thế nào trong những tình huống sau?</a:t>
            </a:r>
            <a:endParaRPr lang="en-US" sz="2800" dirty="0">
              <a:latin typeface="Arial" pitchFamily="34" charset="0"/>
              <a:cs typeface="Arial" pitchFamily="34" charset="0"/>
            </a:endParaRPr>
          </a:p>
        </p:txBody>
      </p:sp>
      <p:pic>
        <p:nvPicPr>
          <p:cNvPr id="5" name="Picture 4">
            <a:extLst>
              <a:ext uri="{FF2B5EF4-FFF2-40B4-BE49-F238E27FC236}">
                <a16:creationId xmlns:a16="http://schemas.microsoft.com/office/drawing/2014/main" xmlns="" id="{6162939E-996A-483D-BA21-ABAB3DD48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73" y="893256"/>
            <a:ext cx="1044956" cy="612907"/>
          </a:xfrm>
          <a:prstGeom prst="rect">
            <a:avLst/>
          </a:prstGeom>
        </p:spPr>
      </p:pic>
      <p:pic>
        <p:nvPicPr>
          <p:cNvPr id="15" name="Picture 14">
            <a:extLst>
              <a:ext uri="{FF2B5EF4-FFF2-40B4-BE49-F238E27FC236}">
                <a16:creationId xmlns:a16="http://schemas.microsoft.com/office/drawing/2014/main" xmlns="" id="{CD5F76E6-0F8D-4B51-89D3-BEA94BCECC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13788"/>
            <a:ext cx="6962256" cy="5247343"/>
          </a:xfrm>
          <a:prstGeom prst="rect">
            <a:avLst/>
          </a:prstGeom>
        </p:spPr>
      </p:pic>
      <p:sp>
        <p:nvSpPr>
          <p:cNvPr id="11" name="Rounded Rectangle 11">
            <a:extLst>
              <a:ext uri="{FF2B5EF4-FFF2-40B4-BE49-F238E27FC236}">
                <a16:creationId xmlns:a16="http://schemas.microsoft.com/office/drawing/2014/main" xmlns="" id="{C18F13A0-FE00-4C6E-8AF2-A0B7D51F04F5}"/>
              </a:ext>
            </a:extLst>
          </p:cNvPr>
          <p:cNvSpPr/>
          <p:nvPr/>
        </p:nvSpPr>
        <p:spPr>
          <a:xfrm>
            <a:off x="5204344" y="3017867"/>
            <a:ext cx="6962256" cy="1422400"/>
          </a:xfrm>
          <a:prstGeom prst="roundRect">
            <a:avLst/>
          </a:prstGeom>
          <a:solidFill>
            <a:srgbClr val="FFC9ED"/>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a:latin typeface="Arial" panose="020B0604020202020204" pitchFamily="34" charset="0"/>
                <a:cs typeface="Arial" panose="020B0604020202020204" pitchFamily="34" charset="0"/>
              </a:rPr>
              <a:t>Mình c</a:t>
            </a:r>
            <a:r>
              <a:rPr lang="vi-VN" sz="2800">
                <a:latin typeface="Arial" panose="020B0604020202020204" pitchFamily="34" charset="0"/>
                <a:cs typeface="Arial" panose="020B0604020202020204" pitchFamily="34" charset="0"/>
              </a:rPr>
              <a:t>ảm ơn </a:t>
            </a:r>
            <a:r>
              <a:rPr lang="en-US" sz="2800">
                <a:latin typeface="Arial" panose="020B0604020202020204" pitchFamily="34" charset="0"/>
                <a:cs typeface="Arial" panose="020B0604020202020204" pitchFamily="34" charset="0"/>
              </a:rPr>
              <a:t>bạn</a:t>
            </a:r>
            <a:r>
              <a:rPr lang="vi-VN" sz="2800">
                <a:latin typeface="Arial" panose="020B0604020202020204" pitchFamily="34" charset="0"/>
                <a:cs typeface="Arial" panose="020B0604020202020204" pitchFamily="34" charset="0"/>
              </a:rPr>
              <a:t> nhé! </a:t>
            </a:r>
            <a:r>
              <a:rPr lang="en-US" sz="2800">
                <a:latin typeface="Arial" panose="020B0604020202020204" pitchFamily="34" charset="0"/>
                <a:cs typeface="Arial" panose="020B0604020202020204" pitchFamily="34" charset="0"/>
              </a:rPr>
              <a:t>Món quà thật dễ thương. </a:t>
            </a:r>
            <a:r>
              <a:rPr lang="vi-VN" sz="2800">
                <a:latin typeface="Arial" panose="020B0604020202020204" pitchFamily="34" charset="0"/>
                <a:cs typeface="Arial" panose="020B0604020202020204" pitchFamily="34" charset="0"/>
              </a:rPr>
              <a:t>Mình rất vui vì </a:t>
            </a:r>
            <a:r>
              <a:rPr lang="en-US" sz="2800">
                <a:latin typeface="Arial" panose="020B0604020202020204" pitchFamily="34" charset="0"/>
                <a:cs typeface="Arial" panose="020B0604020202020204" pitchFamily="34" charset="0"/>
              </a:rPr>
              <a:t>được nhận </a:t>
            </a:r>
            <a:r>
              <a:rPr lang="vi-VN" sz="2800">
                <a:latin typeface="Arial" panose="020B0604020202020204" pitchFamily="34" charset="0"/>
                <a:cs typeface="Arial" panose="020B0604020202020204" pitchFamily="34" charset="0"/>
              </a:rPr>
              <a:t>quà và lời chúc </a:t>
            </a:r>
            <a:r>
              <a:rPr lang="en-US" sz="2800">
                <a:latin typeface="Arial" panose="020B0604020202020204" pitchFamily="34" charset="0"/>
                <a:cs typeface="Arial" panose="020B0604020202020204" pitchFamily="34" charset="0"/>
              </a:rPr>
              <a:t>từ bạn</a:t>
            </a:r>
            <a:r>
              <a:rPr lang="vi-VN" sz="2800">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2" name="Rounded Rectangle 11">
            <a:extLst>
              <a:ext uri="{FF2B5EF4-FFF2-40B4-BE49-F238E27FC236}">
                <a16:creationId xmlns:a16="http://schemas.microsoft.com/office/drawing/2014/main" xmlns="" id="{2E4FD806-F793-42F4-8EDB-BD04AE375E44}"/>
              </a:ext>
            </a:extLst>
          </p:cNvPr>
          <p:cNvSpPr/>
          <p:nvPr/>
        </p:nvSpPr>
        <p:spPr>
          <a:xfrm>
            <a:off x="5204344" y="1613788"/>
            <a:ext cx="6962256" cy="1264025"/>
          </a:xfrm>
          <a:prstGeom prst="roundRect">
            <a:avLst/>
          </a:prstGeom>
          <a:solidFill>
            <a:srgbClr val="FFC9ED"/>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b="1">
                <a:latin typeface="Arial" panose="020B0604020202020204" pitchFamily="34" charset="0"/>
                <a:cs typeface="Arial" panose="020B0604020202020204" pitchFamily="34" charset="0"/>
              </a:rPr>
              <a:t>Nếu em được nhận quà và lời chúc, e</a:t>
            </a:r>
            <a:r>
              <a:rPr lang="vi-VN" sz="2800" b="1">
                <a:latin typeface="Arial" panose="020B0604020202020204" pitchFamily="34" charset="0"/>
                <a:cs typeface="Arial" panose="020B0604020202020204" pitchFamily="34" charset="0"/>
              </a:rPr>
              <a:t>m sẽ </a:t>
            </a:r>
            <a:r>
              <a:rPr lang="en-US" sz="2800" b="1">
                <a:latin typeface="Arial" panose="020B0604020202020204" pitchFamily="34" charset="0"/>
                <a:cs typeface="Arial" panose="020B0604020202020204" pitchFamily="34" charset="0"/>
              </a:rPr>
              <a:t>nói lời </a:t>
            </a:r>
            <a:r>
              <a:rPr lang="vi-VN" sz="2800" b="1">
                <a:latin typeface="Arial" panose="020B0604020202020204" pitchFamily="34" charset="0"/>
                <a:cs typeface="Arial" panose="020B0604020202020204" pitchFamily="34" charset="0"/>
              </a:rPr>
              <a:t>đáp như thế nào?</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4" name="Rounded Rectangle 11">
            <a:extLst>
              <a:ext uri="{FF2B5EF4-FFF2-40B4-BE49-F238E27FC236}">
                <a16:creationId xmlns:a16="http://schemas.microsoft.com/office/drawing/2014/main" xmlns="" id="{8B8DFF50-5A85-4673-9AB1-010A342EF257}"/>
              </a:ext>
            </a:extLst>
          </p:cNvPr>
          <p:cNvSpPr/>
          <p:nvPr/>
        </p:nvSpPr>
        <p:spPr>
          <a:xfrm>
            <a:off x="5229744" y="4662756"/>
            <a:ext cx="6962256" cy="2004743"/>
          </a:xfrm>
          <a:prstGeom prst="roundRect">
            <a:avLst/>
          </a:prstGeom>
          <a:solidFill>
            <a:srgbClr val="FFABE3"/>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v"/>
            </a:pPr>
            <a:r>
              <a:rPr lang="en-US" sz="2800" b="1">
                <a:latin typeface="Arial" panose="020B0604020202020204" pitchFamily="34" charset="0"/>
                <a:cs typeface="Arial" panose="020B0604020202020204" pitchFamily="34" charset="0"/>
              </a:rPr>
              <a:t>Khi nhận được quà hay lời chúc, chúng ta phải cảm ơn một cách lịch sự, chân thành phù hợp với hoàn cảnh và người tặng, người chúc.</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176158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h viết chữ M hoa kiểu 2 cô hdan">
            <a:hlinkClick r:id="" action="ppaction://media"/>
            <a:extLst>
              <a:ext uri="{FF2B5EF4-FFF2-40B4-BE49-F238E27FC236}">
                <a16:creationId xmlns:a16="http://schemas.microsoft.com/office/drawing/2014/main" xmlns="" id="{421811D1-5C24-4076-B964-CCD947491D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063" r="5860"/>
          <a:stretch/>
        </p:blipFill>
        <p:spPr>
          <a:xfrm>
            <a:off x="659219" y="0"/>
            <a:ext cx="10990679" cy="6858000"/>
          </a:xfrm>
          <a:prstGeom prst="rect">
            <a:avLst/>
          </a:prstGeom>
        </p:spPr>
      </p:pic>
    </p:spTree>
    <p:extLst>
      <p:ext uri="{BB962C8B-B14F-4D97-AF65-F5344CB8AC3E}">
        <p14:creationId xmlns:p14="http://schemas.microsoft.com/office/powerpoint/2010/main" val="34100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1B405211-4395-4976-BAED-0C089EE8D24E}"/>
              </a:ext>
            </a:extLst>
          </p:cNvPr>
          <p:cNvSpPr txBox="1">
            <a:spLocks noChangeArrowheads="1"/>
          </p:cNvSpPr>
          <p:nvPr/>
        </p:nvSpPr>
        <p:spPr>
          <a:xfrm>
            <a:off x="124013" y="1575702"/>
            <a:ext cx="3657600" cy="615955"/>
          </a:xfrm>
          <a:prstGeom prst="rect">
            <a:avLst/>
          </a:prstGeom>
        </p:spPr>
        <p:txBody>
          <a:bodyPr vert="horz" lIns="91440" tIns="45720" rIns="91440" bIns="45720" rtlCol="0">
            <a:noAutofit/>
          </a:bodyPr>
          <a:lstStyle/>
          <a:p>
            <a:pPr lvl="0">
              <a:defRPr/>
            </a:pPr>
            <a:r>
              <a:rPr lang="en-US" sz="3400" b="1" i="1" dirty="0">
                <a:solidFill>
                  <a:prstClr val="black"/>
                </a:solidFill>
                <a:latin typeface="HP001 5 hàng" panose="020B0603050302020204" pitchFamily="34" charset="0"/>
                <a:ea typeface="Arial-Rounded" pitchFamily="34" charset="0"/>
                <a:cs typeface="Arial-Rounded" pitchFamily="34" charset="0"/>
              </a:rPr>
              <a:t>1. </a:t>
            </a:r>
            <a:r>
              <a:rPr lang="en-US" sz="3400" b="1" i="1"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anose="020B0603050302020204" pitchFamily="34" charset="0"/>
                <a:ea typeface="Arial-Rounded" pitchFamily="34" charset="0"/>
                <a:cs typeface="Arial-Rounded" pitchFamily="34" charset="0"/>
              </a:rPr>
              <a:t>.</a:t>
            </a:r>
            <a:endParaRPr lang="en-US" sz="3400" b="1" i="1" u="sng" dirty="0">
              <a:latin typeface="HP001 5 hàng" panose="020B0603050302020204" pitchFamily="34" charset="0"/>
              <a:cs typeface="Arial" pitchFamily="34" charset="0"/>
            </a:endParaRPr>
          </a:p>
        </p:txBody>
      </p:sp>
      <p:pic>
        <p:nvPicPr>
          <p:cNvPr id="8" name="Picture 2" descr="Bản mềm bộ mẫu chữ cao 2,5 ô ly dành cho học sinh tiểu học">
            <a:extLst>
              <a:ext uri="{FF2B5EF4-FFF2-40B4-BE49-F238E27FC236}">
                <a16:creationId xmlns:a16="http://schemas.microsoft.com/office/drawing/2014/main" xmlns="" id="{D4A2C336-BCC3-4CED-A81C-1610597E3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4" t="22540" r="11302" b="23408"/>
          <a:stretch/>
        </p:blipFill>
        <p:spPr bwMode="auto">
          <a:xfrm>
            <a:off x="673396" y="2191657"/>
            <a:ext cx="4918454" cy="43876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xmlns="" id="{D2EC6C47-C7E3-4A88-883C-B57C26170D56}"/>
              </a:ext>
            </a:extLst>
          </p:cNvPr>
          <p:cNvSpPr txBox="1">
            <a:spLocks noChangeArrowheads="1"/>
          </p:cNvSpPr>
          <p:nvPr/>
        </p:nvSpPr>
        <p:spPr>
          <a:xfrm>
            <a:off x="1952813" y="-101599"/>
            <a:ext cx="8286373" cy="1677301"/>
          </a:xfrm>
          <a:prstGeom prst="rect">
            <a:avLst/>
          </a:prstGeom>
        </p:spPr>
        <p:txBody>
          <a:bodyPr vert="horz" lIns="91440" tIns="45720" rIns="91440" bIns="45720" rtlCol="0">
            <a:noAutofit/>
          </a:bodyPr>
          <a:lstStyle/>
          <a:p>
            <a:pPr lvl="0">
              <a:lnSpc>
                <a:spcPct val="150000"/>
              </a:lnSpc>
              <a:defRPr/>
            </a:pPr>
            <a:r>
              <a:rPr lang="en-US" sz="3400" b="1" i="1" dirty="0" err="1">
                <a:solidFill>
                  <a:prstClr val="black"/>
                </a:solidFill>
                <a:latin typeface="HP001 5 hàng" panose="020B0603050302020204" pitchFamily="34" charset="0"/>
                <a:ea typeface="Arial-Rounded" pitchFamily="34" charset="0"/>
                <a:cs typeface="Arial-Rounded" pitchFamily="34" charset="0"/>
              </a:rPr>
              <a:t>Thứ</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ba</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ngày</a:t>
            </a:r>
            <a:r>
              <a:rPr lang="en-US" sz="3400" b="1" i="1" dirty="0">
                <a:solidFill>
                  <a:prstClr val="black"/>
                </a:solidFill>
                <a:latin typeface="HP001 5 hàng" panose="020B0603050302020204" pitchFamily="34" charset="0"/>
                <a:ea typeface="Arial-Rounded" pitchFamily="34" charset="0"/>
                <a:cs typeface="Arial-Rounded" pitchFamily="34" charset="0"/>
              </a:rPr>
              <a:t> 4</a:t>
            </a:r>
            <a:r>
              <a:rPr lang="en-US" sz="3400" b="1" i="1" dirty="0" smtClean="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tháng</a:t>
            </a:r>
            <a:r>
              <a:rPr lang="en-US" sz="3400" b="1" i="1" dirty="0">
                <a:solidFill>
                  <a:prstClr val="black"/>
                </a:solidFill>
                <a:latin typeface="HP001 5 hàng" panose="020B0603050302020204" pitchFamily="34" charset="0"/>
                <a:ea typeface="Arial-Rounded" pitchFamily="34" charset="0"/>
                <a:cs typeface="Arial-Rounded" pitchFamily="34" charset="0"/>
              </a:rPr>
              <a:t> 4 </a:t>
            </a:r>
            <a:r>
              <a:rPr lang="en-US" sz="3400" b="1" i="1" dirty="0" err="1">
                <a:solidFill>
                  <a:prstClr val="black"/>
                </a:solidFill>
                <a:latin typeface="HP001 5 hàng" panose="020B0603050302020204" pitchFamily="34" charset="0"/>
                <a:ea typeface="Arial-Rounded" pitchFamily="34" charset="0"/>
                <a:cs typeface="Arial-Rounded" pitchFamily="34" charset="0"/>
              </a:rPr>
              <a:t>năm</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smtClean="0">
                <a:solidFill>
                  <a:prstClr val="black"/>
                </a:solidFill>
                <a:latin typeface="HP001 5 hàng" panose="020B0603050302020204" pitchFamily="34" charset="0"/>
                <a:ea typeface="Arial-Rounded" pitchFamily="34" charset="0"/>
                <a:cs typeface="Arial-Rounded" pitchFamily="34" charset="0"/>
              </a:rPr>
              <a:t>2023</a:t>
            </a:r>
            <a:endParaRPr lang="en-US" sz="3400" b="1" i="1" dirty="0">
              <a:solidFill>
                <a:prstClr val="black"/>
              </a:solidFill>
              <a:latin typeface="HP001 5 hàng" panose="020B0603050302020204" pitchFamily="34" charset="0"/>
              <a:ea typeface="Arial-Rounded" pitchFamily="34" charset="0"/>
              <a:cs typeface="Arial-Rounded" pitchFamily="34" charset="0"/>
            </a:endParaRPr>
          </a:p>
          <a:p>
            <a:pPr lvl="0">
              <a:lnSpc>
                <a:spcPct val="150000"/>
              </a:lnSpc>
              <a:defRPr/>
            </a:pPr>
            <a:r>
              <a:rPr lang="en-US" sz="3400" b="1" i="1" u="sng" dirty="0" err="1">
                <a:solidFill>
                  <a:prstClr val="black"/>
                </a:solidFill>
                <a:latin typeface="HP001 5 hàng" panose="020B0603050302020204" pitchFamily="34" charset="0"/>
                <a:ea typeface="Arial-Rounded" pitchFamily="34" charset="0"/>
                <a:cs typeface="Arial-Rounded" pitchFamily="34" charset="0"/>
              </a:rPr>
              <a:t>Viết</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Chữ</a:t>
            </a:r>
            <a:r>
              <a:rPr lang="en-US" sz="3400" b="1" i="1" dirty="0">
                <a:solidFill>
                  <a:prstClr val="black"/>
                </a:solidFill>
                <a:latin typeface="HP001 5 hàng" panose="020B0603050302020204" pitchFamily="34" charset="0"/>
                <a:ea typeface="Arial-Rounded" pitchFamily="34" charset="0"/>
                <a:cs typeface="Arial-Rounded" pitchFamily="34" charset="0"/>
              </a:rPr>
              <a:t> </a:t>
            </a:r>
            <a:r>
              <a:rPr lang="en-US" sz="3400" b="1" i="1" dirty="0" err="1">
                <a:solidFill>
                  <a:prstClr val="black"/>
                </a:solidFill>
                <a:latin typeface="HP001 5 hàng" panose="020B0603050302020204" pitchFamily="34" charset="0"/>
                <a:ea typeface="Arial-Rounded" pitchFamily="34" charset="0"/>
                <a:cs typeface="Arial-Rounded" pitchFamily="34" charset="0"/>
              </a:rPr>
              <a:t>hoa</a:t>
            </a:r>
            <a:r>
              <a:rPr lang="en-US" sz="3400" b="1" i="1" dirty="0">
                <a:solidFill>
                  <a:prstClr val="black"/>
                </a:solidFill>
                <a:latin typeface="HP001 5 hàng" pitchFamily="34" charset="0"/>
                <a:ea typeface="Arial-Rounded" pitchFamily="34" charset="0"/>
                <a:cs typeface="Arial-Rounded" pitchFamily="34" charset="0"/>
              </a:rPr>
              <a:t> </a:t>
            </a:r>
            <a:r>
              <a:rPr lang="en-US" sz="3400" b="1" i="1" dirty="0">
                <a:solidFill>
                  <a:prstClr val="black"/>
                </a:solidFill>
                <a:latin typeface=".VnLinusH" pitchFamily="34" charset="0"/>
                <a:ea typeface="Arial-Rounded" pitchFamily="34" charset="0"/>
                <a:cs typeface="Arial-Rounded" pitchFamily="34" charset="0"/>
              </a:rPr>
              <a:t>M</a:t>
            </a:r>
          </a:p>
          <a:p>
            <a:pPr marL="342900" indent="-342900">
              <a:lnSpc>
                <a:spcPct val="150000"/>
              </a:lnSpc>
              <a:spcBef>
                <a:spcPct val="20000"/>
              </a:spcBef>
              <a:defRPr/>
            </a:pPr>
            <a:endParaRPr lang="en-US" sz="3400" b="1" i="1" u="sng" dirty="0">
              <a:latin typeface="HP001 5 hàng" panose="020B0603050302020204" pitchFamily="34" charset="0"/>
              <a:cs typeface="Arial" pitchFamily="34" charset="0"/>
            </a:endParaRPr>
          </a:p>
        </p:txBody>
      </p:sp>
      <p:pic>
        <p:nvPicPr>
          <p:cNvPr id="2" name="Cách viết M kiểu 2 thầy hướng dẫn">
            <a:hlinkClick r:id="" action="ppaction://media"/>
            <a:extLst>
              <a:ext uri="{FF2B5EF4-FFF2-40B4-BE49-F238E27FC236}">
                <a16:creationId xmlns:a16="http://schemas.microsoft.com/office/drawing/2014/main" xmlns="" id="{387BE0DF-A5E1-4803-AC4C-F1BB439D398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contrast="40000"/>
          </a:blip>
          <a:srcRect l="34656" t="21652" r="30092" b="24880"/>
          <a:stretch/>
        </p:blipFill>
        <p:spPr>
          <a:xfrm>
            <a:off x="6362299" y="2286677"/>
            <a:ext cx="5281906" cy="429265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57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Mẫu giấy 4 ô ly - Mẫu giấy rèn chữ 4 ô ly cho học sinh lớp 1">
            <a:extLst>
              <a:ext uri="{FF2B5EF4-FFF2-40B4-BE49-F238E27FC236}">
                <a16:creationId xmlns:a16="http://schemas.microsoft.com/office/drawing/2014/main" xmlns="" id="{3A571203-5C6E-463D-A95A-E3783F88A430}"/>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6426" t="4440" r="2929" b="34157"/>
          <a:stretch/>
        </p:blipFill>
        <p:spPr bwMode="auto">
          <a:xfrm>
            <a:off x="929" y="0"/>
            <a:ext cx="12284466" cy="704807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
          <p:cNvSpPr txBox="1">
            <a:spLocks noChangeArrowheads="1"/>
          </p:cNvSpPr>
          <p:nvPr/>
        </p:nvSpPr>
        <p:spPr>
          <a:xfrm>
            <a:off x="1833825" y="3078777"/>
            <a:ext cx="1229360" cy="759793"/>
          </a:xfrm>
          <a:prstGeom prst="rect">
            <a:avLst/>
          </a:prstGeom>
        </p:spPr>
        <p:txBody>
          <a:bodyPr vert="horz" lIns="91440" tIns="45720" rIns="91440" bIns="45720" rtlCol="0">
            <a:noAutofit/>
          </a:bodyPr>
          <a:lstStyle/>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23" name="Rectangle 3"/>
          <p:cNvSpPr txBox="1">
            <a:spLocks noChangeArrowheads="1"/>
          </p:cNvSpPr>
          <p:nvPr/>
        </p:nvSpPr>
        <p:spPr>
          <a:xfrm>
            <a:off x="4846122" y="3068785"/>
            <a:ext cx="1016000" cy="690721"/>
          </a:xfrm>
          <a:prstGeom prst="rect">
            <a:avLst/>
          </a:prstGeom>
        </p:spPr>
        <p:txBody>
          <a:bodyPr vert="horz" lIns="91440" tIns="45720" rIns="91440" bIns="45720" rtlCol="0">
            <a:noAutofit/>
          </a:bodyPr>
          <a:lstStyle/>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p:txBody>
      </p:sp>
      <p:sp>
        <p:nvSpPr>
          <p:cNvPr id="24" name="Rectangle 3"/>
          <p:cNvSpPr txBox="1">
            <a:spLocks noChangeArrowheads="1"/>
          </p:cNvSpPr>
          <p:nvPr/>
        </p:nvSpPr>
        <p:spPr>
          <a:xfrm>
            <a:off x="6317117" y="3072444"/>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itchFamily="34" charset="0"/>
              <a:cs typeface="Arial" pitchFamily="34" charset="0"/>
            </a:endParaRPr>
          </a:p>
        </p:txBody>
      </p:sp>
      <p:sp>
        <p:nvSpPr>
          <p:cNvPr id="42" name="Rectangle 3"/>
          <p:cNvSpPr txBox="1">
            <a:spLocks noChangeArrowheads="1"/>
          </p:cNvSpPr>
          <p:nvPr/>
        </p:nvSpPr>
        <p:spPr>
          <a:xfrm>
            <a:off x="7765476" y="3055137"/>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44" name="Rectangle 3"/>
          <p:cNvSpPr txBox="1">
            <a:spLocks noChangeArrowheads="1"/>
          </p:cNvSpPr>
          <p:nvPr/>
        </p:nvSpPr>
        <p:spPr>
          <a:xfrm>
            <a:off x="3288962" y="3060172"/>
            <a:ext cx="1229360" cy="759793"/>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45" name="Rectangle 3"/>
          <p:cNvSpPr txBox="1">
            <a:spLocks noChangeArrowheads="1"/>
          </p:cNvSpPr>
          <p:nvPr/>
        </p:nvSpPr>
        <p:spPr>
          <a:xfrm>
            <a:off x="9213636" y="3060454"/>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55" name="Rectangle 3"/>
          <p:cNvSpPr txBox="1">
            <a:spLocks noChangeArrowheads="1"/>
          </p:cNvSpPr>
          <p:nvPr/>
        </p:nvSpPr>
        <p:spPr>
          <a:xfrm>
            <a:off x="1969771" y="3771574"/>
            <a:ext cx="1016000" cy="690721"/>
          </a:xfrm>
          <a:prstGeom prst="rect">
            <a:avLst/>
          </a:prstGeom>
        </p:spPr>
        <p:txBody>
          <a:bodyPr vert="horz" lIns="91440" tIns="45720" rIns="91440" bIns="45720" rtlCol="0">
            <a:noAutofit/>
          </a:bodyPr>
          <a:lstStyle/>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p:txBody>
      </p:sp>
      <p:sp>
        <p:nvSpPr>
          <p:cNvPr id="56" name="Rectangle 3"/>
          <p:cNvSpPr txBox="1">
            <a:spLocks noChangeArrowheads="1"/>
          </p:cNvSpPr>
          <p:nvPr/>
        </p:nvSpPr>
        <p:spPr>
          <a:xfrm>
            <a:off x="3402785" y="3770794"/>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7" name="Rectangle 3"/>
          <p:cNvSpPr txBox="1">
            <a:spLocks noChangeArrowheads="1"/>
          </p:cNvSpPr>
          <p:nvPr/>
        </p:nvSpPr>
        <p:spPr>
          <a:xfrm>
            <a:off x="6324769" y="3785968"/>
            <a:ext cx="1016000" cy="690721"/>
          </a:xfrm>
          <a:prstGeom prst="rect">
            <a:avLst/>
          </a:prstGeom>
        </p:spPr>
        <p:txBody>
          <a:bodyPr vert="horz" lIns="91440" tIns="45720" rIns="91440" bIns="45720" rtlCol="0">
            <a:noAutofit/>
          </a:bodyPr>
          <a:lstStyle/>
          <a:p>
            <a:pPr algn="ctr">
              <a:defRPr/>
            </a:pPr>
            <a:r>
              <a:rPr lang="en-US" sz="3600" b="1" i="1" dirty="0" smtClean="0">
                <a:solidFill>
                  <a:prstClr val="black"/>
                </a:solidFill>
                <a:latin typeface="HP001 5 hàng" panose="020B0603050302020204" pitchFamily="34" charset="0"/>
                <a:ea typeface="Arial-Rounded" pitchFamily="34" charset="0"/>
                <a:cs typeface="Arial-Rounded" pitchFamily="34" charset="0"/>
              </a:rPr>
              <a:t>                      </a:t>
            </a: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8" name="Rectangle 3"/>
          <p:cNvSpPr txBox="1">
            <a:spLocks noChangeArrowheads="1"/>
          </p:cNvSpPr>
          <p:nvPr/>
        </p:nvSpPr>
        <p:spPr>
          <a:xfrm>
            <a:off x="4844895" y="3781776"/>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9" name="Rectangle 3"/>
          <p:cNvSpPr txBox="1">
            <a:spLocks noChangeArrowheads="1"/>
          </p:cNvSpPr>
          <p:nvPr/>
        </p:nvSpPr>
        <p:spPr>
          <a:xfrm>
            <a:off x="9213101" y="3772709"/>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60" name="Rectangle 3"/>
          <p:cNvSpPr txBox="1">
            <a:spLocks noChangeArrowheads="1"/>
          </p:cNvSpPr>
          <p:nvPr/>
        </p:nvSpPr>
        <p:spPr>
          <a:xfrm>
            <a:off x="7768175" y="3767901"/>
            <a:ext cx="1016000" cy="75216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31" name="Rectangle 3">
            <a:extLst>
              <a:ext uri="{FF2B5EF4-FFF2-40B4-BE49-F238E27FC236}">
                <a16:creationId xmlns:a16="http://schemas.microsoft.com/office/drawing/2014/main" xmlns="" id="{F563FA05-0313-4076-9933-0CC6BC103C5F}"/>
              </a:ext>
            </a:extLst>
          </p:cNvPr>
          <p:cNvSpPr txBox="1">
            <a:spLocks noChangeArrowheads="1"/>
          </p:cNvSpPr>
          <p:nvPr/>
        </p:nvSpPr>
        <p:spPr>
          <a:xfrm>
            <a:off x="10677438" y="3069633"/>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33" name="Rectangle 3">
            <a:extLst>
              <a:ext uri="{FF2B5EF4-FFF2-40B4-BE49-F238E27FC236}">
                <a16:creationId xmlns:a16="http://schemas.microsoft.com/office/drawing/2014/main" xmlns="" id="{A18DE94C-E6ED-4E76-84CB-DB33B67E2D32}"/>
              </a:ext>
            </a:extLst>
          </p:cNvPr>
          <p:cNvSpPr txBox="1">
            <a:spLocks noChangeArrowheads="1"/>
          </p:cNvSpPr>
          <p:nvPr/>
        </p:nvSpPr>
        <p:spPr>
          <a:xfrm>
            <a:off x="10661777" y="3781888"/>
            <a:ext cx="1016000" cy="690721"/>
          </a:xfrm>
          <a:prstGeom prst="rect">
            <a:avLst/>
          </a:prstGeom>
        </p:spPr>
        <p:txBody>
          <a:bodyPr vert="horz" lIns="91440" tIns="45720" rIns="91440" bIns="45720" rtlCol="0">
            <a:noAutofit/>
          </a:bodyPr>
          <a:lstStyle/>
          <a:p>
            <a:pPr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3" name="Rectangle 3"/>
          <p:cNvSpPr txBox="1">
            <a:spLocks noChangeArrowheads="1"/>
          </p:cNvSpPr>
          <p:nvPr/>
        </p:nvSpPr>
        <p:spPr>
          <a:xfrm>
            <a:off x="1272528" y="263532"/>
            <a:ext cx="8908534" cy="610563"/>
          </a:xfrm>
          <a:prstGeom prst="rect">
            <a:avLst/>
          </a:prstGeom>
        </p:spPr>
        <p:txBody>
          <a:bodyPr vert="horz" lIns="91440" tIns="45720" rIns="91440" bIns="45720" rtlCol="0">
            <a:noAutofit/>
          </a:bodyPr>
          <a:lstStyle/>
          <a:p>
            <a:pPr lvl="0">
              <a:defRPr/>
            </a:pPr>
            <a:r>
              <a:rPr lang="en-US" sz="3600" b="1" i="1" dirty="0" err="1">
                <a:solidFill>
                  <a:prstClr val="black"/>
                </a:solidFill>
                <a:latin typeface="HP001 5 hàng" panose="020B0603050302020204" pitchFamily="34" charset="0"/>
                <a:ea typeface="Arial-Rounded" pitchFamily="34" charset="0"/>
                <a:cs typeface="Arial-Rounded" pitchFamily="34" charset="0"/>
              </a:rPr>
              <a:t>Thứ</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ba</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ngày</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smtClean="0">
                <a:solidFill>
                  <a:prstClr val="black"/>
                </a:solidFill>
                <a:latin typeface="HP001 5 hàng" panose="020B0603050302020204" pitchFamily="34" charset="0"/>
                <a:ea typeface="Arial-Rounded" pitchFamily="34" charset="0"/>
                <a:cs typeface="Arial-Rounded" pitchFamily="34" charset="0"/>
              </a:rPr>
              <a:t>4 </a:t>
            </a:r>
            <a:r>
              <a:rPr lang="en-US" sz="3600" b="1" i="1" dirty="0" err="1" smtClean="0">
                <a:solidFill>
                  <a:prstClr val="black"/>
                </a:solidFill>
                <a:latin typeface="HP001 5 hàng" panose="020B0603050302020204" pitchFamily="34" charset="0"/>
                <a:ea typeface="Arial-Rounded" pitchFamily="34" charset="0"/>
                <a:cs typeface="Arial-Rounded" pitchFamily="34" charset="0"/>
              </a:rPr>
              <a:t>tháng</a:t>
            </a:r>
            <a:r>
              <a:rPr lang="en-US" sz="3600" b="1" i="1" dirty="0" smtClean="0">
                <a:solidFill>
                  <a:prstClr val="black"/>
                </a:solidFill>
                <a:latin typeface="HP001 5 hàng" panose="020B0603050302020204" pitchFamily="34" charset="0"/>
                <a:ea typeface="Arial-Rounded" pitchFamily="34" charset="0"/>
                <a:cs typeface="Arial-Rounded" pitchFamily="34" charset="0"/>
              </a:rPr>
              <a:t> </a:t>
            </a:r>
            <a:r>
              <a:rPr lang="en-US" sz="3600" b="1" i="1" dirty="0">
                <a:solidFill>
                  <a:prstClr val="black"/>
                </a:solidFill>
                <a:latin typeface="HP001 5 hàng" panose="020B0603050302020204" pitchFamily="34" charset="0"/>
                <a:ea typeface="Arial-Rounded" pitchFamily="34" charset="0"/>
                <a:cs typeface="Arial-Rounded" pitchFamily="34" charset="0"/>
              </a:rPr>
              <a:t>4 </a:t>
            </a:r>
            <a:r>
              <a:rPr lang="en-US" sz="3600" b="1" i="1" dirty="0" err="1">
                <a:solidFill>
                  <a:prstClr val="black"/>
                </a:solidFill>
                <a:latin typeface="HP001 5 hàng" panose="020B0603050302020204" pitchFamily="34" charset="0"/>
                <a:ea typeface="Arial-Rounded" pitchFamily="34" charset="0"/>
                <a:cs typeface="Arial-Rounded" pitchFamily="34" charset="0"/>
              </a:rPr>
              <a:t>năm</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smtClean="0">
                <a:solidFill>
                  <a:prstClr val="black"/>
                </a:solidFill>
                <a:latin typeface="HP001 5 hàng" panose="020B0603050302020204" pitchFamily="34" charset="0"/>
                <a:ea typeface="Arial-Rounded" pitchFamily="34" charset="0"/>
                <a:cs typeface="Arial-Rounded" pitchFamily="34" charset="0"/>
              </a:rPr>
              <a:t>2023</a:t>
            </a: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anose="020B0603050302020204" pitchFamily="34" charset="0"/>
              <a:cs typeface="Arial" pitchFamily="34" charset="0"/>
            </a:endParaRPr>
          </a:p>
        </p:txBody>
      </p:sp>
      <p:sp>
        <p:nvSpPr>
          <p:cNvPr id="21" name="Rectangle 3"/>
          <p:cNvSpPr txBox="1">
            <a:spLocks noChangeArrowheads="1"/>
          </p:cNvSpPr>
          <p:nvPr/>
        </p:nvSpPr>
        <p:spPr>
          <a:xfrm>
            <a:off x="1315708" y="969697"/>
            <a:ext cx="5878352" cy="569275"/>
          </a:xfrm>
          <a:prstGeom prst="rect">
            <a:avLst/>
          </a:prstGeom>
        </p:spPr>
        <p:txBody>
          <a:bodyPr vert="horz" lIns="91440" tIns="45720" rIns="91440" bIns="45720" rtlCol="0">
            <a:noAutofit/>
          </a:bodyPr>
          <a:lstStyle/>
          <a:p>
            <a:pPr lvl="0">
              <a:defRPr/>
            </a:pPr>
            <a:r>
              <a:rPr lang="en-US" sz="3600" b="1" i="1" dirty="0" err="1">
                <a:solidFill>
                  <a:prstClr val="black"/>
                </a:solidFill>
                <a:latin typeface="HP001 5 hàng" panose="020B0603050302020204" pitchFamily="34" charset="0"/>
                <a:ea typeface="Arial-Rounded" pitchFamily="34" charset="0"/>
                <a:cs typeface="Arial-Rounded" pitchFamily="34" charset="0"/>
              </a:rPr>
              <a:t>Viết</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Chữ</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hoa</a:t>
            </a:r>
            <a:r>
              <a:rPr lang="en-US" sz="3600" b="1" i="1" dirty="0">
                <a:solidFill>
                  <a:prstClr val="black"/>
                </a:solidFill>
                <a:latin typeface="HP001 5 hàng" pitchFamily="34" charset="0"/>
                <a:ea typeface="Arial-Rounded" pitchFamily="34" charset="0"/>
                <a:cs typeface="Arial-Rounded" pitchFamily="34" charset="0"/>
              </a:rPr>
              <a:t> </a:t>
            </a:r>
            <a:r>
              <a:rPr lang="en-US" sz="3600" b="1" i="1" dirty="0" smtClean="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p:txBody>
      </p:sp>
      <p:sp>
        <p:nvSpPr>
          <p:cNvPr id="26" name="Rectangle 3"/>
          <p:cNvSpPr txBox="1">
            <a:spLocks noChangeArrowheads="1"/>
          </p:cNvSpPr>
          <p:nvPr/>
        </p:nvSpPr>
        <p:spPr>
          <a:xfrm>
            <a:off x="2064700" y="1557977"/>
            <a:ext cx="969819" cy="690721"/>
          </a:xfrm>
          <a:prstGeom prst="rect">
            <a:avLst/>
          </a:prstGeom>
        </p:spPr>
        <p:txBody>
          <a:bodyPr vert="horz" lIns="91440" tIns="45720" rIns="91440" bIns="45720" rtlCol="0">
            <a:noAutofit/>
          </a:bodyPr>
          <a:lstStyle/>
          <a:p>
            <a:pPr lvl="0" algn="ctr">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anose="020B0603050302020204" pitchFamily="34" charset="0"/>
              <a:cs typeface="Arial" pitchFamily="34" charset="0"/>
            </a:endParaRPr>
          </a:p>
        </p:txBody>
      </p:sp>
      <p:sp>
        <p:nvSpPr>
          <p:cNvPr id="46" name="Rectangle 3"/>
          <p:cNvSpPr txBox="1">
            <a:spLocks noChangeArrowheads="1"/>
          </p:cNvSpPr>
          <p:nvPr/>
        </p:nvSpPr>
        <p:spPr>
          <a:xfrm>
            <a:off x="-4470400" y="3576480"/>
            <a:ext cx="20116800" cy="2824321"/>
          </a:xfrm>
          <a:prstGeom prst="rect">
            <a:avLst/>
          </a:prstGeom>
        </p:spPr>
        <p:txBody>
          <a:bodyPr vert="horz" lIns="91440" tIns="45720" rIns="91440" bIns="45720" rtlCol="0">
            <a:noAutofit/>
          </a:bodyPr>
          <a:lstStyle/>
          <a:p>
            <a:pPr lvl="0" algn="ctr">
              <a:defRPr/>
            </a:pPr>
            <a:endParaRPr lang="en-US" sz="3600" b="1" i="1" dirty="0">
              <a:solidFill>
                <a:prstClr val="black"/>
              </a:solidFill>
              <a:latin typeface="HP001 5 hàng"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cxnSp>
        <p:nvCxnSpPr>
          <p:cNvPr id="22" name="Connector: Elbow 8">
            <a:extLst>
              <a:ext uri="{FF2B5EF4-FFF2-40B4-BE49-F238E27FC236}">
                <a16:creationId xmlns:a16="http://schemas.microsoft.com/office/drawing/2014/main" xmlns="" id="{70CA6425-9EF6-471B-B8AB-ABF049856684}"/>
              </a:ext>
            </a:extLst>
          </p:cNvPr>
          <p:cNvCxnSpPr>
            <a:cxnSpLocks/>
          </p:cNvCxnSpPr>
          <p:nvPr/>
        </p:nvCxnSpPr>
        <p:spPr>
          <a:xfrm rot="16200000" flipH="1">
            <a:off x="-1353896" y="4171256"/>
            <a:ext cx="4188656" cy="1498648"/>
          </a:xfrm>
          <a:prstGeom prst="bentConnector3">
            <a:avLst>
              <a:gd name="adj1" fmla="val -529"/>
            </a:avLst>
          </a:prstGeom>
          <a:ln w="1905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E0498E38-C808-4C6D-AD79-BEF398DD7C1E}"/>
              </a:ext>
            </a:extLst>
          </p:cNvPr>
          <p:cNvCxnSpPr>
            <a:cxnSpLocks/>
          </p:cNvCxnSpPr>
          <p:nvPr/>
        </p:nvCxnSpPr>
        <p:spPr>
          <a:xfrm>
            <a:off x="20548" y="0"/>
            <a:ext cx="0" cy="700697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F776C8C-C2A4-4635-8993-E3AD8C390902}"/>
              </a:ext>
            </a:extLst>
          </p:cNvPr>
          <p:cNvCxnSpPr/>
          <p:nvPr/>
        </p:nvCxnSpPr>
        <p:spPr>
          <a:xfrm>
            <a:off x="1489756" y="1580011"/>
            <a:ext cx="713617" cy="0"/>
          </a:xfrm>
          <a:prstGeom prst="line">
            <a:avLst/>
          </a:prstGeom>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2064698" y="2328658"/>
            <a:ext cx="9482531" cy="2123658"/>
          </a:xfrm>
          <a:prstGeom prst="rect">
            <a:avLst/>
          </a:prstGeom>
          <a:noFill/>
        </p:spPr>
        <p:txBody>
          <a:bodyPr wrap="square" rtlCol="0">
            <a:spAutoFit/>
          </a:bodyPr>
          <a:lstStyle/>
          <a:p>
            <a:r>
              <a:rPr lang="en-US" sz="4400" dirty="0" smtClean="0">
                <a:latin typeface=".VnLinusH" pitchFamily="34" charset="0"/>
              </a:rPr>
              <a:t>M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a:latin typeface=".VnLinusH" pitchFamily="34" charset="0"/>
              </a:rPr>
              <a:t> </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a:latin typeface=".VnLinusH" pitchFamily="34" charset="0"/>
              </a:rPr>
              <a:t>M</a:t>
            </a:r>
            <a:r>
              <a:rPr lang="en-US" sz="4400" dirty="0">
                <a:latin typeface=".VnLinusH" pitchFamily="34" charset="0"/>
              </a:rPr>
              <a:t>          </a:t>
            </a:r>
            <a:r>
              <a:rPr lang="en-US" sz="4400" dirty="0" err="1">
                <a:latin typeface=".VnLinusH" pitchFamily="34" charset="0"/>
              </a:rPr>
              <a:t>M</a:t>
            </a:r>
            <a:r>
              <a:rPr lang="en-US" sz="4400" dirty="0">
                <a:latin typeface=".VnLinusH" pitchFamily="34" charset="0"/>
              </a:rPr>
              <a:t>          </a:t>
            </a:r>
            <a:r>
              <a:rPr lang="en-US" sz="4400" dirty="0" err="1">
                <a:latin typeface=".VnLinusH" pitchFamily="34" charset="0"/>
              </a:rPr>
              <a:t>M</a:t>
            </a:r>
            <a:r>
              <a:rPr lang="en-US" sz="4400" dirty="0">
                <a:latin typeface=".VnLinusH" pitchFamily="34" charset="0"/>
              </a:rPr>
              <a:t>         </a:t>
            </a:r>
            <a:r>
              <a:rPr lang="en-US" sz="4400" dirty="0" err="1" smtClean="0">
                <a:latin typeface=".VnLinusH" pitchFamily="34" charset="0"/>
              </a:rPr>
              <a:t>M</a:t>
            </a:r>
            <a:r>
              <a:rPr lang="en-US" sz="4400" dirty="0" smtClean="0">
                <a:latin typeface=".VnLinusH" pitchFamily="34" charset="0"/>
              </a:rPr>
              <a:t>           </a:t>
            </a:r>
            <a:r>
              <a:rPr lang="en-US" sz="4400" dirty="0" err="1" smtClean="0">
                <a:latin typeface=".VnLinusH" pitchFamily="34" charset="0"/>
              </a:rPr>
              <a:t>M</a:t>
            </a:r>
            <a:r>
              <a:rPr lang="en-US" sz="4400" dirty="0">
                <a:latin typeface=".VnLinusH" pitchFamily="34" charset="0"/>
              </a:rPr>
              <a:t> </a:t>
            </a:r>
            <a:r>
              <a:rPr lang="en-US" sz="4400" dirty="0" smtClean="0">
                <a:latin typeface=".VnLinusH" pitchFamily="34" charset="0"/>
              </a:rPr>
              <a:t>          </a:t>
            </a:r>
            <a:r>
              <a:rPr lang="en-US" sz="4400" dirty="0" err="1" smtClean="0">
                <a:latin typeface=".VnLinusH" pitchFamily="34" charset="0"/>
              </a:rPr>
              <a:t>M</a:t>
            </a:r>
            <a:endParaRPr lang="en-US" dirty="0">
              <a:latin typeface=".VnLinusH" pitchFamily="34" charset="0"/>
            </a:endParaRPr>
          </a:p>
        </p:txBody>
      </p:sp>
    </p:spTree>
    <p:extLst>
      <p:ext uri="{BB962C8B-B14F-4D97-AF65-F5344CB8AC3E}">
        <p14:creationId xmlns:p14="http://schemas.microsoft.com/office/powerpoint/2010/main" val="309704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nodePh="1">
                                  <p:stCondLst>
                                    <p:cond delay="0"/>
                                  </p:stCondLst>
                                  <p:endCondLst>
                                    <p:cond evt="begin" delay="0">
                                      <p:tn val="30"/>
                                    </p:cond>
                                  </p:end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nodePh="1">
                                  <p:stCondLst>
                                    <p:cond delay="0"/>
                                  </p:stCondLst>
                                  <p:endCondLst>
                                    <p:cond evt="begin" delay="0">
                                      <p:tn val="35"/>
                                    </p:cond>
                                  </p:end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nodePh="1">
                                  <p:stCondLst>
                                    <p:cond delay="0"/>
                                  </p:stCondLst>
                                  <p:endCondLst>
                                    <p:cond evt="begin" delay="0">
                                      <p:tn val="40"/>
                                    </p:cond>
                                  </p:end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 grpId="0"/>
      <p:bldP spid="24" grpId="0"/>
      <p:bldP spid="42" grpId="0"/>
      <p:bldP spid="44" grpId="0"/>
      <p:bldP spid="45" grpId="0"/>
      <p:bldP spid="55" grpId="0"/>
      <p:bldP spid="56" grpId="0"/>
      <p:bldP spid="57" grpId="0"/>
      <p:bldP spid="58" grpId="0"/>
      <p:bldP spid="59" grpId="0"/>
      <p:bldP spid="60" grpId="0"/>
      <p:bldP spid="31"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72059BF-ED06-4209-BFD0-93582009FD66}"/>
              </a:ext>
            </a:extLst>
          </p:cNvPr>
          <p:cNvSpPr/>
          <p:nvPr/>
        </p:nvSpPr>
        <p:spPr>
          <a:xfrm>
            <a:off x="542692" y="2645720"/>
            <a:ext cx="11143340" cy="42122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7DB49CAE-2C8B-44BA-964B-BC61B97D3FA3}"/>
              </a:ext>
            </a:extLst>
          </p:cNvPr>
          <p:cNvSpPr txBox="1"/>
          <p:nvPr/>
        </p:nvSpPr>
        <p:spPr>
          <a:xfrm>
            <a:off x="1617201" y="2869739"/>
            <a:ext cx="6778373"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0634D74D-913B-4802-BB28-A015795A10E2}"/>
              </a:ext>
            </a:extLst>
          </p:cNvPr>
          <p:cNvSpPr txBox="1"/>
          <p:nvPr/>
        </p:nvSpPr>
        <p:spPr>
          <a:xfrm>
            <a:off x="1607676" y="3588222"/>
            <a:ext cx="9438276"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Khoảng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05A10E71-8038-4EA6-8E3D-21746AC27849}"/>
              </a:ext>
            </a:extLst>
          </p:cNvPr>
          <p:cNvSpPr txBox="1"/>
          <p:nvPr/>
        </p:nvSpPr>
        <p:spPr>
          <a:xfrm>
            <a:off x="1617202" y="4369802"/>
            <a:ext cx="8550926"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Độ cao của các chữ cái như thế nào?</a:t>
            </a:r>
            <a:endParaRPr lang="en-US" sz="3200"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xmlns="" id="{9CA4E568-FAAC-4B7D-AE00-9DA6941F19EC}"/>
              </a:ext>
            </a:extLst>
          </p:cNvPr>
          <p:cNvSpPr txBox="1">
            <a:spLocks noChangeArrowheads="1"/>
          </p:cNvSpPr>
          <p:nvPr/>
        </p:nvSpPr>
        <p:spPr>
          <a:xfrm>
            <a:off x="553658" y="160179"/>
            <a:ext cx="4652042" cy="1219200"/>
          </a:xfrm>
          <a:prstGeom prst="rect">
            <a:avLst/>
          </a:prstGeom>
        </p:spPr>
        <p:txBody>
          <a:bodyPr vert="horz" lIns="91440" tIns="45720" rIns="91440" bIns="45720" rtlCol="0">
            <a:noAutofit/>
          </a:bodyPr>
          <a:lstStyle/>
          <a:p>
            <a:pPr lvl="0">
              <a:defRPr/>
            </a:pPr>
            <a:r>
              <a:rPr lang="en-US" sz="3600" b="1" i="1" dirty="0">
                <a:solidFill>
                  <a:prstClr val="black"/>
                </a:solidFill>
                <a:latin typeface="HP001 5 hàng" panose="020B0603050302020204" pitchFamily="34" charset="0"/>
                <a:ea typeface="Arial-Rounded" pitchFamily="34" charset="0"/>
                <a:cs typeface="Arial-Rounded" pitchFamily="34" charset="0"/>
              </a:rPr>
              <a:t>2. </a:t>
            </a:r>
            <a:r>
              <a:rPr lang="en-US" sz="3600" b="1" i="1" dirty="0" err="1">
                <a:solidFill>
                  <a:prstClr val="black"/>
                </a:solidFill>
                <a:latin typeface="HP001 5 hàng" panose="020B0603050302020204" pitchFamily="34" charset="0"/>
                <a:ea typeface="Arial-Rounded" pitchFamily="34" charset="0"/>
                <a:cs typeface="Arial-Rounded" pitchFamily="34" charset="0"/>
              </a:rPr>
              <a:t>Viết</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ứng</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dụng</a:t>
            </a:r>
            <a:r>
              <a:rPr lang="en-US" sz="3600" b="1" i="1" dirty="0">
                <a:solidFill>
                  <a:prstClr val="black"/>
                </a:solidFill>
                <a:latin typeface="HP001 5 hàng" panose="020B0603050302020204" pitchFamily="34" charset="0"/>
                <a:ea typeface="Arial-Rounded" pitchFamily="34" charset="0"/>
                <a:cs typeface="Arial-Rounded" pitchFamily="34" charset="0"/>
              </a:rPr>
              <a:t>.</a:t>
            </a:r>
            <a:endParaRPr lang="en-US" sz="3600" b="1" i="1" u="sng" dirty="0">
              <a:latin typeface="HP001 5 hàng" panose="020B0603050302020204" pitchFamily="34" charset="0"/>
              <a:cs typeface="Arial" pitchFamily="34" charset="0"/>
            </a:endParaRPr>
          </a:p>
        </p:txBody>
      </p:sp>
      <p:pic>
        <p:nvPicPr>
          <p:cNvPr id="8" name="Picture 2" descr="Mẫu giấy 4 ô ly - Mẫu giấy rèn chữ 4 ô ly cho học sinh lớp 1">
            <a:extLst>
              <a:ext uri="{FF2B5EF4-FFF2-40B4-BE49-F238E27FC236}">
                <a16:creationId xmlns:a16="http://schemas.microsoft.com/office/drawing/2014/main" xmlns="" id="{37EA13DA-B342-432D-8D2C-B5854CC07AC7}"/>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8323" t="28863" r="7406" b="59368"/>
          <a:stretch/>
        </p:blipFill>
        <p:spPr bwMode="auto">
          <a:xfrm>
            <a:off x="1287346" y="986459"/>
            <a:ext cx="9579942" cy="153511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xmlns="" id="{FEF8F071-F76E-4007-A666-2FB1F9AACE85}"/>
              </a:ext>
            </a:extLst>
          </p:cNvPr>
          <p:cNvSpPr txBox="1">
            <a:spLocks noChangeArrowheads="1"/>
          </p:cNvSpPr>
          <p:nvPr/>
        </p:nvSpPr>
        <p:spPr>
          <a:xfrm>
            <a:off x="1910985" y="1291739"/>
            <a:ext cx="9099962" cy="626839"/>
          </a:xfrm>
          <a:prstGeom prst="rect">
            <a:avLst/>
          </a:prstGeom>
        </p:spPr>
        <p:txBody>
          <a:bodyPr vert="horz" lIns="91440" tIns="45720" rIns="91440" bIns="45720" rtlCol="0">
            <a:noAutofit/>
          </a:bodyPr>
          <a:lstStyle/>
          <a:p>
            <a:pPr lvl="0">
              <a:defRPr/>
            </a:pPr>
            <a:r>
              <a:rPr lang="en-US" sz="4800" b="1" i="1" dirty="0" err="1">
                <a:solidFill>
                  <a:srgbClr val="9E0069"/>
                </a:solidFill>
                <a:latin typeface=".VnLinusH" pitchFamily="34" charset="0"/>
                <a:ea typeface="Arial-Rounded" pitchFamily="34" charset="0"/>
                <a:cs typeface="Arial-Rounded" pitchFamily="34" charset="0"/>
              </a:rPr>
              <a:t>M</a:t>
            </a:r>
            <a:r>
              <a:rPr lang="en-US" sz="4800" b="1" i="1" dirty="0" err="1" smtClean="0">
                <a:solidFill>
                  <a:srgbClr val="9E0069"/>
                </a:solidFill>
                <a:latin typeface="Amazone" pitchFamily="66" charset="0"/>
                <a:ea typeface="Arial-Rounded" pitchFamily="34" charset="0"/>
                <a:cs typeface="Arial-Rounded" pitchFamily="34" charset="0"/>
              </a:rPr>
              <a:t>uốn</a:t>
            </a:r>
            <a:r>
              <a:rPr lang="en-US" sz="4800" b="1" i="1" dirty="0" smtClean="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biết</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phải</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hỏi</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muốn</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giỏi</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phải</a:t>
            </a:r>
            <a:r>
              <a:rPr lang="en-US" sz="4800" b="1" i="1" dirty="0">
                <a:solidFill>
                  <a:srgbClr val="9E0069"/>
                </a:solidFill>
                <a:latin typeface="Amazone" pitchFamily="66" charset="0"/>
                <a:ea typeface="Arial-Rounded" pitchFamily="34" charset="0"/>
                <a:cs typeface="Arial-Rounded" pitchFamily="34" charset="0"/>
              </a:rPr>
              <a:t> </a:t>
            </a:r>
            <a:r>
              <a:rPr lang="en-US" sz="4800" b="1" i="1" dirty="0" err="1">
                <a:solidFill>
                  <a:srgbClr val="9E0069"/>
                </a:solidFill>
                <a:latin typeface="Amazone" pitchFamily="66" charset="0"/>
                <a:ea typeface="Arial-Rounded" pitchFamily="34" charset="0"/>
                <a:cs typeface="Arial-Rounded" pitchFamily="34" charset="0"/>
              </a:rPr>
              <a:t>học</a:t>
            </a:r>
            <a:r>
              <a:rPr lang="en-US" sz="4800" b="1" i="1" dirty="0">
                <a:solidFill>
                  <a:srgbClr val="9E0069"/>
                </a:solidFill>
                <a:latin typeface="Amazone" pitchFamily="66" charset="0"/>
                <a:ea typeface="Arial-Rounded" pitchFamily="34" charset="0"/>
                <a:cs typeface="Arial-Rounded" pitchFamily="34" charset="0"/>
              </a:rPr>
              <a:t>.</a:t>
            </a:r>
          </a:p>
        </p:txBody>
      </p:sp>
      <p:sp>
        <p:nvSpPr>
          <p:cNvPr id="10" name="TextBox 9">
            <a:extLst>
              <a:ext uri="{FF2B5EF4-FFF2-40B4-BE49-F238E27FC236}">
                <a16:creationId xmlns:a16="http://schemas.microsoft.com/office/drawing/2014/main" xmlns="" id="{A5126842-2C54-46B2-A265-92491DADFB6A}"/>
              </a:ext>
            </a:extLst>
          </p:cNvPr>
          <p:cNvSpPr txBox="1"/>
          <p:nvPr/>
        </p:nvSpPr>
        <p:spPr>
          <a:xfrm>
            <a:off x="1617202" y="5175947"/>
            <a:ext cx="8967122"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Cách đặt các dấu thanh như thế nào?</a:t>
            </a:r>
            <a:endParaRPr lang="en-US"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BD095B4F-6949-4C79-8688-0ED8496CCCBB}"/>
              </a:ext>
            </a:extLst>
          </p:cNvPr>
          <p:cNvSpPr txBox="1"/>
          <p:nvPr/>
        </p:nvSpPr>
        <p:spPr>
          <a:xfrm>
            <a:off x="1607676" y="5982092"/>
            <a:ext cx="8158116"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Nêu vị trí dấu phẩy và dấu chấm.</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553658" y="160179"/>
            <a:ext cx="4652042" cy="1219200"/>
          </a:xfrm>
          <a:prstGeom prst="rect">
            <a:avLst/>
          </a:prstGeom>
        </p:spPr>
        <p:txBody>
          <a:bodyPr vert="horz" lIns="91440" tIns="45720" rIns="91440" bIns="45720" rtlCol="0">
            <a:noAutofit/>
          </a:bodyPr>
          <a:lstStyle/>
          <a:p>
            <a:pPr lvl="0">
              <a:defRPr/>
            </a:pPr>
            <a:r>
              <a:rPr lang="en-US" sz="3600" b="1" i="1" dirty="0">
                <a:solidFill>
                  <a:prstClr val="black"/>
                </a:solidFill>
                <a:latin typeface="HP001 5 hàng" panose="020B0603050302020204" pitchFamily="34" charset="0"/>
                <a:ea typeface="Arial-Rounded" pitchFamily="34" charset="0"/>
                <a:cs typeface="Arial-Rounded" pitchFamily="34" charset="0"/>
              </a:rPr>
              <a:t>2. </a:t>
            </a:r>
            <a:r>
              <a:rPr lang="en-US" sz="3600" b="1" i="1" dirty="0" err="1">
                <a:solidFill>
                  <a:prstClr val="black"/>
                </a:solidFill>
                <a:latin typeface="HP001 5 hàng" panose="020B0603050302020204" pitchFamily="34" charset="0"/>
                <a:ea typeface="Arial-Rounded" pitchFamily="34" charset="0"/>
                <a:cs typeface="Arial-Rounded" pitchFamily="34" charset="0"/>
              </a:rPr>
              <a:t>Viết</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ứng</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dụng</a:t>
            </a:r>
            <a:r>
              <a:rPr lang="en-US" sz="3600" b="1" i="1" dirty="0">
                <a:solidFill>
                  <a:prstClr val="black"/>
                </a:solidFill>
                <a:latin typeface="HP001 5 hàng" panose="020B0603050302020204" pitchFamily="34" charset="0"/>
                <a:ea typeface="Arial-Rounded" pitchFamily="34" charset="0"/>
                <a:cs typeface="Arial-Rounded" pitchFamily="34" charset="0"/>
              </a:rPr>
              <a:t>.</a:t>
            </a:r>
            <a:endParaRPr lang="en-US" sz="3600" b="1" i="1" u="sng" dirty="0">
              <a:latin typeface="HP001 5 hàng" panose="020B0603050302020204" pitchFamily="34" charset="0"/>
              <a:cs typeface="Arial" pitchFamily="34" charset="0"/>
            </a:endParaRPr>
          </a:p>
        </p:txBody>
      </p:sp>
      <p:pic>
        <p:nvPicPr>
          <p:cNvPr id="8" name="Picture 2" descr="Mẫu giấy 4 ô ly - Mẫu giấy rèn chữ 4 ô ly cho học sinh lớp 1">
            <a:extLst>
              <a:ext uri="{FF2B5EF4-FFF2-40B4-BE49-F238E27FC236}">
                <a16:creationId xmlns:a16="http://schemas.microsoft.com/office/drawing/2014/main" xmlns="" id="{992B8E2C-2FF7-4D76-993B-C12C90F792D3}"/>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8323" t="28863" r="7406" b="59368"/>
          <a:stretch/>
        </p:blipFill>
        <p:spPr bwMode="auto">
          <a:xfrm>
            <a:off x="1272830" y="986459"/>
            <a:ext cx="9579942" cy="153511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1896469" y="1291739"/>
            <a:ext cx="9099962" cy="626839"/>
          </a:xfrm>
          <a:prstGeom prst="rect">
            <a:avLst/>
          </a:prstGeom>
        </p:spPr>
        <p:txBody>
          <a:bodyPr vert="horz" lIns="91440" tIns="45720" rIns="91440" bIns="45720" rtlCol="0">
            <a:noAutofit/>
          </a:bodyPr>
          <a:lstStyle/>
          <a:p>
            <a:pPr lvl="0">
              <a:defRPr/>
            </a:pPr>
            <a:r>
              <a:rPr lang="en-US" sz="4000" b="1" i="1" dirty="0" err="1" smtClean="0">
                <a:solidFill>
                  <a:srgbClr val="9E0069"/>
                </a:solidFill>
                <a:latin typeface=".VnLinusH" pitchFamily="34" charset="0"/>
                <a:ea typeface="Arial-Rounded" pitchFamily="34" charset="0"/>
                <a:cs typeface="Arial-Rounded" pitchFamily="34" charset="0"/>
              </a:rPr>
              <a:t>M</a:t>
            </a:r>
            <a:r>
              <a:rPr lang="en-US" sz="4000" b="1" i="1" dirty="0" err="1" smtClean="0">
                <a:solidFill>
                  <a:srgbClr val="9E0069"/>
                </a:solidFill>
                <a:latin typeface="Amazone" pitchFamily="66" charset="0"/>
                <a:ea typeface="Arial-Rounded" pitchFamily="34" charset="0"/>
                <a:cs typeface="Arial-Rounded" pitchFamily="34" charset="0"/>
              </a:rPr>
              <a:t>uốn</a:t>
            </a:r>
            <a:r>
              <a:rPr lang="en-US" sz="4000" b="1" i="1" dirty="0" smtClean="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biết</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phải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hỏi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muốn</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giỏi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phải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học</a:t>
            </a:r>
            <a:r>
              <a:rPr lang="en-US" sz="4000" b="1" i="1" dirty="0">
                <a:solidFill>
                  <a:srgbClr val="9E0069"/>
                </a:solidFill>
                <a:latin typeface="Amazone" pitchFamily="66" charset="0"/>
                <a:ea typeface="Arial-Rounded" pitchFamily="34" charset="0"/>
                <a:cs typeface="Arial-Rounded" pitchFamily="34" charset="0"/>
              </a:rPr>
              <a:t>.</a:t>
            </a:r>
          </a:p>
        </p:txBody>
      </p:sp>
      <p:sp>
        <p:nvSpPr>
          <p:cNvPr id="7" name="Rectangle 1">
            <a:extLst>
              <a:ext uri="{FF2B5EF4-FFF2-40B4-BE49-F238E27FC236}">
                <a16:creationId xmlns:a16="http://schemas.microsoft.com/office/drawing/2014/main" xmlns="" id="{59FBF1EB-4DD4-4898-AADD-6AE591A7F847}"/>
              </a:ext>
            </a:extLst>
          </p:cNvPr>
          <p:cNvSpPr>
            <a:spLocks noChangeArrowheads="1"/>
          </p:cNvSpPr>
          <p:nvPr/>
        </p:nvSpPr>
        <p:spPr bwMode="auto">
          <a:xfrm>
            <a:off x="535932" y="2617712"/>
            <a:ext cx="11177097" cy="523220"/>
          </a:xfrm>
          <a:prstGeom prst="rect">
            <a:avLst/>
          </a:prstGeom>
          <a:solidFill>
            <a:schemeClr val="accent5">
              <a:lumMod val="20000"/>
              <a:lumOff val="80000"/>
            </a:schemeClr>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Đây</a:t>
            </a:r>
            <a:r>
              <a:rPr lang="en-US" sz="2800" dirty="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câu tục ngữ của người Việt Nam nói về giáo dục.</a:t>
            </a:r>
            <a:endParaRPr lang="en-US" sz="2800" dirty="0">
              <a:solidFill>
                <a:srgbClr val="002060"/>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xmlns="" id="{0AB2A52F-0880-4385-9035-BB90F31BF511}"/>
              </a:ext>
            </a:extLst>
          </p:cNvPr>
          <p:cNvSpPr>
            <a:spLocks noChangeArrowheads="1"/>
          </p:cNvSpPr>
          <p:nvPr/>
        </p:nvSpPr>
        <p:spPr bwMode="auto">
          <a:xfrm>
            <a:off x="-548" y="3274877"/>
            <a:ext cx="12192000" cy="954107"/>
          </a:xfrm>
          <a:prstGeom prst="rect">
            <a:avLst/>
          </a:prstGeom>
          <a:solidFill>
            <a:srgbClr val="F2F2F2"/>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Font typeface="Wingdings" panose="05000000000000000000" pitchFamily="2" charset="2"/>
              <a:buChar char="Ø"/>
            </a:pPr>
            <a:r>
              <a:rPr lang="en-US" sz="2800">
                <a:solidFill>
                  <a:srgbClr val="FF0000"/>
                </a:solidFill>
                <a:latin typeface="Arial" panose="020B0604020202020204" pitchFamily="34" charset="0"/>
                <a:cs typeface="Arial" panose="020B0604020202020204" pitchFamily="34" charset="0"/>
              </a:rPr>
              <a:t> </a:t>
            </a:r>
            <a:r>
              <a:rPr lang="en-US" sz="2800" b="1" i="1">
                <a:latin typeface="Arial" panose="020B0604020202020204" pitchFamily="34" charset="0"/>
                <a:cs typeface="Arial" panose="020B0604020202020204" pitchFamily="34" charset="0"/>
              </a:rPr>
              <a:t>Muốn biết phải hỏi</a:t>
            </a: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được </a:t>
            </a:r>
            <a:r>
              <a:rPr lang="vi-VN" sz="2800">
                <a:latin typeface="Arial" panose="020B0604020202020204" pitchFamily="34" charset="0"/>
                <a:cs typeface="Arial" panose="020B0604020202020204" pitchFamily="34" charset="0"/>
              </a:rPr>
              <a:t>hiểu</a:t>
            </a:r>
            <a:r>
              <a:rPr lang="en-US" sz="2800">
                <a:latin typeface="Arial" panose="020B0604020202020204" pitchFamily="34" charset="0"/>
                <a:cs typeface="Arial" panose="020B0604020202020204" pitchFamily="34" charset="0"/>
              </a:rPr>
              <a:t> là có rất nhiều điều chúng ta chưa biết, phải chủ động tìm hiểu và hỏi những người đã biết thì chúng ta sẽ biết. </a:t>
            </a:r>
            <a:endParaRPr lang="en-US" sz="2800" dirty="0">
              <a:solidFill>
                <a:srgbClr val="FF0000"/>
              </a:solidFill>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xmlns="" id="{0434103C-085F-490A-800A-466BEE6FCAB9}"/>
              </a:ext>
            </a:extLst>
          </p:cNvPr>
          <p:cNvSpPr>
            <a:spLocks noChangeArrowheads="1"/>
          </p:cNvSpPr>
          <p:nvPr/>
        </p:nvSpPr>
        <p:spPr bwMode="auto">
          <a:xfrm>
            <a:off x="13966" y="4452869"/>
            <a:ext cx="12192000" cy="2246769"/>
          </a:xfrm>
          <a:prstGeom prst="rect">
            <a:avLst/>
          </a:prstGeom>
          <a:solidFill>
            <a:srgbClr val="F2F2F2"/>
          </a:solid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Font typeface="Wingdings" panose="05000000000000000000" pitchFamily="2" charset="2"/>
              <a:buChar char="Ø"/>
            </a:pPr>
            <a:r>
              <a:rPr lang="en-US" sz="2800">
                <a:solidFill>
                  <a:srgbClr val="FF0000"/>
                </a:solidFill>
                <a:latin typeface="Arial" panose="020B0604020202020204" pitchFamily="34" charset="0"/>
                <a:cs typeface="Arial" panose="020B0604020202020204" pitchFamily="34" charset="0"/>
              </a:rPr>
              <a:t> </a:t>
            </a:r>
            <a:r>
              <a:rPr lang="en-US" sz="2800" b="1" i="1">
                <a:latin typeface="Arial" panose="020B0604020202020204" pitchFamily="34" charset="0"/>
                <a:cs typeface="Arial" panose="020B0604020202020204" pitchFamily="34" charset="0"/>
              </a:rPr>
              <a:t>Muốn giỏi phải học</a:t>
            </a:r>
            <a:r>
              <a:rPr lang="vi-VN" sz="2800" b="1" i="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 được </a:t>
            </a:r>
            <a:r>
              <a:rPr lang="vi-VN" sz="2800">
                <a:latin typeface="Arial" panose="020B0604020202020204" pitchFamily="34" charset="0"/>
                <a:cs typeface="Arial" panose="020B0604020202020204" pitchFamily="34" charset="0"/>
              </a:rPr>
              <a:t>hiểu</a:t>
            </a:r>
            <a:r>
              <a:rPr lang="en-US" sz="2800">
                <a:latin typeface="Arial" panose="020B0604020202020204" pitchFamily="34" charset="0"/>
                <a:cs typeface="Arial" panose="020B0604020202020204" pitchFamily="34" charset="0"/>
              </a:rPr>
              <a:t> là không ai tự nhiên biết, tự nhiên giỏi. Nếu thường xuyên học hỏi và rèn luyện thì sẽ giỏi hơn</a:t>
            </a:r>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Học hỏi từ trường lớp, bạn bè, thầy cô</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cha mẹ, anh chị </a:t>
            </a:r>
            <a:r>
              <a:rPr lang="en-US" sz="2800">
                <a:latin typeface="Arial" panose="020B0604020202020204" pitchFamily="34" charset="0"/>
                <a:cs typeface="Arial" panose="020B0604020202020204" pitchFamily="34" charset="0"/>
              </a:rPr>
              <a:t>em </a:t>
            </a:r>
            <a:r>
              <a:rPr lang="vi-VN" sz="2800">
                <a:latin typeface="Arial" panose="020B0604020202020204" pitchFamily="34" charset="0"/>
                <a:cs typeface="Arial" panose="020B0604020202020204" pitchFamily="34" charset="0"/>
              </a:rPr>
              <a:t>hay những người xung quanh. Kiến thức của mỗi người là mỗi khác nhau, chúng ta học </a:t>
            </a:r>
            <a:r>
              <a:rPr lang="en-US" sz="2800">
                <a:latin typeface="Arial" panose="020B0604020202020204" pitchFamily="34" charset="0"/>
                <a:cs typeface="Arial" panose="020B0604020202020204" pitchFamily="34" charset="0"/>
              </a:rPr>
              <a:t>điều tốt </a:t>
            </a:r>
            <a:r>
              <a:rPr lang="vi-VN" sz="2800">
                <a:latin typeface="Arial" panose="020B0604020202020204" pitchFamily="34" charset="0"/>
                <a:cs typeface="Arial" panose="020B0604020202020204" pitchFamily="34" charset="0"/>
              </a:rPr>
              <a:t>từ mỗi người một ít thì sẽ bù lại những phần mà bản thân còn thiếu.</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4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0"/>
                                        </p:tgtEl>
                                        <p:attrNameLst>
                                          <p:attrName>style.visibility</p:attrName>
                                        </p:attrNameLst>
                                      </p:cBhvr>
                                      <p:to>
                                        <p:strVal val="visible"/>
                                      </p:to>
                                    </p:set>
                                    <p:anim calcmode="discrete" valueType="clr">
                                      <p:cBhvr override="childStyle">
                                        <p:cTn id="2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
                                        </p:tgtEl>
                                        <p:attrNameLst>
                                          <p:attrName>fillcolor</p:attrName>
                                        </p:attrNameLst>
                                      </p:cBhvr>
                                      <p:tavLst>
                                        <p:tav tm="0">
                                          <p:val>
                                            <p:clrVal>
                                              <a:schemeClr val="accent2"/>
                                            </p:clrVal>
                                          </p:val>
                                        </p:tav>
                                        <p:tav tm="50000">
                                          <p:val>
                                            <p:clrVal>
                                              <a:schemeClr val="hlink"/>
                                            </p:clrVal>
                                          </p:val>
                                        </p:tav>
                                      </p:tavLst>
                                    </p:anim>
                                    <p:set>
                                      <p:cBhvr>
                                        <p:cTn id="23"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7F12FF-51D3-45DE-B512-4CE8F1B9E1DF}"/>
              </a:ext>
            </a:extLst>
          </p:cNvPr>
          <p:cNvSpPr txBox="1"/>
          <p:nvPr/>
        </p:nvSpPr>
        <p:spPr>
          <a:xfrm>
            <a:off x="232520" y="3004719"/>
            <a:ext cx="11567593" cy="2246769"/>
          </a:xfrm>
          <a:prstGeom prst="rect">
            <a:avLst/>
          </a:prstGeom>
          <a:solidFill>
            <a:schemeClr val="bg1">
              <a:lumMod val="95000"/>
            </a:schemeClr>
          </a:solidFill>
        </p:spPr>
        <p:txBody>
          <a:bodyPr wrap="square">
            <a:spAutoFit/>
          </a:bodyPr>
          <a:lstStyle/>
          <a:p>
            <a:pPr marL="457200" indent="-457200">
              <a:buFont typeface="Wingdings" panose="05000000000000000000" pitchFamily="2" charset="2"/>
              <a:buChar char="Ø"/>
            </a:pPr>
            <a:r>
              <a:rPr lang="vi-VN" sz="2800" b="0" i="0">
                <a:solidFill>
                  <a:srgbClr val="231F20"/>
                </a:solidFill>
                <a:effectLst/>
                <a:latin typeface="Arial" panose="020B0604020202020204" pitchFamily="34" charset="0"/>
                <a:cs typeface="Arial" panose="020B0604020202020204" pitchFamily="34" charset="0"/>
              </a:rPr>
              <a:t>"</a:t>
            </a:r>
            <a:r>
              <a:rPr lang="vi-VN" sz="2800" b="1" i="0">
                <a:solidFill>
                  <a:srgbClr val="231F20"/>
                </a:solidFill>
                <a:effectLst/>
                <a:latin typeface="Arial" panose="020B0604020202020204" pitchFamily="34" charset="0"/>
                <a:cs typeface="Arial" panose="020B0604020202020204" pitchFamily="34" charset="0"/>
              </a:rPr>
              <a:t>Muốn biết phải hỏi</a:t>
            </a:r>
            <a:r>
              <a:rPr lang="en-US" sz="2800" b="1" i="0">
                <a:solidFill>
                  <a:srgbClr val="231F20"/>
                </a:solidFill>
                <a:effectLst/>
                <a:latin typeface="Arial" panose="020B0604020202020204" pitchFamily="34" charset="0"/>
                <a:cs typeface="Arial" panose="020B0604020202020204" pitchFamily="34" charset="0"/>
              </a:rPr>
              <a:t>,</a:t>
            </a:r>
            <a:r>
              <a:rPr lang="vi-VN" sz="2800" b="1" i="0">
                <a:solidFill>
                  <a:srgbClr val="231F20"/>
                </a:solidFill>
                <a:effectLst/>
                <a:latin typeface="Arial" panose="020B0604020202020204" pitchFamily="34" charset="0"/>
                <a:cs typeface="Arial" panose="020B0604020202020204" pitchFamily="34" charset="0"/>
              </a:rPr>
              <a:t> muốn giỏi phải học</a:t>
            </a:r>
            <a:r>
              <a:rPr lang="vi-VN" sz="2800" b="0" i="0">
                <a:solidFill>
                  <a:srgbClr val="231F20"/>
                </a:solidFill>
                <a:effectLst/>
                <a:latin typeface="Arial" panose="020B0604020202020204" pitchFamily="34" charset="0"/>
                <a:cs typeface="Arial" panose="020B0604020202020204" pitchFamily="34" charset="0"/>
              </a:rPr>
              <a:t>" là câu châm ngôn hay</a:t>
            </a:r>
            <a:r>
              <a:rPr lang="en-US" sz="2800" b="0" i="0">
                <a:solidFill>
                  <a:srgbClr val="231F20"/>
                </a:solidFill>
                <a:effectLst/>
                <a:latin typeface="Arial" panose="020B0604020202020204" pitchFamily="34" charset="0"/>
                <a:cs typeface="Arial" panose="020B0604020202020204" pitchFamily="34" charset="0"/>
              </a:rPr>
              <a:t>, n</a:t>
            </a:r>
            <a:r>
              <a:rPr lang="vi-VN" sz="2800" b="0" i="0">
                <a:solidFill>
                  <a:srgbClr val="231F20"/>
                </a:solidFill>
                <a:effectLst/>
                <a:latin typeface="Arial" panose="020B0604020202020204" pitchFamily="34" charset="0"/>
                <a:cs typeface="Arial" panose="020B0604020202020204" pitchFamily="34" charset="0"/>
              </a:rPr>
              <a:t>hắc nhở con người về tinh thần ham học hỏi những kinh nghiệm trong cuộc sống. </a:t>
            </a:r>
            <a:r>
              <a:rPr lang="vi-VN" sz="2800" b="0" i="0">
                <a:solidFill>
                  <a:srgbClr val="333333"/>
                </a:solidFill>
                <a:effectLst/>
                <a:latin typeface="Arial" panose="020B0604020202020204" pitchFamily="34" charset="0"/>
                <a:cs typeface="Arial" panose="020B0604020202020204" pitchFamily="34" charset="0"/>
              </a:rPr>
              <a:t>Việc chủ động tìm hiểu và học hỏi là cách nhanh nhất để mình trở nên thông thái hơn</a:t>
            </a:r>
            <a:r>
              <a:rPr lang="en-US" sz="2800">
                <a:latin typeface="Arial" panose="020B0604020202020204" pitchFamily="34" charset="0"/>
                <a:cs typeface="Arial" panose="020B0604020202020204" pitchFamily="34" charset="0"/>
              </a:rPr>
              <a:t>, </a:t>
            </a:r>
            <a:r>
              <a:rPr lang="vi-VN" sz="2800" b="0" i="0">
                <a:solidFill>
                  <a:srgbClr val="231F20"/>
                </a:solidFill>
                <a:effectLst/>
                <a:latin typeface="Arial" panose="020B0604020202020204" pitchFamily="34" charset="0"/>
                <a:cs typeface="Arial" panose="020B0604020202020204" pitchFamily="34" charset="0"/>
              </a:rPr>
              <a:t>đem lại cho con người cuộc sống hữu ích và nhiều ý nghĩa.</a:t>
            </a:r>
            <a:r>
              <a:rPr lang="en-US" sz="2800" b="0" i="0">
                <a:solidFill>
                  <a:srgbClr val="231F20"/>
                </a:solidFill>
                <a:effectLst/>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xmlns="" id="{275A7961-8C63-437D-B6BC-C289AFF7654E}"/>
              </a:ext>
            </a:extLst>
          </p:cNvPr>
          <p:cNvSpPr txBox="1">
            <a:spLocks noChangeArrowheads="1"/>
          </p:cNvSpPr>
          <p:nvPr/>
        </p:nvSpPr>
        <p:spPr>
          <a:xfrm>
            <a:off x="553658" y="160179"/>
            <a:ext cx="4652042" cy="1219200"/>
          </a:xfrm>
          <a:prstGeom prst="rect">
            <a:avLst/>
          </a:prstGeom>
        </p:spPr>
        <p:txBody>
          <a:bodyPr vert="horz" lIns="91440" tIns="45720" rIns="91440" bIns="45720" rtlCol="0">
            <a:noAutofit/>
          </a:bodyPr>
          <a:lstStyle/>
          <a:p>
            <a:pPr lvl="0">
              <a:defRPr/>
            </a:pPr>
            <a:r>
              <a:rPr lang="en-US" sz="3600" b="1" i="1" dirty="0">
                <a:solidFill>
                  <a:prstClr val="black"/>
                </a:solidFill>
                <a:latin typeface="HP001 5 hàng" panose="020B0603050302020204" pitchFamily="34" charset="0"/>
                <a:ea typeface="Arial-Rounded" pitchFamily="34" charset="0"/>
                <a:cs typeface="Arial-Rounded" pitchFamily="34" charset="0"/>
              </a:rPr>
              <a:t>2. </a:t>
            </a:r>
            <a:r>
              <a:rPr lang="en-US" sz="3600" b="1" i="1" dirty="0" err="1">
                <a:solidFill>
                  <a:prstClr val="black"/>
                </a:solidFill>
                <a:latin typeface="HP001 5 hàng" panose="020B0603050302020204" pitchFamily="34" charset="0"/>
                <a:ea typeface="Arial-Rounded" pitchFamily="34" charset="0"/>
                <a:cs typeface="Arial-Rounded" pitchFamily="34" charset="0"/>
              </a:rPr>
              <a:t>Viết</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ứng</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dụng</a:t>
            </a:r>
            <a:r>
              <a:rPr lang="en-US" sz="3600" b="1" i="1" dirty="0">
                <a:solidFill>
                  <a:prstClr val="black"/>
                </a:solidFill>
                <a:latin typeface="HP001 5 hàng" panose="020B0603050302020204" pitchFamily="34" charset="0"/>
                <a:ea typeface="Arial-Rounded" pitchFamily="34" charset="0"/>
                <a:cs typeface="Arial-Rounded" pitchFamily="34" charset="0"/>
              </a:rPr>
              <a:t>.</a:t>
            </a:r>
            <a:endParaRPr lang="en-US" sz="3600" b="1" i="1" u="sng" dirty="0">
              <a:latin typeface="HP001 5 hàng" panose="020B0603050302020204" pitchFamily="34" charset="0"/>
              <a:cs typeface="Arial" pitchFamily="34" charset="0"/>
            </a:endParaRPr>
          </a:p>
        </p:txBody>
      </p:sp>
      <p:pic>
        <p:nvPicPr>
          <p:cNvPr id="6" name="Picture 2" descr="Mẫu giấy 4 ô ly - Mẫu giấy rèn chữ 4 ô ly cho học sinh lớp 1">
            <a:extLst>
              <a:ext uri="{FF2B5EF4-FFF2-40B4-BE49-F238E27FC236}">
                <a16:creationId xmlns:a16="http://schemas.microsoft.com/office/drawing/2014/main" xmlns="" id="{EE9DC2BD-659C-4978-B1FB-90209313F291}"/>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8323" t="28863" r="7406" b="59368"/>
          <a:stretch/>
        </p:blipFill>
        <p:spPr bwMode="auto">
          <a:xfrm>
            <a:off x="1272830" y="986459"/>
            <a:ext cx="9579942" cy="153511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xmlns="" id="{CC606DB5-8005-4504-9EFD-E020A94C2F92}"/>
              </a:ext>
            </a:extLst>
          </p:cNvPr>
          <p:cNvSpPr txBox="1">
            <a:spLocks noChangeArrowheads="1"/>
          </p:cNvSpPr>
          <p:nvPr/>
        </p:nvSpPr>
        <p:spPr>
          <a:xfrm>
            <a:off x="1896469" y="1291739"/>
            <a:ext cx="9099962" cy="626839"/>
          </a:xfrm>
          <a:prstGeom prst="rect">
            <a:avLst/>
          </a:prstGeom>
        </p:spPr>
        <p:txBody>
          <a:bodyPr vert="horz" lIns="91440" tIns="45720" rIns="91440" bIns="45720" rtlCol="0">
            <a:noAutofit/>
          </a:bodyPr>
          <a:lstStyle/>
          <a:p>
            <a:pPr lvl="0">
              <a:defRPr/>
            </a:pPr>
            <a:r>
              <a:rPr lang="en-US" sz="4000" b="1" i="1" dirty="0" err="1">
                <a:solidFill>
                  <a:srgbClr val="9E0069"/>
                </a:solidFill>
                <a:latin typeface=".VnLinusH" pitchFamily="34" charset="0"/>
                <a:ea typeface="Arial-Rounded" pitchFamily="34" charset="0"/>
                <a:cs typeface="Arial-Rounded" pitchFamily="34" charset="0"/>
              </a:rPr>
              <a:t>M</a:t>
            </a:r>
            <a:r>
              <a:rPr lang="en-US" sz="4000" b="1" i="1" dirty="0" err="1" smtClean="0">
                <a:solidFill>
                  <a:srgbClr val="9E0069"/>
                </a:solidFill>
                <a:latin typeface="Amazone" pitchFamily="66" charset="0"/>
                <a:ea typeface="Arial-Rounded" pitchFamily="34" charset="0"/>
                <a:cs typeface="Arial-Rounded" pitchFamily="34" charset="0"/>
              </a:rPr>
              <a:t>uốn</a:t>
            </a:r>
            <a:r>
              <a:rPr lang="en-US" sz="4000" b="1" i="1" dirty="0" smtClean="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biết</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phải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hỏi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muốn</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giỏi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phải</a:t>
            </a:r>
            <a:r>
              <a:rPr lang="en-US" sz="4000" b="1" i="1" dirty="0">
                <a:solidFill>
                  <a:srgbClr val="9E0069"/>
                </a:solidFill>
                <a:latin typeface="Amazone" pitchFamily="66" charset="0"/>
                <a:ea typeface="Arial-Rounded" pitchFamily="34" charset="0"/>
                <a:cs typeface="Arial-Rounded" pitchFamily="34" charset="0"/>
              </a:rPr>
              <a:t> </a:t>
            </a:r>
            <a:r>
              <a:rPr lang="en-US" sz="4000" b="1" i="1" dirty="0" err="1">
                <a:solidFill>
                  <a:srgbClr val="9E0069"/>
                </a:solidFill>
                <a:latin typeface="Amazone" pitchFamily="66" charset="0"/>
                <a:ea typeface="Arial-Rounded" pitchFamily="34" charset="0"/>
                <a:cs typeface="Arial-Rounded" pitchFamily="34" charset="0"/>
              </a:rPr>
              <a:t>học</a:t>
            </a:r>
            <a:r>
              <a:rPr lang="en-US" sz="4000" b="1" i="1" dirty="0">
                <a:solidFill>
                  <a:srgbClr val="9E0069"/>
                </a:solidFill>
                <a:latin typeface="Amazone" pitchFamily="66" charset="0"/>
                <a:ea typeface="Arial-Rounded" pitchFamily="34" charset="0"/>
                <a:cs typeface="Arial-Rounded" pitchFamily="34" charset="0"/>
              </a:rPr>
              <a:t>.</a:t>
            </a:r>
          </a:p>
        </p:txBody>
      </p:sp>
    </p:spTree>
    <p:extLst>
      <p:ext uri="{BB962C8B-B14F-4D97-AF65-F5344CB8AC3E}">
        <p14:creationId xmlns:p14="http://schemas.microsoft.com/office/powerpoint/2010/main" val="6142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AD5A958-40D7-4555-A16F-9B75D25AEA1F}"/>
              </a:ext>
            </a:extLst>
          </p:cNvPr>
          <p:cNvSpPr/>
          <p:nvPr/>
        </p:nvSpPr>
        <p:spPr>
          <a:xfrm>
            <a:off x="1063256" y="563526"/>
            <a:ext cx="393404" cy="48909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xmlns="" id="{D54F2CC5-B6BA-4967-9DF1-275D9BEEF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912"/>
            <a:ext cx="12236769" cy="6103088"/>
          </a:xfrm>
          <a:prstGeom prst="rect">
            <a:avLst/>
          </a:prstGeom>
        </p:spPr>
      </p:pic>
      <p:sp>
        <p:nvSpPr>
          <p:cNvPr id="7" name="Rectangle: Rounded Corners 6">
            <a:extLst>
              <a:ext uri="{FF2B5EF4-FFF2-40B4-BE49-F238E27FC236}">
                <a16:creationId xmlns:a16="http://schemas.microsoft.com/office/drawing/2014/main" xmlns="" id="{D50C8071-EA03-4759-9048-AC3C5F7AD7A4}"/>
              </a:ext>
            </a:extLst>
          </p:cNvPr>
          <p:cNvSpPr/>
          <p:nvPr/>
        </p:nvSpPr>
        <p:spPr>
          <a:xfrm>
            <a:off x="967563" y="914399"/>
            <a:ext cx="2923953" cy="659219"/>
          </a:xfrm>
          <a:prstGeom prst="roundRect">
            <a:avLst/>
          </a:prstGeom>
          <a:solidFill>
            <a:srgbClr val="5BD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Lưu ý</a:t>
            </a:r>
          </a:p>
        </p:txBody>
      </p:sp>
    </p:spTree>
    <p:extLst>
      <p:ext uri="{BB962C8B-B14F-4D97-AF65-F5344CB8AC3E}">
        <p14:creationId xmlns:p14="http://schemas.microsoft.com/office/powerpoint/2010/main" val="179832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Mẫu giấy 4 ô ly - Mẫu giấy rèn chữ 4 ô ly cho học sinh lớp 1">
            <a:extLst>
              <a:ext uri="{FF2B5EF4-FFF2-40B4-BE49-F238E27FC236}">
                <a16:creationId xmlns:a16="http://schemas.microsoft.com/office/drawing/2014/main" xmlns="" id="{3A571203-5C6E-463D-A95A-E3783F88A430}"/>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6426" t="4440" r="2929" b="34157"/>
          <a:stretch/>
        </p:blipFill>
        <p:spPr bwMode="auto">
          <a:xfrm>
            <a:off x="929" y="0"/>
            <a:ext cx="12284466" cy="704807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
          <p:cNvSpPr txBox="1">
            <a:spLocks noChangeArrowheads="1"/>
          </p:cNvSpPr>
          <p:nvPr/>
        </p:nvSpPr>
        <p:spPr>
          <a:xfrm>
            <a:off x="1844842" y="3067760"/>
            <a:ext cx="1229360" cy="759793"/>
          </a:xfrm>
          <a:prstGeom prst="rect">
            <a:avLst/>
          </a:prstGeom>
        </p:spPr>
        <p:txBody>
          <a:bodyPr vert="horz" lIns="91440" tIns="45720" rIns="91440" bIns="45720" rtlCol="0">
            <a:noAutofit/>
          </a:bodyPr>
          <a:lstStyle/>
          <a:p>
            <a:pPr lvl="0" algn="ctr">
              <a:defRPr/>
            </a:pPr>
            <a:r>
              <a:rPr lang="en-US" sz="3600" b="1" i="1" dirty="0">
                <a:latin typeface=".VnLinusH" pitchFamily="34" charset="0"/>
                <a:cs typeface="Arial" pitchFamily="34" charset="0"/>
              </a:rPr>
              <a:t>M</a:t>
            </a:r>
            <a:r>
              <a:rPr lang="en-US" sz="3600" b="1" i="1" dirty="0" smtClean="0">
                <a:latin typeface=".VnLinusH" pitchFamily="34" charset="0"/>
                <a:cs typeface="Arial" pitchFamily="34" charset="0"/>
              </a:rPr>
              <a:t> </a:t>
            </a:r>
            <a:endParaRPr lang="en-US" sz="3600" b="1" i="1" dirty="0">
              <a:latin typeface=".VnLinusH" pitchFamily="34" charset="0"/>
              <a:cs typeface="Arial" pitchFamily="34" charset="0"/>
            </a:endParaRPr>
          </a:p>
        </p:txBody>
      </p:sp>
      <p:sp>
        <p:nvSpPr>
          <p:cNvPr id="23" name="Rectangle 3"/>
          <p:cNvSpPr txBox="1">
            <a:spLocks noChangeArrowheads="1"/>
          </p:cNvSpPr>
          <p:nvPr/>
        </p:nvSpPr>
        <p:spPr>
          <a:xfrm>
            <a:off x="4846122" y="3068785"/>
            <a:ext cx="1016000" cy="690721"/>
          </a:xfrm>
          <a:prstGeom prst="rect">
            <a:avLst/>
          </a:prstGeom>
        </p:spPr>
        <p:txBody>
          <a:bodyPr vert="horz" lIns="91440" tIns="45720" rIns="91440" bIns="45720" rtlCol="0">
            <a:noAutofit/>
          </a:bodyPr>
          <a:lstStyle/>
          <a:p>
            <a:pPr lvl="0"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p:txBody>
      </p:sp>
      <p:sp>
        <p:nvSpPr>
          <p:cNvPr id="24" name="Rectangle 3"/>
          <p:cNvSpPr txBox="1">
            <a:spLocks noChangeArrowheads="1"/>
          </p:cNvSpPr>
          <p:nvPr/>
        </p:nvSpPr>
        <p:spPr>
          <a:xfrm>
            <a:off x="6317117" y="3072444"/>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itchFamily="34" charset="0"/>
              <a:cs typeface="Arial" pitchFamily="34" charset="0"/>
            </a:endParaRPr>
          </a:p>
        </p:txBody>
      </p:sp>
      <p:sp>
        <p:nvSpPr>
          <p:cNvPr id="42" name="Rectangle 3"/>
          <p:cNvSpPr txBox="1">
            <a:spLocks noChangeArrowheads="1"/>
          </p:cNvSpPr>
          <p:nvPr/>
        </p:nvSpPr>
        <p:spPr>
          <a:xfrm>
            <a:off x="7765476" y="3055137"/>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Iskoola Pota" pitchFamily="34" charset="0"/>
              </a:rPr>
              <a:t>M</a:t>
            </a:r>
            <a:endParaRPr lang="en-US" sz="3600" b="1" i="1" dirty="0">
              <a:solidFill>
                <a:prstClr val="black"/>
              </a:solidFill>
              <a:latin typeface=".VnLinusH" pitchFamily="34" charset="0"/>
              <a:ea typeface="Arial-Rounded" pitchFamily="34" charset="0"/>
              <a:cs typeface="Iskoola Pota" pitchFamily="34" charset="0"/>
            </a:endParaRPr>
          </a:p>
          <a:p>
            <a:pPr lvl="0" algn="ctr">
              <a:defRPr/>
            </a:pPr>
            <a:endParaRPr lang="en-US" sz="3600" b="1" i="1" u="sng" dirty="0">
              <a:latin typeface="HP001 5 hàng" pitchFamily="34" charset="0"/>
              <a:cs typeface="Arial" pitchFamily="34" charset="0"/>
            </a:endParaRPr>
          </a:p>
        </p:txBody>
      </p:sp>
      <p:sp>
        <p:nvSpPr>
          <p:cNvPr id="44" name="Rectangle 3"/>
          <p:cNvSpPr txBox="1">
            <a:spLocks noChangeArrowheads="1"/>
          </p:cNvSpPr>
          <p:nvPr/>
        </p:nvSpPr>
        <p:spPr>
          <a:xfrm>
            <a:off x="3288962" y="3060172"/>
            <a:ext cx="1229360" cy="759793"/>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45" name="Rectangle 3"/>
          <p:cNvSpPr txBox="1">
            <a:spLocks noChangeArrowheads="1"/>
          </p:cNvSpPr>
          <p:nvPr/>
        </p:nvSpPr>
        <p:spPr>
          <a:xfrm>
            <a:off x="9197975" y="3060454"/>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55" name="Rectangle 3"/>
          <p:cNvSpPr txBox="1">
            <a:spLocks noChangeArrowheads="1"/>
          </p:cNvSpPr>
          <p:nvPr/>
        </p:nvSpPr>
        <p:spPr>
          <a:xfrm>
            <a:off x="1969771" y="3771574"/>
            <a:ext cx="1016000" cy="690721"/>
          </a:xfrm>
          <a:prstGeom prst="rect">
            <a:avLst/>
          </a:prstGeom>
        </p:spPr>
        <p:txBody>
          <a:bodyPr vert="horz" lIns="91440" tIns="45720" rIns="91440" bIns="45720" rtlCol="0">
            <a:noAutofit/>
          </a:bodyPr>
          <a:lstStyle/>
          <a:p>
            <a:pPr lvl="0"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p:txBody>
      </p:sp>
      <p:sp>
        <p:nvSpPr>
          <p:cNvPr id="56" name="Rectangle 3"/>
          <p:cNvSpPr txBox="1">
            <a:spLocks noChangeArrowheads="1"/>
          </p:cNvSpPr>
          <p:nvPr/>
        </p:nvSpPr>
        <p:spPr>
          <a:xfrm>
            <a:off x="3402785" y="3770794"/>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7" name="Rectangle 3"/>
          <p:cNvSpPr txBox="1">
            <a:spLocks noChangeArrowheads="1"/>
          </p:cNvSpPr>
          <p:nvPr/>
        </p:nvSpPr>
        <p:spPr>
          <a:xfrm>
            <a:off x="6324769" y="3785968"/>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r>
              <a:rPr lang="en-US" sz="3600" b="1" i="1" dirty="0" smtClean="0">
                <a:solidFill>
                  <a:prstClr val="black"/>
                </a:solidFill>
                <a:latin typeface="HP001 5 hàng" panose="020B0603050302020204" pitchFamily="34" charset="0"/>
                <a:ea typeface="Arial-Rounded" pitchFamily="34" charset="0"/>
                <a:cs typeface="Arial-Rounded" pitchFamily="34" charset="0"/>
              </a:rPr>
              <a:t>                      </a:t>
            </a: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8" name="Rectangle 3"/>
          <p:cNvSpPr txBox="1">
            <a:spLocks noChangeArrowheads="1"/>
          </p:cNvSpPr>
          <p:nvPr/>
        </p:nvSpPr>
        <p:spPr>
          <a:xfrm>
            <a:off x="4844895" y="3781776"/>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59" name="Rectangle 3"/>
          <p:cNvSpPr txBox="1">
            <a:spLocks noChangeArrowheads="1"/>
          </p:cNvSpPr>
          <p:nvPr/>
        </p:nvSpPr>
        <p:spPr>
          <a:xfrm>
            <a:off x="9213101" y="3772709"/>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60" name="Rectangle 3"/>
          <p:cNvSpPr txBox="1">
            <a:spLocks noChangeArrowheads="1"/>
          </p:cNvSpPr>
          <p:nvPr/>
        </p:nvSpPr>
        <p:spPr>
          <a:xfrm>
            <a:off x="7768175" y="3767901"/>
            <a:ext cx="1016000" cy="75216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31" name="Rectangle 3">
            <a:extLst>
              <a:ext uri="{FF2B5EF4-FFF2-40B4-BE49-F238E27FC236}">
                <a16:creationId xmlns:a16="http://schemas.microsoft.com/office/drawing/2014/main" xmlns="" id="{F563FA05-0313-4076-9933-0CC6BC103C5F}"/>
              </a:ext>
            </a:extLst>
          </p:cNvPr>
          <p:cNvSpPr txBox="1">
            <a:spLocks noChangeArrowheads="1"/>
          </p:cNvSpPr>
          <p:nvPr/>
        </p:nvSpPr>
        <p:spPr>
          <a:xfrm>
            <a:off x="10661777" y="3069633"/>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lgn="ctr">
              <a:defRPr/>
            </a:pPr>
            <a:endParaRPr lang="en-US" sz="3600" b="1" i="1" u="sng" dirty="0">
              <a:latin typeface="HP001 5 hàng" pitchFamily="34" charset="0"/>
              <a:cs typeface="Arial" pitchFamily="34" charset="0"/>
            </a:endParaRPr>
          </a:p>
        </p:txBody>
      </p:sp>
      <p:sp>
        <p:nvSpPr>
          <p:cNvPr id="33" name="Rectangle 3">
            <a:extLst>
              <a:ext uri="{FF2B5EF4-FFF2-40B4-BE49-F238E27FC236}">
                <a16:creationId xmlns:a16="http://schemas.microsoft.com/office/drawing/2014/main" xmlns="" id="{A18DE94C-E6ED-4E76-84CB-DB33B67E2D32}"/>
              </a:ext>
            </a:extLst>
          </p:cNvPr>
          <p:cNvSpPr txBox="1">
            <a:spLocks noChangeArrowheads="1"/>
          </p:cNvSpPr>
          <p:nvPr/>
        </p:nvSpPr>
        <p:spPr>
          <a:xfrm>
            <a:off x="10661777" y="3781888"/>
            <a:ext cx="1016000" cy="690721"/>
          </a:xfrm>
          <a:prstGeom prst="rect">
            <a:avLst/>
          </a:prstGeom>
        </p:spPr>
        <p:txBody>
          <a:bodyPr vert="horz" lIns="91440" tIns="45720" rIns="91440" bIns="45720" rtlCol="0">
            <a:noAutofit/>
          </a:bodyPr>
          <a:lstStyle/>
          <a:p>
            <a:pPr algn="ctr">
              <a:defRPr/>
            </a:pPr>
            <a:r>
              <a:rPr lang="en-US" sz="3600" b="1" i="1" dirty="0">
                <a:solidFill>
                  <a:prstClr val="black"/>
                </a:solidFill>
                <a:latin typeface=".VnLinusH" pitchFamily="34" charset="0"/>
                <a:ea typeface="Arial-Rounded" pitchFamily="34" charset="0"/>
                <a:cs typeface="Arial-Rounded" pitchFamily="34" charset="0"/>
              </a:rPr>
              <a:t>M</a:t>
            </a:r>
            <a:endParaRPr lang="en-US" sz="3600" b="1" i="1" dirty="0">
              <a:solidFill>
                <a:prstClr val="black"/>
              </a:solidFill>
              <a:latin typeface=".VnLinusH" pitchFamily="34" charset="0"/>
              <a:ea typeface="Arial-Rounded" pitchFamily="34" charset="0"/>
              <a:cs typeface="Arial-Rounded" pitchFamily="34" charset="0"/>
            </a:endParaRPr>
          </a:p>
          <a:p>
            <a:pPr lvl="0" algn="ctr">
              <a:defRPr/>
            </a:pPr>
            <a:r>
              <a:rPr lang="en-US" sz="3600" b="1" i="1" u="sng" dirty="0">
                <a:latin typeface="HP001 5 hàng" pitchFamily="34" charset="0"/>
                <a:cs typeface="Arial" pitchFamily="34" charset="0"/>
              </a:rPr>
              <a:t>  </a:t>
            </a:r>
          </a:p>
        </p:txBody>
      </p:sp>
      <p:sp>
        <p:nvSpPr>
          <p:cNvPr id="3" name="Rectangle 3"/>
          <p:cNvSpPr txBox="1">
            <a:spLocks noChangeArrowheads="1"/>
          </p:cNvSpPr>
          <p:nvPr/>
        </p:nvSpPr>
        <p:spPr>
          <a:xfrm>
            <a:off x="1272528" y="263532"/>
            <a:ext cx="8908534" cy="610563"/>
          </a:xfrm>
          <a:prstGeom prst="rect">
            <a:avLst/>
          </a:prstGeom>
        </p:spPr>
        <p:txBody>
          <a:bodyPr vert="horz" lIns="91440" tIns="45720" rIns="91440" bIns="45720" rtlCol="0">
            <a:noAutofit/>
          </a:bodyPr>
          <a:lstStyle/>
          <a:p>
            <a:pPr lvl="0">
              <a:defRPr/>
            </a:pPr>
            <a:r>
              <a:rPr lang="en-US" sz="3600" b="1" i="1" dirty="0" err="1">
                <a:solidFill>
                  <a:prstClr val="black"/>
                </a:solidFill>
                <a:latin typeface="HP001 5 hàng" panose="020B0603050302020204" pitchFamily="34" charset="0"/>
                <a:ea typeface="Arial-Rounded" pitchFamily="34" charset="0"/>
                <a:cs typeface="Arial-Rounded" pitchFamily="34" charset="0"/>
              </a:rPr>
              <a:t>Thứ</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ba</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ngày</a:t>
            </a:r>
            <a:r>
              <a:rPr lang="en-US" sz="3600" b="1" i="1" dirty="0">
                <a:solidFill>
                  <a:prstClr val="black"/>
                </a:solidFill>
                <a:latin typeface="HP001 5 hàng" panose="020B0603050302020204" pitchFamily="34" charset="0"/>
                <a:ea typeface="Arial-Rounded" pitchFamily="34" charset="0"/>
                <a:cs typeface="Arial-Rounded" pitchFamily="34" charset="0"/>
              </a:rPr>
              <a:t> 4</a:t>
            </a:r>
            <a:r>
              <a:rPr lang="en-US" sz="3600" b="1" i="1" dirty="0" smtClean="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tháng</a:t>
            </a:r>
            <a:r>
              <a:rPr lang="en-US" sz="3600" b="1" i="1" dirty="0">
                <a:solidFill>
                  <a:prstClr val="black"/>
                </a:solidFill>
                <a:latin typeface="HP001 5 hàng" panose="020B0603050302020204" pitchFamily="34" charset="0"/>
                <a:ea typeface="Arial-Rounded" pitchFamily="34" charset="0"/>
                <a:cs typeface="Arial-Rounded" pitchFamily="34" charset="0"/>
              </a:rPr>
              <a:t> 4 </a:t>
            </a:r>
            <a:r>
              <a:rPr lang="en-US" sz="3600" b="1" i="1" dirty="0" err="1">
                <a:solidFill>
                  <a:prstClr val="black"/>
                </a:solidFill>
                <a:latin typeface="HP001 5 hàng" panose="020B0603050302020204" pitchFamily="34" charset="0"/>
                <a:ea typeface="Arial-Rounded" pitchFamily="34" charset="0"/>
                <a:cs typeface="Arial-Rounded" pitchFamily="34" charset="0"/>
              </a:rPr>
              <a:t>năm</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smtClean="0">
                <a:solidFill>
                  <a:prstClr val="black"/>
                </a:solidFill>
                <a:latin typeface="HP001 5 hàng" panose="020B0603050302020204" pitchFamily="34" charset="0"/>
                <a:ea typeface="Arial-Rounded" pitchFamily="34" charset="0"/>
                <a:cs typeface="Arial-Rounded" pitchFamily="34" charset="0"/>
              </a:rPr>
              <a:t>2023</a:t>
            </a:r>
            <a:endParaRPr lang="en-US" sz="3600" b="1" i="1" dirty="0">
              <a:solidFill>
                <a:prstClr val="black"/>
              </a:solidFill>
              <a:latin typeface="HP001 5 hàng" panose="020B0603050302020204" pitchFamily="34" charset="0"/>
              <a:ea typeface="Arial-Rounded" pitchFamily="34" charset="0"/>
              <a:cs typeface="Arial-Rounded" pitchFamily="34" charset="0"/>
            </a:endParaRPr>
          </a:p>
          <a:p>
            <a:pPr lvl="0">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anose="020B0603050302020204" pitchFamily="34" charset="0"/>
              <a:cs typeface="Arial" pitchFamily="34" charset="0"/>
            </a:endParaRPr>
          </a:p>
        </p:txBody>
      </p:sp>
      <p:sp>
        <p:nvSpPr>
          <p:cNvPr id="21" name="Rectangle 3"/>
          <p:cNvSpPr txBox="1">
            <a:spLocks noChangeArrowheads="1"/>
          </p:cNvSpPr>
          <p:nvPr/>
        </p:nvSpPr>
        <p:spPr>
          <a:xfrm>
            <a:off x="1310819" y="969697"/>
            <a:ext cx="5878352" cy="569275"/>
          </a:xfrm>
          <a:prstGeom prst="rect">
            <a:avLst/>
          </a:prstGeom>
        </p:spPr>
        <p:txBody>
          <a:bodyPr vert="horz" lIns="91440" tIns="45720" rIns="91440" bIns="45720" rtlCol="0">
            <a:noAutofit/>
          </a:bodyPr>
          <a:lstStyle/>
          <a:p>
            <a:pPr lvl="0">
              <a:defRPr/>
            </a:pPr>
            <a:r>
              <a:rPr lang="en-US" sz="3600" b="1" i="1" dirty="0" err="1">
                <a:solidFill>
                  <a:prstClr val="black"/>
                </a:solidFill>
                <a:latin typeface="HP001 5 hàng" panose="020B0603050302020204" pitchFamily="34" charset="0"/>
                <a:ea typeface="Arial-Rounded" pitchFamily="34" charset="0"/>
                <a:cs typeface="Arial-Rounded" pitchFamily="34" charset="0"/>
              </a:rPr>
              <a:t>Viết</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Chữ</a:t>
            </a:r>
            <a:r>
              <a:rPr lang="en-US" sz="3600" b="1" i="1" dirty="0">
                <a:solidFill>
                  <a:prstClr val="black"/>
                </a:solidFill>
                <a:latin typeface="HP001 5 hàng" panose="020B0603050302020204" pitchFamily="34" charset="0"/>
                <a:ea typeface="Arial-Rounded" pitchFamily="34" charset="0"/>
                <a:cs typeface="Arial-Rounded" pitchFamily="34" charset="0"/>
              </a:rPr>
              <a:t> </a:t>
            </a:r>
            <a:r>
              <a:rPr lang="en-US" sz="3600" b="1" i="1" dirty="0" err="1">
                <a:solidFill>
                  <a:prstClr val="black"/>
                </a:solidFill>
                <a:latin typeface="HP001 5 hàng" panose="020B0603050302020204" pitchFamily="34" charset="0"/>
                <a:ea typeface="Arial-Rounded" pitchFamily="34" charset="0"/>
                <a:cs typeface="Arial-Rounded" pitchFamily="34" charset="0"/>
              </a:rPr>
              <a:t>hoa</a:t>
            </a:r>
            <a:r>
              <a:rPr lang="en-US" sz="3600" b="1" i="1" dirty="0">
                <a:solidFill>
                  <a:prstClr val="black"/>
                </a:solidFill>
                <a:latin typeface="HP001 5 hàng" pitchFamily="34" charset="0"/>
                <a:ea typeface="Arial-Rounded" pitchFamily="34" charset="0"/>
                <a:cs typeface="Arial-Rounded" pitchFamily="34" charset="0"/>
              </a:rPr>
              <a:t> </a:t>
            </a:r>
            <a:r>
              <a:rPr lang="en-US" sz="3600" b="1" i="1" dirty="0" smtClean="0">
                <a:solidFill>
                  <a:prstClr val="black"/>
                </a:solidFill>
                <a:latin typeface=".VnLinusH" pitchFamily="34" charset="0"/>
                <a:ea typeface="Arial-Rounded" pitchFamily="34" charset="0"/>
                <a:cs typeface="Arial-Rounded" pitchFamily="34" charset="0"/>
              </a:rPr>
              <a:t>M</a:t>
            </a:r>
            <a:r>
              <a:rPr lang="en-US" sz="3600" b="1" i="1" dirty="0" smtClean="0">
                <a:solidFill>
                  <a:prstClr val="black"/>
                </a:solidFill>
                <a:latin typeface="HP001 5 hàng" pitchFamily="34" charset="0"/>
                <a:ea typeface="Arial-Rounded" pitchFamily="34" charset="0"/>
                <a:cs typeface="Arial-Rounded" pitchFamily="34" charset="0"/>
              </a:rPr>
              <a:t> </a:t>
            </a:r>
            <a:endParaRPr lang="en-US" sz="3600" b="1" i="1" dirty="0">
              <a:solidFill>
                <a:prstClr val="black"/>
              </a:solidFill>
              <a:latin typeface="HP001 5 hàng" pitchFamily="34" charset="0"/>
              <a:ea typeface="Arial-Rounded" pitchFamily="34" charset="0"/>
              <a:cs typeface="Arial-Rounded" pitchFamily="34" charset="0"/>
            </a:endParaRPr>
          </a:p>
        </p:txBody>
      </p:sp>
      <p:sp>
        <p:nvSpPr>
          <p:cNvPr id="26" name="Rectangle 3"/>
          <p:cNvSpPr txBox="1">
            <a:spLocks noChangeArrowheads="1"/>
          </p:cNvSpPr>
          <p:nvPr/>
        </p:nvSpPr>
        <p:spPr>
          <a:xfrm>
            <a:off x="2064700" y="1557977"/>
            <a:ext cx="969819" cy="690721"/>
          </a:xfrm>
          <a:prstGeom prst="rect">
            <a:avLst/>
          </a:prstGeom>
        </p:spPr>
        <p:txBody>
          <a:bodyPr vert="horz" lIns="91440" tIns="45720" rIns="91440" bIns="45720" rtlCol="0">
            <a:noAutofit/>
          </a:bodyPr>
          <a:lstStyle/>
          <a:p>
            <a:pPr lvl="0" algn="ctr">
              <a:defRPr/>
            </a:pPr>
            <a:r>
              <a:rPr lang="en-US" sz="3600" b="1" i="1" dirty="0">
                <a:solidFill>
                  <a:prstClr val="black"/>
                </a:solidFill>
                <a:latin typeface="HP001 5 hàng" panose="020B0603050302020204" pitchFamily="34" charset="0"/>
                <a:ea typeface="Arial-Rounded" pitchFamily="34" charset="0"/>
                <a:cs typeface="Arial-Rounded" pitchFamily="34" charset="0"/>
              </a:rPr>
              <a:t> </a:t>
            </a:r>
            <a:endParaRPr lang="en-US" sz="3600" b="1" i="1" u="sng" dirty="0">
              <a:latin typeface="HP001 5 hàng" panose="020B0603050302020204" pitchFamily="34" charset="0"/>
              <a:cs typeface="Arial" pitchFamily="34" charset="0"/>
            </a:endParaRPr>
          </a:p>
        </p:txBody>
      </p:sp>
      <p:cxnSp>
        <p:nvCxnSpPr>
          <p:cNvPr id="22" name="Connector: Elbow 8">
            <a:extLst>
              <a:ext uri="{FF2B5EF4-FFF2-40B4-BE49-F238E27FC236}">
                <a16:creationId xmlns:a16="http://schemas.microsoft.com/office/drawing/2014/main" xmlns="" id="{70CA6425-9EF6-471B-B8AB-ABF049856684}"/>
              </a:ext>
            </a:extLst>
          </p:cNvPr>
          <p:cNvCxnSpPr>
            <a:cxnSpLocks/>
          </p:cNvCxnSpPr>
          <p:nvPr/>
        </p:nvCxnSpPr>
        <p:spPr>
          <a:xfrm rot="16200000" flipH="1">
            <a:off x="-1353896" y="4160623"/>
            <a:ext cx="4188656" cy="1498648"/>
          </a:xfrm>
          <a:prstGeom prst="bentConnector3">
            <a:avLst>
              <a:gd name="adj1" fmla="val -529"/>
            </a:avLst>
          </a:prstGeom>
          <a:ln w="1905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E0498E38-C808-4C6D-AD79-BEF398DD7C1E}"/>
              </a:ext>
            </a:extLst>
          </p:cNvPr>
          <p:cNvCxnSpPr>
            <a:cxnSpLocks/>
          </p:cNvCxnSpPr>
          <p:nvPr/>
        </p:nvCxnSpPr>
        <p:spPr>
          <a:xfrm>
            <a:off x="20548" y="0"/>
            <a:ext cx="0" cy="700697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F776C8C-C2A4-4635-8993-E3AD8C390902}"/>
              </a:ext>
            </a:extLst>
          </p:cNvPr>
          <p:cNvCxnSpPr/>
          <p:nvPr/>
        </p:nvCxnSpPr>
        <p:spPr>
          <a:xfrm>
            <a:off x="1489756" y="1580011"/>
            <a:ext cx="713617" cy="0"/>
          </a:xfrm>
          <a:prstGeom prst="line">
            <a:avLst/>
          </a:prstGeom>
        </p:spPr>
        <p:style>
          <a:lnRef idx="3">
            <a:schemeClr val="dk1"/>
          </a:lnRef>
          <a:fillRef idx="0">
            <a:schemeClr val="dk1"/>
          </a:fillRef>
          <a:effectRef idx="2">
            <a:schemeClr val="dk1"/>
          </a:effectRef>
          <a:fontRef idx="minor">
            <a:schemeClr val="tx1"/>
          </a:fontRef>
        </p:style>
      </p:cxnSp>
      <p:sp>
        <p:nvSpPr>
          <p:cNvPr id="28" name="Rectangle 3">
            <a:extLst>
              <a:ext uri="{FF2B5EF4-FFF2-40B4-BE49-F238E27FC236}">
                <a16:creationId xmlns:a16="http://schemas.microsoft.com/office/drawing/2014/main" xmlns="" id="{53B1119A-E717-4FDC-93A8-3B228CBDCC00}"/>
              </a:ext>
            </a:extLst>
          </p:cNvPr>
          <p:cNvSpPr txBox="1">
            <a:spLocks noChangeArrowheads="1"/>
          </p:cNvSpPr>
          <p:nvPr/>
        </p:nvSpPr>
        <p:spPr>
          <a:xfrm>
            <a:off x="2113715" y="4494323"/>
            <a:ext cx="9349969" cy="690721"/>
          </a:xfrm>
          <a:prstGeom prst="rect">
            <a:avLst/>
          </a:prstGeom>
        </p:spPr>
        <p:txBody>
          <a:bodyPr vert="horz" lIns="91440" tIns="45720" rIns="91440" bIns="45720" rtlCol="0">
            <a:noAutofit/>
          </a:bodyPr>
          <a:lstStyle/>
          <a:p>
            <a:pPr lvl="0">
              <a:defRPr/>
            </a:pPr>
            <a:r>
              <a:rPr lang="en-US" sz="3600" b="1" i="1" dirty="0" err="1">
                <a:solidFill>
                  <a:srgbClr val="C00000"/>
                </a:solidFill>
                <a:latin typeface=".VnLinusH" pitchFamily="34" charset="0"/>
                <a:ea typeface="Arial-Rounded" pitchFamily="34" charset="0"/>
                <a:cs typeface="Arial-Rounded" pitchFamily="34" charset="0"/>
              </a:rPr>
              <a:t>M</a:t>
            </a:r>
            <a:r>
              <a:rPr lang="en-US" sz="3600" b="1" i="1" dirty="0" err="1" smtClean="0">
                <a:solidFill>
                  <a:srgbClr val="C00000"/>
                </a:solidFill>
                <a:latin typeface="Amazone" pitchFamily="66" charset="0"/>
                <a:ea typeface="Arial-Rounded" pitchFamily="34" charset="0"/>
                <a:cs typeface="Arial-Rounded" pitchFamily="34" charset="0"/>
              </a:rPr>
              <a:t>uốn</a:t>
            </a:r>
            <a:r>
              <a:rPr lang="en-US" sz="3600" b="1" i="1" dirty="0" smtClean="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biết</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phải</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hỏi</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muốn</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giỏi</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phải</a:t>
            </a:r>
            <a:r>
              <a:rPr lang="en-US" sz="3600" b="1" i="1" dirty="0">
                <a:solidFill>
                  <a:srgbClr val="C00000"/>
                </a:solidFill>
                <a:latin typeface="Amazone" pitchFamily="66" charset="0"/>
                <a:ea typeface="Arial-Rounded" pitchFamily="34" charset="0"/>
                <a:cs typeface="Arial-Rounded" pitchFamily="34" charset="0"/>
              </a:rPr>
              <a:t> </a:t>
            </a:r>
            <a:r>
              <a:rPr lang="en-US" sz="3600" b="1" i="1" dirty="0" err="1">
                <a:solidFill>
                  <a:srgbClr val="C00000"/>
                </a:solidFill>
                <a:latin typeface="Amazone" pitchFamily="66" charset="0"/>
                <a:ea typeface="Arial-Rounded" pitchFamily="34" charset="0"/>
                <a:cs typeface="Arial-Rounded" pitchFamily="34" charset="0"/>
              </a:rPr>
              <a:t>học</a:t>
            </a:r>
            <a:r>
              <a:rPr lang="en-US" sz="3600" b="1" i="1" dirty="0">
                <a:solidFill>
                  <a:srgbClr val="C00000"/>
                </a:solidFill>
                <a:latin typeface="Amazone" pitchFamily="66" charset="0"/>
                <a:ea typeface="Arial-Rounded" pitchFamily="34" charset="0"/>
                <a:cs typeface="Arial-Rounded" pitchFamily="34" charset="0"/>
              </a:rPr>
              <a:t>.</a:t>
            </a:r>
          </a:p>
        </p:txBody>
      </p:sp>
      <p:sp>
        <p:nvSpPr>
          <p:cNvPr id="29" name="Rectangle 3">
            <a:extLst>
              <a:ext uri="{FF2B5EF4-FFF2-40B4-BE49-F238E27FC236}">
                <a16:creationId xmlns:a16="http://schemas.microsoft.com/office/drawing/2014/main" xmlns="" id="{E225B9B8-BF2F-4C8F-BE58-B6239FE0E3F0}"/>
              </a:ext>
            </a:extLst>
          </p:cNvPr>
          <p:cNvSpPr txBox="1">
            <a:spLocks noChangeArrowheads="1"/>
          </p:cNvSpPr>
          <p:nvPr/>
        </p:nvSpPr>
        <p:spPr>
          <a:xfrm>
            <a:off x="2113714" y="5192743"/>
            <a:ext cx="9349969" cy="690721"/>
          </a:xfrm>
          <a:prstGeom prst="rect">
            <a:avLst/>
          </a:prstGeom>
        </p:spPr>
        <p:txBody>
          <a:bodyPr vert="horz" lIns="91440" tIns="45720" rIns="91440" bIns="45720" rtlCol="0">
            <a:noAutofit/>
          </a:bodyPr>
          <a:lstStyle/>
          <a:p>
            <a:pPr lvl="0">
              <a:defRPr/>
            </a:pPr>
            <a:r>
              <a:rPr lang="en-US" sz="3600" b="1" i="1" dirty="0" err="1">
                <a:solidFill>
                  <a:srgbClr val="340CB4"/>
                </a:solidFill>
                <a:latin typeface=".VnLinusH" pitchFamily="34" charset="0"/>
                <a:ea typeface="Arial-Rounded" pitchFamily="34" charset="0"/>
                <a:cs typeface="Iskoola Pota" pitchFamily="34" charset="0"/>
              </a:rPr>
              <a:t>M</a:t>
            </a:r>
            <a:r>
              <a:rPr lang="en-US" sz="3600" b="1" i="1" dirty="0" err="1" smtClean="0">
                <a:solidFill>
                  <a:srgbClr val="340CB4"/>
                </a:solidFill>
                <a:latin typeface="Amazone" pitchFamily="66" charset="0"/>
                <a:ea typeface="Arial-Rounded" pitchFamily="34" charset="0"/>
                <a:cs typeface="Arial-Rounded" pitchFamily="34" charset="0"/>
              </a:rPr>
              <a:t>uốn</a:t>
            </a:r>
            <a:r>
              <a:rPr lang="en-US" sz="3600" b="1" i="1" dirty="0" smtClean="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biết</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phải</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hỏi</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muốn</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giỏi</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phải</a:t>
            </a:r>
            <a:r>
              <a:rPr lang="en-US" sz="3600" b="1" i="1" dirty="0">
                <a:solidFill>
                  <a:srgbClr val="340CB4"/>
                </a:solidFill>
                <a:latin typeface="Amazone" pitchFamily="66" charset="0"/>
                <a:ea typeface="Arial-Rounded" pitchFamily="34" charset="0"/>
                <a:cs typeface="Arial-Rounded" pitchFamily="34" charset="0"/>
              </a:rPr>
              <a:t> </a:t>
            </a:r>
            <a:r>
              <a:rPr lang="en-US" sz="3600" b="1" i="1" dirty="0" err="1">
                <a:solidFill>
                  <a:srgbClr val="340CB4"/>
                </a:solidFill>
                <a:latin typeface="Amazone" pitchFamily="66" charset="0"/>
                <a:ea typeface="Arial-Rounded" pitchFamily="34" charset="0"/>
                <a:cs typeface="Arial-Rounded" pitchFamily="34" charset="0"/>
              </a:rPr>
              <a:t>học</a:t>
            </a:r>
            <a:r>
              <a:rPr lang="en-US" sz="3600" b="1" i="1" dirty="0">
                <a:solidFill>
                  <a:srgbClr val="340CB4"/>
                </a:solidFill>
                <a:latin typeface="HP001 5 hàng" panose="020B0603050302020204" pitchFamily="34" charset="0"/>
                <a:ea typeface="Arial-Rounded" pitchFamily="34" charset="0"/>
                <a:cs typeface="Arial-Rounded" pitchFamily="34" charset="0"/>
              </a:rPr>
              <a:t>.</a:t>
            </a:r>
          </a:p>
        </p:txBody>
      </p:sp>
      <p:sp>
        <p:nvSpPr>
          <p:cNvPr id="30" name="Rectangle 3">
            <a:extLst>
              <a:ext uri="{FF2B5EF4-FFF2-40B4-BE49-F238E27FC236}">
                <a16:creationId xmlns:a16="http://schemas.microsoft.com/office/drawing/2014/main" xmlns="" id="{FDFFEBC5-BBA3-4A25-9B6A-76DC98B488BB}"/>
              </a:ext>
            </a:extLst>
          </p:cNvPr>
          <p:cNvSpPr txBox="1">
            <a:spLocks noChangeArrowheads="1"/>
          </p:cNvSpPr>
          <p:nvPr/>
        </p:nvSpPr>
        <p:spPr>
          <a:xfrm>
            <a:off x="2113713" y="5903087"/>
            <a:ext cx="9349969" cy="690721"/>
          </a:xfrm>
          <a:prstGeom prst="rect">
            <a:avLst/>
          </a:prstGeom>
        </p:spPr>
        <p:txBody>
          <a:bodyPr vert="horz" lIns="91440" tIns="45720" rIns="91440" bIns="45720" rtlCol="0">
            <a:noAutofit/>
          </a:bodyPr>
          <a:lstStyle/>
          <a:p>
            <a:pPr lvl="0">
              <a:defRPr/>
            </a:pPr>
            <a:r>
              <a:rPr lang="en-US" sz="3600" b="1" i="1" dirty="0" err="1">
                <a:solidFill>
                  <a:srgbClr val="BC007D"/>
                </a:solidFill>
                <a:latin typeface=".VnLinusH" pitchFamily="34" charset="0"/>
                <a:ea typeface="Arial-Rounded" pitchFamily="34" charset="0"/>
                <a:cs typeface="Arial-Rounded" pitchFamily="34" charset="0"/>
              </a:rPr>
              <a:t>M</a:t>
            </a:r>
            <a:r>
              <a:rPr lang="en-US" sz="3600" b="1" i="1" dirty="0" err="1" smtClean="0">
                <a:solidFill>
                  <a:srgbClr val="BC007D"/>
                </a:solidFill>
                <a:latin typeface="Amazone" pitchFamily="66" charset="0"/>
                <a:ea typeface="Arial-Rounded" pitchFamily="34" charset="0"/>
                <a:cs typeface="Arial-Rounded" pitchFamily="34" charset="0"/>
              </a:rPr>
              <a:t>uốn</a:t>
            </a:r>
            <a:r>
              <a:rPr lang="en-US" sz="3600" b="1" i="1" dirty="0" smtClean="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biết</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phải</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hỏi</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muốn</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giỏi</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phải</a:t>
            </a:r>
            <a:r>
              <a:rPr lang="en-US" sz="3600" b="1" i="1" dirty="0">
                <a:solidFill>
                  <a:srgbClr val="BC007D"/>
                </a:solidFill>
                <a:latin typeface="Amazone" pitchFamily="66" charset="0"/>
                <a:ea typeface="Arial-Rounded" pitchFamily="34" charset="0"/>
                <a:cs typeface="Arial-Rounded" pitchFamily="34" charset="0"/>
              </a:rPr>
              <a:t> </a:t>
            </a:r>
            <a:r>
              <a:rPr lang="en-US" sz="3600" b="1" i="1" dirty="0" err="1">
                <a:solidFill>
                  <a:srgbClr val="BC007D"/>
                </a:solidFill>
                <a:latin typeface="Amazone" pitchFamily="66" charset="0"/>
                <a:ea typeface="Arial-Rounded" pitchFamily="34" charset="0"/>
                <a:cs typeface="Arial-Rounded" pitchFamily="34" charset="0"/>
              </a:rPr>
              <a:t>học</a:t>
            </a:r>
            <a:r>
              <a:rPr lang="en-US" sz="3600" b="1" i="1" dirty="0">
                <a:solidFill>
                  <a:srgbClr val="BC007D"/>
                </a:solidFill>
                <a:latin typeface="Amazone" pitchFamily="66" charset="0"/>
                <a:ea typeface="Arial-Rounded" pitchFamily="34" charset="0"/>
                <a:cs typeface="Arial-Rounded" pitchFamily="34" charset="0"/>
              </a:rPr>
              <a:t>.</a:t>
            </a:r>
          </a:p>
        </p:txBody>
      </p:sp>
    </p:spTree>
    <p:extLst>
      <p:ext uri="{BB962C8B-B14F-4D97-AF65-F5344CB8AC3E}">
        <p14:creationId xmlns:p14="http://schemas.microsoft.com/office/powerpoint/2010/main" val="310444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500"/>
                                        <p:tgtEl>
                                          <p:spTgt spid="5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 grpId="0"/>
      <p:bldP spid="24" grpId="0"/>
      <p:bldP spid="42" grpId="0"/>
      <p:bldP spid="44" grpId="0"/>
      <p:bldP spid="45" grpId="0"/>
      <p:bldP spid="55" grpId="0"/>
      <p:bldP spid="56" grpId="0"/>
      <p:bldP spid="57" grpId="0"/>
      <p:bldP spid="58" grpId="0"/>
      <p:bldP spid="59" grpId="0"/>
      <p:bldP spid="60" grpId="0"/>
      <p:bldP spid="31" grpId="0"/>
      <p:bldP spid="33" grpId="0"/>
      <p:bldP spid="3" grpId="0"/>
      <p:bldP spid="21" grpId="0"/>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hool Background Images Desktop Background">
            <a:extLst>
              <a:ext uri="{FF2B5EF4-FFF2-40B4-BE49-F238E27FC236}">
                <a16:creationId xmlns:a16="http://schemas.microsoft.com/office/drawing/2014/main" xmlns="" id="{0464C694-9A6D-461D-821D-F8C0F30DA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386"/>
            <a:ext cx="12192000" cy="7049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AB12473-954F-487D-B9BB-FF0880D2EE7D}"/>
              </a:ext>
            </a:extLst>
          </p:cNvPr>
          <p:cNvSpPr txBox="1"/>
          <p:nvPr/>
        </p:nvSpPr>
        <p:spPr>
          <a:xfrm>
            <a:off x="2538274" y="-22529"/>
            <a:ext cx="9144000" cy="1569660"/>
          </a:xfrm>
          <a:prstGeom prst="rect">
            <a:avLst/>
          </a:prstGeom>
          <a:noFill/>
        </p:spPr>
        <p:txBody>
          <a:bodyPr wrap="square" rtlCol="0">
            <a:spAutoFit/>
          </a:bodyPr>
          <a:lstStyle/>
          <a:p>
            <a:pPr>
              <a:lnSpc>
                <a:spcPct val="150000"/>
              </a:lnSpc>
            </a:pPr>
            <a:r>
              <a:rPr lang="en-US" altLang="en-US" sz="3200" b="1" dirty="0" err="1">
                <a:solidFill>
                  <a:schemeClr val="bg1"/>
                </a:solidFill>
                <a:latin typeface="Arial" pitchFamily="34" charset="0"/>
                <a:cs typeface="Arial" pitchFamily="34" charset="0"/>
              </a:rPr>
              <a:t>Thứ</a:t>
            </a:r>
            <a:r>
              <a:rPr lang="en-US" altLang="en-US" sz="3200" b="1" dirty="0">
                <a:solidFill>
                  <a:schemeClr val="bg1"/>
                </a:solidFill>
                <a:latin typeface="Arial" pitchFamily="34" charset="0"/>
                <a:cs typeface="Arial" pitchFamily="34" charset="0"/>
              </a:rPr>
              <a:t> </a:t>
            </a:r>
            <a:r>
              <a:rPr lang="en-US" altLang="en-US" sz="3200" b="1" dirty="0" err="1">
                <a:solidFill>
                  <a:schemeClr val="bg1"/>
                </a:solidFill>
                <a:latin typeface="Arial" pitchFamily="34" charset="0"/>
                <a:cs typeface="Arial" pitchFamily="34" charset="0"/>
              </a:rPr>
              <a:t>ba</a:t>
            </a:r>
            <a:r>
              <a:rPr lang="en-US" altLang="en-US" sz="3200" b="1" dirty="0">
                <a:solidFill>
                  <a:schemeClr val="bg1"/>
                </a:solidFill>
                <a:latin typeface="Arial" pitchFamily="34" charset="0"/>
                <a:cs typeface="Arial" pitchFamily="34" charset="0"/>
              </a:rPr>
              <a:t> </a:t>
            </a:r>
            <a:r>
              <a:rPr lang="en-US" altLang="en-US" sz="3200" b="1" dirty="0" err="1">
                <a:solidFill>
                  <a:schemeClr val="bg1"/>
                </a:solidFill>
                <a:latin typeface="Arial" pitchFamily="34" charset="0"/>
                <a:cs typeface="Arial" pitchFamily="34" charset="0"/>
              </a:rPr>
              <a:t>ngày</a:t>
            </a:r>
            <a:r>
              <a:rPr lang="en-US" altLang="en-US" sz="3200" b="1" dirty="0">
                <a:solidFill>
                  <a:schemeClr val="bg1"/>
                </a:solidFill>
                <a:latin typeface="Arial" pitchFamily="34" charset="0"/>
                <a:cs typeface="Arial" pitchFamily="34" charset="0"/>
              </a:rPr>
              <a:t> 4</a:t>
            </a:r>
            <a:r>
              <a:rPr lang="en-US" altLang="en-US" sz="3200" b="1" dirty="0" smtClean="0">
                <a:solidFill>
                  <a:schemeClr val="bg1"/>
                </a:solidFill>
                <a:latin typeface="Arial" pitchFamily="34" charset="0"/>
                <a:cs typeface="Arial" pitchFamily="34" charset="0"/>
              </a:rPr>
              <a:t> </a:t>
            </a:r>
            <a:r>
              <a:rPr lang="en-US" altLang="en-US" sz="3200" b="1" dirty="0" err="1">
                <a:solidFill>
                  <a:schemeClr val="bg1"/>
                </a:solidFill>
                <a:latin typeface="Arial" pitchFamily="34" charset="0"/>
                <a:cs typeface="Arial" pitchFamily="34" charset="0"/>
              </a:rPr>
              <a:t>tháng</a:t>
            </a:r>
            <a:r>
              <a:rPr lang="en-US" altLang="en-US" sz="3200" b="1" dirty="0">
                <a:solidFill>
                  <a:schemeClr val="bg1"/>
                </a:solidFill>
                <a:latin typeface="Arial" pitchFamily="34" charset="0"/>
                <a:cs typeface="Arial" pitchFamily="34" charset="0"/>
              </a:rPr>
              <a:t> 4 </a:t>
            </a:r>
            <a:r>
              <a:rPr lang="en-US" altLang="en-US" sz="3200" b="1" dirty="0" err="1">
                <a:solidFill>
                  <a:schemeClr val="bg1"/>
                </a:solidFill>
                <a:latin typeface="Arial" pitchFamily="34" charset="0"/>
                <a:cs typeface="Arial" pitchFamily="34" charset="0"/>
              </a:rPr>
              <a:t>năm</a:t>
            </a:r>
            <a:r>
              <a:rPr lang="en-US" altLang="en-US" sz="3200" b="1" dirty="0">
                <a:solidFill>
                  <a:schemeClr val="bg1"/>
                </a:solidFill>
                <a:latin typeface="Arial" pitchFamily="34" charset="0"/>
                <a:cs typeface="Arial" pitchFamily="34" charset="0"/>
              </a:rPr>
              <a:t> </a:t>
            </a:r>
            <a:r>
              <a:rPr lang="en-US" altLang="en-US" sz="3200" b="1" dirty="0" smtClean="0">
                <a:solidFill>
                  <a:schemeClr val="bg1"/>
                </a:solidFill>
                <a:latin typeface="Arial" pitchFamily="34" charset="0"/>
                <a:cs typeface="Arial" pitchFamily="34" charset="0"/>
              </a:rPr>
              <a:t>2023</a:t>
            </a:r>
            <a:endParaRPr lang="en-US" altLang="en-US" sz="3200" b="1" dirty="0">
              <a:solidFill>
                <a:schemeClr val="bg1"/>
              </a:solidFill>
              <a:latin typeface="Arial" pitchFamily="34" charset="0"/>
              <a:cs typeface="Arial" pitchFamily="34" charset="0"/>
            </a:endParaRPr>
          </a:p>
          <a:p>
            <a:pPr>
              <a:lnSpc>
                <a:spcPct val="150000"/>
              </a:lnSpc>
            </a:pPr>
            <a:r>
              <a:rPr lang="en-US" sz="3200" b="1" u="sng" dirty="0" err="1">
                <a:solidFill>
                  <a:schemeClr val="bg1"/>
                </a:solidFill>
                <a:latin typeface="Arial" panose="020B0604020202020204" pitchFamily="34" charset="0"/>
                <a:cs typeface="Arial" panose="020B0604020202020204" pitchFamily="34" charset="0"/>
              </a:rPr>
              <a:t>Viết</a:t>
            </a:r>
            <a:r>
              <a:rPr lang="en-US" sz="3200" b="1" u="sng"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Chữ</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hoa</a:t>
            </a:r>
            <a:r>
              <a:rPr lang="en-US" sz="3200" b="1" dirty="0">
                <a:solidFill>
                  <a:srgbClr val="FFFF00"/>
                </a:solidFill>
                <a:latin typeface="Arial" panose="020B0604020202020204" pitchFamily="34" charset="0"/>
                <a:cs typeface="Arial" panose="020B0604020202020204" pitchFamily="34" charset="0"/>
              </a:rPr>
              <a:t> </a:t>
            </a:r>
            <a:r>
              <a:rPr lang="en-US" sz="3200" b="1" dirty="0">
                <a:solidFill>
                  <a:srgbClr val="FFFF00"/>
                </a:solidFill>
                <a:latin typeface="HP001 5 hàng" pitchFamily="34" charset="0"/>
                <a:cs typeface="Arial" panose="020B0604020202020204" pitchFamily="34" charset="0"/>
              </a:rPr>
              <a:t>M</a:t>
            </a:r>
            <a:r>
              <a:rPr lang="en-US" sz="3200" b="1" dirty="0" smtClean="0">
                <a:solidFill>
                  <a:srgbClr val="FFFF00"/>
                </a:solidFill>
                <a:latin typeface="HP001 5 hàng" pitchFamily="34" charset="0"/>
                <a:ea typeface="Arial-Rounded" pitchFamily="34" charset="0"/>
                <a:cs typeface="Arial-Rounded" pitchFamily="34" charset="0"/>
              </a:rPr>
              <a:t> </a:t>
            </a:r>
            <a:r>
              <a:rPr lang="en-US" altLang="en-US" sz="3200" b="1" dirty="0">
                <a:solidFill>
                  <a:srgbClr val="FFFF00"/>
                </a:solidFill>
                <a:latin typeface="Arial" pitchFamily="34" charset="0"/>
                <a:cs typeface="Arial" pitchFamily="34" charset="0"/>
              </a:rPr>
              <a:t>(</a:t>
            </a:r>
            <a:r>
              <a:rPr lang="en-US" altLang="en-US" sz="3200" b="1" dirty="0" err="1">
                <a:solidFill>
                  <a:srgbClr val="FFFF00"/>
                </a:solidFill>
                <a:latin typeface="Arial" pitchFamily="34" charset="0"/>
                <a:cs typeface="Arial" pitchFamily="34" charset="0"/>
              </a:rPr>
              <a:t>kiểu</a:t>
            </a:r>
            <a:r>
              <a:rPr lang="en-US" altLang="en-US" sz="3200" b="1" dirty="0">
                <a:solidFill>
                  <a:srgbClr val="FFFF00"/>
                </a:solidFill>
                <a:latin typeface="Arial" pitchFamily="34" charset="0"/>
                <a:cs typeface="Arial" pitchFamily="34" charset="0"/>
              </a:rPr>
              <a:t> 2)</a:t>
            </a:r>
            <a:r>
              <a:rPr lang="en-US" sz="3200" b="1" i="1" dirty="0">
                <a:solidFill>
                  <a:srgbClr val="FFFF00"/>
                </a:solidFill>
                <a:latin typeface="HP001 5 hàng" pitchFamily="34" charset="0"/>
                <a:ea typeface="Arial-Rounded" pitchFamily="34" charset="0"/>
                <a:cs typeface="Arial-Rounded" pitchFamily="34" charset="0"/>
              </a:rPr>
              <a:t> </a:t>
            </a:r>
            <a:endParaRPr lang="en-US" sz="3200" b="1" dirty="0">
              <a:solidFill>
                <a:srgbClr val="FFFF00"/>
              </a:solidFill>
              <a:effectLst>
                <a:outerShdw blurRad="38100" dist="38100" dir="2700000" algn="tl">
                  <a:srgbClr val="000000">
                    <a:alpha val="43137"/>
                  </a:srgbClr>
                </a:outerShdw>
              </a:effectLst>
              <a:latin typeface="HP001 4 hàng" panose="020B06030503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xmlns="" id="{D0D57E6F-55D9-44BB-84CA-FA3C1F3C9C57}"/>
              </a:ext>
            </a:extLst>
          </p:cNvPr>
          <p:cNvSpPr>
            <a:spLocks noChangeArrowheads="1"/>
          </p:cNvSpPr>
          <p:nvPr/>
        </p:nvSpPr>
        <p:spPr bwMode="auto">
          <a:xfrm>
            <a:off x="2730558" y="2196294"/>
            <a:ext cx="6200789" cy="1015663"/>
          </a:xfrm>
          <a:prstGeom prst="rect">
            <a:avLst/>
          </a:prstGeom>
          <a:noFill/>
          <a:ln w="19050">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defRPr/>
            </a:pPr>
            <a:r>
              <a:rPr lang="en-US" sz="6000" b="1" dirty="0" err="1">
                <a:solidFill>
                  <a:schemeClr val="bg1"/>
                </a:solidFill>
                <a:latin typeface="Arial" panose="020B0604020202020204" pitchFamily="34" charset="0"/>
                <a:ea typeface="Arial-Rounded" pitchFamily="34" charset="0"/>
                <a:cs typeface="Arial" panose="020B0604020202020204" pitchFamily="34" charset="0"/>
              </a:rPr>
              <a:t>Củng</a:t>
            </a:r>
            <a:r>
              <a:rPr lang="en-US" sz="6000" b="1" dirty="0">
                <a:solidFill>
                  <a:schemeClr val="bg1"/>
                </a:solidFill>
                <a:latin typeface="Arial" panose="020B0604020202020204" pitchFamily="34" charset="0"/>
                <a:ea typeface="Arial-Rounded" pitchFamily="34" charset="0"/>
                <a:cs typeface="Arial" panose="020B0604020202020204" pitchFamily="34" charset="0"/>
              </a:rPr>
              <a:t> </a:t>
            </a:r>
            <a:r>
              <a:rPr lang="en-US" sz="6000" b="1" dirty="0" err="1">
                <a:solidFill>
                  <a:schemeClr val="bg1"/>
                </a:solidFill>
                <a:latin typeface="Arial" panose="020B0604020202020204" pitchFamily="34" charset="0"/>
                <a:ea typeface="Arial-Rounded" pitchFamily="34" charset="0"/>
                <a:cs typeface="Arial" panose="020B0604020202020204" pitchFamily="34" charset="0"/>
              </a:rPr>
              <a:t>cố</a:t>
            </a:r>
            <a:r>
              <a:rPr lang="en-US" sz="6000" b="1" dirty="0">
                <a:solidFill>
                  <a:schemeClr val="bg1"/>
                </a:solidFill>
                <a:latin typeface="Arial" panose="020B0604020202020204" pitchFamily="34" charset="0"/>
                <a:ea typeface="Arial-Rounded" pitchFamily="34" charset="0"/>
                <a:cs typeface="Arial" panose="020B0604020202020204" pitchFamily="34" charset="0"/>
              </a:rPr>
              <a:t> </a:t>
            </a:r>
            <a:r>
              <a:rPr lang="en-US" sz="6000" b="1" dirty="0" err="1">
                <a:solidFill>
                  <a:schemeClr val="bg1"/>
                </a:solidFill>
                <a:latin typeface="Arial" panose="020B0604020202020204" pitchFamily="34" charset="0"/>
                <a:ea typeface="Arial-Rounded" pitchFamily="34" charset="0"/>
                <a:cs typeface="Arial" panose="020B0604020202020204" pitchFamily="34" charset="0"/>
              </a:rPr>
              <a:t>bài</a:t>
            </a:r>
            <a:r>
              <a:rPr lang="en-US" sz="6000" b="1" dirty="0">
                <a:solidFill>
                  <a:schemeClr val="bg1"/>
                </a:solidFill>
                <a:latin typeface="Arial" panose="020B0604020202020204" pitchFamily="34" charset="0"/>
                <a:ea typeface="Arial-Rounded" pitchFamily="34" charset="0"/>
                <a:cs typeface="Arial" panose="020B0604020202020204" pitchFamily="34" charset="0"/>
              </a:rPr>
              <a:t> </a:t>
            </a:r>
            <a:r>
              <a:rPr lang="en-US" sz="6000" b="1" dirty="0" err="1">
                <a:solidFill>
                  <a:schemeClr val="bg1"/>
                </a:solidFill>
                <a:latin typeface="Arial" panose="020B0604020202020204" pitchFamily="34" charset="0"/>
                <a:ea typeface="Arial-Rounded" pitchFamily="34" charset="0"/>
                <a:cs typeface="Arial" panose="020B0604020202020204" pitchFamily="34" charset="0"/>
              </a:rPr>
              <a:t>học</a:t>
            </a:r>
            <a:endParaRPr lang="en-US" sz="6000" b="1" dirty="0">
              <a:solidFill>
                <a:schemeClr val="bg1"/>
              </a:solidFill>
              <a:latin typeface="Arial" panose="020B0604020202020204" pitchFamily="34" charset="0"/>
              <a:ea typeface="Arial-Rounded" pitchFamily="34" charset="0"/>
              <a:cs typeface="Arial" panose="020B0604020202020204" pitchFamily="34" charset="0"/>
            </a:endParaRPr>
          </a:p>
        </p:txBody>
      </p:sp>
    </p:spTree>
    <p:extLst>
      <p:ext uri="{BB962C8B-B14F-4D97-AF65-F5344CB8AC3E}">
        <p14:creationId xmlns:p14="http://schemas.microsoft.com/office/powerpoint/2010/main" val="177571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eautiful young teacher talking front blackboard Stock Footage Video (100%  Royalty-free) 1013311571 | Shutterstock">
            <a:extLst>
              <a:ext uri="{FF2B5EF4-FFF2-40B4-BE49-F238E27FC236}">
                <a16:creationId xmlns:a16="http://schemas.microsoft.com/office/drawing/2014/main" xmlns="" id="{90FD5117-AB65-412F-A902-A9E63B63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121"/>
            <a:ext cx="12291236" cy="6889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539419E-40DE-4C1B-9579-DB523E0898B0}"/>
              </a:ext>
            </a:extLst>
          </p:cNvPr>
          <p:cNvSpPr txBox="1"/>
          <p:nvPr/>
        </p:nvSpPr>
        <p:spPr>
          <a:xfrm>
            <a:off x="4185089" y="625737"/>
            <a:ext cx="7582328" cy="646331"/>
          </a:xfrm>
          <a:prstGeom prst="rect">
            <a:avLst/>
          </a:prstGeom>
          <a:noFill/>
        </p:spPr>
        <p:txBody>
          <a:bodyPr wrap="square" rtlCol="0">
            <a:spAutoFit/>
          </a:bodyPr>
          <a:lstStyle/>
          <a:p>
            <a:r>
              <a:rPr lang="en-US" altLang="en-US" sz="3600" b="1" dirty="0" err="1">
                <a:solidFill>
                  <a:schemeClr val="bg1"/>
                </a:solidFill>
                <a:latin typeface="Arial" pitchFamily="34" charset="0"/>
                <a:cs typeface="Arial" pitchFamily="34" charset="0"/>
              </a:rPr>
              <a:t>Thứ</a:t>
            </a:r>
            <a:r>
              <a:rPr lang="en-US" altLang="en-US" sz="3600" b="1" dirty="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ba</a:t>
            </a:r>
            <a:r>
              <a:rPr lang="en-US" altLang="en-US" sz="3600" b="1" dirty="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ngày</a:t>
            </a:r>
            <a:r>
              <a:rPr lang="en-US" altLang="en-US" sz="3600" b="1" dirty="0">
                <a:solidFill>
                  <a:schemeClr val="bg1"/>
                </a:solidFill>
                <a:latin typeface="Arial" pitchFamily="34" charset="0"/>
                <a:cs typeface="Arial" pitchFamily="34" charset="0"/>
              </a:rPr>
              <a:t> 4</a:t>
            </a:r>
            <a:r>
              <a:rPr lang="en-US" altLang="en-US" sz="3600" b="1" dirty="0" smtClean="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tháng</a:t>
            </a:r>
            <a:r>
              <a:rPr lang="en-US" altLang="en-US" sz="3600" b="1" dirty="0">
                <a:solidFill>
                  <a:schemeClr val="bg1"/>
                </a:solidFill>
                <a:latin typeface="Arial" pitchFamily="34" charset="0"/>
                <a:cs typeface="Arial" pitchFamily="34" charset="0"/>
              </a:rPr>
              <a:t> </a:t>
            </a:r>
            <a:r>
              <a:rPr lang="vi-VN" altLang="en-US" sz="3600" b="1" dirty="0">
                <a:solidFill>
                  <a:schemeClr val="bg1"/>
                </a:solidFill>
                <a:latin typeface="Arial" pitchFamily="34" charset="0"/>
                <a:cs typeface="Arial" pitchFamily="34" charset="0"/>
              </a:rPr>
              <a:t>4</a:t>
            </a:r>
            <a:r>
              <a:rPr lang="en-US" altLang="en-US" sz="3600" b="1" dirty="0">
                <a:solidFill>
                  <a:schemeClr val="bg1"/>
                </a:solidFill>
                <a:latin typeface="Arial" pitchFamily="34" charset="0"/>
                <a:cs typeface="Arial" pitchFamily="34" charset="0"/>
              </a:rPr>
              <a:t> </a:t>
            </a:r>
            <a:r>
              <a:rPr lang="en-US" altLang="en-US" sz="3600" b="1" dirty="0" err="1">
                <a:solidFill>
                  <a:schemeClr val="bg1"/>
                </a:solidFill>
                <a:latin typeface="Arial" pitchFamily="34" charset="0"/>
                <a:cs typeface="Arial" pitchFamily="34" charset="0"/>
              </a:rPr>
              <a:t>năm</a:t>
            </a:r>
            <a:r>
              <a:rPr lang="en-US" altLang="en-US" sz="3600" b="1" dirty="0">
                <a:solidFill>
                  <a:schemeClr val="bg1"/>
                </a:solidFill>
                <a:latin typeface="Arial" pitchFamily="34" charset="0"/>
                <a:cs typeface="Arial" pitchFamily="34" charset="0"/>
              </a:rPr>
              <a:t> </a:t>
            </a:r>
            <a:r>
              <a:rPr lang="en-US" altLang="en-US" sz="3600" b="1" dirty="0" smtClean="0">
                <a:solidFill>
                  <a:schemeClr val="bg1"/>
                </a:solidFill>
                <a:latin typeface="Arial" pitchFamily="34" charset="0"/>
                <a:cs typeface="Arial" pitchFamily="34" charset="0"/>
              </a:rPr>
              <a:t>2023</a:t>
            </a:r>
            <a:endParaRPr lang="en-US" altLang="en-US" sz="3600" b="1" dirty="0">
              <a:solidFill>
                <a:schemeClr val="bg1"/>
              </a:solidFill>
              <a:latin typeface="Arial" pitchFamily="34" charset="0"/>
              <a:cs typeface="Arial" pitchFamily="34" charset="0"/>
            </a:endParaRPr>
          </a:p>
        </p:txBody>
      </p:sp>
      <p:sp>
        <p:nvSpPr>
          <p:cNvPr id="9" name="TextBox 8">
            <a:extLst>
              <a:ext uri="{FF2B5EF4-FFF2-40B4-BE49-F238E27FC236}">
                <a16:creationId xmlns:a16="http://schemas.microsoft.com/office/drawing/2014/main" xmlns="" id="{45DD4C03-4282-45FA-B718-A61B3A712C58}"/>
              </a:ext>
            </a:extLst>
          </p:cNvPr>
          <p:cNvSpPr txBox="1">
            <a:spLocks noChangeArrowheads="1"/>
          </p:cNvSpPr>
          <p:nvPr/>
        </p:nvSpPr>
        <p:spPr bwMode="auto">
          <a:xfrm>
            <a:off x="4284327" y="1294878"/>
            <a:ext cx="7907672" cy="1200329"/>
          </a:xfrm>
          <a:prstGeom prst="rect">
            <a:avLst/>
          </a:prstGeom>
          <a:noFill/>
          <a:ln w="9525">
            <a:noFill/>
            <a:miter lim="800000"/>
            <a:headEnd/>
            <a:tailEnd/>
          </a:ln>
        </p:spPr>
        <p:txBody>
          <a:bodyPr wrap="square">
            <a:spAutoFit/>
          </a:bodyPr>
          <a:lstStyle/>
          <a:p>
            <a:pPr eaLnBrk="1" hangingPunct="1"/>
            <a:r>
              <a:rPr lang="en-US" altLang="en-US" sz="3600" b="1" u="sng" dirty="0" err="1">
                <a:solidFill>
                  <a:schemeClr val="bg1"/>
                </a:solidFill>
                <a:latin typeface="Arial" pitchFamily="34" charset="0"/>
                <a:cs typeface="Arial" pitchFamily="34" charset="0"/>
              </a:rPr>
              <a:t>Nói</a:t>
            </a:r>
            <a:r>
              <a:rPr lang="en-US" altLang="en-US" sz="3600" b="1" u="sng" dirty="0">
                <a:solidFill>
                  <a:schemeClr val="bg1"/>
                </a:solidFill>
                <a:latin typeface="Arial" pitchFamily="34" charset="0"/>
                <a:cs typeface="Arial" pitchFamily="34" charset="0"/>
              </a:rPr>
              <a:t> </a:t>
            </a:r>
            <a:r>
              <a:rPr lang="en-US" altLang="en-US" sz="3600" b="1" u="sng" dirty="0" err="1">
                <a:solidFill>
                  <a:schemeClr val="bg1"/>
                </a:solidFill>
                <a:latin typeface="Arial" pitchFamily="34" charset="0"/>
                <a:cs typeface="Arial" pitchFamily="34" charset="0"/>
              </a:rPr>
              <a:t>và</a:t>
            </a:r>
            <a:r>
              <a:rPr lang="en-US" altLang="en-US" sz="3600" b="1" u="sng" dirty="0">
                <a:solidFill>
                  <a:schemeClr val="bg1"/>
                </a:solidFill>
                <a:latin typeface="Arial" pitchFamily="34" charset="0"/>
                <a:cs typeface="Arial" pitchFamily="34" charset="0"/>
              </a:rPr>
              <a:t> </a:t>
            </a:r>
            <a:r>
              <a:rPr lang="en-US" altLang="en-US" sz="3600" b="1" u="sng" dirty="0" err="1">
                <a:solidFill>
                  <a:schemeClr val="bg1"/>
                </a:solidFill>
                <a:latin typeface="Arial" pitchFamily="34" charset="0"/>
                <a:cs typeface="Arial" pitchFamily="34" charset="0"/>
              </a:rPr>
              <a:t>nghe</a:t>
            </a:r>
            <a:r>
              <a:rPr lang="en-US" altLang="en-US" sz="3600" b="1">
                <a:solidFill>
                  <a:schemeClr val="bg1"/>
                </a:solidFill>
                <a:latin typeface="Arial" pitchFamily="34" charset="0"/>
                <a:cs typeface="Arial" pitchFamily="34" charset="0"/>
              </a:rPr>
              <a:t>:  </a:t>
            </a:r>
            <a:r>
              <a:rPr lang="en-US" altLang="en-US" sz="3600" b="1">
                <a:solidFill>
                  <a:srgbClr val="FFFF00"/>
                </a:solidFill>
                <a:latin typeface="Arial" pitchFamily="34" charset="0"/>
                <a:cs typeface="Arial" pitchFamily="34" charset="0"/>
              </a:rPr>
              <a:t>Kể chuyện</a:t>
            </a:r>
          </a:p>
          <a:p>
            <a:pPr eaLnBrk="1" hangingPunct="1"/>
            <a:r>
              <a:rPr lang="en-US" altLang="en-US" sz="3600" b="1">
                <a:solidFill>
                  <a:srgbClr val="FFFF00"/>
                </a:solidFill>
                <a:latin typeface="Arial" pitchFamily="34" charset="0"/>
                <a:cs typeface="Arial" pitchFamily="34" charset="0"/>
              </a:rPr>
              <a:t>			  Cảm ơn anh hà mã</a:t>
            </a:r>
            <a:endParaRPr lang="en-US" altLang="en-US" sz="3600" b="1"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xmlns="" id="{77528A1C-D70F-49F2-A65A-B6F8AFF5906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6833" l="10000" r="90000"/>
                    </a14:imgEffect>
                  </a14:imgLayer>
                </a14:imgProps>
              </a:ext>
              <a:ext uri="{28A0092B-C50C-407E-A947-70E740481C1C}">
                <a14:useLocalDpi xmlns:a14="http://schemas.microsoft.com/office/drawing/2010/main" val="0"/>
              </a:ext>
            </a:extLst>
          </a:blip>
          <a:srcRect l="18466" r="16930" b="3857"/>
          <a:stretch/>
        </p:blipFill>
        <p:spPr>
          <a:xfrm>
            <a:off x="-215900" y="-147311"/>
            <a:ext cx="6578600" cy="7259310"/>
          </a:xfrm>
          <a:prstGeom prst="rect">
            <a:avLst/>
          </a:prstGeom>
        </p:spPr>
      </p:pic>
    </p:spTree>
    <p:extLst>
      <p:ext uri="{BB962C8B-B14F-4D97-AF65-F5344CB8AC3E}">
        <p14:creationId xmlns:p14="http://schemas.microsoft.com/office/powerpoint/2010/main" val="9279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BE15D20-43CC-4C8B-9F94-60A0E7AFC2D8}"/>
              </a:ext>
            </a:extLst>
          </p:cNvPr>
          <p:cNvSpPr txBox="1"/>
          <p:nvPr/>
        </p:nvSpPr>
        <p:spPr>
          <a:xfrm>
            <a:off x="768090" y="-22530"/>
            <a:ext cx="9144000" cy="954107"/>
          </a:xfrm>
          <a:prstGeom prst="rect">
            <a:avLst/>
          </a:prstGeom>
          <a:noFill/>
        </p:spPr>
        <p:txBody>
          <a:bodyPr wrap="square" rtlCol="0">
            <a:spAutoFit/>
          </a:bodyPr>
          <a:lstStyle/>
          <a:p>
            <a:pPr algn="ctr"/>
            <a:r>
              <a:rPr lang="en-US" sz="2800" dirty="0" err="1">
                <a:latin typeface="Amazone" pitchFamily="66" charset="0"/>
              </a:rPr>
              <a:t>Thứ</a:t>
            </a:r>
            <a:r>
              <a:rPr lang="en-US" sz="2800" dirty="0">
                <a:latin typeface="Amazone" pitchFamily="66" charset="0"/>
              </a:rPr>
              <a:t> </a:t>
            </a:r>
            <a:r>
              <a:rPr lang="en-US" sz="2800" dirty="0" err="1">
                <a:latin typeface="Amazone" pitchFamily="66" charset="0"/>
              </a:rPr>
              <a:t>hai</a:t>
            </a:r>
            <a:r>
              <a:rPr lang="en-US" sz="2800" dirty="0">
                <a:latin typeface="Amazone" pitchFamily="66" charset="0"/>
              </a:rPr>
              <a:t> </a:t>
            </a:r>
            <a:r>
              <a:rPr lang="en-US" sz="2800" dirty="0" err="1">
                <a:latin typeface="Amazone" pitchFamily="66" charset="0"/>
              </a:rPr>
              <a:t>ngày</a:t>
            </a:r>
            <a:r>
              <a:rPr lang="en-US" sz="2800" dirty="0">
                <a:latin typeface="Amazone" pitchFamily="66" charset="0"/>
              </a:rPr>
              <a:t> 3 </a:t>
            </a:r>
            <a:r>
              <a:rPr lang="en-US" sz="2800" dirty="0" err="1">
                <a:latin typeface="Amazone" pitchFamily="66" charset="0"/>
              </a:rPr>
              <a:t>tháng</a:t>
            </a:r>
            <a:r>
              <a:rPr lang="en-US" sz="2800" dirty="0">
                <a:latin typeface="Amazone" pitchFamily="66" charset="0"/>
              </a:rPr>
              <a:t> 4 </a:t>
            </a:r>
            <a:r>
              <a:rPr lang="en-US" sz="2800" dirty="0" err="1">
                <a:latin typeface="Amazone" pitchFamily="66" charset="0"/>
              </a:rPr>
              <a:t>năm</a:t>
            </a:r>
            <a:r>
              <a:rPr lang="en-US" sz="2800" dirty="0">
                <a:latin typeface="Amazone" pitchFamily="66" charset="0"/>
              </a:rPr>
              <a:t> 2023</a:t>
            </a:r>
          </a:p>
          <a:p>
            <a:pPr algn="ctr"/>
            <a:r>
              <a:rPr lang="en-US" sz="2800" dirty="0" err="1">
                <a:latin typeface="Amazone" pitchFamily="66" charset="0"/>
              </a:rPr>
              <a:t>Đọc</a:t>
            </a:r>
            <a:r>
              <a:rPr lang="en-US" sz="2800" dirty="0">
                <a:latin typeface="Amazone" pitchFamily="66" charset="0"/>
              </a:rPr>
              <a:t>: </a:t>
            </a:r>
            <a:r>
              <a:rPr lang="en-US" sz="2800" dirty="0" err="1">
                <a:latin typeface="Amazone" pitchFamily="66" charset="0"/>
              </a:rPr>
              <a:t>Cảm</a:t>
            </a:r>
            <a:r>
              <a:rPr lang="en-US" sz="2800" dirty="0">
                <a:latin typeface="Amazone" pitchFamily="66" charset="0"/>
              </a:rPr>
              <a:t> </a:t>
            </a:r>
            <a:r>
              <a:rPr lang="en-US" sz="2800" dirty="0" err="1">
                <a:latin typeface="Amazone" pitchFamily="66" charset="0"/>
              </a:rPr>
              <a:t>ơn</a:t>
            </a:r>
            <a:r>
              <a:rPr lang="en-US" sz="2800" dirty="0">
                <a:latin typeface="Amazone" pitchFamily="66" charset="0"/>
              </a:rPr>
              <a:t> </a:t>
            </a:r>
            <a:r>
              <a:rPr lang="en-US" sz="2800" dirty="0" err="1">
                <a:latin typeface="Amazone" pitchFamily="66" charset="0"/>
              </a:rPr>
              <a:t>anh</a:t>
            </a:r>
            <a:r>
              <a:rPr lang="en-US" sz="2800" dirty="0">
                <a:latin typeface="Amazone" pitchFamily="66" charset="0"/>
              </a:rPr>
              <a:t> </a:t>
            </a:r>
            <a:r>
              <a:rPr lang="en-US" sz="2800" dirty="0" err="1">
                <a:latin typeface="Amazone" pitchFamily="66" charset="0"/>
              </a:rPr>
              <a:t>Hà</a:t>
            </a:r>
            <a:r>
              <a:rPr lang="en-US" sz="2800" dirty="0">
                <a:latin typeface="Amazone" pitchFamily="66" charset="0"/>
              </a:rPr>
              <a:t> </a:t>
            </a:r>
            <a:r>
              <a:rPr lang="en-US" sz="2800" dirty="0" err="1">
                <a:latin typeface="Amazone" pitchFamily="66" charset="0"/>
              </a:rPr>
              <a:t>Mã</a:t>
            </a:r>
            <a:endParaRPr lang="en-US" sz="2800" dirty="0">
              <a:latin typeface="Amazone" pitchFamily="66" charset="0"/>
            </a:endParaRPr>
          </a:p>
        </p:txBody>
      </p:sp>
      <p:sp>
        <p:nvSpPr>
          <p:cNvPr id="9" name="Text Box 5">
            <a:extLst>
              <a:ext uri="{FF2B5EF4-FFF2-40B4-BE49-F238E27FC236}">
                <a16:creationId xmlns:a16="http://schemas.microsoft.com/office/drawing/2014/main" xmlns="" id="{5507DA62-AC0D-4E5D-A2C7-72D40CF01BA9}"/>
              </a:ext>
            </a:extLst>
          </p:cNvPr>
          <p:cNvSpPr txBox="1"/>
          <p:nvPr/>
        </p:nvSpPr>
        <p:spPr>
          <a:xfrm>
            <a:off x="2006647" y="1011073"/>
            <a:ext cx="9909598" cy="523220"/>
          </a:xfrm>
          <a:prstGeom prst="rect">
            <a:avLst/>
          </a:prstGeom>
          <a:noFill/>
        </p:spPr>
        <p:txBody>
          <a:bodyPr wrap="square" rtlCol="0">
            <a:spAutoFit/>
          </a:bodyPr>
          <a:lstStyle/>
          <a:p>
            <a:r>
              <a:rPr lang="en-US" sz="2800">
                <a:latin typeface="Arial" pitchFamily="34" charset="0"/>
                <a:cs typeface="Arial" pitchFamily="34" charset="0"/>
              </a:rPr>
              <a:t>Em nói lời đáp thế nào trong những tình huống sau?</a:t>
            </a:r>
            <a:endParaRPr lang="en-US" sz="2800" dirty="0">
              <a:latin typeface="Arial" pitchFamily="34" charset="0"/>
              <a:cs typeface="Arial" pitchFamily="34" charset="0"/>
            </a:endParaRPr>
          </a:p>
        </p:txBody>
      </p:sp>
      <p:pic>
        <p:nvPicPr>
          <p:cNvPr id="5" name="Picture 4">
            <a:extLst>
              <a:ext uri="{FF2B5EF4-FFF2-40B4-BE49-F238E27FC236}">
                <a16:creationId xmlns:a16="http://schemas.microsoft.com/office/drawing/2014/main" xmlns="" id="{6162939E-996A-483D-BA21-ABAB3DD48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73" y="893256"/>
            <a:ext cx="1044956" cy="612907"/>
          </a:xfrm>
          <a:prstGeom prst="rect">
            <a:avLst/>
          </a:prstGeom>
        </p:spPr>
      </p:pic>
      <p:pic>
        <p:nvPicPr>
          <p:cNvPr id="3" name="Picture 2">
            <a:extLst>
              <a:ext uri="{FF2B5EF4-FFF2-40B4-BE49-F238E27FC236}">
                <a16:creationId xmlns:a16="http://schemas.microsoft.com/office/drawing/2014/main" xmlns="" id="{071481F0-580E-4158-8CDE-6FBD54B674D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00" y="1663228"/>
            <a:ext cx="6515246" cy="5163184"/>
          </a:xfrm>
          <a:prstGeom prst="rect">
            <a:avLst/>
          </a:prstGeom>
        </p:spPr>
      </p:pic>
      <p:sp>
        <p:nvSpPr>
          <p:cNvPr id="13" name="Rounded Rectangle 11">
            <a:extLst>
              <a:ext uri="{FF2B5EF4-FFF2-40B4-BE49-F238E27FC236}">
                <a16:creationId xmlns:a16="http://schemas.microsoft.com/office/drawing/2014/main" xmlns="" id="{34A9D724-B289-48F3-AC90-AF883D3E02CF}"/>
              </a:ext>
            </a:extLst>
          </p:cNvPr>
          <p:cNvSpPr/>
          <p:nvPr/>
        </p:nvSpPr>
        <p:spPr>
          <a:xfrm>
            <a:off x="5553430" y="1663228"/>
            <a:ext cx="6625870" cy="523220"/>
          </a:xfrm>
          <a:prstGeom prst="roundRect">
            <a:avLst/>
          </a:prstGeom>
          <a:solidFill>
            <a:srgbClr val="9BE5FF"/>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lvl="0">
              <a:buClr>
                <a:srgbClr val="000000"/>
              </a:buClr>
              <a:buSzPts val="1100"/>
            </a:pPr>
            <a:r>
              <a:rPr lang="vi-VN" sz="2800" b="1">
                <a:latin typeface="Arial" panose="020B0604020202020204" pitchFamily="34" charset="0"/>
                <a:cs typeface="Arial" panose="020B0604020202020204" pitchFamily="34" charset="0"/>
              </a:rPr>
              <a:t>Tranh </a:t>
            </a:r>
            <a:r>
              <a:rPr lang="en-US" sz="2800" b="1">
                <a:latin typeface="Arial" panose="020B0604020202020204" pitchFamily="34" charset="0"/>
                <a:cs typeface="Arial" panose="020B0604020202020204" pitchFamily="34" charset="0"/>
              </a:rPr>
              <a:t>2 vẽ gì?</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4" name="Rounded Rectangle 11">
            <a:extLst>
              <a:ext uri="{FF2B5EF4-FFF2-40B4-BE49-F238E27FC236}">
                <a16:creationId xmlns:a16="http://schemas.microsoft.com/office/drawing/2014/main" xmlns="" id="{67E4A22A-1CED-4D85-B2AB-C412EDA0F676}"/>
              </a:ext>
            </a:extLst>
          </p:cNvPr>
          <p:cNvSpPr/>
          <p:nvPr/>
        </p:nvSpPr>
        <p:spPr>
          <a:xfrm>
            <a:off x="5528030" y="5435600"/>
            <a:ext cx="6663970" cy="1422400"/>
          </a:xfrm>
          <a:prstGeom prst="roundRect">
            <a:avLst/>
          </a:prstGeom>
          <a:solidFill>
            <a:srgbClr val="9BE5FF"/>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vi-VN" sz="2800">
                <a:cs typeface="Arial" panose="020B0604020202020204" pitchFamily="34" charset="0"/>
              </a:rPr>
              <a:t>Mẹ ơi con xin lỗi vì đã làm vỡ lọ hoa của mẹ! Con hứa sau này sẽ không chơi bóng trong nhà nữa</a:t>
            </a:r>
            <a:r>
              <a:rPr lang="en-US" sz="2800">
                <a:cs typeface="Arial" panose="020B0604020202020204" pitchFamily="34" charset="0"/>
              </a:rPr>
              <a:t> ạ</a:t>
            </a:r>
            <a:r>
              <a:rPr lang="vi-VN" sz="2800">
                <a:cs typeface="Arial" panose="020B0604020202020204" pitchFamily="34" charset="0"/>
              </a:rPr>
              <a:t>!</a:t>
            </a:r>
            <a:endParaRPr lang="vi-VN" sz="2800" dirty="0">
              <a:solidFill>
                <a:srgbClr val="FF0000"/>
              </a:solidFill>
              <a:ea typeface="Montserrat"/>
              <a:cs typeface="Arial" panose="020B0604020202020204" pitchFamily="34" charset="0"/>
              <a:sym typeface="Montserrat"/>
            </a:endParaRPr>
          </a:p>
        </p:txBody>
      </p:sp>
      <p:sp>
        <p:nvSpPr>
          <p:cNvPr id="15" name="Rounded Rectangle 11">
            <a:extLst>
              <a:ext uri="{FF2B5EF4-FFF2-40B4-BE49-F238E27FC236}">
                <a16:creationId xmlns:a16="http://schemas.microsoft.com/office/drawing/2014/main" xmlns="" id="{8AF832A1-6D8C-42B0-AF01-13532A9C1BB3}"/>
              </a:ext>
            </a:extLst>
          </p:cNvPr>
          <p:cNvSpPr/>
          <p:nvPr/>
        </p:nvSpPr>
        <p:spPr>
          <a:xfrm>
            <a:off x="5515330" y="4489123"/>
            <a:ext cx="6663970" cy="891659"/>
          </a:xfrm>
          <a:prstGeom prst="roundRect">
            <a:avLst/>
          </a:prstGeom>
          <a:solidFill>
            <a:srgbClr val="9BE5FF"/>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b="1">
                <a:latin typeface="Arial" panose="020B0604020202020204" pitchFamily="34" charset="0"/>
                <a:cs typeface="Arial" panose="020B0604020202020204" pitchFamily="34" charset="0"/>
              </a:rPr>
              <a:t>Cậu bé sẽ nói gì với mẹ?</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6" name="Rounded Rectangle 11">
            <a:extLst>
              <a:ext uri="{FF2B5EF4-FFF2-40B4-BE49-F238E27FC236}">
                <a16:creationId xmlns:a16="http://schemas.microsoft.com/office/drawing/2014/main" xmlns="" id="{21E87106-3959-4AFB-96E3-06BBFCE9EDE2}"/>
              </a:ext>
            </a:extLst>
          </p:cNvPr>
          <p:cNvSpPr/>
          <p:nvPr/>
        </p:nvSpPr>
        <p:spPr>
          <a:xfrm>
            <a:off x="5515330" y="2240260"/>
            <a:ext cx="6663970" cy="1940470"/>
          </a:xfrm>
          <a:prstGeom prst="roundRect">
            <a:avLst/>
          </a:prstGeom>
          <a:solidFill>
            <a:srgbClr val="9BE5FF"/>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lvl="0">
              <a:buClr>
                <a:srgbClr val="000000"/>
              </a:buClr>
              <a:buSzPts val="1100"/>
            </a:pPr>
            <a:r>
              <a:rPr lang="vi-VN" sz="2800">
                <a:latin typeface="Arial" panose="020B0604020202020204" pitchFamily="34" charset="0"/>
                <a:cs typeface="Arial" panose="020B0604020202020204" pitchFamily="34" charset="0"/>
              </a:rPr>
              <a:t>Tranh </a:t>
            </a:r>
            <a:r>
              <a:rPr lang="en-US" sz="2800">
                <a:latin typeface="Arial" panose="020B0604020202020204" pitchFamily="34" charset="0"/>
                <a:cs typeface="Arial" panose="020B0604020202020204" pitchFamily="34" charset="0"/>
              </a:rPr>
              <a:t>2 vẽ mẹ và cậu con trai trong phòng khách. Lọ hoa bị rơi vỡ trên sàn nhà. Người mẹ nói với con: “Thôi, con làm vỡ lọ hoa của mẹ rồi!”</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685094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944716"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0" y="1122108"/>
            <a:ext cx="12134246"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28897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8EAA643-3334-4B14-8C0A-5D1EDDEDDB39}"/>
              </a:ext>
            </a:extLst>
          </p:cNvPr>
          <p:cNvSpPr txBox="1"/>
          <p:nvPr/>
        </p:nvSpPr>
        <p:spPr>
          <a:xfrm>
            <a:off x="59960" y="6328477"/>
            <a:ext cx="5831173"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Vì sao dê làm anh hà mã phật ý?</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23101044-3599-4625-8F25-DB83A967373B}"/>
              </a:ext>
            </a:extLst>
          </p:cNvPr>
          <p:cNvSpPr txBox="1"/>
          <p:nvPr/>
        </p:nvSpPr>
        <p:spPr>
          <a:xfrm>
            <a:off x="1029196" y="7898"/>
            <a:ext cx="11162804"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A74FEF48-B1BB-42AA-8CB9-B7506C0822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2577" y="561246"/>
            <a:ext cx="3672052" cy="2670584"/>
          </a:xfrm>
          <a:prstGeom prst="rect">
            <a:avLst/>
          </a:prstGeom>
        </p:spPr>
      </p:pic>
      <p:pic>
        <p:nvPicPr>
          <p:cNvPr id="8" name="Picture 7">
            <a:extLst>
              <a:ext uri="{FF2B5EF4-FFF2-40B4-BE49-F238E27FC236}">
                <a16:creationId xmlns:a16="http://schemas.microsoft.com/office/drawing/2014/main" xmlns="" id="{FE013859-8A99-4346-9277-7526F983DF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911544" y="599024"/>
            <a:ext cx="3672052" cy="2570436"/>
          </a:xfrm>
          <a:prstGeom prst="rect">
            <a:avLst/>
          </a:prstGeom>
        </p:spPr>
      </p:pic>
      <p:pic>
        <p:nvPicPr>
          <p:cNvPr id="18" name="Picture 17">
            <a:extLst>
              <a:ext uri="{FF2B5EF4-FFF2-40B4-BE49-F238E27FC236}">
                <a16:creationId xmlns:a16="http://schemas.microsoft.com/office/drawing/2014/main" xmlns="" id="{25E44D46-B8C3-4184-83E0-F6637BE67A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265" y="3689659"/>
            <a:ext cx="3818907" cy="2680288"/>
          </a:xfrm>
          <a:prstGeom prst="rect">
            <a:avLst/>
          </a:prstGeom>
        </p:spPr>
      </p:pic>
      <p:pic>
        <p:nvPicPr>
          <p:cNvPr id="20" name="Picture 19">
            <a:extLst>
              <a:ext uri="{FF2B5EF4-FFF2-40B4-BE49-F238E27FC236}">
                <a16:creationId xmlns:a16="http://schemas.microsoft.com/office/drawing/2014/main" xmlns="" id="{B0F7FD3D-6B36-489C-A2B7-E63F39D448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4496" y="3483596"/>
            <a:ext cx="4011239" cy="2755888"/>
          </a:xfrm>
          <a:prstGeom prst="rect">
            <a:avLst/>
          </a:prstGeom>
        </p:spPr>
      </p:pic>
      <p:sp>
        <p:nvSpPr>
          <p:cNvPr id="11" name="TextBox 10">
            <a:extLst>
              <a:ext uri="{FF2B5EF4-FFF2-40B4-BE49-F238E27FC236}">
                <a16:creationId xmlns:a16="http://schemas.microsoft.com/office/drawing/2014/main" xmlns="" id="{A57655AD-533B-4A97-95AF-5373EB87F844}"/>
              </a:ext>
            </a:extLst>
          </p:cNvPr>
          <p:cNvSpPr txBox="1"/>
          <p:nvPr/>
        </p:nvSpPr>
        <p:spPr>
          <a:xfrm>
            <a:off x="6775554" y="5894485"/>
            <a:ext cx="5416446"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Cún đã làm gì khiến anh hà mã vui vẻ giúp đỡ?</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BA0BED88-24C9-4C29-8E89-F3D032850384}"/>
              </a:ext>
            </a:extLst>
          </p:cNvPr>
          <p:cNvSpPr txBox="1"/>
          <p:nvPr/>
        </p:nvSpPr>
        <p:spPr>
          <a:xfrm>
            <a:off x="690676" y="2887973"/>
            <a:ext cx="5421442"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Dê và cún gặp chuyện gì khi vào khu rừng?</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3165E078-5D0C-4C8D-88A5-891BBC64F111}"/>
              </a:ext>
            </a:extLst>
          </p:cNvPr>
          <p:cNvSpPr txBox="1"/>
          <p:nvPr/>
        </p:nvSpPr>
        <p:spPr>
          <a:xfrm>
            <a:off x="6835025" y="2983250"/>
            <a:ext cx="5297504"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Dê đã nói gì khi gặp cô hươu?</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516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lớp 2 -Cảm ơn anh hà mã- (Tuần 29, sách Kết nối tri thức với cuộc sống) (online-video-cutter.com)">
            <a:hlinkClick r:id="" action="ppaction://media"/>
            <a:extLst>
              <a:ext uri="{FF2B5EF4-FFF2-40B4-BE49-F238E27FC236}">
                <a16:creationId xmlns:a16="http://schemas.microsoft.com/office/drawing/2014/main" xmlns="" id="{05BB14C5-1993-4ED4-97EA-097DCB178C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112" t="1556" b="1248"/>
          <a:stretch/>
        </p:blipFill>
        <p:spPr>
          <a:xfrm>
            <a:off x="1" y="1"/>
            <a:ext cx="12192000" cy="6858000"/>
          </a:xfrm>
          <a:prstGeom prst="rect">
            <a:avLst/>
          </a:prstGeom>
        </p:spPr>
      </p:pic>
    </p:spTree>
    <p:extLst>
      <p:ext uri="{BB962C8B-B14F-4D97-AF65-F5344CB8AC3E}">
        <p14:creationId xmlns:p14="http://schemas.microsoft.com/office/powerpoint/2010/main" val="121856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944716"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0" y="1122108"/>
            <a:ext cx="12134246"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D55EEA50-216D-4DC1-BCCA-A0B3F6BD13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806827"/>
            <a:ext cx="6698513" cy="4871647"/>
          </a:xfrm>
          <a:prstGeom prst="rect">
            <a:avLst/>
          </a:prstGeom>
        </p:spPr>
      </p:pic>
      <p:sp>
        <p:nvSpPr>
          <p:cNvPr id="6" name="TextBox 5">
            <a:extLst>
              <a:ext uri="{FF2B5EF4-FFF2-40B4-BE49-F238E27FC236}">
                <a16:creationId xmlns:a16="http://schemas.microsoft.com/office/drawing/2014/main" xmlns="" id="{B5B2392F-6DBC-4CBC-8010-74A826C2F1E4}"/>
              </a:ext>
            </a:extLst>
          </p:cNvPr>
          <p:cNvSpPr txBox="1"/>
          <p:nvPr/>
        </p:nvSpPr>
        <p:spPr>
          <a:xfrm>
            <a:off x="6958314" y="4000806"/>
            <a:ext cx="5255579" cy="954107"/>
          </a:xfrm>
          <a:prstGeom prst="rect">
            <a:avLst/>
          </a:prstGeom>
          <a:solidFill>
            <a:schemeClr val="accent6">
              <a:lumMod val="40000"/>
              <a:lumOff val="60000"/>
            </a:schemeClr>
          </a:solidFill>
        </p:spPr>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Dê và cún gặp chuyện gì khi vào khu rừng?</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EA5A49D5-42BD-4156-AEB1-54B5D2335850}"/>
              </a:ext>
            </a:extLst>
          </p:cNvPr>
          <p:cNvSpPr txBox="1"/>
          <p:nvPr/>
        </p:nvSpPr>
        <p:spPr>
          <a:xfrm>
            <a:off x="6914524" y="1832887"/>
            <a:ext cx="5277474" cy="954107"/>
          </a:xfrm>
          <a:prstGeom prst="rect">
            <a:avLst/>
          </a:prstGeom>
          <a:solidFill>
            <a:schemeClr val="accent6">
              <a:lumMod val="20000"/>
              <a:lumOff val="80000"/>
            </a:schemeClr>
          </a:solidFill>
        </p:spPr>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Trong tranh có những nhân vật nào?</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156F49BF-9150-40F0-8CB9-865EE8E3DE60}"/>
              </a:ext>
            </a:extLst>
          </p:cNvPr>
          <p:cNvSpPr txBox="1"/>
          <p:nvPr/>
        </p:nvSpPr>
        <p:spPr>
          <a:xfrm>
            <a:off x="6914526" y="2798956"/>
            <a:ext cx="5277474" cy="523220"/>
          </a:xfrm>
          <a:prstGeom prst="rect">
            <a:avLst/>
          </a:prstGeom>
          <a:solidFill>
            <a:srgbClr val="FCEBE0"/>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Trong tranh có dê và cún. </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249CB92-A2C8-4E02-BB1B-06B8F34500F1}"/>
              </a:ext>
            </a:extLst>
          </p:cNvPr>
          <p:cNvSpPr txBox="1"/>
          <p:nvPr/>
        </p:nvSpPr>
        <p:spPr>
          <a:xfrm>
            <a:off x="6936419" y="4972842"/>
            <a:ext cx="5277474" cy="954107"/>
          </a:xfrm>
          <a:prstGeom prst="rect">
            <a:avLst/>
          </a:prstGeom>
          <a:solidFill>
            <a:srgbClr val="F9D4BD"/>
          </a:solidFill>
        </p:spPr>
        <p:txBody>
          <a:bodyPr wrap="square" rtlCol="0">
            <a:spAutoFit/>
          </a:bodyPr>
          <a:lstStyle/>
          <a:p>
            <a:r>
              <a:rPr lang="vi-VN" sz="2800">
                <a:latin typeface="Arial" panose="020B0604020202020204" pitchFamily="34" charset="0"/>
                <a:cs typeface="Arial" panose="020B0604020202020204" pitchFamily="34" charset="0"/>
              </a:rPr>
              <a:t>Dê và cún rủ nhau vào rừng chơi, khi quay về bị lạc đường.</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73156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944716"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0" y="1122108"/>
            <a:ext cx="12134246"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E0E752E6-9518-4E4B-895F-DCEF013552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814605"/>
            <a:ext cx="6914527" cy="4840168"/>
          </a:xfrm>
          <a:prstGeom prst="rect">
            <a:avLst/>
          </a:prstGeom>
        </p:spPr>
      </p:pic>
      <p:sp>
        <p:nvSpPr>
          <p:cNvPr id="10" name="TextBox 9">
            <a:extLst>
              <a:ext uri="{FF2B5EF4-FFF2-40B4-BE49-F238E27FC236}">
                <a16:creationId xmlns:a16="http://schemas.microsoft.com/office/drawing/2014/main" xmlns="" id="{5CC07F6D-E18B-4EFF-A804-7A88E5AF9D90}"/>
              </a:ext>
            </a:extLst>
          </p:cNvPr>
          <p:cNvSpPr txBox="1"/>
          <p:nvPr/>
        </p:nvSpPr>
        <p:spPr>
          <a:xfrm>
            <a:off x="6914526" y="4435935"/>
            <a:ext cx="5255579" cy="523220"/>
          </a:xfrm>
          <a:prstGeom prst="rect">
            <a:avLst/>
          </a:prstGeom>
          <a:solidFill>
            <a:schemeClr val="accent6">
              <a:lumMod val="40000"/>
              <a:lumOff val="60000"/>
            </a:schemeClr>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Dê đã nói gì khi gặp cô hươu?</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77DC7FE4-1992-4C2B-9BE8-6A283CA96F2F}"/>
              </a:ext>
            </a:extLst>
          </p:cNvPr>
          <p:cNvSpPr txBox="1"/>
          <p:nvPr/>
        </p:nvSpPr>
        <p:spPr>
          <a:xfrm>
            <a:off x="6914526" y="1925894"/>
            <a:ext cx="5277474" cy="954107"/>
          </a:xfrm>
          <a:prstGeom prst="rect">
            <a:avLst/>
          </a:prstGeom>
          <a:solidFill>
            <a:schemeClr val="accent6">
              <a:lumMod val="20000"/>
              <a:lumOff val="80000"/>
            </a:schemeClr>
          </a:solidFill>
        </p:spPr>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Trong tranh có những nhân vật nào?</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B712C394-8759-4B69-B908-93AEF8048412}"/>
              </a:ext>
            </a:extLst>
          </p:cNvPr>
          <p:cNvSpPr txBox="1"/>
          <p:nvPr/>
        </p:nvSpPr>
        <p:spPr>
          <a:xfrm>
            <a:off x="6936421" y="2926258"/>
            <a:ext cx="5277474" cy="954107"/>
          </a:xfrm>
          <a:prstGeom prst="rect">
            <a:avLst/>
          </a:prstGeom>
          <a:solidFill>
            <a:srgbClr val="FCEBE0"/>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Trong tranh có dê, cún và cô hươu. </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EBAB951-4115-44DF-85C2-FED388B7598C}"/>
              </a:ext>
            </a:extLst>
          </p:cNvPr>
          <p:cNvSpPr txBox="1"/>
          <p:nvPr/>
        </p:nvSpPr>
        <p:spPr>
          <a:xfrm>
            <a:off x="6936421" y="5000738"/>
            <a:ext cx="5277474" cy="954107"/>
          </a:xfrm>
          <a:prstGeom prst="rect">
            <a:avLst/>
          </a:prstGeom>
          <a:solidFill>
            <a:srgbClr val="F9D4BD"/>
          </a:solidFill>
        </p:spPr>
        <p:txBody>
          <a:bodyPr wrap="square" rtlCol="0">
            <a:spAutoFit/>
          </a:bodyPr>
          <a:lstStyle/>
          <a:p>
            <a:r>
              <a:rPr lang="vi-VN" sz="2800">
                <a:latin typeface="Arial" panose="020B0604020202020204" pitchFamily="34" charset="0"/>
                <a:cs typeface="Arial" panose="020B0604020202020204" pitchFamily="34" charset="0"/>
              </a:rPr>
              <a:t>Khi gặp cô Hươu, dê đã nói: “</a:t>
            </a:r>
            <a:r>
              <a:rPr lang="en-US" sz="2800">
                <a:latin typeface="Arial" panose="020B0604020202020204" pitchFamily="34" charset="0"/>
                <a:cs typeface="Arial" panose="020B0604020202020204" pitchFamily="34" charset="0"/>
              </a:rPr>
              <a:t>C</a:t>
            </a:r>
            <a:r>
              <a:rPr lang="vi-VN" sz="2800">
                <a:latin typeface="Arial" panose="020B0604020202020204" pitchFamily="34" charset="0"/>
                <a:cs typeface="Arial" panose="020B0604020202020204" pitchFamily="34" charset="0"/>
              </a:rPr>
              <a:t>ô kia, về làng đi lối nào?".</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8325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944716"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0" y="1122108"/>
            <a:ext cx="12134246"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0844B518-C2CD-4F8F-BEBF-F07A8F12B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2" y="1816457"/>
            <a:ext cx="6547648" cy="4595446"/>
          </a:xfrm>
          <a:prstGeom prst="rect">
            <a:avLst/>
          </a:prstGeom>
        </p:spPr>
      </p:pic>
      <p:sp>
        <p:nvSpPr>
          <p:cNvPr id="11" name="TextBox 10">
            <a:extLst>
              <a:ext uri="{FF2B5EF4-FFF2-40B4-BE49-F238E27FC236}">
                <a16:creationId xmlns:a16="http://schemas.microsoft.com/office/drawing/2014/main" xmlns="" id="{D5453BAA-D315-4A10-8504-D973851BEF48}"/>
              </a:ext>
            </a:extLst>
          </p:cNvPr>
          <p:cNvSpPr txBox="1"/>
          <p:nvPr/>
        </p:nvSpPr>
        <p:spPr>
          <a:xfrm>
            <a:off x="6060141" y="3966870"/>
            <a:ext cx="6102982" cy="523220"/>
          </a:xfrm>
          <a:prstGeom prst="rect">
            <a:avLst/>
          </a:prstGeom>
          <a:solidFill>
            <a:schemeClr val="accent6">
              <a:lumMod val="40000"/>
              <a:lumOff val="60000"/>
            </a:schemeClr>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Vì sao dê làm anh hà mã phật ý?</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6AA3625D-2C14-4DD2-9116-AF2E21B4CBE1}"/>
              </a:ext>
            </a:extLst>
          </p:cNvPr>
          <p:cNvSpPr txBox="1"/>
          <p:nvPr/>
        </p:nvSpPr>
        <p:spPr>
          <a:xfrm>
            <a:off x="6067123" y="1879040"/>
            <a:ext cx="6096000" cy="523220"/>
          </a:xfrm>
          <a:prstGeom prst="rect">
            <a:avLst/>
          </a:prstGeom>
          <a:solidFill>
            <a:schemeClr val="accent6">
              <a:lumMod val="20000"/>
              <a:lumOff val="80000"/>
            </a:schemeClr>
          </a:solidFill>
        </p:spPr>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Trong tranh có những nhân vật nào?</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E7265E2C-A25A-4897-AA12-D6EEDB8AE531}"/>
              </a:ext>
            </a:extLst>
          </p:cNvPr>
          <p:cNvSpPr txBox="1"/>
          <p:nvPr/>
        </p:nvSpPr>
        <p:spPr>
          <a:xfrm>
            <a:off x="6067124" y="2506845"/>
            <a:ext cx="6102982" cy="954107"/>
          </a:xfrm>
          <a:prstGeom prst="rect">
            <a:avLst/>
          </a:prstGeom>
          <a:solidFill>
            <a:srgbClr val="FCEBE0"/>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Trong tranh có dê, cún và anh hà mã. </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731B35EF-D925-46B7-8EB0-B1833F47F8FD}"/>
              </a:ext>
            </a:extLst>
          </p:cNvPr>
          <p:cNvSpPr txBox="1"/>
          <p:nvPr/>
        </p:nvSpPr>
        <p:spPr>
          <a:xfrm>
            <a:off x="6060141" y="4607524"/>
            <a:ext cx="6131859" cy="1815882"/>
          </a:xfrm>
          <a:prstGeom prst="rect">
            <a:avLst/>
          </a:prstGeom>
          <a:solidFill>
            <a:srgbClr val="F9D4BD"/>
          </a:solidFill>
        </p:spPr>
        <p:txBody>
          <a:bodyPr wrap="square" rtlCol="0">
            <a:spAutoFit/>
          </a:bodyPr>
          <a:lstStyle/>
          <a:p>
            <a:r>
              <a:rPr lang="vi-VN" sz="2800">
                <a:latin typeface="Arial" panose="020B0604020202020204" pitchFamily="34" charset="0"/>
                <a:cs typeface="Arial" panose="020B0604020202020204" pitchFamily="34" charset="0"/>
              </a:rPr>
              <a:t>Dê làm anh hà mã phật ý vì đã không lễ phép với anh, </a:t>
            </a:r>
            <a:r>
              <a:rPr lang="en-US" sz="2800">
                <a:latin typeface="Arial" panose="020B0604020202020204" pitchFamily="34" charset="0"/>
                <a:cs typeface="Arial" panose="020B0604020202020204" pitchFamily="34" charset="0"/>
              </a:rPr>
              <a:t>dê </a:t>
            </a:r>
            <a:r>
              <a:rPr lang="vi-VN" sz="2800">
                <a:latin typeface="Arial" panose="020B0604020202020204" pitchFamily="34" charset="0"/>
                <a:cs typeface="Arial" panose="020B0604020202020204" pitchFamily="34" charset="0"/>
              </a:rPr>
              <a:t>đã nói </a:t>
            </a:r>
            <a:r>
              <a:rPr lang="en-US" sz="2800">
                <a:latin typeface="Arial" panose="020B0604020202020204" pitchFamily="34" charset="0"/>
                <a:cs typeface="Arial" panose="020B0604020202020204" pitchFamily="34" charset="0"/>
              </a:rPr>
              <a:t>to </a:t>
            </a:r>
            <a:r>
              <a:rPr lang="vi-VN" sz="2800">
                <a:latin typeface="Arial" panose="020B0604020202020204" pitchFamily="34" charset="0"/>
                <a:cs typeface="Arial" panose="020B0604020202020204" pitchFamily="34" charset="0"/>
              </a:rPr>
              <a:t>với anh hà mã rằng: “Bọn tôi muốn về làng, hãy đưa bọn tôi qua s</a:t>
            </a:r>
            <a:r>
              <a:rPr lang="en-US" sz="2800">
                <a:latin typeface="Arial" panose="020B0604020202020204" pitchFamily="34" charset="0"/>
                <a:cs typeface="Arial" panose="020B0604020202020204" pitchFamily="34" charset="0"/>
              </a:rPr>
              <a:t>ô</a:t>
            </a:r>
            <a:r>
              <a:rPr lang="vi-VN" sz="2800">
                <a:latin typeface="Arial" panose="020B0604020202020204" pitchFamily="34" charset="0"/>
                <a:cs typeface="Arial" panose="020B0604020202020204" pitchFamily="34" charset="0"/>
              </a:rPr>
              <a:t>ng</a:t>
            </a:r>
            <a:r>
              <a:rPr lang="en-US" sz="2800">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4959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944716"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0" y="1122108"/>
            <a:ext cx="12134246"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1. Dựa vào tranh và câu hỏi gợi ý, nói về sự việc trong từng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189A8898-C950-4F8D-B981-162D91427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3" y="1775521"/>
            <a:ext cx="6647847" cy="4567347"/>
          </a:xfrm>
          <a:prstGeom prst="rect">
            <a:avLst/>
          </a:prstGeom>
        </p:spPr>
      </p:pic>
      <p:sp>
        <p:nvSpPr>
          <p:cNvPr id="11" name="TextBox 10">
            <a:extLst>
              <a:ext uri="{FF2B5EF4-FFF2-40B4-BE49-F238E27FC236}">
                <a16:creationId xmlns:a16="http://schemas.microsoft.com/office/drawing/2014/main" xmlns="" id="{B02880AC-7DEC-4E9D-94EB-2518123DFA31}"/>
              </a:ext>
            </a:extLst>
          </p:cNvPr>
          <p:cNvSpPr txBox="1"/>
          <p:nvPr/>
        </p:nvSpPr>
        <p:spPr>
          <a:xfrm>
            <a:off x="6932139" y="3632224"/>
            <a:ext cx="5255579" cy="954107"/>
          </a:xfrm>
          <a:prstGeom prst="rect">
            <a:avLst/>
          </a:prstGeom>
          <a:solidFill>
            <a:schemeClr val="accent6">
              <a:lumMod val="40000"/>
              <a:lumOff val="60000"/>
            </a:schemeClr>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Cún đã làm gì khiến anh hà mã vui vẻ giúp đỡ?</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C9793B5C-CF49-4746-8C0C-9DD1A2E43422}"/>
              </a:ext>
            </a:extLst>
          </p:cNvPr>
          <p:cNvSpPr txBox="1"/>
          <p:nvPr/>
        </p:nvSpPr>
        <p:spPr>
          <a:xfrm>
            <a:off x="6914526" y="1669411"/>
            <a:ext cx="5277474" cy="954107"/>
          </a:xfrm>
          <a:prstGeom prst="rect">
            <a:avLst/>
          </a:prstGeom>
          <a:solidFill>
            <a:schemeClr val="accent6">
              <a:lumMod val="20000"/>
              <a:lumOff val="80000"/>
            </a:schemeClr>
          </a:solidFill>
        </p:spPr>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Trong tranh có những nhân vật nào?</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6A02436D-7DCE-46E2-8538-EA3335073724}"/>
              </a:ext>
            </a:extLst>
          </p:cNvPr>
          <p:cNvSpPr txBox="1"/>
          <p:nvPr/>
        </p:nvSpPr>
        <p:spPr>
          <a:xfrm>
            <a:off x="6921191" y="2629950"/>
            <a:ext cx="5277474" cy="954107"/>
          </a:xfrm>
          <a:prstGeom prst="rect">
            <a:avLst/>
          </a:prstGeom>
          <a:solidFill>
            <a:srgbClr val="FCEBE0"/>
          </a:solid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Trong tranh có dê, cún và anh hà mã. </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6DB63D8-DBA8-4DDF-BE79-1305932D692A}"/>
              </a:ext>
            </a:extLst>
          </p:cNvPr>
          <p:cNvSpPr txBox="1"/>
          <p:nvPr/>
        </p:nvSpPr>
        <p:spPr>
          <a:xfrm>
            <a:off x="6910244" y="4586331"/>
            <a:ext cx="5277474" cy="2246769"/>
          </a:xfrm>
          <a:prstGeom prst="rect">
            <a:avLst/>
          </a:prstGeom>
          <a:solidFill>
            <a:srgbClr val="F9D4BD"/>
          </a:solidFill>
        </p:spPr>
        <p:txBody>
          <a:bodyPr wrap="square" rtlCol="0">
            <a:spAutoFit/>
          </a:bodyPr>
          <a:lstStyle/>
          <a:p>
            <a:r>
              <a:rPr lang="vi-VN" sz="2800">
                <a:latin typeface="Arial" panose="020B0604020202020204" pitchFamily="34" charset="0"/>
                <a:cs typeface="Arial" panose="020B0604020202020204" pitchFamily="34" charset="0"/>
              </a:rPr>
              <a:t>Cún nói chuyện lễ phép và lịch sự nên anh hà mã đã vui vẻ giúp đỡ. Cún đã nói rằng: “Chào anh hà mã, anh giúp bọn em qua sông được không ạ?”</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6520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68EAA643-3334-4B14-8C0A-5D1EDDEDDB39}"/>
              </a:ext>
            </a:extLst>
          </p:cNvPr>
          <p:cNvSpPr txBox="1"/>
          <p:nvPr/>
        </p:nvSpPr>
        <p:spPr>
          <a:xfrm>
            <a:off x="59960" y="6328477"/>
            <a:ext cx="5831173"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Vì sao dê làm anh hà mã phật ý?</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23101044-3599-4625-8F25-DB83A967373B}"/>
              </a:ext>
            </a:extLst>
          </p:cNvPr>
          <p:cNvSpPr txBox="1"/>
          <p:nvPr/>
        </p:nvSpPr>
        <p:spPr>
          <a:xfrm>
            <a:off x="1333996" y="7898"/>
            <a:ext cx="8781554" cy="523220"/>
          </a:xfrm>
          <a:prstGeom prst="rect">
            <a:avLst/>
          </a:prstGeom>
          <a:noFill/>
        </p:spPr>
        <p:txBody>
          <a:bodyPr wrap="square" rtlCol="0">
            <a:spAutoFit/>
          </a:bodyPr>
          <a:lstStyle/>
          <a:p>
            <a:r>
              <a:rPr lang="en-US" sz="2800">
                <a:latin typeface="Arial" panose="020B0604020202020204" pitchFamily="34" charset="0"/>
                <a:ea typeface="Arial-Rounded" panose="020B0500000000000000" pitchFamily="34" charset="0"/>
                <a:cs typeface="Arial" panose="020B0604020202020204" pitchFamily="34" charset="0"/>
              </a:rPr>
              <a:t>2. Kể lại từng đoạn của câu chuyện theo tranh.</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A74FEF48-B1BB-42AA-8CB9-B7506C0822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8404" y="960255"/>
            <a:ext cx="3487498" cy="2264676"/>
          </a:xfrm>
          <a:prstGeom prst="rect">
            <a:avLst/>
          </a:prstGeom>
        </p:spPr>
      </p:pic>
      <p:pic>
        <p:nvPicPr>
          <p:cNvPr id="8" name="Picture 7">
            <a:extLst>
              <a:ext uri="{FF2B5EF4-FFF2-40B4-BE49-F238E27FC236}">
                <a16:creationId xmlns:a16="http://schemas.microsoft.com/office/drawing/2014/main" xmlns="" id="{FE013859-8A99-4346-9277-7526F983DF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96097" y="970574"/>
            <a:ext cx="3601977" cy="2327882"/>
          </a:xfrm>
          <a:prstGeom prst="rect">
            <a:avLst/>
          </a:prstGeom>
        </p:spPr>
      </p:pic>
      <p:pic>
        <p:nvPicPr>
          <p:cNvPr id="18" name="Picture 17">
            <a:extLst>
              <a:ext uri="{FF2B5EF4-FFF2-40B4-BE49-F238E27FC236}">
                <a16:creationId xmlns:a16="http://schemas.microsoft.com/office/drawing/2014/main" xmlns="" id="{25E44D46-B8C3-4184-83E0-F6637BE67A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3925" y="4023753"/>
            <a:ext cx="3601977" cy="2346193"/>
          </a:xfrm>
          <a:prstGeom prst="rect">
            <a:avLst/>
          </a:prstGeom>
        </p:spPr>
      </p:pic>
      <p:pic>
        <p:nvPicPr>
          <p:cNvPr id="20" name="Picture 19">
            <a:extLst>
              <a:ext uri="{FF2B5EF4-FFF2-40B4-BE49-F238E27FC236}">
                <a16:creationId xmlns:a16="http://schemas.microsoft.com/office/drawing/2014/main" xmlns="" id="{B0F7FD3D-6B36-489C-A2B7-E63F39D448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6096" y="3734231"/>
            <a:ext cx="3743353" cy="2396057"/>
          </a:xfrm>
          <a:prstGeom prst="rect">
            <a:avLst/>
          </a:prstGeom>
        </p:spPr>
      </p:pic>
      <p:sp>
        <p:nvSpPr>
          <p:cNvPr id="11" name="TextBox 10">
            <a:extLst>
              <a:ext uri="{FF2B5EF4-FFF2-40B4-BE49-F238E27FC236}">
                <a16:creationId xmlns:a16="http://schemas.microsoft.com/office/drawing/2014/main" xmlns="" id="{A57655AD-533B-4A97-95AF-5373EB87F844}"/>
              </a:ext>
            </a:extLst>
          </p:cNvPr>
          <p:cNvSpPr txBox="1"/>
          <p:nvPr/>
        </p:nvSpPr>
        <p:spPr>
          <a:xfrm>
            <a:off x="6775554" y="5894485"/>
            <a:ext cx="5416446"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Cún đã làm gì khiến anh hà mã vui vẻ giúp đỡ?</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BA0BED88-24C9-4C29-8E89-F3D032850384}"/>
              </a:ext>
            </a:extLst>
          </p:cNvPr>
          <p:cNvSpPr txBox="1"/>
          <p:nvPr/>
        </p:nvSpPr>
        <p:spPr>
          <a:xfrm>
            <a:off x="690676" y="3069646"/>
            <a:ext cx="4858084"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Dê và cún gặp chuyện gì khi vào khu rừng?</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3165E078-5D0C-4C8D-88A5-891BBC64F111}"/>
              </a:ext>
            </a:extLst>
          </p:cNvPr>
          <p:cNvSpPr txBox="1"/>
          <p:nvPr/>
        </p:nvSpPr>
        <p:spPr>
          <a:xfrm>
            <a:off x="6775554" y="3249542"/>
            <a:ext cx="5297504"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chemeClr val="tx1"/>
                </a:solidFill>
                <a:latin typeface="Arial" panose="020B0604020202020204" pitchFamily="34" charset="0"/>
                <a:ea typeface="Arial-Rounded" panose="020B0500000000000000" pitchFamily="34" charset="0"/>
                <a:cs typeface="Arial" panose="020B0604020202020204" pitchFamily="34" charset="0"/>
              </a:rPr>
              <a:t>Dê đã nói gì khi gặp cô hươu?</a:t>
            </a:r>
            <a:endParaRPr lang="en-US" sz="28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13" name="Text Box 5">
            <a:extLst>
              <a:ext uri="{FF2B5EF4-FFF2-40B4-BE49-F238E27FC236}">
                <a16:creationId xmlns:a16="http://schemas.microsoft.com/office/drawing/2014/main" xmlns="" id="{249F5228-2C58-4529-9B50-04CCBFA86D03}"/>
              </a:ext>
            </a:extLst>
          </p:cNvPr>
          <p:cNvSpPr txBox="1"/>
          <p:nvPr/>
        </p:nvSpPr>
        <p:spPr>
          <a:xfrm>
            <a:off x="4361042" y="467812"/>
            <a:ext cx="3895202" cy="523220"/>
          </a:xfrm>
          <a:prstGeom prst="rect">
            <a:avLst/>
          </a:prstGeom>
          <a:noFill/>
        </p:spPr>
        <p:txBody>
          <a:bodyPr wrap="square" rtlCol="0">
            <a:spAutoFit/>
          </a:bodyPr>
          <a:lstStyle/>
          <a:p>
            <a:r>
              <a:rPr lang="vi-VN" sz="2800">
                <a:solidFill>
                  <a:srgbClr val="C00000"/>
                </a:solidFill>
                <a:latin typeface="Arial" pitchFamily="34" charset="0"/>
                <a:cs typeface="Arial" pitchFamily="34" charset="0"/>
              </a:rPr>
              <a:t>Cảm ơn anh hà mã</a:t>
            </a:r>
            <a:endParaRPr lang="en-US" sz="2800" dirty="0">
              <a:solidFill>
                <a:srgbClr val="C00000"/>
              </a:solidFill>
              <a:latin typeface="Arial" pitchFamily="34" charset="0"/>
              <a:cs typeface="Arial" pitchFamily="34" charset="0"/>
            </a:endParaRPr>
          </a:p>
        </p:txBody>
      </p:sp>
      <p:pic>
        <p:nvPicPr>
          <p:cNvPr id="14" name="Kể chuyện Cảm ơn anh hà mã- Kể chuyện lớp 2- Bộ sách Kết nối tri thức- Cô Thu Tiểu học- #120">
            <a:hlinkClick r:id="" action="ppaction://media"/>
            <a:extLst>
              <a:ext uri="{FF2B5EF4-FFF2-40B4-BE49-F238E27FC236}">
                <a16:creationId xmlns:a16="http://schemas.microsoft.com/office/drawing/2014/main" xmlns="" id="{A5FEB6A3-F8C0-4C99-8B2D-F6AB2BE97DB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1526" y="21665"/>
            <a:ext cx="1013503" cy="569650"/>
          </a:xfrm>
          <a:prstGeom prst="rect">
            <a:avLst/>
          </a:prstGeom>
        </p:spPr>
      </p:pic>
      <p:pic>
        <p:nvPicPr>
          <p:cNvPr id="16" name="VIDEO ĐỌC CẢM ƠN HÀ MÃ">
            <a:hlinkClick r:id="" action="ppaction://media"/>
            <a:extLst>
              <a:ext uri="{FF2B5EF4-FFF2-40B4-BE49-F238E27FC236}">
                <a16:creationId xmlns:a16="http://schemas.microsoft.com/office/drawing/2014/main" xmlns="" id="{3CC458DF-129E-4CDB-9567-821C30801E9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1139953" y="-1"/>
            <a:ext cx="1052047" cy="591315"/>
          </a:xfrm>
          <a:prstGeom prst="rect">
            <a:avLst/>
          </a:prstGeom>
        </p:spPr>
      </p:pic>
    </p:spTree>
    <p:extLst>
      <p:ext uri="{BB962C8B-B14F-4D97-AF65-F5344CB8AC3E}">
        <p14:creationId xmlns:p14="http://schemas.microsoft.com/office/powerpoint/2010/main" val="13457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6531">
                <p:cTn id="35" fill="hold" display="0">
                  <p:stCondLst>
                    <p:cond delay="indefinite"/>
                  </p:stCondLst>
                </p:cTn>
                <p:tgtEl>
                  <p:spTgt spid="14"/>
                </p:tgtEl>
              </p:cMediaNode>
            </p:video>
            <p:video>
              <p:cMediaNode vol="80000">
                <p:cTn id="36" fill="hold" display="0">
                  <p:stCondLst>
                    <p:cond delay="indefinite"/>
                  </p:stCondLst>
                </p:cTn>
                <p:tgtEl>
                  <p:spTgt spid="16"/>
                </p:tgtEl>
              </p:cMediaNode>
            </p:video>
          </p:childTnLst>
        </p:cTn>
      </p:par>
    </p:tnLst>
    <p:bldLst>
      <p:bldP spid="15" grpId="0" animBg="1"/>
      <p:bldP spid="17" grpId="0"/>
      <p:bldP spid="11" grpId="0" animBg="1"/>
      <p:bldP spid="12" grpId="0" animBg="1"/>
      <p:bldP spid="19" grpId="0" animBg="1"/>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2023</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889852" y="429611"/>
            <a:ext cx="6260313"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DB2BA7B-C32D-40F7-8508-868F302772C4}"/>
              </a:ext>
            </a:extLst>
          </p:cNvPr>
          <p:cNvSpPr txBox="1"/>
          <p:nvPr/>
        </p:nvSpPr>
        <p:spPr>
          <a:xfrm>
            <a:off x="202888" y="1383718"/>
            <a:ext cx="11349613" cy="519886"/>
          </a:xfrm>
          <a:prstGeom prst="rect">
            <a:avLst/>
          </a:prstGeom>
          <a:noFill/>
        </p:spPr>
        <p:txBody>
          <a:bodyPr wrap="square" rtlCol="0">
            <a:spAutoFit/>
          </a:bodyPr>
          <a:lstStyle/>
          <a:p>
            <a:pPr marL="0" marR="0" algn="ctr">
              <a:lnSpc>
                <a:spcPct val="107000"/>
              </a:lnSpc>
              <a:spcBef>
                <a:spcPts val="0"/>
              </a:spcBef>
              <a:spcAft>
                <a:spcPts val="0"/>
              </a:spcAft>
            </a:pPr>
            <a:r>
              <a:rPr lang="en-US" sz="2800" b="1">
                <a:effectLst/>
                <a:latin typeface="Arial" panose="020B0604020202020204" pitchFamily="34" charset="0"/>
                <a:ea typeface="Calibri" panose="020F0502020204030204" pitchFamily="34" charset="0"/>
                <a:cs typeface="Arial" panose="020B0604020202020204" pitchFamily="34" charset="0"/>
              </a:rPr>
              <a:t>Câu chuyện này muốn nói với em điều gì?</a:t>
            </a:r>
          </a:p>
        </p:txBody>
      </p:sp>
      <p:sp>
        <p:nvSpPr>
          <p:cNvPr id="5" name="Rounded Rectangle 11">
            <a:extLst>
              <a:ext uri="{FF2B5EF4-FFF2-40B4-BE49-F238E27FC236}">
                <a16:creationId xmlns:a16="http://schemas.microsoft.com/office/drawing/2014/main" xmlns="" id="{D55E86C0-C9BE-426C-B043-4FB51DFACC31}"/>
              </a:ext>
            </a:extLst>
          </p:cNvPr>
          <p:cNvSpPr/>
          <p:nvPr/>
        </p:nvSpPr>
        <p:spPr>
          <a:xfrm>
            <a:off x="1052010" y="2321483"/>
            <a:ext cx="10500491" cy="2139773"/>
          </a:xfrm>
          <a:prstGeom prst="roundRect">
            <a:avLst/>
          </a:prstGeom>
          <a:solidFill>
            <a:schemeClr val="accent2">
              <a:lumMod val="20000"/>
              <a:lumOff val="80000"/>
            </a:schemeClr>
          </a:solidFill>
          <a:ln>
            <a:solidFill>
              <a:srgbClr val="FF0000"/>
            </a:solidFill>
          </a:ln>
          <a:effectLst>
            <a:glow rad="228600">
              <a:schemeClr val="accent3">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vi-VN" sz="2800" b="1">
                <a:solidFill>
                  <a:srgbClr val="0070C0"/>
                </a:solidFill>
                <a:latin typeface="Arial" panose="020B0604020202020204" pitchFamily="34" charset="0"/>
                <a:cs typeface="Arial" panose="020B0604020202020204" pitchFamily="34" charset="0"/>
              </a:rPr>
              <a:t>Khi muốn nhờ người khác làm việc gì đó giúp mình, phải nói </a:t>
            </a:r>
            <a:r>
              <a:rPr lang="en-US" sz="2800" b="1">
                <a:solidFill>
                  <a:srgbClr val="0070C0"/>
                </a:solidFill>
                <a:latin typeface="Arial" panose="020B0604020202020204" pitchFamily="34" charset="0"/>
                <a:cs typeface="Arial" panose="020B0604020202020204" pitchFamily="34" charset="0"/>
              </a:rPr>
              <a:t>hoặc đề nghị </a:t>
            </a:r>
            <a:r>
              <a:rPr lang="vi-VN" sz="2800" b="1">
                <a:solidFill>
                  <a:srgbClr val="0070C0"/>
                </a:solidFill>
                <a:latin typeface="Arial" panose="020B0604020202020204" pitchFamily="34" charset="0"/>
                <a:cs typeface="Arial" panose="020B0604020202020204" pitchFamily="34" charset="0"/>
              </a:rPr>
              <a:t>một cách lịch sự, lễ phép. </a:t>
            </a:r>
            <a:endParaRPr lang="en-US" sz="2800" b="1">
              <a:solidFill>
                <a:srgbClr val="0070C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vi-VN" sz="2800" b="1">
                <a:solidFill>
                  <a:srgbClr val="0070C0"/>
                </a:solidFill>
                <a:latin typeface="Arial" panose="020B0604020202020204" pitchFamily="34" charset="0"/>
                <a:cs typeface="Arial" panose="020B0604020202020204" pitchFamily="34" charset="0"/>
              </a:rPr>
              <a:t>Khi được người khác giúp đỡ, phải cảm ơn một cách </a:t>
            </a:r>
            <a:r>
              <a:rPr lang="en-US" sz="2800" b="1">
                <a:solidFill>
                  <a:srgbClr val="0070C0"/>
                </a:solidFill>
                <a:latin typeface="Arial" panose="020B0604020202020204" pitchFamily="34" charset="0"/>
                <a:cs typeface="Arial" panose="020B0604020202020204" pitchFamily="34" charset="0"/>
              </a:rPr>
              <a:t>lịch sự, chân thành</a:t>
            </a:r>
            <a:r>
              <a:rPr lang="vi-VN" sz="2800" b="1">
                <a:solidFill>
                  <a:srgbClr val="0070C0"/>
                </a:solidFill>
                <a:latin typeface="Arial" panose="020B0604020202020204" pitchFamily="34" charset="0"/>
                <a:cs typeface="Arial" panose="020B0604020202020204" pitchFamily="34" charset="0"/>
              </a:rPr>
              <a:t>. </a:t>
            </a:r>
            <a:endParaRPr lang="en-US" sz="2800" b="1" dirty="0">
              <a:solidFill>
                <a:srgbClr val="0070C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CAE92FC1-214D-4D20-BB05-8EC6442FBA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750" b="96833" l="10000" r="90000"/>
                    </a14:imgEffect>
                  </a14:imgLayer>
                </a14:imgProps>
              </a:ext>
              <a:ext uri="{28A0092B-C50C-407E-A947-70E740481C1C}">
                <a14:useLocalDpi xmlns:a14="http://schemas.microsoft.com/office/drawing/2010/main" val="0"/>
              </a:ext>
            </a:extLst>
          </a:blip>
          <a:srcRect l="18466" r="16930" b="3857"/>
          <a:stretch/>
        </p:blipFill>
        <p:spPr>
          <a:xfrm>
            <a:off x="1286886" y="1048362"/>
            <a:ext cx="906847" cy="1000682"/>
          </a:xfrm>
          <a:prstGeom prst="rect">
            <a:avLst/>
          </a:prstGeom>
        </p:spPr>
      </p:pic>
    </p:spTree>
    <p:extLst>
      <p:ext uri="{BB962C8B-B14F-4D97-AF65-F5344CB8AC3E}">
        <p14:creationId xmlns:p14="http://schemas.microsoft.com/office/powerpoint/2010/main" val="58388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7278EBE-B5C7-40B4-945E-BFF9C773DC18}"/>
              </a:ext>
            </a:extLst>
          </p:cNvPr>
          <p:cNvSpPr txBox="1"/>
          <p:nvPr/>
        </p:nvSpPr>
        <p:spPr>
          <a:xfrm>
            <a:off x="2538274" y="6501"/>
            <a:ext cx="791341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ngày</a:t>
            </a:r>
            <a:r>
              <a:rPr lang="en-US" sz="2800">
                <a:latin typeface="Arial" panose="020B0604020202020204" pitchFamily="34" charset="0"/>
                <a:cs typeface="Arial" panose="020B0604020202020204" pitchFamily="34" charset="0"/>
              </a:rPr>
              <a:t> 12 </a:t>
            </a:r>
            <a:r>
              <a:rPr lang="en-US" sz="2800" err="1">
                <a:latin typeface="Arial" panose="020B0604020202020204" pitchFamily="34" charset="0"/>
                <a:cs typeface="Arial" panose="020B0604020202020204" pitchFamily="34" charset="0"/>
              </a:rPr>
              <a:t>tháng</a:t>
            </a:r>
            <a:r>
              <a:rPr lang="en-US" sz="2800">
                <a:latin typeface="Arial" panose="020B0604020202020204" pitchFamily="34" charset="0"/>
                <a:cs typeface="Arial" panose="020B0604020202020204" pitchFamily="34" charset="0"/>
              </a:rPr>
              <a:t> 4 </a:t>
            </a:r>
            <a:r>
              <a:rPr lang="en-US" sz="2800" err="1">
                <a:latin typeface="Arial" panose="020B0604020202020204" pitchFamily="34" charset="0"/>
                <a:cs typeface="Arial" panose="020B0604020202020204" pitchFamily="34" charset="0"/>
              </a:rPr>
              <a:t>năm</a:t>
            </a:r>
            <a:r>
              <a:rPr lang="en-US" sz="2800">
                <a:latin typeface="Arial" panose="020B0604020202020204" pitchFamily="34" charset="0"/>
                <a:cs typeface="Arial" panose="020B0604020202020204" pitchFamily="34" charset="0"/>
              </a:rPr>
              <a:t> 2022</a:t>
            </a:r>
            <a:endParaRPr lang="en-US" sz="2800" dirty="0">
              <a:latin typeface="Arial" panose="020B0604020202020204" pitchFamily="34" charset="0"/>
              <a:cs typeface="Arial" panose="020B0604020202020204" pitchFamily="34" charset="0"/>
            </a:endParaRPr>
          </a:p>
          <a:p>
            <a:r>
              <a:rPr lang="en-US" sz="2800" u="sng" dirty="0" err="1">
                <a:latin typeface="Arial" panose="020B0604020202020204" pitchFamily="34" charset="0"/>
                <a:cs typeface="Arial" panose="020B0604020202020204" pitchFamily="34" charset="0"/>
              </a:rPr>
              <a:t>Nói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và</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nghe</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97278EBE-B5C7-40B4-945E-BFF9C773DC18}"/>
              </a:ext>
            </a:extLst>
          </p:cNvPr>
          <p:cNvSpPr txBox="1"/>
          <p:nvPr/>
        </p:nvSpPr>
        <p:spPr>
          <a:xfrm>
            <a:off x="4894206" y="424373"/>
            <a:ext cx="6086141" cy="536235"/>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Kể chuyện Cảm ơn anh hà mã</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9CE22356-52F5-4CB0-931A-6DA99D51E478}"/>
              </a:ext>
            </a:extLst>
          </p:cNvPr>
          <p:cNvSpPr txBox="1">
            <a:spLocks/>
          </p:cNvSpPr>
          <p:nvPr/>
        </p:nvSpPr>
        <p:spPr>
          <a:xfrm>
            <a:off x="1251448" y="1968017"/>
            <a:ext cx="10722838" cy="1175077"/>
          </a:xfrm>
          <a:prstGeom prst="rect">
            <a:avLst/>
          </a:prstGeom>
          <a:solidFill>
            <a:srgbClr val="FFDDF4"/>
          </a:solid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a:solidFill>
                  <a:schemeClr val="tx1"/>
                </a:solidFill>
                <a:latin typeface="Arial" panose="020B0604020202020204" pitchFamily="34" charset="0"/>
                <a:cs typeface="Arial" panose="020B0604020202020204" pitchFamily="34" charset="0"/>
              </a:rPr>
              <a:t>Cùng người thân trao đổi về cách chào hỏi thể hiện sự thân thiện hoặc lịch sự.</a:t>
            </a:r>
            <a:endParaRPr lang="en-US" sz="2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4F5BF46A-3BCC-43CE-9809-680F141B1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86" y="1385622"/>
            <a:ext cx="1025143" cy="797027"/>
          </a:xfrm>
          <a:prstGeom prst="rect">
            <a:avLst/>
          </a:prstGeom>
        </p:spPr>
      </p:pic>
    </p:spTree>
    <p:extLst>
      <p:ext uri="{BB962C8B-B14F-4D97-AF65-F5344CB8AC3E}">
        <p14:creationId xmlns:p14="http://schemas.microsoft.com/office/powerpoint/2010/main" val="38044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BE15D20-43CC-4C8B-9F94-60A0E7AFC2D8}"/>
              </a:ext>
            </a:extLst>
          </p:cNvPr>
          <p:cNvSpPr txBox="1"/>
          <p:nvPr/>
        </p:nvSpPr>
        <p:spPr>
          <a:xfrm>
            <a:off x="1037720" y="0"/>
            <a:ext cx="9144000" cy="954107"/>
          </a:xfrm>
          <a:prstGeom prst="rect">
            <a:avLst/>
          </a:prstGeom>
          <a:noFill/>
        </p:spPr>
        <p:txBody>
          <a:bodyPr wrap="square" rtlCol="0">
            <a:spAutoFit/>
          </a:bodyPr>
          <a:lstStyle/>
          <a:p>
            <a:pPr algn="ctr"/>
            <a:r>
              <a:rPr lang="en-US" sz="2800" dirty="0" err="1">
                <a:latin typeface="Amazone" pitchFamily="66" charset="0"/>
              </a:rPr>
              <a:t>Thứ</a:t>
            </a:r>
            <a:r>
              <a:rPr lang="en-US" sz="2800" dirty="0">
                <a:latin typeface="Amazone" pitchFamily="66" charset="0"/>
              </a:rPr>
              <a:t> </a:t>
            </a:r>
            <a:r>
              <a:rPr lang="en-US" sz="2800" dirty="0" err="1">
                <a:latin typeface="Amazone" pitchFamily="66" charset="0"/>
              </a:rPr>
              <a:t>hai</a:t>
            </a:r>
            <a:r>
              <a:rPr lang="en-US" sz="2800" dirty="0">
                <a:latin typeface="Amazone" pitchFamily="66" charset="0"/>
              </a:rPr>
              <a:t> </a:t>
            </a:r>
            <a:r>
              <a:rPr lang="en-US" sz="2800" dirty="0" err="1">
                <a:latin typeface="Amazone" pitchFamily="66" charset="0"/>
              </a:rPr>
              <a:t>ngày</a:t>
            </a:r>
            <a:r>
              <a:rPr lang="en-US" sz="2800" dirty="0">
                <a:latin typeface="Amazone" pitchFamily="66" charset="0"/>
              </a:rPr>
              <a:t> 3 </a:t>
            </a:r>
            <a:r>
              <a:rPr lang="en-US" sz="2800" dirty="0" err="1">
                <a:latin typeface="Amazone" pitchFamily="66" charset="0"/>
              </a:rPr>
              <a:t>tháng</a:t>
            </a:r>
            <a:r>
              <a:rPr lang="en-US" sz="2800" dirty="0">
                <a:latin typeface="Amazone" pitchFamily="66" charset="0"/>
              </a:rPr>
              <a:t> 4 </a:t>
            </a:r>
            <a:r>
              <a:rPr lang="en-US" sz="2800" dirty="0" err="1">
                <a:latin typeface="Amazone" pitchFamily="66" charset="0"/>
              </a:rPr>
              <a:t>năm</a:t>
            </a:r>
            <a:r>
              <a:rPr lang="en-US" sz="2800" dirty="0">
                <a:latin typeface="Amazone" pitchFamily="66" charset="0"/>
              </a:rPr>
              <a:t> 2023</a:t>
            </a:r>
          </a:p>
          <a:p>
            <a:pPr algn="ctr"/>
            <a:r>
              <a:rPr lang="en-US" sz="2800" dirty="0" err="1">
                <a:latin typeface="Amazone" pitchFamily="66" charset="0"/>
              </a:rPr>
              <a:t>Đọc</a:t>
            </a:r>
            <a:r>
              <a:rPr lang="en-US" sz="2800" dirty="0">
                <a:latin typeface="Amazone" pitchFamily="66" charset="0"/>
              </a:rPr>
              <a:t>: </a:t>
            </a:r>
            <a:r>
              <a:rPr lang="en-US" sz="2800" dirty="0" err="1">
                <a:latin typeface="Amazone" pitchFamily="66" charset="0"/>
              </a:rPr>
              <a:t>Cảm</a:t>
            </a:r>
            <a:r>
              <a:rPr lang="en-US" sz="2800" dirty="0">
                <a:latin typeface="Amazone" pitchFamily="66" charset="0"/>
              </a:rPr>
              <a:t> </a:t>
            </a:r>
            <a:r>
              <a:rPr lang="en-US" sz="2800" dirty="0" err="1">
                <a:latin typeface="Amazone" pitchFamily="66" charset="0"/>
              </a:rPr>
              <a:t>ơn</a:t>
            </a:r>
            <a:r>
              <a:rPr lang="en-US" sz="2800" dirty="0">
                <a:latin typeface="Amazone" pitchFamily="66" charset="0"/>
              </a:rPr>
              <a:t> </a:t>
            </a:r>
            <a:r>
              <a:rPr lang="en-US" sz="2800" dirty="0" err="1">
                <a:latin typeface="Amazone" pitchFamily="66" charset="0"/>
              </a:rPr>
              <a:t>anh</a:t>
            </a:r>
            <a:r>
              <a:rPr lang="en-US" sz="2800" dirty="0">
                <a:latin typeface="Amazone" pitchFamily="66" charset="0"/>
              </a:rPr>
              <a:t> </a:t>
            </a:r>
            <a:r>
              <a:rPr lang="en-US" sz="2800" dirty="0" err="1">
                <a:latin typeface="Amazone" pitchFamily="66" charset="0"/>
              </a:rPr>
              <a:t>Hà</a:t>
            </a:r>
            <a:r>
              <a:rPr lang="en-US" sz="2800" dirty="0">
                <a:latin typeface="Amazone" pitchFamily="66" charset="0"/>
              </a:rPr>
              <a:t> </a:t>
            </a:r>
            <a:r>
              <a:rPr lang="en-US" sz="2800" dirty="0" err="1">
                <a:latin typeface="Amazone" pitchFamily="66" charset="0"/>
              </a:rPr>
              <a:t>Mã</a:t>
            </a:r>
            <a:endParaRPr lang="en-US" sz="2800" dirty="0">
              <a:latin typeface="Amazone" pitchFamily="66" charset="0"/>
            </a:endParaRPr>
          </a:p>
        </p:txBody>
      </p:sp>
      <p:sp>
        <p:nvSpPr>
          <p:cNvPr id="9" name="Text Box 5">
            <a:extLst>
              <a:ext uri="{FF2B5EF4-FFF2-40B4-BE49-F238E27FC236}">
                <a16:creationId xmlns:a16="http://schemas.microsoft.com/office/drawing/2014/main" xmlns="" id="{5507DA62-AC0D-4E5D-A2C7-72D40CF01BA9}"/>
              </a:ext>
            </a:extLst>
          </p:cNvPr>
          <p:cNvSpPr txBox="1"/>
          <p:nvPr/>
        </p:nvSpPr>
        <p:spPr>
          <a:xfrm>
            <a:off x="2006647" y="1011073"/>
            <a:ext cx="9909598" cy="523220"/>
          </a:xfrm>
          <a:prstGeom prst="rect">
            <a:avLst/>
          </a:prstGeom>
          <a:noFill/>
        </p:spPr>
        <p:txBody>
          <a:bodyPr wrap="square" rtlCol="0">
            <a:spAutoFit/>
          </a:bodyPr>
          <a:lstStyle/>
          <a:p>
            <a:r>
              <a:rPr lang="en-US" sz="2800">
                <a:latin typeface="Arial" pitchFamily="34" charset="0"/>
                <a:cs typeface="Arial" pitchFamily="34" charset="0"/>
              </a:rPr>
              <a:t>Em nói lời đáp thế nào trong những tình huống sau?</a:t>
            </a:r>
            <a:endParaRPr lang="en-US" sz="2800" dirty="0">
              <a:latin typeface="Arial" pitchFamily="34" charset="0"/>
              <a:cs typeface="Arial" pitchFamily="34" charset="0"/>
            </a:endParaRPr>
          </a:p>
        </p:txBody>
      </p:sp>
      <p:pic>
        <p:nvPicPr>
          <p:cNvPr id="5" name="Picture 4">
            <a:extLst>
              <a:ext uri="{FF2B5EF4-FFF2-40B4-BE49-F238E27FC236}">
                <a16:creationId xmlns:a16="http://schemas.microsoft.com/office/drawing/2014/main" xmlns="" id="{6162939E-996A-483D-BA21-ABAB3DD48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73" y="893256"/>
            <a:ext cx="1044956" cy="612907"/>
          </a:xfrm>
          <a:prstGeom prst="rect">
            <a:avLst/>
          </a:prstGeom>
        </p:spPr>
      </p:pic>
      <p:pic>
        <p:nvPicPr>
          <p:cNvPr id="3" name="Picture 2">
            <a:extLst>
              <a:ext uri="{FF2B5EF4-FFF2-40B4-BE49-F238E27FC236}">
                <a16:creationId xmlns:a16="http://schemas.microsoft.com/office/drawing/2014/main" xmlns="" id="{071481F0-580E-4158-8CDE-6FBD54B674D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45119"/>
            <a:ext cx="6515246" cy="5163184"/>
          </a:xfrm>
          <a:prstGeom prst="rect">
            <a:avLst/>
          </a:prstGeom>
        </p:spPr>
      </p:pic>
      <p:sp>
        <p:nvSpPr>
          <p:cNvPr id="11" name="Rounded Rectangle 11">
            <a:extLst>
              <a:ext uri="{FF2B5EF4-FFF2-40B4-BE49-F238E27FC236}">
                <a16:creationId xmlns:a16="http://schemas.microsoft.com/office/drawing/2014/main" xmlns="" id="{27C65B3A-B497-4DCE-87A2-E3056D0F3B65}"/>
              </a:ext>
            </a:extLst>
          </p:cNvPr>
          <p:cNvSpPr/>
          <p:nvPr/>
        </p:nvSpPr>
        <p:spPr>
          <a:xfrm>
            <a:off x="5231220" y="1715189"/>
            <a:ext cx="6960778" cy="1500138"/>
          </a:xfrm>
          <a:prstGeom prst="roundRect">
            <a:avLst/>
          </a:prstGeom>
          <a:solidFill>
            <a:srgbClr val="89E0FF"/>
          </a:solidFill>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b="1">
                <a:latin typeface="Arial" panose="020B0604020202020204" pitchFamily="34" charset="0"/>
                <a:cs typeface="Arial" panose="020B0604020202020204" pitchFamily="34" charset="0"/>
              </a:rPr>
              <a:t>Nếu là em không may làm vỡ lọ hoa, hay làm hỏng đồ vật trong nhà, e</a:t>
            </a:r>
            <a:r>
              <a:rPr lang="vi-VN" sz="2800" b="1">
                <a:latin typeface="Arial" panose="020B0604020202020204" pitchFamily="34" charset="0"/>
                <a:cs typeface="Arial" panose="020B0604020202020204" pitchFamily="34" charset="0"/>
              </a:rPr>
              <a:t>m sẽ </a:t>
            </a:r>
            <a:r>
              <a:rPr lang="en-US" sz="2800" b="1">
                <a:latin typeface="Arial" panose="020B0604020202020204" pitchFamily="34" charset="0"/>
                <a:cs typeface="Arial" panose="020B0604020202020204" pitchFamily="34" charset="0"/>
              </a:rPr>
              <a:t>nói gì </a:t>
            </a:r>
            <a:r>
              <a:rPr lang="vi-VN" sz="2800" b="1">
                <a:latin typeface="Arial" panose="020B0604020202020204" pitchFamily="34" charset="0"/>
                <a:cs typeface="Arial" panose="020B0604020202020204" pitchFamily="34" charset="0"/>
              </a:rPr>
              <a:t>mẹ?</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2" name="Rounded Rectangle 11">
            <a:extLst>
              <a:ext uri="{FF2B5EF4-FFF2-40B4-BE49-F238E27FC236}">
                <a16:creationId xmlns:a16="http://schemas.microsoft.com/office/drawing/2014/main" xmlns="" id="{5E7C0E6F-CE1D-4BE5-8236-1DDC5771EF47}"/>
              </a:ext>
            </a:extLst>
          </p:cNvPr>
          <p:cNvSpPr/>
          <p:nvPr/>
        </p:nvSpPr>
        <p:spPr>
          <a:xfrm>
            <a:off x="5138054" y="3285397"/>
            <a:ext cx="7053943" cy="1927484"/>
          </a:xfrm>
          <a:prstGeom prst="roundRect">
            <a:avLst/>
          </a:prstGeom>
          <a:solidFill>
            <a:srgbClr val="89E0FF"/>
          </a:solidFill>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Ø"/>
            </a:pPr>
            <a:r>
              <a:rPr lang="en-US" sz="2800">
                <a:latin typeface="Arial" panose="020B0604020202020204" pitchFamily="34" charset="0"/>
                <a:cs typeface="Arial" panose="020B0604020202020204" pitchFamily="34" charset="0"/>
              </a:rPr>
              <a:t>Em sẽ nói lời xin lỗi mẹ:</a:t>
            </a:r>
          </a:p>
          <a:p>
            <a:pPr lvl="0">
              <a:buClr>
                <a:srgbClr val="000000"/>
              </a:buClr>
              <a:buSzPts val="1100"/>
            </a:pPr>
            <a:r>
              <a:rPr lang="en-US" sz="2800">
                <a:latin typeface="Arial" panose="020B0604020202020204" pitchFamily="34" charset="0"/>
                <a:cs typeface="Arial" panose="020B0604020202020204" pitchFamily="34" charset="0"/>
              </a:rPr>
              <a:t>     - C</a:t>
            </a:r>
            <a:r>
              <a:rPr lang="vi-VN" sz="2800">
                <a:latin typeface="Arial" panose="020B0604020202020204" pitchFamily="34" charset="0"/>
                <a:cs typeface="Arial" panose="020B0604020202020204" pitchFamily="34" charset="0"/>
              </a:rPr>
              <a:t>on xin lỗi </a:t>
            </a:r>
            <a:r>
              <a:rPr lang="en-US" sz="2800">
                <a:latin typeface="Arial" panose="020B0604020202020204" pitchFamily="34" charset="0"/>
                <a:cs typeface="Arial" panose="020B0604020202020204" pitchFamily="34" charset="0"/>
              </a:rPr>
              <a:t>mẹ </a:t>
            </a:r>
            <a:r>
              <a:rPr lang="vi-VN" sz="2800">
                <a:latin typeface="Arial" panose="020B0604020202020204" pitchFamily="34" charset="0"/>
                <a:cs typeface="Arial" panose="020B0604020202020204" pitchFamily="34" charset="0"/>
              </a:rPr>
              <a:t>vì đã làm vỡ lọ hoa của mẹ</a:t>
            </a:r>
            <a:r>
              <a:rPr lang="en-US" sz="2800">
                <a:latin typeface="Arial" panose="020B0604020202020204" pitchFamily="34" charset="0"/>
                <a:cs typeface="Arial" panose="020B0604020202020204" pitchFamily="34" charset="0"/>
              </a:rPr>
              <a:t> ạ</a:t>
            </a:r>
            <a:r>
              <a:rPr lang="vi-VN" sz="2800">
                <a:latin typeface="Arial" panose="020B0604020202020204" pitchFamily="34" charset="0"/>
                <a:cs typeface="Arial" panose="020B0604020202020204" pitchFamily="34" charset="0"/>
              </a:rPr>
              <a:t>! Con</a:t>
            </a:r>
            <a:r>
              <a:rPr lang="en-US" sz="2800">
                <a:latin typeface="Arial" panose="020B0604020202020204" pitchFamily="34" charset="0"/>
                <a:cs typeface="Arial" panose="020B0604020202020204" pitchFamily="34" charset="0"/>
              </a:rPr>
              <a:t> xin</a:t>
            </a:r>
            <a:r>
              <a:rPr lang="vi-VN" sz="2800">
                <a:latin typeface="Arial" panose="020B0604020202020204" pitchFamily="34" charset="0"/>
                <a:cs typeface="Arial" panose="020B0604020202020204" pitchFamily="34" charset="0"/>
              </a:rPr>
              <a:t> hứa </a:t>
            </a:r>
            <a:r>
              <a:rPr lang="en-US" sz="2800">
                <a:latin typeface="Arial" panose="020B0604020202020204" pitchFamily="34" charset="0"/>
                <a:cs typeface="Arial" panose="020B0604020202020204" pitchFamily="34" charset="0"/>
              </a:rPr>
              <a:t>từ nay về sau sẽ chú ý cẩn thận hơn ạ!</a:t>
            </a:r>
            <a:endParaRPr lang="vi-VN" sz="2800" dirty="0">
              <a:solidFill>
                <a:srgbClr val="FF0000"/>
              </a:solidFill>
              <a:latin typeface="Arial" panose="020B0604020202020204" pitchFamily="34" charset="0"/>
              <a:ea typeface="Montserrat"/>
              <a:cs typeface="Arial" panose="020B0604020202020204" pitchFamily="34" charset="0"/>
              <a:sym typeface="Montserrat"/>
            </a:endParaRPr>
          </a:p>
        </p:txBody>
      </p:sp>
      <p:sp>
        <p:nvSpPr>
          <p:cNvPr id="10" name="Rounded Rectangle 11">
            <a:extLst>
              <a:ext uri="{FF2B5EF4-FFF2-40B4-BE49-F238E27FC236}">
                <a16:creationId xmlns:a16="http://schemas.microsoft.com/office/drawing/2014/main" xmlns="" id="{41F4D474-5B04-41D5-B98D-9ED0B2C62927}"/>
              </a:ext>
            </a:extLst>
          </p:cNvPr>
          <p:cNvSpPr/>
          <p:nvPr/>
        </p:nvSpPr>
        <p:spPr>
          <a:xfrm>
            <a:off x="5138057" y="5282951"/>
            <a:ext cx="7053943" cy="1560388"/>
          </a:xfrm>
          <a:prstGeom prst="roundRect">
            <a:avLst/>
          </a:prstGeom>
          <a:solidFill>
            <a:srgbClr val="47CFFF"/>
          </a:solidFill>
          <a:ln>
            <a:solidFill>
              <a:srgbClr val="FF7DD4"/>
            </a:solidFill>
          </a:ln>
        </p:spPr>
        <p:style>
          <a:lnRef idx="2">
            <a:schemeClr val="accent5"/>
          </a:lnRef>
          <a:fillRef idx="1">
            <a:schemeClr val="lt1"/>
          </a:fillRef>
          <a:effectRef idx="0">
            <a:schemeClr val="accent5"/>
          </a:effectRef>
          <a:fontRef idx="minor">
            <a:schemeClr val="dk1"/>
          </a:fontRef>
        </p:style>
        <p:txBody>
          <a:bodyPr rtlCol="0" anchor="ctr"/>
          <a:lstStyle/>
          <a:p>
            <a:pPr marL="457200" lvl="0" indent="-457200">
              <a:buClr>
                <a:srgbClr val="000000"/>
              </a:buClr>
              <a:buSzPts val="1100"/>
              <a:buFont typeface="Wingdings" panose="05000000000000000000" pitchFamily="2" charset="2"/>
              <a:buChar char="v"/>
            </a:pPr>
            <a:r>
              <a:rPr lang="en-US" sz="2800" b="1">
                <a:latin typeface="Arial" panose="020B0604020202020204" pitchFamily="34" charset="0"/>
                <a:cs typeface="Arial" panose="020B0604020202020204" pitchFamily="34" charset="0"/>
              </a:rPr>
              <a:t>Khi mắc lỗi, chúng ta phải biết lỗi, sửa lỗi và nói lời xin lỗi một cách chân thành, phù hợp với hoàn cảnh.</a:t>
            </a:r>
            <a:endParaRPr lang="vi-VN" sz="2800" b="1" dirty="0">
              <a:solidFill>
                <a:srgbClr val="FF0000"/>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1645765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307448" y="6350169"/>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rgbClr val="000000"/>
                </a:solidFill>
                <a:effectLst/>
                <a:latin typeface="OpenSans"/>
              </a:rPr>
              <a:t>(Theo </a:t>
            </a:r>
            <a:r>
              <a:rPr lang="en-US" sz="2600" b="0" i="1">
                <a:solidFill>
                  <a:srgbClr val="000000"/>
                </a:solidFill>
                <a:effectLst/>
                <a:latin typeface="OpenSans"/>
              </a:rPr>
              <a:t>Cùng con rèn thói quen tốt</a:t>
            </a:r>
            <a:r>
              <a:rPr lang="en-US" sz="2600" b="0" i="0">
                <a:solidFill>
                  <a:srgbClr val="000000"/>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229575" y="358994"/>
            <a:ext cx="12028149" cy="6093976"/>
          </a:xfrm>
          <a:prstGeom prst="rect">
            <a:avLst/>
          </a:prstGeom>
          <a:noFill/>
        </p:spPr>
        <p:txBody>
          <a:bodyPr wrap="square">
            <a:spAutoFit/>
          </a:bodyPr>
          <a:lstStyle/>
          <a:p>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Dê rủ cún vào rừng chơi, khi quay về thì bị lạc đường. Gặp cô hươu, dê hỏi:</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Cô kia, về làng đi lối nào?</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Không biết. – Hươu lắc đầu, bỏ đi.</a:t>
            </a:r>
          </a:p>
          <a:p>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Đi tiếp, tới một con sông, thấy anh hà mã, dê nói to:</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Bọn tôi muốn về làng, hãy đưa bọn tôi qua sông!</a:t>
            </a:r>
          </a:p>
          <a:p>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Hà mã phật ý, định bỏ đi. Thấy vậy, cún nói:</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Chào anh hà mã, anh giúp bọn em qua sông được không ạ?</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Được chứ! Em ngoan quá! – Hà mã vui vẻ nói.</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Cảm ơn anh! – Cún đáp rồi quay sang nói nhỏ với dê:</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Cậu quên lời cô dặn rồi à? Muốn ai đó giúp, phải hỏi một cách lịch sự, còn khi họ giúp mình, phải nói “cảm ơn”!</a:t>
            </a:r>
          </a:p>
          <a:p>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Dê con hơi xấu hổ. Sang bên kia sông, dê nói với hà mã:</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Cảm ơn anh đã giúp. Em biết mình sai rồi. Em xin lỗi ạ!</a:t>
            </a:r>
          </a:p>
          <a:p>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Hà mã mỉm cười:</a:t>
            </a:r>
          </a:p>
          <a:p>
            <a:r>
              <a:rPr lang="vi-VN" sz="2600" b="0" i="0">
                <a:solidFill>
                  <a:srgbClr val="000000"/>
                </a:solidFill>
                <a:effectLst/>
                <a:latin typeface="Arial" panose="020B0604020202020204" pitchFamily="34" charset="0"/>
                <a:cs typeface="Arial" panose="020B0604020202020204" pitchFamily="34" charset="0"/>
              </a:rPr>
              <a:t> </a:t>
            </a:r>
            <a:r>
              <a:rPr lang="en-US" sz="2600" b="0" i="0">
                <a:solidFill>
                  <a:srgbClr val="000000"/>
                </a:solidFill>
                <a:effectLst/>
                <a:latin typeface="Arial" panose="020B0604020202020204" pitchFamily="34" charset="0"/>
                <a:cs typeface="Arial" panose="020B0604020202020204" pitchFamily="34" charset="0"/>
              </a:rPr>
              <a:t>	</a:t>
            </a:r>
            <a:r>
              <a:rPr lang="vi-VN" sz="2600" b="0" i="0">
                <a:solidFill>
                  <a:srgbClr val="000000"/>
                </a:solidFill>
                <a:effectLst/>
                <a:latin typeface="Arial" panose="020B0604020202020204" pitchFamily="34" charset="0"/>
                <a:cs typeface="Arial" panose="020B0604020202020204" pitchFamily="34" charset="0"/>
              </a:rPr>
              <a:t>– Em biết lỗi là tốt rồi. Giờ các em cứ đi theo đường này là về làng thôi.</a:t>
            </a:r>
          </a:p>
        </p:txBody>
      </p:sp>
      <p:pic>
        <p:nvPicPr>
          <p:cNvPr id="2" name="VIDEO ĐỌC CẢM ƠN HÀ MÃ">
            <a:hlinkClick r:id="" action="ppaction://media"/>
            <a:extLst>
              <a:ext uri="{FF2B5EF4-FFF2-40B4-BE49-F238E27FC236}">
                <a16:creationId xmlns:a16="http://schemas.microsoft.com/office/drawing/2014/main" xmlns="" id="{D4D45CB4-17D7-4EC8-9234-BF814DB810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09"/>
            <a:ext cx="768187" cy="431768"/>
          </a:xfrm>
          <a:prstGeom prst="rect">
            <a:avLst/>
          </a:prstGeom>
        </p:spPr>
      </p:pic>
    </p:spTree>
    <p:extLst>
      <p:ext uri="{BB962C8B-B14F-4D97-AF65-F5344CB8AC3E}">
        <p14:creationId xmlns:p14="http://schemas.microsoft.com/office/powerpoint/2010/main" val="124580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239538" y="6398608"/>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rgbClr val="000000"/>
                </a:solidFill>
                <a:effectLst/>
                <a:latin typeface="OpenSans"/>
              </a:rPr>
              <a:t>(Theo </a:t>
            </a:r>
            <a:r>
              <a:rPr lang="en-US" sz="2600" b="0" i="1">
                <a:solidFill>
                  <a:srgbClr val="000000"/>
                </a:solidFill>
                <a:effectLst/>
                <a:latin typeface="OpenSans"/>
              </a:rPr>
              <a:t>Cùng con rèn thói quen tốt</a:t>
            </a:r>
            <a:r>
              <a:rPr lang="en-US" sz="2600" b="0" i="0">
                <a:solidFill>
                  <a:srgbClr val="000000"/>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483577" y="385047"/>
            <a:ext cx="11943841" cy="1292662"/>
          </a:xfrm>
          <a:prstGeom prst="rect">
            <a:avLst/>
          </a:prstGeom>
          <a:noFill/>
        </p:spPr>
        <p:txBody>
          <a:bodyPr wrap="square">
            <a:spAutoFit/>
          </a:bodyPr>
          <a:lstStyle/>
          <a:p>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Dê rủ cún vào rừng chơi, khi quay về thì bị lạc đường. Gặp cô hươu, dê hỏi:</a:t>
            </a:r>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 Cô kia, về làng đi lối nào?</a:t>
            </a:r>
          </a:p>
          <a:p>
            <a:r>
              <a:rPr lang="en-US" sz="2600">
                <a:solidFill>
                  <a:srgbClr val="002060"/>
                </a:solidFill>
                <a:cs typeface="Arial" panose="020B0604020202020204" pitchFamily="34" charset="0"/>
              </a:rPr>
              <a:t>	</a:t>
            </a:r>
            <a:r>
              <a:rPr lang="vi-VN" sz="2600">
                <a:solidFill>
                  <a:srgbClr val="002060"/>
                </a:solidFill>
                <a:cs typeface="Arial" panose="020B0604020202020204" pitchFamily="34" charset="0"/>
              </a:rPr>
              <a:t>– Không biết. – Hươu lắc đầu, bỏ đi.</a:t>
            </a:r>
          </a:p>
        </p:txBody>
      </p:sp>
      <p:sp>
        <p:nvSpPr>
          <p:cNvPr id="6" name="Flowchart: Connector 5">
            <a:extLst>
              <a:ext uri="{FF2B5EF4-FFF2-40B4-BE49-F238E27FC236}">
                <a16:creationId xmlns:a16="http://schemas.microsoft.com/office/drawing/2014/main" xmlns="" id="{602E9639-6538-4378-8FC2-1E4EB80C3A8C}"/>
              </a:ext>
            </a:extLst>
          </p:cNvPr>
          <p:cNvSpPr/>
          <p:nvPr/>
        </p:nvSpPr>
        <p:spPr>
          <a:xfrm>
            <a:off x="227444" y="435375"/>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1</a:t>
            </a:r>
          </a:p>
        </p:txBody>
      </p:sp>
      <p:sp>
        <p:nvSpPr>
          <p:cNvPr id="7" name="Flowchart: Connector 6">
            <a:extLst>
              <a:ext uri="{FF2B5EF4-FFF2-40B4-BE49-F238E27FC236}">
                <a16:creationId xmlns:a16="http://schemas.microsoft.com/office/drawing/2014/main" xmlns="" id="{4ABB2EB2-B9E9-4A56-B730-48B95AB42077}"/>
              </a:ext>
            </a:extLst>
          </p:cNvPr>
          <p:cNvSpPr/>
          <p:nvPr/>
        </p:nvSpPr>
        <p:spPr>
          <a:xfrm>
            <a:off x="247321" y="1620024"/>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2</a:t>
            </a:r>
          </a:p>
        </p:txBody>
      </p:sp>
      <p:sp>
        <p:nvSpPr>
          <p:cNvPr id="10" name="Flowchart: Connector 9">
            <a:extLst>
              <a:ext uri="{FF2B5EF4-FFF2-40B4-BE49-F238E27FC236}">
                <a16:creationId xmlns:a16="http://schemas.microsoft.com/office/drawing/2014/main" xmlns="" id="{8452B7A4-BDEF-43EA-B182-B7554597145B}"/>
              </a:ext>
            </a:extLst>
          </p:cNvPr>
          <p:cNvSpPr/>
          <p:nvPr/>
        </p:nvSpPr>
        <p:spPr>
          <a:xfrm>
            <a:off x="267199" y="4866261"/>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xmlns="" id="{465008A7-DBE5-4D5C-A78D-D64A3ADA089E}"/>
              </a:ext>
            </a:extLst>
          </p:cNvPr>
          <p:cNvSpPr txBox="1"/>
          <p:nvPr/>
        </p:nvSpPr>
        <p:spPr>
          <a:xfrm>
            <a:off x="483577" y="1609391"/>
            <a:ext cx="11680530" cy="3293209"/>
          </a:xfrm>
          <a:prstGeom prst="rect">
            <a:avLst/>
          </a:prstGeom>
          <a:noFill/>
        </p:spPr>
        <p:txBody>
          <a:bodyPr wrap="square">
            <a:spAutoFit/>
          </a:bodyPr>
          <a:lstStyle/>
          <a:p>
            <a:r>
              <a:rPr lang="en-US" sz="2600">
                <a:solidFill>
                  <a:srgbClr val="960000"/>
                </a:solidFill>
                <a:cs typeface="Arial" panose="020B0604020202020204" pitchFamily="34" charset="0"/>
              </a:rPr>
              <a:t>    </a:t>
            </a:r>
            <a:r>
              <a:rPr lang="vi-VN" sz="2600">
                <a:solidFill>
                  <a:srgbClr val="960000"/>
                </a:solidFill>
                <a:cs typeface="Arial" panose="020B0604020202020204" pitchFamily="34" charset="0"/>
              </a:rPr>
              <a:t>Đi tiếp, tới một con sông, thấy anh hà mã, dê nói to:</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Bọn tôi muốn về làng, hãy đưa bọn tôi qua sông!</a:t>
            </a:r>
          </a:p>
          <a:p>
            <a:r>
              <a:rPr lang="en-US" sz="2600">
                <a:solidFill>
                  <a:srgbClr val="960000"/>
                </a:solidFill>
                <a:cs typeface="Arial" panose="020B0604020202020204" pitchFamily="34" charset="0"/>
              </a:rPr>
              <a:t>    </a:t>
            </a:r>
            <a:r>
              <a:rPr lang="vi-VN" sz="2600">
                <a:solidFill>
                  <a:srgbClr val="960000"/>
                </a:solidFill>
                <a:cs typeface="Arial" panose="020B0604020202020204" pitchFamily="34" charset="0"/>
              </a:rPr>
              <a:t>Hà mã phật ý, định bỏ đi. Thấy vậy, cún nói:</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Chào anh hà mã, anh giúp bọn em qua sông được không ạ?</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Được chứ! Em ngoan quá! – Hà mã vui vẻ nói.</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Cảm ơn anh! – Cún đáp rồi quay sang nói nhỏ với dê:</a:t>
            </a:r>
          </a:p>
          <a:p>
            <a:r>
              <a:rPr lang="vi-VN" sz="2600">
                <a:solidFill>
                  <a:srgbClr val="960000"/>
                </a:solidFill>
                <a:cs typeface="Arial" panose="020B0604020202020204" pitchFamily="34" charset="0"/>
              </a:rPr>
              <a:t> </a:t>
            </a:r>
            <a:r>
              <a:rPr lang="en-US" sz="2600">
                <a:solidFill>
                  <a:srgbClr val="960000"/>
                </a:solidFill>
                <a:latin typeface="Arial" panose="020B0604020202020204" pitchFamily="34" charset="0"/>
                <a:cs typeface="Arial" panose="020B0604020202020204" pitchFamily="34" charset="0"/>
              </a:rPr>
              <a:t>	</a:t>
            </a:r>
            <a:r>
              <a:rPr lang="vi-VN" sz="2600">
                <a:solidFill>
                  <a:srgbClr val="960000"/>
                </a:solidFill>
                <a:cs typeface="Arial" panose="020B0604020202020204" pitchFamily="34" charset="0"/>
              </a:rPr>
              <a:t>– Cậu quên lời cô dặn rồi à? Muốn ai đó giúp, phải hỏi một cách lịch sự, còn khi họ giúp mình, phải nói “cảm ơn”!</a:t>
            </a:r>
          </a:p>
        </p:txBody>
      </p:sp>
      <p:sp>
        <p:nvSpPr>
          <p:cNvPr id="13" name="TextBox 12">
            <a:extLst>
              <a:ext uri="{FF2B5EF4-FFF2-40B4-BE49-F238E27FC236}">
                <a16:creationId xmlns:a16="http://schemas.microsoft.com/office/drawing/2014/main" xmlns="" id="{B2F45371-C413-40EE-9BB7-6CD87E9D3985}"/>
              </a:ext>
            </a:extLst>
          </p:cNvPr>
          <p:cNvSpPr txBox="1"/>
          <p:nvPr/>
        </p:nvSpPr>
        <p:spPr>
          <a:xfrm>
            <a:off x="582967" y="4821961"/>
            <a:ext cx="11904921" cy="1692771"/>
          </a:xfrm>
          <a:prstGeom prst="rect">
            <a:avLst/>
          </a:prstGeom>
          <a:noFill/>
        </p:spPr>
        <p:txBody>
          <a:bodyPr wrap="square">
            <a:spAutoFit/>
          </a:bodyPr>
          <a:lstStyle/>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Dê con hơi xấu hổ. Sang bên kia sông, dê nói với hà mã:</a:t>
            </a:r>
          </a:p>
          <a:p>
            <a:r>
              <a:rPr lang="vi-VN" sz="2600">
                <a:solidFill>
                  <a:srgbClr val="000000"/>
                </a:solidFill>
                <a:cs typeface="Arial" panose="020B0604020202020204" pitchFamily="34" charset="0"/>
              </a:rPr>
              <a:t> </a:t>
            </a:r>
            <a:r>
              <a:rPr lang="en-US" sz="2600">
                <a:solidFill>
                  <a:srgbClr val="000000"/>
                </a:solidFill>
                <a:latin typeface="Arial" panose="020B0604020202020204" pitchFamily="34" charset="0"/>
                <a:cs typeface="Arial" panose="020B0604020202020204" pitchFamily="34" charset="0"/>
              </a:rPr>
              <a:t>	</a:t>
            </a:r>
            <a:r>
              <a:rPr lang="vi-VN" sz="2600">
                <a:solidFill>
                  <a:srgbClr val="000000"/>
                </a:solidFill>
                <a:cs typeface="Arial" panose="020B0604020202020204" pitchFamily="34" charset="0"/>
              </a:rPr>
              <a:t>– Cảm ơn anh đã giúp. Em biết mình sai rồi. Em xin lỗi ạ!</a:t>
            </a:r>
          </a:p>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Hà mã mỉm cười:</a:t>
            </a:r>
          </a:p>
          <a:p>
            <a:r>
              <a:rPr lang="en-US" sz="2600">
                <a:solidFill>
                  <a:srgbClr val="000000"/>
                </a:solidFill>
                <a:cs typeface="Arial" panose="020B0604020202020204" pitchFamily="34" charset="0"/>
              </a:rPr>
              <a:t>	</a:t>
            </a:r>
            <a:r>
              <a:rPr lang="vi-VN" sz="2600">
                <a:solidFill>
                  <a:srgbClr val="000000"/>
                </a:solidFill>
                <a:cs typeface="Arial" panose="020B0604020202020204" pitchFamily="34" charset="0"/>
              </a:rPr>
              <a:t>– Em biết lỗi là tốt rồi. Giờ các em cứ đi theo đường này là về làng thôi.</a:t>
            </a:r>
          </a:p>
        </p:txBody>
      </p:sp>
    </p:spTree>
    <p:extLst>
      <p:ext uri="{BB962C8B-B14F-4D97-AF65-F5344CB8AC3E}">
        <p14:creationId xmlns:p14="http://schemas.microsoft.com/office/powerpoint/2010/main" val="322042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P spid="6" grpId="0" animBg="1"/>
      <p:bldP spid="7" grpId="0" animBg="1"/>
      <p:bldP spid="10"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239538" y="6398608"/>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chemeClr val="tx1"/>
                </a:solidFill>
                <a:effectLst/>
                <a:latin typeface="OpenSans"/>
              </a:rPr>
              <a:t>(Theo </a:t>
            </a:r>
            <a:r>
              <a:rPr lang="en-US" sz="2600" b="0" i="1">
                <a:solidFill>
                  <a:schemeClr val="tx1"/>
                </a:solidFill>
                <a:effectLst/>
                <a:latin typeface="OpenSans"/>
              </a:rPr>
              <a:t>Cùng con rèn thói quen tốt</a:t>
            </a:r>
            <a:r>
              <a:rPr lang="en-US" sz="2600" b="0" i="0">
                <a:solidFill>
                  <a:schemeClr val="tx1"/>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483577" y="385047"/>
            <a:ext cx="11943841" cy="1292662"/>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rủ cún vào rừng chơi, khi quay về thì bị lạc đường. Gặp cô hươu, dê hỏi:</a:t>
            </a:r>
            <a:r>
              <a:rPr lang="en-US" sz="2600">
                <a:cs typeface="Arial" panose="020B0604020202020204" pitchFamily="34" charset="0"/>
              </a:rPr>
              <a:t>	</a:t>
            </a:r>
            <a:r>
              <a:rPr lang="vi-VN" sz="2600">
                <a:cs typeface="Arial" panose="020B0604020202020204" pitchFamily="34" charset="0"/>
              </a:rPr>
              <a:t>– Cô kia, về làng đi lối nào?</a:t>
            </a:r>
          </a:p>
          <a:p>
            <a:r>
              <a:rPr lang="en-US" sz="2600">
                <a:cs typeface="Arial" panose="020B0604020202020204" pitchFamily="34" charset="0"/>
              </a:rPr>
              <a:t>	</a:t>
            </a:r>
            <a:r>
              <a:rPr lang="vi-VN" sz="2600">
                <a:cs typeface="Arial" panose="020B0604020202020204" pitchFamily="34" charset="0"/>
              </a:rPr>
              <a:t>– Không biết. – Hươu lắc đầu, bỏ đi.</a:t>
            </a:r>
          </a:p>
        </p:txBody>
      </p:sp>
      <p:sp>
        <p:nvSpPr>
          <p:cNvPr id="6" name="Flowchart: Connector 5">
            <a:extLst>
              <a:ext uri="{FF2B5EF4-FFF2-40B4-BE49-F238E27FC236}">
                <a16:creationId xmlns:a16="http://schemas.microsoft.com/office/drawing/2014/main" xmlns="" id="{602E9639-6538-4378-8FC2-1E4EB80C3A8C}"/>
              </a:ext>
            </a:extLst>
          </p:cNvPr>
          <p:cNvSpPr/>
          <p:nvPr/>
        </p:nvSpPr>
        <p:spPr>
          <a:xfrm>
            <a:off x="227444" y="435375"/>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1</a:t>
            </a:r>
          </a:p>
        </p:txBody>
      </p:sp>
      <p:sp>
        <p:nvSpPr>
          <p:cNvPr id="7" name="Flowchart: Connector 6">
            <a:extLst>
              <a:ext uri="{FF2B5EF4-FFF2-40B4-BE49-F238E27FC236}">
                <a16:creationId xmlns:a16="http://schemas.microsoft.com/office/drawing/2014/main" xmlns="" id="{4ABB2EB2-B9E9-4A56-B730-48B95AB42077}"/>
              </a:ext>
            </a:extLst>
          </p:cNvPr>
          <p:cNvSpPr/>
          <p:nvPr/>
        </p:nvSpPr>
        <p:spPr>
          <a:xfrm>
            <a:off x="247321" y="1620024"/>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2</a:t>
            </a:r>
          </a:p>
        </p:txBody>
      </p:sp>
      <p:sp>
        <p:nvSpPr>
          <p:cNvPr id="10" name="Flowchart: Connector 9">
            <a:extLst>
              <a:ext uri="{FF2B5EF4-FFF2-40B4-BE49-F238E27FC236}">
                <a16:creationId xmlns:a16="http://schemas.microsoft.com/office/drawing/2014/main" xmlns="" id="{8452B7A4-BDEF-43EA-B182-B7554597145B}"/>
              </a:ext>
            </a:extLst>
          </p:cNvPr>
          <p:cNvSpPr/>
          <p:nvPr/>
        </p:nvSpPr>
        <p:spPr>
          <a:xfrm>
            <a:off x="267199" y="4866261"/>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xmlns="" id="{465008A7-DBE5-4D5C-A78D-D64A3ADA089E}"/>
              </a:ext>
            </a:extLst>
          </p:cNvPr>
          <p:cNvSpPr txBox="1"/>
          <p:nvPr/>
        </p:nvSpPr>
        <p:spPr>
          <a:xfrm>
            <a:off x="483577" y="1609391"/>
            <a:ext cx="11680530" cy="3293209"/>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Đi tiếp, tới một con sông, thấy anh hà mã, dê nói to:</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Bọn tôi muốn về làng, hãy đưa bọn tôi qua sông!</a:t>
            </a:r>
          </a:p>
          <a:p>
            <a:r>
              <a:rPr lang="en-US" sz="2600">
                <a:cs typeface="Arial" panose="020B0604020202020204" pitchFamily="34" charset="0"/>
              </a:rPr>
              <a:t>    </a:t>
            </a:r>
            <a:r>
              <a:rPr lang="vi-VN" sz="2600">
                <a:cs typeface="Arial" panose="020B0604020202020204" pitchFamily="34" charset="0"/>
              </a:rPr>
              <a:t>Hà mã phật ý, định bỏ đi. Thấy vậy, cún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Chào anh hà mã, anh giúp bọn em qua sông được không ạ?</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Được chứ! Em ngoan quá! – Hà mã vui vẻ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 Cún đáp rồi quay sang nói nhỏ với dê:</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Cậu quên lời cô dặn rồi à? Muốn ai đó giúp, phải hỏi một cách lịch sự, còn khi họ giúp mình, phải nói “cảm ơn”!</a:t>
            </a:r>
          </a:p>
        </p:txBody>
      </p:sp>
      <p:sp>
        <p:nvSpPr>
          <p:cNvPr id="13" name="TextBox 12">
            <a:extLst>
              <a:ext uri="{FF2B5EF4-FFF2-40B4-BE49-F238E27FC236}">
                <a16:creationId xmlns:a16="http://schemas.microsoft.com/office/drawing/2014/main" xmlns="" id="{B2F45371-C413-40EE-9BB7-6CD87E9D3985}"/>
              </a:ext>
            </a:extLst>
          </p:cNvPr>
          <p:cNvSpPr txBox="1"/>
          <p:nvPr/>
        </p:nvSpPr>
        <p:spPr>
          <a:xfrm>
            <a:off x="582967" y="4821961"/>
            <a:ext cx="11904921" cy="1692771"/>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con hơi xấu hổ. Sang bên kia sông, dê nói với hà mã:</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đã giúp. Em biết mình sai rồi. Em xin lỗi ạ!</a:t>
            </a:r>
          </a:p>
          <a:p>
            <a:r>
              <a:rPr lang="en-US" sz="2600">
                <a:cs typeface="Arial" panose="020B0604020202020204" pitchFamily="34" charset="0"/>
              </a:rPr>
              <a:t>    </a:t>
            </a:r>
            <a:r>
              <a:rPr lang="vi-VN" sz="2600">
                <a:cs typeface="Arial" panose="020B0604020202020204" pitchFamily="34" charset="0"/>
              </a:rPr>
              <a:t>Hà mã mỉm cười:</a:t>
            </a:r>
          </a:p>
          <a:p>
            <a:r>
              <a:rPr lang="en-US" sz="2600">
                <a:cs typeface="Arial" panose="020B0604020202020204" pitchFamily="34" charset="0"/>
              </a:rPr>
              <a:t>	</a:t>
            </a:r>
            <a:r>
              <a:rPr lang="vi-VN" sz="2600">
                <a:cs typeface="Arial" panose="020B0604020202020204" pitchFamily="34" charset="0"/>
              </a:rPr>
              <a:t>– Em biết lỗi là tốt rồi. Giờ các em cứ đi theo đường này là về làng thôi.</a:t>
            </a:r>
          </a:p>
        </p:txBody>
      </p:sp>
      <p:cxnSp>
        <p:nvCxnSpPr>
          <p:cNvPr id="3" name="Straight Connector 2">
            <a:extLst>
              <a:ext uri="{FF2B5EF4-FFF2-40B4-BE49-F238E27FC236}">
                <a16:creationId xmlns:a16="http://schemas.microsoft.com/office/drawing/2014/main" xmlns="" id="{9C9ACAED-03CF-4CC6-9265-3543425BC68F}"/>
              </a:ext>
            </a:extLst>
          </p:cNvPr>
          <p:cNvCxnSpPr>
            <a:cxnSpLocks/>
          </p:cNvCxnSpPr>
          <p:nvPr/>
        </p:nvCxnSpPr>
        <p:spPr>
          <a:xfrm>
            <a:off x="3032760" y="787109"/>
            <a:ext cx="65532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F12F6C1C-A2F9-4422-A37B-C10821DB4859}"/>
              </a:ext>
            </a:extLst>
          </p:cNvPr>
          <p:cNvCxnSpPr/>
          <p:nvPr/>
        </p:nvCxnSpPr>
        <p:spPr>
          <a:xfrm>
            <a:off x="10043160" y="787109"/>
            <a:ext cx="85344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71002EC3-CD8B-4C6B-8FA7-7F7746068CEC}"/>
              </a:ext>
            </a:extLst>
          </p:cNvPr>
          <p:cNvCxnSpPr>
            <a:cxnSpLocks/>
          </p:cNvCxnSpPr>
          <p:nvPr/>
        </p:nvCxnSpPr>
        <p:spPr>
          <a:xfrm>
            <a:off x="1356360" y="806987"/>
            <a:ext cx="35317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xmlns="" id="{1B802955-D4E4-4D4C-825F-B82DBCDBC7B1}"/>
              </a:ext>
            </a:extLst>
          </p:cNvPr>
          <p:cNvCxnSpPr>
            <a:cxnSpLocks/>
          </p:cNvCxnSpPr>
          <p:nvPr/>
        </p:nvCxnSpPr>
        <p:spPr>
          <a:xfrm>
            <a:off x="1948070" y="2827944"/>
            <a:ext cx="89452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xmlns="" id="{D23542F0-A297-4CB5-AC04-2892B26BA72C}"/>
              </a:ext>
            </a:extLst>
          </p:cNvPr>
          <p:cNvCxnSpPr>
            <a:cxnSpLocks/>
          </p:cNvCxnSpPr>
          <p:nvPr/>
        </p:nvCxnSpPr>
        <p:spPr>
          <a:xfrm>
            <a:off x="4085231" y="3621086"/>
            <a:ext cx="89452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xmlns="" id="{E4A7A377-E867-4CD9-B5A5-D36B64BA5AF9}"/>
              </a:ext>
            </a:extLst>
          </p:cNvPr>
          <p:cNvCxnSpPr>
            <a:cxnSpLocks/>
          </p:cNvCxnSpPr>
          <p:nvPr/>
        </p:nvCxnSpPr>
        <p:spPr>
          <a:xfrm>
            <a:off x="10936356" y="4429469"/>
            <a:ext cx="103391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xmlns="" id="{D1351612-3969-45C9-9D39-DD0DB13E5ADE}"/>
              </a:ext>
            </a:extLst>
          </p:cNvPr>
          <p:cNvCxnSpPr>
            <a:cxnSpLocks/>
          </p:cNvCxnSpPr>
          <p:nvPr/>
        </p:nvCxnSpPr>
        <p:spPr>
          <a:xfrm>
            <a:off x="8683486" y="5655295"/>
            <a:ext cx="937592"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xmlns="" id="{887DC40F-8A8B-4309-8FBB-AAD676106984}"/>
              </a:ext>
            </a:extLst>
          </p:cNvPr>
          <p:cNvCxnSpPr>
            <a:cxnSpLocks/>
          </p:cNvCxnSpPr>
          <p:nvPr/>
        </p:nvCxnSpPr>
        <p:spPr>
          <a:xfrm>
            <a:off x="7212496" y="826865"/>
            <a:ext cx="147099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xmlns="" id="{9CE09849-B724-4897-87D1-69F4407D4464}"/>
              </a:ext>
            </a:extLst>
          </p:cNvPr>
          <p:cNvCxnSpPr>
            <a:cxnSpLocks/>
          </p:cNvCxnSpPr>
          <p:nvPr/>
        </p:nvCxnSpPr>
        <p:spPr>
          <a:xfrm>
            <a:off x="2634285" y="5237873"/>
            <a:ext cx="103391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2685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xmlns="" id="{5507DA62-AC0D-4E5D-A2C7-72D40CF01BA9}"/>
              </a:ext>
            </a:extLst>
          </p:cNvPr>
          <p:cNvSpPr txBox="1"/>
          <p:nvPr/>
        </p:nvSpPr>
        <p:spPr>
          <a:xfrm>
            <a:off x="4532492" y="-30648"/>
            <a:ext cx="3895202" cy="492443"/>
          </a:xfrm>
          <a:prstGeom prst="rect">
            <a:avLst/>
          </a:prstGeom>
          <a:noFill/>
        </p:spPr>
        <p:txBody>
          <a:bodyPr wrap="square" rtlCol="0">
            <a:spAutoFit/>
          </a:bodyPr>
          <a:lstStyle/>
          <a:p>
            <a:r>
              <a:rPr lang="vi-VN" sz="2600">
                <a:solidFill>
                  <a:srgbClr val="C00000"/>
                </a:solidFill>
                <a:latin typeface="Arial" pitchFamily="34" charset="0"/>
                <a:cs typeface="Arial" pitchFamily="34" charset="0"/>
              </a:rPr>
              <a:t>Cảm ơn anh hà mã</a:t>
            </a:r>
            <a:endParaRPr lang="en-US" sz="2600" dirty="0">
              <a:solidFill>
                <a:srgbClr val="C00000"/>
              </a:solidFill>
              <a:latin typeface="Arial" pitchFamily="34" charset="0"/>
              <a:cs typeface="Arial" pitchFamily="34" charset="0"/>
            </a:endParaRPr>
          </a:p>
        </p:txBody>
      </p:sp>
      <p:sp>
        <p:nvSpPr>
          <p:cNvPr id="21" name="Rectangle 1">
            <a:extLst>
              <a:ext uri="{FF2B5EF4-FFF2-40B4-BE49-F238E27FC236}">
                <a16:creationId xmlns:a16="http://schemas.microsoft.com/office/drawing/2014/main" xmlns="" id="{54046234-78C0-40DB-9533-9F92FAFAAA02}"/>
              </a:ext>
            </a:extLst>
          </p:cNvPr>
          <p:cNvSpPr>
            <a:spLocks noChangeArrowheads="1"/>
          </p:cNvSpPr>
          <p:nvPr/>
        </p:nvSpPr>
        <p:spPr bwMode="auto">
          <a:xfrm>
            <a:off x="6239538" y="6398608"/>
            <a:ext cx="8674772" cy="49244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600" b="0" i="0">
                <a:solidFill>
                  <a:schemeClr val="tx1"/>
                </a:solidFill>
                <a:effectLst/>
                <a:latin typeface="OpenSans"/>
              </a:rPr>
              <a:t>(Theo </a:t>
            </a:r>
            <a:r>
              <a:rPr lang="en-US" sz="2600" b="0" i="1">
                <a:solidFill>
                  <a:schemeClr val="tx1"/>
                </a:solidFill>
                <a:effectLst/>
                <a:latin typeface="OpenSans"/>
              </a:rPr>
              <a:t>Cùng con rèn thói quen tốt</a:t>
            </a:r>
            <a:r>
              <a:rPr lang="en-US" sz="2600" b="0" i="0">
                <a:solidFill>
                  <a:schemeClr val="tx1"/>
                </a:solidFill>
                <a:effectLst/>
                <a:latin typeface="OpenSans"/>
              </a:rPr>
              <a:t>)</a:t>
            </a:r>
            <a:endParaRPr lang="en-US" sz="26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FF0656C-C881-41E4-BB82-29A25F0B19AF}"/>
              </a:ext>
            </a:extLst>
          </p:cNvPr>
          <p:cNvSpPr txBox="1"/>
          <p:nvPr/>
        </p:nvSpPr>
        <p:spPr>
          <a:xfrm>
            <a:off x="483577" y="385047"/>
            <a:ext cx="11943841" cy="1292662"/>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rủ cún vào rừng chơi, khi quay về thì bị lạc đường. Gặp cô hươu, dê hỏi:</a:t>
            </a:r>
            <a:r>
              <a:rPr lang="en-US" sz="2600">
                <a:cs typeface="Arial" panose="020B0604020202020204" pitchFamily="34" charset="0"/>
              </a:rPr>
              <a:t>	</a:t>
            </a:r>
            <a:r>
              <a:rPr lang="vi-VN" sz="2600">
                <a:cs typeface="Arial" panose="020B0604020202020204" pitchFamily="34" charset="0"/>
              </a:rPr>
              <a:t>– Cô kia, về làng đi lối nào?</a:t>
            </a:r>
          </a:p>
          <a:p>
            <a:r>
              <a:rPr lang="en-US" sz="2600">
                <a:cs typeface="Arial" panose="020B0604020202020204" pitchFamily="34" charset="0"/>
              </a:rPr>
              <a:t>	</a:t>
            </a:r>
            <a:r>
              <a:rPr lang="vi-VN" sz="2600">
                <a:cs typeface="Arial" panose="020B0604020202020204" pitchFamily="34" charset="0"/>
              </a:rPr>
              <a:t>– Không biết. – Hươu lắc đầu, bỏ đi.</a:t>
            </a:r>
          </a:p>
        </p:txBody>
      </p:sp>
      <p:sp>
        <p:nvSpPr>
          <p:cNvPr id="6" name="Flowchart: Connector 5">
            <a:extLst>
              <a:ext uri="{FF2B5EF4-FFF2-40B4-BE49-F238E27FC236}">
                <a16:creationId xmlns:a16="http://schemas.microsoft.com/office/drawing/2014/main" xmlns="" id="{602E9639-6538-4378-8FC2-1E4EB80C3A8C}"/>
              </a:ext>
            </a:extLst>
          </p:cNvPr>
          <p:cNvSpPr/>
          <p:nvPr/>
        </p:nvSpPr>
        <p:spPr>
          <a:xfrm>
            <a:off x="227444" y="435375"/>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1</a:t>
            </a:r>
          </a:p>
        </p:txBody>
      </p:sp>
      <p:sp>
        <p:nvSpPr>
          <p:cNvPr id="7" name="Flowchart: Connector 6">
            <a:extLst>
              <a:ext uri="{FF2B5EF4-FFF2-40B4-BE49-F238E27FC236}">
                <a16:creationId xmlns:a16="http://schemas.microsoft.com/office/drawing/2014/main" xmlns="" id="{4ABB2EB2-B9E9-4A56-B730-48B95AB42077}"/>
              </a:ext>
            </a:extLst>
          </p:cNvPr>
          <p:cNvSpPr/>
          <p:nvPr/>
        </p:nvSpPr>
        <p:spPr>
          <a:xfrm>
            <a:off x="247321" y="1620024"/>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2</a:t>
            </a:r>
          </a:p>
        </p:txBody>
      </p:sp>
      <p:sp>
        <p:nvSpPr>
          <p:cNvPr id="10" name="Flowchart: Connector 9">
            <a:extLst>
              <a:ext uri="{FF2B5EF4-FFF2-40B4-BE49-F238E27FC236}">
                <a16:creationId xmlns:a16="http://schemas.microsoft.com/office/drawing/2014/main" xmlns="" id="{8452B7A4-BDEF-43EA-B182-B7554597145B}"/>
              </a:ext>
            </a:extLst>
          </p:cNvPr>
          <p:cNvSpPr/>
          <p:nvPr/>
        </p:nvSpPr>
        <p:spPr>
          <a:xfrm>
            <a:off x="267199" y="4866261"/>
            <a:ext cx="336483" cy="351734"/>
          </a:xfrm>
          <a:prstGeom prst="flowChartConnector">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xmlns="" id="{465008A7-DBE5-4D5C-A78D-D64A3ADA089E}"/>
              </a:ext>
            </a:extLst>
          </p:cNvPr>
          <p:cNvSpPr txBox="1"/>
          <p:nvPr/>
        </p:nvSpPr>
        <p:spPr>
          <a:xfrm>
            <a:off x="483577" y="1609391"/>
            <a:ext cx="11680530" cy="3293209"/>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Đi tiếp, tới một con sông, thấy anh hà mã, dê nói to:</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Bọn tôi muốn về làng, hãy đưa bọn tôi qua sông!</a:t>
            </a:r>
          </a:p>
          <a:p>
            <a:r>
              <a:rPr lang="en-US" sz="2600">
                <a:cs typeface="Arial" panose="020B0604020202020204" pitchFamily="34" charset="0"/>
              </a:rPr>
              <a:t>    </a:t>
            </a:r>
            <a:r>
              <a:rPr lang="vi-VN" sz="2600">
                <a:cs typeface="Arial" panose="020B0604020202020204" pitchFamily="34" charset="0"/>
              </a:rPr>
              <a:t>Hà mã phật ý, định bỏ đi. Thấy vậy, cún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Chào anh hà mã, anh giúp bọn em qua sông được không ạ?</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Được chứ! Em ngoan quá! – Hà mã vui vẻ nói.</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 Cún đáp rồi quay sang nói nhỏ với dê:</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Cậu quên lời cô dặn rồi à? Muốn ai đó giúp, phải hỏi một cách lịch sự, còn khi họ giúp mình, phải nói “cảm ơn”!</a:t>
            </a:r>
          </a:p>
        </p:txBody>
      </p:sp>
      <p:sp>
        <p:nvSpPr>
          <p:cNvPr id="13" name="TextBox 12">
            <a:extLst>
              <a:ext uri="{FF2B5EF4-FFF2-40B4-BE49-F238E27FC236}">
                <a16:creationId xmlns:a16="http://schemas.microsoft.com/office/drawing/2014/main" xmlns="" id="{B2F45371-C413-40EE-9BB7-6CD87E9D3985}"/>
              </a:ext>
            </a:extLst>
          </p:cNvPr>
          <p:cNvSpPr txBox="1"/>
          <p:nvPr/>
        </p:nvSpPr>
        <p:spPr>
          <a:xfrm>
            <a:off x="582967" y="4821961"/>
            <a:ext cx="11904921" cy="1692771"/>
          </a:xfrm>
          <a:prstGeom prst="rect">
            <a:avLst/>
          </a:prstGeom>
          <a:noFill/>
        </p:spPr>
        <p:txBody>
          <a:bodyPr wrap="square">
            <a:spAutoFit/>
          </a:bodyPr>
          <a:lstStyle/>
          <a:p>
            <a:r>
              <a:rPr lang="en-US" sz="2600">
                <a:cs typeface="Arial" panose="020B0604020202020204" pitchFamily="34" charset="0"/>
              </a:rPr>
              <a:t>    </a:t>
            </a:r>
            <a:r>
              <a:rPr lang="vi-VN" sz="2600">
                <a:cs typeface="Arial" panose="020B0604020202020204" pitchFamily="34" charset="0"/>
              </a:rPr>
              <a:t>Dê con hơi xấu hổ. Sang bên kia sông, dê nói với hà mã:</a:t>
            </a:r>
          </a:p>
          <a:p>
            <a:r>
              <a:rPr lang="vi-VN" sz="2600">
                <a:cs typeface="Arial" panose="020B0604020202020204" pitchFamily="34" charset="0"/>
              </a:rPr>
              <a:t> </a:t>
            </a:r>
            <a:r>
              <a:rPr lang="en-US" sz="2600">
                <a:latin typeface="Arial" panose="020B0604020202020204" pitchFamily="34" charset="0"/>
                <a:cs typeface="Arial" panose="020B0604020202020204" pitchFamily="34" charset="0"/>
              </a:rPr>
              <a:t>	</a:t>
            </a:r>
            <a:r>
              <a:rPr lang="vi-VN" sz="2600">
                <a:cs typeface="Arial" panose="020B0604020202020204" pitchFamily="34" charset="0"/>
              </a:rPr>
              <a:t>– Cảm ơn anh đã giúp. Em biết mình sai rồi. Em xin lỗi ạ!</a:t>
            </a:r>
          </a:p>
          <a:p>
            <a:r>
              <a:rPr lang="en-US" sz="2600">
                <a:cs typeface="Arial" panose="020B0604020202020204" pitchFamily="34" charset="0"/>
              </a:rPr>
              <a:t>    </a:t>
            </a:r>
            <a:r>
              <a:rPr lang="vi-VN" sz="2600">
                <a:cs typeface="Arial" panose="020B0604020202020204" pitchFamily="34" charset="0"/>
              </a:rPr>
              <a:t>Hà mã mỉm cười:</a:t>
            </a:r>
          </a:p>
          <a:p>
            <a:r>
              <a:rPr lang="en-US" sz="2600">
                <a:cs typeface="Arial" panose="020B0604020202020204" pitchFamily="34" charset="0"/>
              </a:rPr>
              <a:t>	</a:t>
            </a:r>
            <a:r>
              <a:rPr lang="vi-VN" sz="2600">
                <a:cs typeface="Arial" panose="020B0604020202020204" pitchFamily="34" charset="0"/>
              </a:rPr>
              <a:t>– Em biết lỗi là tốt rồi. Giờ các em cứ đi theo đường này là về làng thôi.</a:t>
            </a:r>
          </a:p>
        </p:txBody>
      </p:sp>
      <p:cxnSp>
        <p:nvCxnSpPr>
          <p:cNvPr id="3" name="Straight Connector 2">
            <a:extLst>
              <a:ext uri="{FF2B5EF4-FFF2-40B4-BE49-F238E27FC236}">
                <a16:creationId xmlns:a16="http://schemas.microsoft.com/office/drawing/2014/main" xmlns="" id="{C0F662A0-1D95-4587-A5E0-1F69F7D3E8F4}"/>
              </a:ext>
            </a:extLst>
          </p:cNvPr>
          <p:cNvCxnSpPr>
            <a:cxnSpLocks/>
          </p:cNvCxnSpPr>
          <p:nvPr/>
        </p:nvCxnSpPr>
        <p:spPr>
          <a:xfrm flipH="1">
            <a:off x="2286000" y="385047"/>
            <a:ext cx="121920" cy="402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263CCA0-FAE3-449A-88CC-16C11669180E}"/>
              </a:ext>
            </a:extLst>
          </p:cNvPr>
          <p:cNvCxnSpPr>
            <a:cxnSpLocks/>
          </p:cNvCxnSpPr>
          <p:nvPr/>
        </p:nvCxnSpPr>
        <p:spPr>
          <a:xfrm flipH="1">
            <a:off x="4521081" y="394126"/>
            <a:ext cx="121920" cy="402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39D738F-1F44-4E7A-BB98-CDDD04540252}"/>
              </a:ext>
            </a:extLst>
          </p:cNvPr>
          <p:cNvCxnSpPr>
            <a:cxnSpLocks/>
          </p:cNvCxnSpPr>
          <p:nvPr/>
        </p:nvCxnSpPr>
        <p:spPr>
          <a:xfrm flipH="1">
            <a:off x="6298740" y="407789"/>
            <a:ext cx="121920" cy="402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D26AFAF-FFDD-4EBC-AB37-9CE9D01C3660}"/>
              </a:ext>
            </a:extLst>
          </p:cNvPr>
          <p:cNvCxnSpPr>
            <a:cxnSpLocks/>
          </p:cNvCxnSpPr>
          <p:nvPr/>
        </p:nvCxnSpPr>
        <p:spPr>
          <a:xfrm flipH="1">
            <a:off x="8762080" y="419006"/>
            <a:ext cx="121920" cy="402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C992DEF-8014-4A94-8BBD-71D4ACA938F8}"/>
              </a:ext>
            </a:extLst>
          </p:cNvPr>
          <p:cNvCxnSpPr>
            <a:cxnSpLocks/>
          </p:cNvCxnSpPr>
          <p:nvPr/>
        </p:nvCxnSpPr>
        <p:spPr>
          <a:xfrm flipH="1">
            <a:off x="8821300" y="419006"/>
            <a:ext cx="121920" cy="402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20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12064</TotalTime>
  <Words>3210</Words>
  <Application>Microsoft Office PowerPoint</Application>
  <PresentationFormat>Custom</PresentationFormat>
  <Paragraphs>447</Paragraphs>
  <Slides>49</Slides>
  <Notes>16</Notes>
  <HiddenSlides>0</HiddenSlides>
  <MMClips>6</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904</cp:revision>
  <dcterms:created xsi:type="dcterms:W3CDTF">2021-07-20T01:55:21Z</dcterms:created>
  <dcterms:modified xsi:type="dcterms:W3CDTF">2023-04-04T00:24:15Z</dcterms:modified>
</cp:coreProperties>
</file>