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media/image33.jpg" ContentType="image/pn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84" r:id="rId4"/>
    <p:sldId id="263" r:id="rId5"/>
    <p:sldId id="260" r:id="rId6"/>
    <p:sldId id="283" r:id="rId7"/>
    <p:sldId id="262" r:id="rId8"/>
    <p:sldId id="259" r:id="rId9"/>
    <p:sldId id="268" r:id="rId10"/>
    <p:sldId id="269" r:id="rId11"/>
    <p:sldId id="275" r:id="rId12"/>
    <p:sldId id="272" r:id="rId13"/>
    <p:sldId id="276" r:id="rId14"/>
    <p:sldId id="271" r:id="rId15"/>
    <p:sldId id="274" r:id="rId16"/>
    <p:sldId id="287" r:id="rId17"/>
    <p:sldId id="277" r:id="rId18"/>
    <p:sldId id="278" r:id="rId19"/>
    <p:sldId id="279" r:id="rId20"/>
    <p:sldId id="280" r:id="rId21"/>
    <p:sldId id="282" r:id="rId22"/>
    <p:sldId id="267" r:id="rId23"/>
    <p:sldId id="266" r:id="rId24"/>
    <p:sldId id="264" r:id="rId25"/>
    <p:sldId id="265" r:id="rId26"/>
    <p:sldId id="288" r:id="rId27"/>
    <p:sldId id="285"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h Thu Nguyen Vu" initials="ATNV" lastIdx="1" clrIdx="0">
    <p:extLst>
      <p:ext uri="{19B8F6BF-5375-455C-9EA6-DF929625EA0E}">
        <p15:presenceInfo xmlns:p15="http://schemas.microsoft.com/office/powerpoint/2012/main" userId="f61fda6222132a6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0-12T09:46:38.478"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E4553-5FB9-4B64-A276-A53DE441E214}"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D35576-5083-47AE-B84E-467D4DEDE4A8}" type="slidenum">
              <a:rPr lang="en-US" smtClean="0"/>
              <a:t>‹#›</a:t>
            </a:fld>
            <a:endParaRPr lang="en-US"/>
          </a:p>
        </p:txBody>
      </p:sp>
    </p:spTree>
    <p:extLst>
      <p:ext uri="{BB962C8B-B14F-4D97-AF65-F5344CB8AC3E}">
        <p14:creationId xmlns:p14="http://schemas.microsoft.com/office/powerpoint/2010/main" val="2653121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0C29576-E1DF-4A7B-8727-2A6C0DFAB771}" type="slidenum">
              <a:rPr lang="en-US" smtClean="0"/>
              <a:t>6</a:t>
            </a:fld>
            <a:endParaRPr lang="en-US"/>
          </a:p>
        </p:txBody>
      </p:sp>
    </p:spTree>
    <p:extLst>
      <p:ext uri="{BB962C8B-B14F-4D97-AF65-F5344CB8AC3E}">
        <p14:creationId xmlns:p14="http://schemas.microsoft.com/office/powerpoint/2010/main" val="414705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65af97229a_8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65af97229a_8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92077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76A88-1465-10FA-5B95-2723689B43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9CDDF2-AB28-9C43-FB61-A106895369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89F253C-F16F-6280-E9D0-7A33427824BD}"/>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077177B0-6DC9-8218-4265-7E49455E3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C1C98-F596-E220-1F67-DA13DE490CC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961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BE27-64CA-93C1-ED36-6E9B1975BCE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A8C368-4C35-CC65-FA78-8423170552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47C64-81B0-0DCB-93F7-4B2693DACB4D}"/>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264CBCE3-98C2-617F-B6AE-3A82AFF66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EBB393-2FA4-7ADA-7AF8-DA88CF922DB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994511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B8ADB3-8E23-DD6E-F86A-A7DC3C24D7E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C6AA6-6D93-D303-59E9-D34EB360458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06FE44-69C1-5B3A-0F42-2517E137C21B}"/>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53DE4330-9240-8C94-8200-5A9C88A31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4DB60B-DE9F-B794-B1BA-B619BAB78ED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136937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4/25/2024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30074078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66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7A69-9CB7-84D9-21E9-9F8A425A8C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A5AA89-7C01-CD8F-982E-B17E0EA38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56594-413C-882E-532D-B8DA55B37483}"/>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6A95C6B3-1227-8C4F-9134-0FEF474AAD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51FFDE-F6EE-67D0-8DDE-A3E1ABF8BCFD}"/>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91469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0C2C-D183-E0C1-32A0-D653A6634D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23FFF0-D98F-DC34-C5A9-8E787E019E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A1CC01-DF14-403C-EB52-E5495A632EF5}"/>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EFD8FD26-44F1-A3C0-17BC-947AD8D9B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4A2BA2-468C-85DB-E94A-550E35907105}"/>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53342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1AC4-5305-3BA1-CF31-5160DAA62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493406-5109-1A3A-172B-3C1EDA6816D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F339CE-9F66-8F52-E458-09ABAA3C44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F9862C-0769-49E4-30F0-23E7A82EB406}"/>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6" name="Footer Placeholder 5">
            <a:extLst>
              <a:ext uri="{FF2B5EF4-FFF2-40B4-BE49-F238E27FC236}">
                <a16:creationId xmlns:a16="http://schemas.microsoft.com/office/drawing/2014/main" id="{09F514E2-4DB0-C825-2453-AF791F5A79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1E926A-49C1-828B-BE0A-F9535A88AAC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78631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D415-F18B-E938-8D93-173B9C88D4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3ABFF6-4127-D265-5EF0-F442C7C07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7FACDF-7F66-21FA-23F3-1ED4B648B7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6D4AD-0633-7AD8-C288-0F32FB3912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5E494-EC01-1126-8F70-48AAB16EAF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9F16DF-5E63-DA3E-C87E-F943A47C2103}"/>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8" name="Footer Placeholder 7">
            <a:extLst>
              <a:ext uri="{FF2B5EF4-FFF2-40B4-BE49-F238E27FC236}">
                <a16:creationId xmlns:a16="http://schemas.microsoft.com/office/drawing/2014/main" id="{E2FFA48C-0913-9346-FCDE-E02F8EC5C4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D8A6CF-C00E-FE46-38C8-CFCEA60019F6}"/>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00831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8A186-1B1F-F0EC-349F-1D02FCDA6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F244DB-0A3E-E8FB-9F1C-1A1892A5A85B}"/>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4" name="Footer Placeholder 3">
            <a:extLst>
              <a:ext uri="{FF2B5EF4-FFF2-40B4-BE49-F238E27FC236}">
                <a16:creationId xmlns:a16="http://schemas.microsoft.com/office/drawing/2014/main" id="{0A39717D-05FE-6E16-3E7A-E9CA45F2FB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9340D7-AC21-1C7F-69DA-958ABF3B378E}"/>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74315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3FDFEB-BDE1-AB4E-D9D6-206496A5B3B9}"/>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3" name="Footer Placeholder 2">
            <a:extLst>
              <a:ext uri="{FF2B5EF4-FFF2-40B4-BE49-F238E27FC236}">
                <a16:creationId xmlns:a16="http://schemas.microsoft.com/office/drawing/2014/main" id="{23ACC094-B872-301B-1D98-F834FDD5B3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B49FFD7-E606-FDD7-998D-4AF6EDCFED00}"/>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3745168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E1CA-B9F2-94A8-E5D2-82727B85D1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8F2F3C-8242-3708-03AA-D058793576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C23DD-BA1D-6EB8-5237-B198296FC2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945C29-117D-1CF3-23AB-47B49CEC5E53}"/>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6" name="Footer Placeholder 5">
            <a:extLst>
              <a:ext uri="{FF2B5EF4-FFF2-40B4-BE49-F238E27FC236}">
                <a16:creationId xmlns:a16="http://schemas.microsoft.com/office/drawing/2014/main" id="{F1170DE5-76BC-F368-5D4B-DC7E3A113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8A9E8-9FD1-71C0-14BF-13365297B38F}"/>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1242282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DB66D-E653-C111-F795-E7E7B6DCCC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4A19030-1DFA-72B1-09B4-BAD43715F3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7D6042-BFFD-B07E-DAAA-0395307122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C592B1-8672-0C70-84EE-56D10093646D}"/>
              </a:ext>
            </a:extLst>
          </p:cNvPr>
          <p:cNvSpPr>
            <a:spLocks noGrp="1"/>
          </p:cNvSpPr>
          <p:nvPr>
            <p:ph type="dt" sz="half" idx="10"/>
          </p:nvPr>
        </p:nvSpPr>
        <p:spPr/>
        <p:txBody>
          <a:bodyPr/>
          <a:lstStyle/>
          <a:p>
            <a:fld id="{22F472AD-D5DB-4BFC-BAA8-CDEC04682D05}" type="datetimeFigureOut">
              <a:rPr lang="en-US" smtClean="0"/>
              <a:t>4/25/2024</a:t>
            </a:fld>
            <a:endParaRPr lang="en-US"/>
          </a:p>
        </p:txBody>
      </p:sp>
      <p:sp>
        <p:nvSpPr>
          <p:cNvPr id="6" name="Footer Placeholder 5">
            <a:extLst>
              <a:ext uri="{FF2B5EF4-FFF2-40B4-BE49-F238E27FC236}">
                <a16:creationId xmlns:a16="http://schemas.microsoft.com/office/drawing/2014/main" id="{E74D2324-ACDF-8FFB-F919-7C65BBCD76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3AC400-EC1B-EEC0-9695-DD63377B77D4}"/>
              </a:ext>
            </a:extLst>
          </p:cNvPr>
          <p:cNvSpPr>
            <a:spLocks noGrp="1"/>
          </p:cNvSpPr>
          <p:nvPr>
            <p:ph type="sldNum" sz="quarter" idx="12"/>
          </p:nvPr>
        </p:nvSpPr>
        <p:spPr/>
        <p:txBody>
          <a:bodyPr/>
          <a:lstStyle/>
          <a:p>
            <a:fld id="{DE7442B1-93FF-4993-8BEB-7F34BA38E3A2}" type="slidenum">
              <a:rPr lang="en-US" smtClean="0"/>
              <a:t>‹#›</a:t>
            </a:fld>
            <a:endParaRPr lang="en-US"/>
          </a:p>
        </p:txBody>
      </p:sp>
    </p:spTree>
    <p:extLst>
      <p:ext uri="{BB962C8B-B14F-4D97-AF65-F5344CB8AC3E}">
        <p14:creationId xmlns:p14="http://schemas.microsoft.com/office/powerpoint/2010/main" val="224279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B21ACB-2A88-F4ED-E9E7-D586915F9C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6C79D7-203C-F2D5-2DB7-DA1D1860C3D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3B8A2A-DC5D-9965-17CB-577E747F44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472AD-D5DB-4BFC-BAA8-CDEC04682D05}" type="datetimeFigureOut">
              <a:rPr lang="en-US" smtClean="0"/>
              <a:t>4/25/2024</a:t>
            </a:fld>
            <a:endParaRPr lang="en-US"/>
          </a:p>
        </p:txBody>
      </p:sp>
      <p:sp>
        <p:nvSpPr>
          <p:cNvPr id="5" name="Footer Placeholder 4">
            <a:extLst>
              <a:ext uri="{FF2B5EF4-FFF2-40B4-BE49-F238E27FC236}">
                <a16:creationId xmlns:a16="http://schemas.microsoft.com/office/drawing/2014/main" id="{E86A1C38-AD9A-E81E-7CA2-98349EA6A5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3AD0F-5A80-CB12-6B84-B498676F77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442B1-93FF-4993-8BEB-7F34BA38E3A2}" type="slidenum">
              <a:rPr lang="en-US" smtClean="0"/>
              <a:t>‹#›</a:t>
            </a:fld>
            <a:endParaRPr lang="en-US"/>
          </a:p>
        </p:txBody>
      </p:sp>
    </p:spTree>
    <p:extLst>
      <p:ext uri="{BB962C8B-B14F-4D97-AF65-F5344CB8AC3E}">
        <p14:creationId xmlns:p14="http://schemas.microsoft.com/office/powerpoint/2010/main" val="3527106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0.emf"/></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3" Type="http://schemas.microsoft.com/office/2007/relationships/media" Target="../media/media5.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3" Type="http://schemas.openxmlformats.org/officeDocument/2006/relationships/video" Target="NULL" TargetMode="Externa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30.png"/><Relationship Id="rId10" Type="http://schemas.openxmlformats.org/officeDocument/2006/relationships/image" Target="../media/image24.png"/><Relationship Id="rId4" Type="http://schemas.microsoft.com/office/2007/relationships/media" Target="../media/media6.mp4"/><Relationship Id="rId9" Type="http://schemas.openxmlformats.org/officeDocument/2006/relationships/image" Target="../media/image23.png"/><Relationship Id="rId14" Type="http://schemas.openxmlformats.org/officeDocument/2006/relationships/image" Target="../media/image29.png"/></Relationships>
</file>

<file path=ppt/slides/_rels/slide1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3" Type="http://schemas.microsoft.com/office/2007/relationships/media" Target="../media/media7.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32.emf"/><Relationship Id="rId10" Type="http://schemas.openxmlformats.org/officeDocument/2006/relationships/image" Target="../media/image24.png"/><Relationship Id="rId4" Type="http://schemas.openxmlformats.org/officeDocument/2006/relationships/video" Target="../media/media7.mp4"/><Relationship Id="rId9" Type="http://schemas.openxmlformats.org/officeDocument/2006/relationships/image" Target="../media/image23.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3" Type="http://schemas.microsoft.com/office/2007/relationships/media" Target="../media/media5.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video" Target="../media/media5.mp4"/><Relationship Id="rId9" Type="http://schemas.openxmlformats.org/officeDocument/2006/relationships/image" Target="../media/image23.png"/><Relationship Id="rId1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13.png"/><Relationship Id="rId3" Type="http://schemas.microsoft.com/office/2007/relationships/media" Target="../media/media7.mp4"/><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5.png"/><Relationship Id="rId11" Type="http://schemas.openxmlformats.org/officeDocument/2006/relationships/image" Target="../media/image25.png"/><Relationship Id="rId5" Type="http://schemas.openxmlformats.org/officeDocument/2006/relationships/slideLayout" Target="../slideLayouts/slideLayout7.xml"/><Relationship Id="rId15" Type="http://schemas.openxmlformats.org/officeDocument/2006/relationships/image" Target="../media/image32.emf"/><Relationship Id="rId10" Type="http://schemas.openxmlformats.org/officeDocument/2006/relationships/image" Target="../media/image24.png"/><Relationship Id="rId4" Type="http://schemas.openxmlformats.org/officeDocument/2006/relationships/video" Target="../media/media7.mp4"/><Relationship Id="rId9" Type="http://schemas.openxmlformats.org/officeDocument/2006/relationships/image" Target="../media/image23.png"/><Relationship Id="rId1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43.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2.jp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B9DC526-AAC7-5AEB-15DF-357AB02142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7277"/>
            <a:ext cx="12192000" cy="7265277"/>
          </a:xfrm>
          <a:prstGeom prst="rect">
            <a:avLst/>
          </a:prstGeom>
        </p:spPr>
      </p:pic>
      <p:sp>
        <p:nvSpPr>
          <p:cNvPr id="3" name="TextBox 6">
            <a:extLst>
              <a:ext uri="{FF2B5EF4-FFF2-40B4-BE49-F238E27FC236}">
                <a16:creationId xmlns:a16="http://schemas.microsoft.com/office/drawing/2014/main" id="{ED401C19-ABEC-AD32-89AA-7E3AAEFF8C90}"/>
              </a:ext>
            </a:extLst>
          </p:cNvPr>
          <p:cNvSpPr txBox="1">
            <a:spLocks noChangeArrowheads="1"/>
          </p:cNvSpPr>
          <p:nvPr/>
        </p:nvSpPr>
        <p:spPr bwMode="auto">
          <a:xfrm>
            <a:off x="3523378" y="3429000"/>
            <a:ext cx="4691165" cy="25853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74725" eaLnBrk="0" hangingPunct="0">
              <a:defRPr>
                <a:solidFill>
                  <a:schemeClr val="tx1"/>
                </a:solidFill>
                <a:latin typeface="Calibri" pitchFamily="34" charset="0"/>
                <a:ea typeface="宋体" pitchFamily="2" charset="-122"/>
              </a:defRPr>
            </a:lvl1pPr>
            <a:lvl2pPr marL="742950" indent="-285750" defTabSz="974725" eaLnBrk="0" hangingPunct="0">
              <a:defRPr>
                <a:solidFill>
                  <a:schemeClr val="tx1"/>
                </a:solidFill>
                <a:latin typeface="Calibri" pitchFamily="34" charset="0"/>
                <a:ea typeface="宋体" pitchFamily="2" charset="-122"/>
              </a:defRPr>
            </a:lvl2pPr>
            <a:lvl3pPr marL="1143000" indent="-228600" defTabSz="974725" eaLnBrk="0" hangingPunct="0">
              <a:defRPr>
                <a:solidFill>
                  <a:schemeClr val="tx1"/>
                </a:solidFill>
                <a:latin typeface="Calibri" pitchFamily="34" charset="0"/>
                <a:ea typeface="宋体" pitchFamily="2" charset="-122"/>
              </a:defRPr>
            </a:lvl3pPr>
            <a:lvl4pPr marL="1600200" indent="-228600" defTabSz="974725" eaLnBrk="0" hangingPunct="0">
              <a:defRPr>
                <a:solidFill>
                  <a:schemeClr val="tx1"/>
                </a:solidFill>
                <a:latin typeface="Calibri" pitchFamily="34" charset="0"/>
                <a:ea typeface="宋体" pitchFamily="2" charset="-122"/>
              </a:defRPr>
            </a:lvl4pPr>
            <a:lvl5pPr marL="2057400" indent="-228600" defTabSz="974725" eaLnBrk="0" hangingPunct="0">
              <a:defRPr>
                <a:solidFill>
                  <a:schemeClr val="tx1"/>
                </a:solidFill>
                <a:latin typeface="Calibri" pitchFamily="34" charset="0"/>
                <a:ea typeface="宋体" pitchFamily="2" charset="-122"/>
              </a:defRPr>
            </a:lvl5pPr>
            <a:lvl6pPr marL="2514600" indent="-228600" defTabSz="974725"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974725"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974725"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974725"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Chào</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mừng</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các</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em</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đến</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với</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tiết</a:t>
            </a:r>
            <a:r>
              <a:rPr lang="en-US" altLang="zh-CN"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 </a:t>
            </a:r>
            <a:r>
              <a:rPr lang="en-US" altLang="zh-CN" sz="5400" b="1" kern="2000" dirty="0" err="1">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rPr>
              <a:t>học</a:t>
            </a:r>
            <a:endParaRPr lang="zh-CN" altLang="en-US" sz="5400" b="1" kern="2000" dirty="0">
              <a:solidFill>
                <a:schemeClr val="bg1"/>
              </a:solidFill>
              <a:latin typeface="Times New Roman" panose="02020603050405020304" pitchFamily="18" charset="0"/>
              <a:ea typeface="方正稚艺简体" panose="03000509000000000000" pitchFamily="65" charset="-122"/>
              <a:cs typeface="Times New Roman" panose="02020603050405020304" pitchFamily="18" charset="0"/>
              <a:sym typeface="Arial" panose="020B0604020202020204" pitchFamily="34" charset="0"/>
            </a:endParaRPr>
          </a:p>
        </p:txBody>
      </p:sp>
      <p:pic>
        <p:nvPicPr>
          <p:cNvPr id="4" name="图片 3">
            <a:extLst>
              <a:ext uri="{FF2B5EF4-FFF2-40B4-BE49-F238E27FC236}">
                <a16:creationId xmlns:a16="http://schemas.microsoft.com/office/drawing/2014/main" id="{4475EB8B-F51A-9B86-5FB6-09FBDF404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3" y="0"/>
            <a:ext cx="1356682" cy="4452700"/>
          </a:xfrm>
          <a:prstGeom prst="rect">
            <a:avLst/>
          </a:prstGeom>
        </p:spPr>
      </p:pic>
      <p:pic>
        <p:nvPicPr>
          <p:cNvPr id="5" name="图片 10">
            <a:extLst>
              <a:ext uri="{FF2B5EF4-FFF2-40B4-BE49-F238E27FC236}">
                <a16:creationId xmlns:a16="http://schemas.microsoft.com/office/drawing/2014/main" id="{DD205301-CB77-8929-BD93-68B8077340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30883" flipH="1">
            <a:off x="1383751" y="-144594"/>
            <a:ext cx="754221" cy="2475394"/>
          </a:xfrm>
          <a:prstGeom prst="rect">
            <a:avLst/>
          </a:prstGeom>
        </p:spPr>
      </p:pic>
      <p:pic>
        <p:nvPicPr>
          <p:cNvPr id="6" name="图片 12">
            <a:extLst>
              <a:ext uri="{FF2B5EF4-FFF2-40B4-BE49-F238E27FC236}">
                <a16:creationId xmlns:a16="http://schemas.microsoft.com/office/drawing/2014/main" id="{2CFEB140-35ED-753D-D6AF-B83A1A81C7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2979" y="0"/>
            <a:ext cx="754221" cy="2475394"/>
          </a:xfrm>
          <a:prstGeom prst="rect">
            <a:avLst/>
          </a:prstGeom>
        </p:spPr>
      </p:pic>
      <p:sp>
        <p:nvSpPr>
          <p:cNvPr id="9" name="TextBox 8"/>
          <p:cNvSpPr txBox="1"/>
          <p:nvPr/>
        </p:nvSpPr>
        <p:spPr>
          <a:xfrm>
            <a:off x="32133" y="2776412"/>
            <a:ext cx="12192000" cy="584775"/>
          </a:xfrm>
          <a:prstGeom prst="rect">
            <a:avLst/>
          </a:prstGeom>
          <a:noFill/>
        </p:spPr>
        <p:txBody>
          <a:bodyPr wrap="square" rtlCol="0">
            <a:spAutoFit/>
          </a:bodyPr>
          <a:lstStyle/>
          <a:p>
            <a:pPr algn="ctr"/>
            <a:r>
              <a:rPr lang="vi-VN" sz="3200" b="1" dirty="0">
                <a:solidFill>
                  <a:srgbClr val="FF0000"/>
                </a:solidFill>
                <a:latin typeface="HP001 4 hàng" panose="020B0603050302020204" pitchFamily="34" charset="-93"/>
              </a:rPr>
              <a:t>Thứ</a:t>
            </a:r>
            <a:r>
              <a:rPr lang="en-US" sz="3200" b="1" dirty="0">
                <a:solidFill>
                  <a:srgbClr val="FF0000"/>
                </a:solidFill>
                <a:latin typeface="HP001 4 hàng" panose="020B0603050302020204" pitchFamily="34" charset="-93"/>
              </a:rPr>
              <a:t> </a:t>
            </a:r>
            <a:r>
              <a:rPr lang="en-US" sz="3200" b="1" dirty="0" err="1">
                <a:solidFill>
                  <a:srgbClr val="FF0000"/>
                </a:solidFill>
                <a:latin typeface="HP001 4 hàng" panose="020B0603050302020204" pitchFamily="34" charset="-93"/>
              </a:rPr>
              <a:t>năm</a:t>
            </a:r>
            <a:r>
              <a:rPr lang="en-US" sz="3200" b="1" dirty="0">
                <a:solidFill>
                  <a:srgbClr val="FF0000"/>
                </a:solidFill>
                <a:latin typeface="HP001 4 hàng" panose="020B0603050302020204" pitchFamily="34" charset="-93"/>
              </a:rPr>
              <a:t> </a:t>
            </a:r>
            <a:r>
              <a:rPr lang="vi-VN" sz="3200" b="1" dirty="0">
                <a:solidFill>
                  <a:srgbClr val="FF0000"/>
                </a:solidFill>
                <a:latin typeface="HP001 4 hàng" panose="020B0603050302020204" pitchFamily="34" charset="-93"/>
              </a:rPr>
              <a:t>ngày </a:t>
            </a:r>
            <a:r>
              <a:rPr lang="en-US" sz="3200" b="1" dirty="0">
                <a:solidFill>
                  <a:srgbClr val="FF0000"/>
                </a:solidFill>
                <a:latin typeface="HP001 4 hàng" panose="020B0603050302020204" pitchFamily="34" charset="-93"/>
              </a:rPr>
              <a:t>02 </a:t>
            </a:r>
            <a:r>
              <a:rPr lang="vi-VN" sz="3200" b="1" dirty="0">
                <a:solidFill>
                  <a:srgbClr val="FF0000"/>
                </a:solidFill>
                <a:latin typeface="HP001 4 hàng" panose="020B0603050302020204" pitchFamily="34" charset="-93"/>
              </a:rPr>
              <a:t>tháng </a:t>
            </a:r>
            <a:r>
              <a:rPr lang="en-US" sz="3200" b="1" dirty="0">
                <a:solidFill>
                  <a:srgbClr val="FF0000"/>
                </a:solidFill>
                <a:latin typeface="HP001 4 hàng" panose="020B0603050302020204" pitchFamily="34" charset="-93"/>
              </a:rPr>
              <a:t>5</a:t>
            </a:r>
            <a:r>
              <a:rPr lang="vi-VN" sz="3200" b="1" dirty="0">
                <a:solidFill>
                  <a:srgbClr val="FF0000"/>
                </a:solidFill>
                <a:latin typeface="HP001 4 hàng" panose="020B0603050302020204" pitchFamily="34" charset="-93"/>
              </a:rPr>
              <a:t> năm 202</a:t>
            </a:r>
            <a:r>
              <a:rPr lang="en-US" sz="3200" b="1" dirty="0">
                <a:solidFill>
                  <a:srgbClr val="FF0000"/>
                </a:solidFill>
                <a:latin typeface="HP001 4 hàng" panose="020B0603050302020204" pitchFamily="34" charset="-93"/>
              </a:rPr>
              <a:t>4</a:t>
            </a:r>
          </a:p>
        </p:txBody>
      </p:sp>
    </p:spTree>
    <p:extLst>
      <p:ext uri="{BB962C8B-B14F-4D97-AF65-F5344CB8AC3E}">
        <p14:creationId xmlns:p14="http://schemas.microsoft.com/office/powerpoint/2010/main" val="2845785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500" tmFilter="0, 0; .2, .5; .8, .5; 1, 0"/>
                                        <p:tgtEl>
                                          <p:spTgt spid="2"/>
                                        </p:tgtEl>
                                      </p:cBhvr>
                                    </p:animEffect>
                                    <p:animScale>
                                      <p:cBhvr>
                                        <p:cTn id="13" dur="250" autoRev="1" fill="hold"/>
                                        <p:tgtEl>
                                          <p:spTgt spid="2"/>
                                        </p:tgtEl>
                                      </p:cBhvr>
                                      <p:by x="105000" y="105000"/>
                                    </p:animScale>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par>
                                <p:cTn id="22" presetID="22" presetClass="entr" presetSubtype="1" fill="hold" nodeType="withEffect">
                                  <p:stCondLst>
                                    <p:cond delay="10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par>
                                <p:cTn id="25" presetID="22" presetClass="entr" presetSubtype="1" fill="hold" nodeType="withEffect">
                                  <p:stCondLst>
                                    <p:cond delay="30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algn="ctr"/>
              <a:r>
                <a:rPr lang="en-US" sz="4800">
                  <a:solidFill>
                    <a:schemeClr val="bg1"/>
                  </a:solidFill>
                  <a:latin typeface="iCiel Cadena" panose="02000503000000020004" pitchFamily="50" charset="0"/>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762332" y="2133600"/>
            <a:ext cx="8643393" cy="2774606"/>
          </a:xfrm>
          <a:prstGeom prst="rect">
            <a:avLst/>
          </a:prstGeom>
          <a:noFill/>
        </p:spPr>
        <p:txBody>
          <a:bodyPr wrap="none" lIns="0" tIns="0" rIns="0" bIns="0" rtlCol="0">
            <a:spAutoFit/>
          </a:bodyPr>
          <a:lstStyle/>
          <a:p>
            <a:pPr algn="ctr">
              <a:lnSpc>
                <a:spcPct val="128000"/>
              </a:lnSpc>
            </a:pPr>
            <a:r>
              <a:rPr lang="en-US" sz="3600" dirty="0" err="1">
                <a:solidFill>
                  <a:schemeClr val="tx1">
                    <a:lumMod val="50000"/>
                    <a:lumOff val="50000"/>
                  </a:schemeClr>
                </a:solidFill>
              </a:rPr>
              <a:t>Trò</a:t>
            </a:r>
            <a:r>
              <a:rPr lang="en-US" sz="3600" dirty="0">
                <a:solidFill>
                  <a:schemeClr val="tx1">
                    <a:lumMod val="50000"/>
                    <a:lumOff val="50000"/>
                  </a:schemeClr>
                </a:solidFill>
              </a:rPr>
              <a:t> </a:t>
            </a:r>
            <a:r>
              <a:rPr lang="en-US" sz="3600" dirty="0" err="1">
                <a:solidFill>
                  <a:schemeClr val="tx1">
                    <a:lumMod val="50000"/>
                    <a:lumOff val="50000"/>
                  </a:schemeClr>
                </a:solidFill>
              </a:rPr>
              <a:t>chơi</a:t>
            </a:r>
            <a:r>
              <a:rPr lang="en-US" sz="3600" dirty="0">
                <a:solidFill>
                  <a:schemeClr val="tx1">
                    <a:lumMod val="50000"/>
                    <a:lumOff val="50000"/>
                  </a:schemeClr>
                </a:solidFill>
              </a:rPr>
              <a:t> </a:t>
            </a:r>
            <a:r>
              <a:rPr lang="en-US" sz="3600" dirty="0" err="1">
                <a:solidFill>
                  <a:schemeClr val="tx1">
                    <a:lumMod val="50000"/>
                    <a:lumOff val="50000"/>
                  </a:schemeClr>
                </a:solidFill>
              </a:rPr>
              <a:t>sẽ</a:t>
            </a:r>
            <a:r>
              <a:rPr lang="en-US" sz="3600" dirty="0">
                <a:solidFill>
                  <a:schemeClr val="tx1">
                    <a:lumMod val="50000"/>
                    <a:lumOff val="50000"/>
                  </a:schemeClr>
                </a:solidFill>
              </a:rPr>
              <a:t> </a:t>
            </a:r>
            <a:r>
              <a:rPr lang="en-US" sz="3600" err="1">
                <a:solidFill>
                  <a:schemeClr val="tx1">
                    <a:lumMod val="50000"/>
                    <a:lumOff val="50000"/>
                  </a:schemeClr>
                </a:solidFill>
              </a:rPr>
              <a:t>có</a:t>
            </a:r>
            <a:r>
              <a:rPr lang="en-US" sz="3600">
                <a:solidFill>
                  <a:schemeClr val="tx1">
                    <a:lumMod val="50000"/>
                    <a:lumOff val="50000"/>
                  </a:schemeClr>
                </a:solidFill>
              </a:rPr>
              <a:t> </a:t>
            </a:r>
            <a:r>
              <a:rPr lang="en-US" sz="3600" dirty="0">
                <a:solidFill>
                  <a:schemeClr val="tx1">
                    <a:lumMod val="50000"/>
                    <a:lumOff val="50000"/>
                  </a:schemeClr>
                </a:solidFill>
              </a:rPr>
              <a:t>5</a:t>
            </a:r>
            <a:r>
              <a:rPr lang="en-US" sz="3600">
                <a:solidFill>
                  <a:schemeClr val="tx1">
                    <a:lumMod val="50000"/>
                    <a:lumOff val="50000"/>
                  </a:schemeClr>
                </a:solidFill>
              </a:rPr>
              <a:t> </a:t>
            </a:r>
            <a:r>
              <a:rPr lang="en-US" sz="3600" dirty="0" err="1">
                <a:solidFill>
                  <a:schemeClr val="tx1">
                    <a:lumMod val="50000"/>
                    <a:lumOff val="50000"/>
                  </a:schemeClr>
                </a:solidFill>
              </a:rPr>
              <a:t>câu</a:t>
            </a:r>
            <a:r>
              <a:rPr lang="en-US" sz="3600" dirty="0">
                <a:solidFill>
                  <a:schemeClr val="tx1">
                    <a:lumMod val="50000"/>
                    <a:lumOff val="50000"/>
                  </a:schemeClr>
                </a:solidFill>
              </a:rPr>
              <a:t> </a:t>
            </a:r>
            <a:r>
              <a:rPr lang="en-US" sz="3600" dirty="0" err="1">
                <a:solidFill>
                  <a:schemeClr val="tx1">
                    <a:lumMod val="50000"/>
                    <a:lumOff val="50000"/>
                  </a:schemeClr>
                </a:solidFill>
              </a:rPr>
              <a:t>hỏi</a:t>
            </a:r>
            <a:r>
              <a:rPr lang="en-US" sz="3600" dirty="0">
                <a:solidFill>
                  <a:schemeClr val="tx1">
                    <a:lumMod val="50000"/>
                    <a:lumOff val="50000"/>
                  </a:schemeClr>
                </a:solidFill>
              </a:rPr>
              <a:t> </a:t>
            </a:r>
            <a:r>
              <a:rPr lang="en-US" sz="3600" dirty="0" err="1">
                <a:solidFill>
                  <a:schemeClr val="tx1">
                    <a:lumMod val="50000"/>
                    <a:lumOff val="50000"/>
                  </a:schemeClr>
                </a:solidFill>
              </a:rPr>
              <a:t>trắc</a:t>
            </a:r>
            <a:r>
              <a:rPr lang="en-US" sz="3600" dirty="0">
                <a:solidFill>
                  <a:schemeClr val="tx1">
                    <a:lumMod val="50000"/>
                    <a:lumOff val="50000"/>
                  </a:schemeClr>
                </a:solidFill>
              </a:rPr>
              <a:t> </a:t>
            </a:r>
            <a:r>
              <a:rPr lang="en-US" sz="3600" dirty="0" err="1">
                <a:solidFill>
                  <a:schemeClr val="tx1">
                    <a:lumMod val="50000"/>
                    <a:lumOff val="50000"/>
                  </a:schemeClr>
                </a:solidFill>
              </a:rPr>
              <a:t>nghiệm</a:t>
            </a:r>
            <a:r>
              <a:rPr lang="en-US" sz="3600" dirty="0">
                <a:solidFill>
                  <a:schemeClr val="tx1">
                    <a:lumMod val="50000"/>
                    <a:lumOff val="50000"/>
                  </a:schemeClr>
                </a:solidFill>
              </a:rPr>
              <a:t>.</a:t>
            </a:r>
          </a:p>
          <a:p>
            <a:pPr algn="ctr">
              <a:lnSpc>
                <a:spcPct val="128000"/>
              </a:lnSpc>
            </a:pPr>
            <a:r>
              <a:rPr lang="en-US" sz="3600" dirty="0" err="1">
                <a:solidFill>
                  <a:schemeClr val="tx1">
                    <a:lumMod val="50000"/>
                    <a:lumOff val="50000"/>
                  </a:schemeClr>
                </a:solidFill>
              </a:rPr>
              <a:t>Để</a:t>
            </a:r>
            <a:r>
              <a:rPr lang="en-US" sz="3600" dirty="0">
                <a:solidFill>
                  <a:schemeClr val="tx1">
                    <a:lumMod val="50000"/>
                    <a:lumOff val="50000"/>
                  </a:schemeClr>
                </a:solidFill>
              </a:rPr>
              <a:t> </a:t>
            </a:r>
            <a:r>
              <a:rPr lang="en-US" sz="3600" dirty="0" err="1">
                <a:solidFill>
                  <a:schemeClr val="tx1">
                    <a:lumMod val="50000"/>
                    <a:lumOff val="50000"/>
                  </a:schemeClr>
                </a:solidFill>
              </a:rPr>
              <a:t>trả</a:t>
            </a:r>
            <a:r>
              <a:rPr lang="en-US" sz="3600" dirty="0">
                <a:solidFill>
                  <a:schemeClr val="tx1">
                    <a:lumMod val="50000"/>
                    <a:lumOff val="50000"/>
                  </a:schemeClr>
                </a:solidFill>
              </a:rPr>
              <a:t> </a:t>
            </a:r>
            <a:r>
              <a:rPr lang="en-US" sz="3600" dirty="0" err="1">
                <a:solidFill>
                  <a:schemeClr val="tx1">
                    <a:lumMod val="50000"/>
                    <a:lumOff val="50000"/>
                  </a:schemeClr>
                </a:solidFill>
              </a:rPr>
              <a:t>lời</a:t>
            </a:r>
            <a:r>
              <a:rPr lang="en-US" sz="3600" dirty="0">
                <a:solidFill>
                  <a:schemeClr val="tx1">
                    <a:lumMod val="50000"/>
                    <a:lumOff val="50000"/>
                  </a:schemeClr>
                </a:solidFill>
              </a:rPr>
              <a:t> </a:t>
            </a:r>
            <a:r>
              <a:rPr lang="en-US" sz="3600" dirty="0" err="1">
                <a:solidFill>
                  <a:schemeClr val="tx1">
                    <a:lumMod val="50000"/>
                    <a:lumOff val="50000"/>
                  </a:schemeClr>
                </a:solidFill>
              </a:rPr>
              <a:t>các</a:t>
            </a:r>
            <a:r>
              <a:rPr lang="en-US" sz="3600" dirty="0">
                <a:solidFill>
                  <a:schemeClr val="tx1">
                    <a:lumMod val="50000"/>
                    <a:lumOff val="50000"/>
                  </a:schemeClr>
                </a:solidFill>
              </a:rPr>
              <a:t> </a:t>
            </a:r>
            <a:r>
              <a:rPr lang="en-US" sz="3600" dirty="0" err="1">
                <a:solidFill>
                  <a:schemeClr val="tx1">
                    <a:lumMod val="50000"/>
                    <a:lumOff val="50000"/>
                  </a:schemeClr>
                </a:solidFill>
              </a:rPr>
              <a:t>câu</a:t>
            </a:r>
            <a:r>
              <a:rPr lang="en-US" sz="3600" dirty="0">
                <a:solidFill>
                  <a:schemeClr val="tx1">
                    <a:lumMod val="50000"/>
                    <a:lumOff val="50000"/>
                  </a:schemeClr>
                </a:solidFill>
              </a:rPr>
              <a:t> </a:t>
            </a:r>
            <a:r>
              <a:rPr lang="en-US" sz="3600" dirty="0" err="1">
                <a:solidFill>
                  <a:schemeClr val="tx1">
                    <a:lumMod val="50000"/>
                    <a:lumOff val="50000"/>
                  </a:schemeClr>
                </a:solidFill>
              </a:rPr>
              <a:t>hỏi</a:t>
            </a:r>
            <a:r>
              <a:rPr lang="en-US" sz="3600" dirty="0">
                <a:solidFill>
                  <a:schemeClr val="tx1">
                    <a:lumMod val="50000"/>
                    <a:lumOff val="50000"/>
                  </a:schemeClr>
                </a:solidFill>
              </a:rPr>
              <a:t> </a:t>
            </a:r>
            <a:r>
              <a:rPr lang="en-US" sz="3600" dirty="0" err="1">
                <a:solidFill>
                  <a:schemeClr val="tx1">
                    <a:lumMod val="50000"/>
                    <a:lumOff val="50000"/>
                  </a:schemeClr>
                </a:solidFill>
              </a:rPr>
              <a:t>này</a:t>
            </a:r>
            <a:r>
              <a:rPr lang="en-US" sz="3600" dirty="0">
                <a:solidFill>
                  <a:schemeClr val="tx1">
                    <a:lumMod val="50000"/>
                    <a:lumOff val="50000"/>
                  </a:schemeClr>
                </a:solidFill>
              </a:rPr>
              <a:t>, </a:t>
            </a:r>
            <a:r>
              <a:rPr lang="en-US" sz="3600" dirty="0" err="1">
                <a:solidFill>
                  <a:schemeClr val="tx1">
                    <a:lumMod val="50000"/>
                    <a:lumOff val="50000"/>
                  </a:schemeClr>
                </a:solidFill>
              </a:rPr>
              <a:t>em</a:t>
            </a:r>
            <a:r>
              <a:rPr lang="en-US" sz="3600" dirty="0">
                <a:solidFill>
                  <a:schemeClr val="tx1">
                    <a:lumMod val="50000"/>
                    <a:lumOff val="50000"/>
                  </a:schemeClr>
                </a:solidFill>
              </a:rPr>
              <a:t> </a:t>
            </a:r>
            <a:r>
              <a:rPr lang="en-US" sz="3600" dirty="0" err="1">
                <a:solidFill>
                  <a:schemeClr val="tx1">
                    <a:lumMod val="50000"/>
                    <a:lumOff val="50000"/>
                  </a:schemeClr>
                </a:solidFill>
              </a:rPr>
              <a:t>hãy</a:t>
            </a:r>
            <a:r>
              <a:rPr lang="en-US" sz="3600" dirty="0">
                <a:solidFill>
                  <a:schemeClr val="tx1">
                    <a:lumMod val="50000"/>
                    <a:lumOff val="50000"/>
                  </a:schemeClr>
                </a:solidFill>
              </a:rPr>
              <a:t> </a:t>
            </a:r>
            <a:r>
              <a:rPr lang="en-US" sz="3600" dirty="0" err="1">
                <a:solidFill>
                  <a:schemeClr val="tx1">
                    <a:lumMod val="50000"/>
                    <a:lumOff val="50000"/>
                  </a:schemeClr>
                </a:solidFill>
              </a:rPr>
              <a:t>đưa</a:t>
            </a:r>
            <a:r>
              <a:rPr lang="en-US" sz="3600" dirty="0">
                <a:solidFill>
                  <a:schemeClr val="tx1">
                    <a:lumMod val="50000"/>
                    <a:lumOff val="50000"/>
                  </a:schemeClr>
                </a:solidFill>
              </a:rPr>
              <a:t> </a:t>
            </a:r>
            <a:r>
              <a:rPr lang="en-US" sz="3600" dirty="0" err="1">
                <a:solidFill>
                  <a:schemeClr val="tx1">
                    <a:lumMod val="50000"/>
                    <a:lumOff val="50000"/>
                  </a:schemeClr>
                </a:solidFill>
              </a:rPr>
              <a:t>ra</a:t>
            </a:r>
            <a:br>
              <a:rPr lang="en-US" sz="3600" dirty="0">
                <a:solidFill>
                  <a:schemeClr val="tx1">
                    <a:lumMod val="50000"/>
                    <a:lumOff val="50000"/>
                  </a:schemeClr>
                </a:solidFill>
              </a:rPr>
            </a:br>
            <a:r>
              <a:rPr lang="en-US" sz="3600" dirty="0" err="1">
                <a:solidFill>
                  <a:schemeClr val="tx1">
                    <a:lumMod val="50000"/>
                    <a:lumOff val="50000"/>
                  </a:schemeClr>
                </a:solidFill>
              </a:rPr>
              <a:t>kí</a:t>
            </a:r>
            <a:r>
              <a:rPr lang="en-US" sz="3600" dirty="0">
                <a:solidFill>
                  <a:schemeClr val="tx1">
                    <a:lumMod val="50000"/>
                    <a:lumOff val="50000"/>
                  </a:schemeClr>
                </a:solidFill>
              </a:rPr>
              <a:t> </a:t>
            </a:r>
            <a:r>
              <a:rPr lang="en-US" sz="3600" dirty="0" err="1">
                <a:solidFill>
                  <a:schemeClr val="tx1">
                    <a:lumMod val="50000"/>
                    <a:lumOff val="50000"/>
                  </a:schemeClr>
                </a:solidFill>
              </a:rPr>
              <a:t>hiệu</a:t>
            </a:r>
            <a:r>
              <a:rPr lang="en-US" sz="3600" dirty="0">
                <a:solidFill>
                  <a:schemeClr val="tx1">
                    <a:lumMod val="50000"/>
                    <a:lumOff val="50000"/>
                  </a:schemeClr>
                </a:solidFill>
              </a:rPr>
              <a:t> KÉO - BÚA - BAO </a:t>
            </a:r>
            <a:r>
              <a:rPr lang="en-US" sz="3600" dirty="0" err="1">
                <a:solidFill>
                  <a:schemeClr val="tx1">
                    <a:lumMod val="50000"/>
                    <a:lumOff val="50000"/>
                  </a:schemeClr>
                </a:solidFill>
              </a:rPr>
              <a:t>chứa</a:t>
            </a:r>
            <a:r>
              <a:rPr lang="en-US" sz="3600" dirty="0">
                <a:solidFill>
                  <a:schemeClr val="tx1">
                    <a:lumMod val="50000"/>
                    <a:lumOff val="50000"/>
                  </a:schemeClr>
                </a:solidFill>
              </a:rPr>
              <a:t> </a:t>
            </a:r>
            <a:r>
              <a:rPr lang="en-US" sz="3600" dirty="0" err="1">
                <a:solidFill>
                  <a:schemeClr val="tx1">
                    <a:lumMod val="50000"/>
                    <a:lumOff val="50000"/>
                  </a:schemeClr>
                </a:solidFill>
              </a:rPr>
              <a:t>đáp</a:t>
            </a:r>
            <a:r>
              <a:rPr lang="en-US" sz="3600" dirty="0">
                <a:solidFill>
                  <a:schemeClr val="tx1">
                    <a:lumMod val="50000"/>
                    <a:lumOff val="50000"/>
                  </a:schemeClr>
                </a:solidFill>
              </a:rPr>
              <a:t> </a:t>
            </a:r>
            <a:r>
              <a:rPr lang="en-US" sz="3600" dirty="0" err="1">
                <a:solidFill>
                  <a:schemeClr val="tx1">
                    <a:lumMod val="50000"/>
                    <a:lumOff val="50000"/>
                  </a:schemeClr>
                </a:solidFill>
              </a:rPr>
              <a:t>án</a:t>
            </a:r>
            <a:r>
              <a:rPr lang="en-US" sz="3600" dirty="0">
                <a:solidFill>
                  <a:schemeClr val="tx1">
                    <a:lumMod val="50000"/>
                    <a:lumOff val="50000"/>
                  </a:schemeClr>
                </a:solidFill>
              </a:rPr>
              <a:t> </a:t>
            </a:r>
            <a:r>
              <a:rPr lang="en-US" sz="3600" dirty="0" err="1">
                <a:solidFill>
                  <a:schemeClr val="tx1">
                    <a:lumMod val="50000"/>
                    <a:lumOff val="50000"/>
                  </a:schemeClr>
                </a:solidFill>
              </a:rPr>
              <a:t>đúng</a:t>
            </a:r>
            <a:br>
              <a:rPr lang="en-US" sz="3600" dirty="0">
                <a:solidFill>
                  <a:schemeClr val="tx1">
                    <a:lumMod val="50000"/>
                    <a:lumOff val="50000"/>
                  </a:schemeClr>
                </a:solidFill>
              </a:rPr>
            </a:br>
            <a:r>
              <a:rPr lang="en-US" sz="3600" dirty="0" err="1">
                <a:solidFill>
                  <a:schemeClr val="tx1">
                    <a:lumMod val="50000"/>
                    <a:lumOff val="50000"/>
                  </a:schemeClr>
                </a:solidFill>
              </a:rPr>
              <a:t>mà</a:t>
            </a:r>
            <a:r>
              <a:rPr lang="en-US" sz="3600" dirty="0">
                <a:solidFill>
                  <a:schemeClr val="tx1">
                    <a:lumMod val="50000"/>
                    <a:lumOff val="50000"/>
                  </a:schemeClr>
                </a:solidFill>
              </a:rPr>
              <a:t> </a:t>
            </a:r>
            <a:r>
              <a:rPr lang="en-US" sz="3600" dirty="0" err="1">
                <a:solidFill>
                  <a:schemeClr val="tx1">
                    <a:lumMod val="50000"/>
                    <a:lumOff val="50000"/>
                  </a:schemeClr>
                </a:solidFill>
              </a:rPr>
              <a:t>các</a:t>
            </a:r>
            <a:r>
              <a:rPr lang="en-US" sz="3600" dirty="0">
                <a:solidFill>
                  <a:schemeClr val="tx1">
                    <a:lumMod val="50000"/>
                    <a:lumOff val="50000"/>
                  </a:schemeClr>
                </a:solidFill>
              </a:rPr>
              <a:t> </a:t>
            </a:r>
            <a:r>
              <a:rPr lang="en-US" sz="3600" dirty="0" err="1">
                <a:solidFill>
                  <a:schemeClr val="tx1">
                    <a:lumMod val="50000"/>
                    <a:lumOff val="50000"/>
                  </a:schemeClr>
                </a:solidFill>
              </a:rPr>
              <a:t>em</a:t>
            </a:r>
            <a:r>
              <a:rPr lang="en-US" sz="3600" dirty="0">
                <a:solidFill>
                  <a:schemeClr val="tx1">
                    <a:lumMod val="50000"/>
                    <a:lumOff val="50000"/>
                  </a:schemeClr>
                </a:solidFill>
              </a:rPr>
              <a:t> </a:t>
            </a:r>
            <a:r>
              <a:rPr lang="en-US" sz="3600" dirty="0" err="1">
                <a:solidFill>
                  <a:schemeClr val="tx1">
                    <a:lumMod val="50000"/>
                    <a:lumOff val="50000"/>
                  </a:schemeClr>
                </a:solidFill>
              </a:rPr>
              <a:t>tìm</a:t>
            </a:r>
            <a:r>
              <a:rPr lang="en-US" sz="3600" dirty="0">
                <a:solidFill>
                  <a:schemeClr val="tx1">
                    <a:lumMod val="50000"/>
                    <a:lumOff val="50000"/>
                  </a:schemeClr>
                </a:solidFill>
              </a:rPr>
              <a:t> </a:t>
            </a:r>
            <a:r>
              <a:rPr lang="en-US" sz="3600" dirty="0" err="1">
                <a:solidFill>
                  <a:schemeClr val="tx1">
                    <a:lumMod val="50000"/>
                    <a:lumOff val="50000"/>
                  </a:schemeClr>
                </a:solidFill>
              </a:rPr>
              <a:t>được</a:t>
            </a:r>
            <a:r>
              <a:rPr lang="en-US" sz="3600" dirty="0">
                <a:solidFill>
                  <a:schemeClr val="tx1">
                    <a:lumMod val="50000"/>
                    <a:lumOff val="50000"/>
                  </a:schemeClr>
                </a:solidFill>
              </a:rPr>
              <a:t> </a:t>
            </a:r>
            <a:r>
              <a:rPr lang="en-US" sz="3600" dirty="0" err="1">
                <a:solidFill>
                  <a:schemeClr val="tx1">
                    <a:lumMod val="50000"/>
                    <a:lumOff val="50000"/>
                  </a:schemeClr>
                </a:solidFill>
              </a:rPr>
              <a:t>nhé</a:t>
            </a:r>
            <a:r>
              <a:rPr lang="en-US" sz="3600" dirty="0">
                <a:solidFill>
                  <a:schemeClr val="tx1">
                    <a:lumMod val="50000"/>
                    <a:lumOff val="50000"/>
                  </a:schemeClr>
                </a:solidFill>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algn="ctr"/>
              <a:r>
                <a:rPr lang="en-US" sz="4400" dirty="0">
                  <a:solidFill>
                    <a:schemeClr val="bg1"/>
                  </a:solidFill>
                  <a:latin typeface="iCiel Cadena" panose="02000503000000020004" pitchFamily="50" charset="0"/>
                </a:rPr>
                <a:t>CÂU </a:t>
              </a:r>
              <a:r>
                <a:rPr lang="vi-VN" sz="4400" dirty="0">
                  <a:solidFill>
                    <a:schemeClr val="bg1"/>
                  </a:solidFill>
                  <a:latin typeface="iCiel Cadena" panose="02000503000000020004" pitchFamily="50" charset="0"/>
                </a:rPr>
                <a:t>1</a:t>
              </a:r>
              <a:endParaRPr lang="en-US" sz="4400" dirty="0">
                <a:solidFill>
                  <a:schemeClr val="bg1"/>
                </a:solidFill>
                <a:latin typeface="iCiel Cadena" panose="02000503000000020004" pitchFamily="50" charset="0"/>
              </a:endParaRP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399456" y="815554"/>
            <a:ext cx="6136295" cy="830997"/>
          </a:xfrm>
          <a:prstGeom prst="rect">
            <a:avLst/>
          </a:prstGeom>
          <a:noFill/>
        </p:spPr>
        <p:txBody>
          <a:bodyPr wrap="none" lIns="0" tIns="0" rIns="0" bIns="0" rtlCol="0">
            <a:spAutoFit/>
          </a:bodyPr>
          <a:lstStyle/>
          <a:p>
            <a:pPr algn="ctr"/>
            <a:r>
              <a:rPr lang="vi-VN" sz="5400" dirty="0">
                <a:solidFill>
                  <a:schemeClr val="accent4"/>
                </a:solidFill>
                <a:latin typeface="+mj-lt"/>
              </a:rPr>
              <a:t>Khí hậu có nghĩa là gì</a:t>
            </a:r>
            <a:endParaRPr lang="en-US" sz="54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02453" y="2112343"/>
            <a:ext cx="11532347" cy="1751545"/>
            <a:chOff x="202453" y="2112343"/>
            <a:chExt cx="11532347"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dirty="0">
                  <a:solidFill>
                    <a:prstClr val="black">
                      <a:lumMod val="75000"/>
                      <a:lumOff val="25000"/>
                    </a:prstClr>
                  </a:solidFill>
                  <a:latin typeface="+mj-lt"/>
                </a:rPr>
                <a:t>C</a:t>
              </a:r>
              <a:r>
                <a:rPr lang="vi-VN" sz="3400" dirty="0">
                  <a:solidFill>
                    <a:prstClr val="black">
                      <a:lumMod val="75000"/>
                      <a:lumOff val="25000"/>
                    </a:prstClr>
                  </a:solidFill>
                  <a:latin typeface="+mj-lt"/>
                </a:rPr>
                <a:t>ác đặc điểm về nắng, mưa, nhiệt độ</a:t>
              </a:r>
              <a:r>
                <a:rPr lang="en-US" sz="3400" dirty="0">
                  <a:solidFill>
                    <a:prstClr val="black">
                      <a:lumMod val="75000"/>
                      <a:lumOff val="25000"/>
                    </a:prstClr>
                  </a:solidFill>
                  <a:latin typeface="+mj-lt"/>
                </a:rPr>
                <a:t>,...</a:t>
              </a:r>
              <a:endParaRPr lang="vi-VN" sz="3400" dirty="0">
                <a:solidFill>
                  <a:prstClr val="black">
                    <a:lumMod val="75000"/>
                    <a:lumOff val="25000"/>
                  </a:prstClr>
                </a:solidFill>
                <a:latin typeface="+mj-lt"/>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202453" y="211234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228404" y="3846420"/>
            <a:ext cx="11506396" cy="1468344"/>
            <a:chOff x="228404" y="3976605"/>
            <a:chExt cx="11506396"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Đ</a:t>
              </a:r>
              <a:r>
                <a:rPr lang="vi-VN" sz="3400" dirty="0">
                  <a:solidFill>
                    <a:schemeClr val="tx1">
                      <a:lumMod val="75000"/>
                      <a:lumOff val="25000"/>
                    </a:schemeClr>
                  </a:solidFill>
                  <a:latin typeface="+mj-lt"/>
                </a:rPr>
                <a:t>ược lặp lại hằng năm của một vùng.</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228404" y="3976605"/>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202453" y="5120577"/>
            <a:ext cx="11578407" cy="1646551"/>
            <a:chOff x="196588" y="5252129"/>
            <a:chExt cx="11578407"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335595" y="565862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a:solidFill>
                    <a:schemeClr val="tx1">
                      <a:lumMod val="75000"/>
                      <a:lumOff val="25000"/>
                    </a:schemeClr>
                  </a:solidFill>
                  <a:latin typeface="+mj-lt"/>
                </a:rPr>
                <a:t>C</a:t>
              </a:r>
              <a:r>
                <a:rPr lang="vi-VN" sz="3400">
                  <a:solidFill>
                    <a:schemeClr val="tx1">
                      <a:lumMod val="75000"/>
                      <a:lumOff val="25000"/>
                    </a:schemeClr>
                  </a:solidFill>
                  <a:latin typeface="+mj-lt"/>
                </a:rPr>
                <a:t>ác đặc điểm về nắng,</a:t>
              </a:r>
              <a:r>
                <a:rPr lang="en-US" sz="3400">
                  <a:solidFill>
                    <a:schemeClr val="tx1">
                      <a:lumMod val="75000"/>
                      <a:lumOff val="25000"/>
                    </a:schemeClr>
                  </a:solidFill>
                  <a:latin typeface="+mj-lt"/>
                </a:rPr>
                <a:t> </a:t>
              </a:r>
              <a:r>
                <a:rPr lang="vi-VN" sz="3400">
                  <a:solidFill>
                    <a:schemeClr val="tx1">
                      <a:lumMod val="75000"/>
                      <a:lumOff val="25000"/>
                    </a:schemeClr>
                  </a:solidFill>
                  <a:latin typeface="+mj-lt"/>
                </a:rPr>
                <a:t>mưa, nhiệt độ,… được lặp lại hằng năm của một vùng.</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196588" y="5252129"/>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205200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81742" y="815554"/>
            <a:ext cx="7971734" cy="830997"/>
          </a:xfrm>
          <a:prstGeom prst="rect">
            <a:avLst/>
          </a:prstGeom>
          <a:noFill/>
        </p:spPr>
        <p:txBody>
          <a:bodyPr wrap="none" lIns="0" tIns="0" rIns="0" bIns="0" rtlCol="0">
            <a:spAutoFit/>
          </a:bodyPr>
          <a:lstStyle/>
          <a:p>
            <a:pPr algn="ctr"/>
            <a:r>
              <a:rPr lang="vi-VN" sz="5400">
                <a:solidFill>
                  <a:schemeClr val="accent4"/>
                </a:solidFill>
                <a:latin typeface="+mj-lt"/>
              </a:rPr>
              <a:t>Rạng danh </a:t>
            </a:r>
            <a:r>
              <a:rPr lang="vi-VN" sz="5400" dirty="0">
                <a:solidFill>
                  <a:schemeClr val="accent4"/>
                </a:solidFill>
                <a:latin typeface="+mj-lt"/>
              </a:rPr>
              <a:t>có nghĩa là gì?</a:t>
            </a:r>
            <a:endParaRPr lang="en-US" sz="54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chemeClr val="tx1">
                      <a:lumMod val="75000"/>
                      <a:lumOff val="25000"/>
                    </a:schemeClr>
                  </a:solidFill>
                  <a:latin typeface="+mj-lt"/>
                </a:rPr>
                <a:t>Làm vẻ vang, làm cho có tiếng tăm.</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L</a:t>
              </a:r>
              <a:r>
                <a:rPr lang="vi-VN" sz="3400" dirty="0">
                  <a:solidFill>
                    <a:schemeClr val="tx1">
                      <a:lumMod val="75000"/>
                      <a:lumOff val="25000"/>
                    </a:schemeClr>
                  </a:solidFill>
                  <a:latin typeface="+mj-lt"/>
                </a:rPr>
                <a:t>àm vẻ vang.</a:t>
              </a:r>
              <a:endParaRPr lang="en-US" sz="34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400" dirty="0">
                  <a:solidFill>
                    <a:schemeClr val="tx1">
                      <a:lumMod val="75000"/>
                      <a:lumOff val="25000"/>
                    </a:schemeClr>
                  </a:solidFill>
                  <a:latin typeface="+mj-lt"/>
                </a:rPr>
                <a:t>Làm cho có tiếng tăm</a:t>
              </a:r>
              <a:r>
                <a:rPr lang="vi-VN" sz="3400" dirty="0">
                  <a:solidFill>
                    <a:schemeClr val="tx1">
                      <a:lumMod val="75000"/>
                      <a:lumOff val="25000"/>
                    </a:schemeClr>
                  </a:solidFill>
                  <a:latin typeface="+mj-lt"/>
                </a:rPr>
                <a:t>.</a:t>
              </a:r>
              <a:endParaRPr lang="pt-BR" sz="34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a:t>
              </a:r>
              <a:r>
                <a:rPr lang="en-US" sz="4400" dirty="0">
                  <a:solidFill>
                    <a:schemeClr val="bg1"/>
                  </a:solidFill>
                  <a:latin typeface="iCiel Cadena" panose="02000503000000020004" pitchFamily="50" charset="0"/>
                </a:rPr>
                <a:t>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90368" y="815554"/>
            <a:ext cx="8154476" cy="769441"/>
          </a:xfrm>
          <a:prstGeom prst="rect">
            <a:avLst/>
          </a:prstGeom>
          <a:noFill/>
        </p:spPr>
        <p:txBody>
          <a:bodyPr wrap="none" lIns="0" tIns="0" rIns="0" bIns="0" rtlCol="0">
            <a:spAutoFit/>
          </a:bodyPr>
          <a:lstStyle/>
          <a:p>
            <a:pPr algn="ctr"/>
            <a:r>
              <a:rPr lang="vi-VN" sz="5000">
                <a:solidFill>
                  <a:schemeClr val="accent4"/>
                </a:solidFill>
                <a:latin typeface="+mj-lt"/>
              </a:rPr>
              <a:t>Truyền thống</a:t>
            </a:r>
            <a:r>
              <a:rPr lang="en-US" sz="5000">
                <a:solidFill>
                  <a:schemeClr val="accent4"/>
                </a:solidFill>
                <a:latin typeface="+mj-lt"/>
              </a:rPr>
              <a:t> </a:t>
            </a:r>
            <a:r>
              <a:rPr lang="vi-VN" sz="5000">
                <a:solidFill>
                  <a:schemeClr val="accent4"/>
                </a:solidFill>
                <a:latin typeface="+mj-lt"/>
              </a:rPr>
              <a:t>có </a:t>
            </a:r>
            <a:r>
              <a:rPr lang="vi-VN" sz="5000" dirty="0">
                <a:solidFill>
                  <a:schemeClr val="accent4"/>
                </a:solidFill>
                <a:latin typeface="+mj-lt"/>
              </a:rPr>
              <a:t>nghĩa </a:t>
            </a:r>
            <a:r>
              <a:rPr lang="vi-VN" sz="5000">
                <a:solidFill>
                  <a:schemeClr val="accent4"/>
                </a:solidFill>
                <a:latin typeface="+mj-lt"/>
              </a:rPr>
              <a:t>là gì</a:t>
            </a:r>
            <a:r>
              <a:rPr lang="en-US" sz="5000">
                <a:solidFill>
                  <a:schemeClr val="accent4"/>
                </a:solidFill>
                <a:latin typeface="+mj-lt"/>
              </a:rPr>
              <a:t>?</a:t>
            </a:r>
            <a:endParaRPr lang="en-US" sz="5000" dirty="0">
              <a:solidFill>
                <a:schemeClr val="accent4"/>
              </a:solidFill>
              <a:latin typeface="+mj-lt"/>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215900" y="2144914"/>
            <a:ext cx="11518900" cy="1751545"/>
            <a:chOff x="215900" y="2144914"/>
            <a:chExt cx="11518900"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T</a:t>
              </a:r>
              <a:r>
                <a:rPr lang="vi-VN" sz="3400" dirty="0">
                  <a:solidFill>
                    <a:schemeClr val="tx1">
                      <a:lumMod val="75000"/>
                      <a:lumOff val="25000"/>
                    </a:schemeClr>
                  </a:solidFill>
                  <a:latin typeface="+mj-lt"/>
                </a:rPr>
                <a:t>hói quen đã lâu đời trong lỗi sống suy nghĩ.</a:t>
              </a:r>
              <a:endParaRPr lang="en-US" sz="3400" dirty="0">
                <a:solidFill>
                  <a:schemeClr val="tx1">
                    <a:lumMod val="75000"/>
                    <a:lumOff val="25000"/>
                  </a:schemeClr>
                </a:solidFill>
                <a:latin typeface="+mj-lt"/>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215900" y="2144914"/>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391117" y="3876847"/>
            <a:ext cx="11343683" cy="1468344"/>
            <a:chOff x="391117" y="3976062"/>
            <a:chExt cx="11343683"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T</a:t>
              </a:r>
              <a:r>
                <a:rPr lang="vi-VN" sz="3400" dirty="0">
                  <a:solidFill>
                    <a:schemeClr val="tx1">
                      <a:lumMod val="75000"/>
                      <a:lumOff val="25000"/>
                    </a:schemeClr>
                  </a:solidFill>
                  <a:latin typeface="+mj-lt"/>
                </a:rPr>
                <a:t>hói quen</a:t>
              </a:r>
              <a:r>
                <a:rPr lang="en-US" sz="3400" dirty="0">
                  <a:solidFill>
                    <a:schemeClr val="tx1">
                      <a:lumMod val="75000"/>
                      <a:lumOff val="25000"/>
                    </a:schemeClr>
                  </a:solidFill>
                  <a:latin typeface="+mj-lt"/>
                </a:rPr>
                <a:t> </a:t>
              </a:r>
              <a:r>
                <a:rPr lang="vi-VN" sz="3400" dirty="0">
                  <a:solidFill>
                    <a:schemeClr val="tx1">
                      <a:lumMod val="75000"/>
                      <a:lumOff val="25000"/>
                    </a:schemeClr>
                  </a:solidFill>
                  <a:latin typeface="+mj-lt"/>
                </a:rPr>
                <a:t>lâu đời trong lỗi sống được truyền từ thế</a:t>
              </a:r>
              <a:r>
                <a:rPr lang="en-US" sz="3400" dirty="0">
                  <a:solidFill>
                    <a:schemeClr val="tx1">
                      <a:lumMod val="75000"/>
                      <a:lumOff val="25000"/>
                    </a:schemeClr>
                  </a:solidFill>
                  <a:latin typeface="+mj-lt"/>
                </a:rPr>
                <a:t> </a:t>
              </a:r>
              <a:r>
                <a:rPr lang="vi-VN" sz="3400" dirty="0">
                  <a:solidFill>
                    <a:schemeClr val="tx1">
                      <a:lumMod val="75000"/>
                      <a:lumOff val="25000"/>
                    </a:schemeClr>
                  </a:solidFill>
                  <a:latin typeface="+mj-lt"/>
                </a:rPr>
                <a:t>hệ này sang thế hệ khác.</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391117" y="397606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393276" y="5161841"/>
            <a:ext cx="11341524" cy="1646551"/>
            <a:chOff x="393276" y="5288423"/>
            <a:chExt cx="11341524"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S</a:t>
              </a:r>
              <a:r>
                <a:rPr lang="vi-VN" sz="3400" dirty="0">
                  <a:solidFill>
                    <a:schemeClr val="tx1">
                      <a:lumMod val="75000"/>
                      <a:lumOff val="25000"/>
                    </a:schemeClr>
                  </a:solidFill>
                  <a:latin typeface="+mj-lt"/>
                </a:rPr>
                <a:t>ự trao truyền của thế hệ trước cho thế hệ sau.</a:t>
              </a:r>
              <a:endParaRPr lang="en-US" sz="3400" dirty="0">
                <a:solidFill>
                  <a:schemeClr val="tx1">
                    <a:lumMod val="75000"/>
                    <a:lumOff val="25000"/>
                  </a:schemeClr>
                </a:solidFill>
                <a:latin typeface="+mj-lt"/>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393276" y="5288423"/>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Tree>
    <p:extLst>
      <p:ext uri="{BB962C8B-B14F-4D97-AF65-F5344CB8AC3E}">
        <p14:creationId xmlns:p14="http://schemas.microsoft.com/office/powerpoint/2010/main" val="342768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7874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15513" y="990600"/>
              <a:ext cx="1468735"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4</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434650" y="837966"/>
            <a:ext cx="7835649" cy="830997"/>
          </a:xfrm>
          <a:prstGeom prst="rect">
            <a:avLst/>
          </a:prstGeom>
          <a:noFill/>
        </p:spPr>
        <p:txBody>
          <a:bodyPr wrap="square" lIns="0" tIns="0" rIns="0" bIns="0" rtlCol="0">
            <a:spAutoFit/>
          </a:bodyPr>
          <a:lstStyle/>
          <a:p>
            <a:pPr algn="ctr"/>
            <a:r>
              <a:rPr lang="en-US" sz="5400">
                <a:solidFill>
                  <a:schemeClr val="accent4"/>
                </a:solidFill>
                <a:latin typeface="Times New Roman" panose="02020603050405020304" pitchFamily="18" charset="0"/>
                <a:cs typeface="Times New Roman" panose="02020603050405020304" pitchFamily="18" charset="0"/>
              </a:rPr>
              <a:t>Lịch sử </a:t>
            </a:r>
            <a:r>
              <a:rPr lang="vi-VN" sz="5400">
                <a:solidFill>
                  <a:schemeClr val="accent4"/>
                </a:solidFill>
                <a:latin typeface="Times New Roman" panose="02020603050405020304" pitchFamily="18" charset="0"/>
                <a:cs typeface="Times New Roman" panose="02020603050405020304" pitchFamily="18" charset="0"/>
              </a:rPr>
              <a:t>có </a:t>
            </a:r>
            <a:r>
              <a:rPr lang="vi-VN" sz="5400" dirty="0">
                <a:solidFill>
                  <a:schemeClr val="accent4"/>
                </a:solidFill>
                <a:latin typeface="Times New Roman" panose="02020603050405020304" pitchFamily="18" charset="0"/>
                <a:cs typeface="Times New Roman" panose="02020603050405020304" pitchFamily="18" charset="0"/>
              </a:rPr>
              <a:t>nghĩa là gì?</a:t>
            </a:r>
            <a:endParaRPr lang="en-US" sz="5400" dirty="0">
              <a:solidFill>
                <a:schemeClr val="accent4"/>
              </a:solidFill>
              <a:latin typeface="Times New Roman" panose="02020603050405020304" pitchFamily="18" charset="0"/>
              <a:cs typeface="Times New Roman" panose="02020603050405020304" pitchFamily="18"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M</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ôn khoa học nghiên cứu về quá khứ.</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a:solidFill>
                    <a:schemeClr val="tx1">
                      <a:lumMod val="75000"/>
                      <a:lumOff val="25000"/>
                    </a:schemeClr>
                  </a:solidFill>
                  <a:latin typeface="+mj-lt"/>
                </a:rPr>
                <a:t>N</a:t>
              </a:r>
              <a:r>
                <a:rPr lang="vi-VN" sz="3400" dirty="0">
                  <a:solidFill>
                    <a:schemeClr val="tx1">
                      <a:lumMod val="75000"/>
                      <a:lumOff val="25000"/>
                    </a:schemeClr>
                  </a:solidFill>
                  <a:latin typeface="+mj-lt"/>
                </a:rPr>
                <a:t>hững sự kiện liên quan đến con người.</a:t>
              </a:r>
              <a:endParaRPr lang="en-US" sz="3400" dirty="0">
                <a:solidFill>
                  <a:schemeClr val="tx1">
                    <a:lumMod val="75000"/>
                    <a:lumOff val="25000"/>
                  </a:schemeClr>
                </a:solidFill>
                <a:latin typeface="+mj-lt"/>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448886" y="5288126"/>
            <a:ext cx="11285914" cy="1646551"/>
            <a:chOff x="448886" y="5288126"/>
            <a:chExt cx="11285914"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dirty="0">
                  <a:solidFill>
                    <a:schemeClr val="tx1">
                      <a:lumMod val="75000"/>
                      <a:lumOff val="25000"/>
                    </a:schemeClr>
                  </a:solidFill>
                  <a:latin typeface="Times New Roman" panose="02020603050405020304" pitchFamily="18" charset="0"/>
                  <a:cs typeface="Times New Roman" panose="02020603050405020304" pitchFamily="18" charset="0"/>
                </a:rPr>
                <a:t> Là những gì (sự kiện, sự việc) đã diễn ra ra trong quá khứ.</a:t>
              </a:r>
              <a:endParaRPr lang="en-US" sz="33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448886" y="5288126"/>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algn="ctr"/>
              <a:r>
                <a:rPr lang="en-US" sz="4400">
                  <a:solidFill>
                    <a:schemeClr val="bg1"/>
                  </a:solidFill>
                  <a:latin typeface="iCiel Cadena" panose="02000503000000020004" pitchFamily="50" charset="0"/>
                </a:rPr>
                <a:t>CÂU 5</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316101" y="815554"/>
            <a:ext cx="6303008" cy="830997"/>
          </a:xfrm>
          <a:prstGeom prst="rect">
            <a:avLst/>
          </a:prstGeom>
          <a:noFill/>
        </p:spPr>
        <p:txBody>
          <a:bodyPr wrap="none" lIns="0" tIns="0" rIns="0" bIns="0" rtlCol="0">
            <a:spAutoFit/>
          </a:bodyPr>
          <a:lstStyle/>
          <a:p>
            <a:pPr algn="ctr"/>
            <a:r>
              <a:rPr lang="en-US" sz="5400" dirty="0" err="1">
                <a:solidFill>
                  <a:schemeClr val="accent4"/>
                </a:solidFill>
                <a:latin typeface="Times New Roman" panose="02020603050405020304" pitchFamily="18" charset="0"/>
                <a:cs typeface="Times New Roman" panose="02020603050405020304" pitchFamily="18" charset="0"/>
              </a:rPr>
              <a:t>Thủ</a:t>
            </a:r>
            <a:r>
              <a:rPr lang="en-US" sz="5400" dirty="0">
                <a:solidFill>
                  <a:schemeClr val="accent4"/>
                </a:solidFill>
                <a:latin typeface="Times New Roman" panose="02020603050405020304" pitchFamily="18" charset="0"/>
                <a:cs typeface="Times New Roman" panose="02020603050405020304" pitchFamily="18" charset="0"/>
              </a:rPr>
              <a:t> </a:t>
            </a:r>
            <a:r>
              <a:rPr lang="en-US" sz="5400" dirty="0" err="1">
                <a:solidFill>
                  <a:schemeClr val="accent4"/>
                </a:solidFill>
                <a:latin typeface="Times New Roman" panose="02020603050405020304" pitchFamily="18" charset="0"/>
                <a:cs typeface="Times New Roman" panose="02020603050405020304" pitchFamily="18" charset="0"/>
              </a:rPr>
              <a:t>đô</a:t>
            </a:r>
            <a:r>
              <a:rPr lang="vi-VN" sz="5400" dirty="0">
                <a:solidFill>
                  <a:schemeClr val="accent4"/>
                </a:solidFill>
                <a:latin typeface="Times New Roman" panose="02020603050405020304" pitchFamily="18" charset="0"/>
                <a:cs typeface="Times New Roman" panose="02020603050405020304" pitchFamily="18" charset="0"/>
              </a:rPr>
              <a:t> có nghĩa là gì</a:t>
            </a:r>
            <a:r>
              <a:rPr lang="en-US" sz="5400" dirty="0">
                <a:solidFill>
                  <a:schemeClr val="accent4"/>
                </a:solidFill>
                <a:latin typeface="Times New Roman" panose="02020603050405020304" pitchFamily="18" charset="0"/>
                <a:cs typeface="Times New Roman" panose="02020603050405020304" pitchFamily="18" charset="0"/>
              </a:rPr>
              <a:t>?</a:t>
            </a: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Một</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quốc</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gia</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Trung</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tâm</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hành</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chính</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của</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1 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quốc</a:t>
              </a:r>
              <a:r>
                <a:rPr lang="en-US"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 </a:t>
              </a:r>
              <a:r>
                <a:rPr lang="en-US" sz="3600" i="0" dirty="0" err="1">
                  <a:solidFill>
                    <a:schemeClr val="tx1">
                      <a:lumMod val="75000"/>
                      <a:lumOff val="25000"/>
                    </a:schemeClr>
                  </a:solidFill>
                  <a:effectLst/>
                  <a:latin typeface="Times New Roman" panose="02020603050405020304" pitchFamily="18" charset="0"/>
                  <a:cs typeface="Times New Roman" panose="02020603050405020304" pitchFamily="18" charset="0"/>
                </a:rPr>
                <a:t>gia</a:t>
              </a:r>
              <a:r>
                <a:rPr lang="vi-VN" sz="3600" i="0" dirty="0">
                  <a:solidFill>
                    <a:schemeClr val="tx1">
                      <a:lumMod val="75000"/>
                      <a:lumOff val="25000"/>
                    </a:schemeClr>
                  </a:solidFill>
                  <a:effectLst/>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Trung</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tâm</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hành</a:t>
              </a:r>
              <a:r>
                <a:rPr lang="en-US" sz="3400" dirty="0">
                  <a:solidFill>
                    <a:schemeClr val="tx1">
                      <a:lumMod val="75000"/>
                      <a:lumOff val="25000"/>
                    </a:schemeClr>
                  </a:solidFill>
                  <a:latin typeface="Times New Roman" panose="02020603050405020304" pitchFamily="18" charset="0"/>
                  <a:cs typeface="Times New Roman" panose="02020603050405020304" pitchFamily="18" charset="0"/>
                </a:rPr>
                <a:t> </a:t>
              </a:r>
              <a:r>
                <a:rPr lang="en-US" sz="3400" dirty="0" err="1">
                  <a:solidFill>
                    <a:schemeClr val="tx1">
                      <a:lumMod val="75000"/>
                      <a:lumOff val="25000"/>
                    </a:schemeClr>
                  </a:solidFill>
                  <a:latin typeface="Times New Roman" panose="02020603050405020304" pitchFamily="18" charset="0"/>
                  <a:cs typeface="Times New Roman" panose="02020603050405020304" pitchFamily="18" charset="0"/>
                </a:rPr>
                <a:t>chính</a:t>
              </a:r>
              <a:r>
                <a:rPr lang="vi-VN" sz="3400" dirty="0">
                  <a:solidFill>
                    <a:schemeClr val="tx1">
                      <a:lumMod val="75000"/>
                      <a:lumOff val="25000"/>
                    </a:schemeClr>
                  </a:solidFill>
                  <a:latin typeface="Times New Roman" panose="02020603050405020304" pitchFamily="18" charset="0"/>
                  <a:cs typeface="Times New Roman" panose="02020603050405020304" pitchFamily="18" charset="0"/>
                </a:rPr>
                <a:t>.</a:t>
              </a:r>
              <a:endParaRPr lang="en-US" sz="34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Tree>
    <p:extLst>
      <p:ext uri="{BB962C8B-B14F-4D97-AF65-F5344CB8AC3E}">
        <p14:creationId xmlns:p14="http://schemas.microsoft.com/office/powerpoint/2010/main" val="357339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
        <p:nvSpPr>
          <p:cNvPr id="2" name="TextBox 1">
            <a:extLst>
              <a:ext uri="{FF2B5EF4-FFF2-40B4-BE49-F238E27FC236}">
                <a16:creationId xmlns:a16="http://schemas.microsoft.com/office/drawing/2014/main" id="{46B4F02C-3CBB-0CDB-7EAB-DD75000481FD}"/>
              </a:ext>
            </a:extLst>
          </p:cNvPr>
          <p:cNvSpPr txBox="1"/>
          <p:nvPr/>
        </p:nvSpPr>
        <p:spPr>
          <a:xfrm>
            <a:off x="-2536719" y="2303146"/>
            <a:ext cx="2454441" cy="2677656"/>
          </a:xfrm>
          <a:prstGeom prst="rect">
            <a:avLst/>
          </a:prstGeom>
          <a:noFill/>
        </p:spPr>
        <p:txBody>
          <a:bodyPr wrap="square" rtlCol="0">
            <a:spAutoFit/>
          </a:bodyPr>
          <a:lstStyle/>
          <a:p>
            <a:r>
              <a:rPr lang="en-US" sz="2800" dirty="0" err="1">
                <a:solidFill>
                  <a:srgbClr val="FF0000"/>
                </a:solidFill>
              </a:rPr>
              <a:t>Trang</a:t>
            </a:r>
            <a:r>
              <a:rPr lang="en-US" sz="2800" dirty="0">
                <a:solidFill>
                  <a:srgbClr val="FF0000"/>
                </a:solidFill>
              </a:rPr>
              <a:t> slide </a:t>
            </a:r>
            <a:r>
              <a:rPr lang="en-US" sz="2800" dirty="0" err="1">
                <a:solidFill>
                  <a:srgbClr val="FF0000"/>
                </a:solidFill>
              </a:rPr>
              <a:t>này</a:t>
            </a:r>
            <a:r>
              <a:rPr lang="en-US" sz="2800" dirty="0">
                <a:solidFill>
                  <a:srgbClr val="FF0000"/>
                </a:solidFill>
              </a:rPr>
              <a:t> </a:t>
            </a:r>
            <a:r>
              <a:rPr lang="en-US" sz="2800" dirty="0" err="1">
                <a:solidFill>
                  <a:srgbClr val="FF0000"/>
                </a:solidFill>
              </a:rPr>
              <a:t>là</a:t>
            </a:r>
            <a:r>
              <a:rPr lang="en-US" sz="2800" dirty="0">
                <a:solidFill>
                  <a:srgbClr val="FF0000"/>
                </a:solidFill>
              </a:rPr>
              <a:t> GV </a:t>
            </a:r>
            <a:r>
              <a:rPr lang="en-US" sz="2800" dirty="0" err="1">
                <a:solidFill>
                  <a:srgbClr val="FF0000"/>
                </a:solidFill>
              </a:rPr>
              <a:t>chốt</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solidFill>
                  <a:srgbClr val="FF0000"/>
                </a:solidFill>
              </a:rPr>
              <a:t>trò</a:t>
            </a:r>
            <a:r>
              <a:rPr lang="en-US" sz="2800" dirty="0">
                <a:solidFill>
                  <a:srgbClr val="FF0000"/>
                </a:solidFill>
              </a:rPr>
              <a:t> </a:t>
            </a:r>
            <a:r>
              <a:rPr lang="en-US" sz="2800" dirty="0" err="1">
                <a:solidFill>
                  <a:srgbClr val="FF0000"/>
                </a:solidFill>
              </a:rPr>
              <a:t>chơi</a:t>
            </a:r>
            <a:r>
              <a:rPr lang="en-US" sz="2800" dirty="0">
                <a:solidFill>
                  <a:srgbClr val="FF0000"/>
                </a:solidFill>
              </a:rPr>
              <a:t> </a:t>
            </a:r>
            <a:r>
              <a:rPr lang="en-US" sz="2800" dirty="0" err="1">
                <a:solidFill>
                  <a:srgbClr val="FF0000"/>
                </a:solidFill>
              </a:rPr>
              <a:t>rồi</a:t>
            </a:r>
            <a:r>
              <a:rPr lang="en-US" sz="2800" dirty="0">
                <a:solidFill>
                  <a:srgbClr val="FF0000"/>
                </a:solidFill>
              </a:rPr>
              <a:t> </a:t>
            </a:r>
            <a:r>
              <a:rPr lang="en-US" sz="2800" dirty="0" err="1">
                <a:solidFill>
                  <a:srgbClr val="FF0000"/>
                </a:solidFill>
              </a:rPr>
              <a:t>dẫn</a:t>
            </a:r>
            <a:r>
              <a:rPr lang="en-US" sz="2800" dirty="0">
                <a:solidFill>
                  <a:srgbClr val="FF0000"/>
                </a:solidFill>
              </a:rPr>
              <a:t> </a:t>
            </a:r>
            <a:r>
              <a:rPr lang="en-US" sz="2800" dirty="0" err="1">
                <a:solidFill>
                  <a:srgbClr val="FF0000"/>
                </a:solidFill>
              </a:rPr>
              <a:t>dắt</a:t>
            </a:r>
            <a:r>
              <a:rPr lang="en-US" sz="2800" dirty="0">
                <a:solidFill>
                  <a:srgbClr val="FF0000"/>
                </a:solidFill>
              </a:rPr>
              <a:t> </a:t>
            </a:r>
            <a:r>
              <a:rPr lang="en-US" sz="2800" dirty="0" err="1">
                <a:solidFill>
                  <a:srgbClr val="FF0000"/>
                </a:solidFill>
              </a:rPr>
              <a:t>đọc</a:t>
            </a:r>
            <a:r>
              <a:rPr lang="en-US" sz="2800" dirty="0">
                <a:solidFill>
                  <a:srgbClr val="FF0000"/>
                </a:solidFill>
              </a:rPr>
              <a:t> </a:t>
            </a:r>
            <a:r>
              <a:rPr lang="en-US" sz="2800" dirty="0" err="1">
                <a:solidFill>
                  <a:srgbClr val="FF0000"/>
                </a:solidFill>
              </a:rPr>
              <a:t>lại</a:t>
            </a:r>
            <a:r>
              <a:rPr lang="en-US" sz="2800" dirty="0">
                <a:solidFill>
                  <a:srgbClr val="FF0000"/>
                </a:solidFill>
              </a:rPr>
              <a:t> </a:t>
            </a:r>
            <a:r>
              <a:rPr lang="en-US" sz="2800" dirty="0" err="1">
                <a:solidFill>
                  <a:srgbClr val="FF0000"/>
                </a:solidFill>
              </a:rPr>
              <a:t>các</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đã</a:t>
            </a:r>
            <a:r>
              <a:rPr lang="en-US" sz="2800" dirty="0">
                <a:solidFill>
                  <a:srgbClr val="FF0000"/>
                </a:solidFill>
              </a:rPr>
              <a:t> </a:t>
            </a:r>
            <a:r>
              <a:rPr lang="en-US" sz="2800" dirty="0" err="1">
                <a:solidFill>
                  <a:srgbClr val="FF0000"/>
                </a:solidFill>
              </a:rPr>
              <a:t>đc</a:t>
            </a:r>
            <a:r>
              <a:rPr lang="en-US" sz="2800" dirty="0">
                <a:solidFill>
                  <a:srgbClr val="FF0000"/>
                </a:solidFill>
              </a:rPr>
              <a:t> </a:t>
            </a:r>
            <a:r>
              <a:rPr lang="en-US" sz="2800" dirty="0" err="1">
                <a:solidFill>
                  <a:srgbClr val="FF0000"/>
                </a:solidFill>
              </a:rPr>
              <a:t>giải</a:t>
            </a:r>
            <a:r>
              <a:rPr lang="en-US" sz="2800" dirty="0">
                <a:solidFill>
                  <a:srgbClr val="FF0000"/>
                </a:solidFill>
              </a:rPr>
              <a:t> </a:t>
            </a:r>
            <a:r>
              <a:rPr lang="en-US" sz="2800" dirty="0" err="1">
                <a:solidFill>
                  <a:srgbClr val="FF0000"/>
                </a:solidFill>
              </a:rPr>
              <a:t>nghĩa</a:t>
            </a:r>
            <a:endParaRPr lang="en-US" sz="2800" dirty="0">
              <a:solidFill>
                <a:srgbClr val="FF0000"/>
              </a:solidFill>
            </a:endParaRPr>
          </a:p>
        </p:txBody>
      </p:sp>
    </p:spTree>
    <p:extLst>
      <p:ext uri="{BB962C8B-B14F-4D97-AF65-F5344CB8AC3E}">
        <p14:creationId xmlns:p14="http://schemas.microsoft.com/office/powerpoint/2010/main" val="182378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childTnLst>
                              </p:cTn>
                            </p:par>
                            <p:par>
                              <p:cTn id="21" fill="hold">
                                <p:stCondLst>
                                  <p:cond delay="2400"/>
                                </p:stCondLst>
                                <p:childTnLst>
                                  <p:par>
                                    <p:cTn id="22" presetID="32" presetClass="emph" presetSubtype="0" repeatCount="indefinite" fill="hold" nodeType="afterEffect">
                                      <p:stCondLst>
                                        <p:cond delay="0"/>
                                      </p:stCondLst>
                                      <p:childTnLst>
                                        <p:animRot by="120000">
                                          <p:cBhvr>
                                            <p:cTn id="23" dur="150" fill="hold">
                                              <p:stCondLst>
                                                <p:cond delay="0"/>
                                              </p:stCondLst>
                                            </p:cTn>
                                            <p:tgtEl>
                                              <p:spTgt spid="17"/>
                                            </p:tgtEl>
                                            <p:attrNameLst>
                                              <p:attrName>r</p:attrName>
                                            </p:attrNameLst>
                                          </p:cBhvr>
                                        </p:animRot>
                                        <p:animRot by="-240000">
                                          <p:cBhvr>
                                            <p:cTn id="24" dur="300" fill="hold">
                                              <p:stCondLst>
                                                <p:cond delay="300"/>
                                              </p:stCondLst>
                                            </p:cTn>
                                            <p:tgtEl>
                                              <p:spTgt spid="17"/>
                                            </p:tgtEl>
                                            <p:attrNameLst>
                                              <p:attrName>r</p:attrName>
                                            </p:attrNameLst>
                                          </p:cBhvr>
                                        </p:animRot>
                                        <p:animRot by="240000">
                                          <p:cBhvr>
                                            <p:cTn id="25" dur="300" fill="hold">
                                              <p:stCondLst>
                                                <p:cond delay="600"/>
                                              </p:stCondLst>
                                            </p:cTn>
                                            <p:tgtEl>
                                              <p:spTgt spid="17"/>
                                            </p:tgtEl>
                                            <p:attrNameLst>
                                              <p:attrName>r</p:attrName>
                                            </p:attrNameLst>
                                          </p:cBhvr>
                                        </p:animRot>
                                        <p:animRot by="-240000">
                                          <p:cBhvr>
                                            <p:cTn id="26" dur="300" fill="hold">
                                              <p:stCondLst>
                                                <p:cond delay="900"/>
                                              </p:stCondLst>
                                            </p:cTn>
                                            <p:tgtEl>
                                              <p:spTgt spid="17"/>
                                            </p:tgtEl>
                                            <p:attrNameLst>
                                              <p:attrName>r</p:attrName>
                                            </p:attrNameLst>
                                          </p:cBhvr>
                                        </p:animRot>
                                        <p:animRot by="120000">
                                          <p:cBhvr>
                                            <p:cTn id="27" dur="300" fill="hold">
                                              <p:stCondLst>
                                                <p:cond delay="1200"/>
                                              </p:stCondLst>
                                            </p:cTn>
                                            <p:tgtEl>
                                              <p:spTgt spid="17"/>
                                            </p:tgtEl>
                                            <p:attrNameLst>
                                              <p:attrName>r</p:attrName>
                                            </p:attrNameLst>
                                          </p:cBhvr>
                                        </p:animRot>
                                      </p:childTnLst>
                                    </p:cTn>
                                  </p:par>
                                  <p:par>
                                    <p:cTn id="28" presetID="32" presetClass="emph" presetSubtype="0" repeatCount="indefinite" fill="hold" nodeType="withEffect">
                                      <p:stCondLst>
                                        <p:cond delay="500"/>
                                      </p:stCondLst>
                                      <p:childTnLst>
                                        <p:animRot by="120000">
                                          <p:cBhvr>
                                            <p:cTn id="29" dur="150" fill="hold">
                                              <p:stCondLst>
                                                <p:cond delay="0"/>
                                              </p:stCondLst>
                                            </p:cTn>
                                            <p:tgtEl>
                                              <p:spTgt spid="32"/>
                                            </p:tgtEl>
                                            <p:attrNameLst>
                                              <p:attrName>r</p:attrName>
                                            </p:attrNameLst>
                                          </p:cBhvr>
                                        </p:animRot>
                                        <p:animRot by="-240000">
                                          <p:cBhvr>
                                            <p:cTn id="30" dur="300" fill="hold">
                                              <p:stCondLst>
                                                <p:cond delay="300"/>
                                              </p:stCondLst>
                                            </p:cTn>
                                            <p:tgtEl>
                                              <p:spTgt spid="32"/>
                                            </p:tgtEl>
                                            <p:attrNameLst>
                                              <p:attrName>r</p:attrName>
                                            </p:attrNameLst>
                                          </p:cBhvr>
                                        </p:animRot>
                                        <p:animRot by="240000">
                                          <p:cBhvr>
                                            <p:cTn id="31" dur="300" fill="hold">
                                              <p:stCondLst>
                                                <p:cond delay="600"/>
                                              </p:stCondLst>
                                            </p:cTn>
                                            <p:tgtEl>
                                              <p:spTgt spid="32"/>
                                            </p:tgtEl>
                                            <p:attrNameLst>
                                              <p:attrName>r</p:attrName>
                                            </p:attrNameLst>
                                          </p:cBhvr>
                                        </p:animRot>
                                        <p:animRot by="-240000">
                                          <p:cBhvr>
                                            <p:cTn id="32" dur="300" fill="hold">
                                              <p:stCondLst>
                                                <p:cond delay="900"/>
                                              </p:stCondLst>
                                            </p:cTn>
                                            <p:tgtEl>
                                              <p:spTgt spid="32"/>
                                            </p:tgtEl>
                                            <p:attrNameLst>
                                              <p:attrName>r</p:attrName>
                                            </p:attrNameLst>
                                          </p:cBhvr>
                                        </p:animRot>
                                        <p:animRot by="120000">
                                          <p:cBhvr>
                                            <p:cTn id="33" dur="300" fill="hold">
                                              <p:stCondLst>
                                                <p:cond delay="1200"/>
                                              </p:stCondLst>
                                            </p:cTn>
                                            <p:tgtEl>
                                              <p:spTgt spid="32"/>
                                            </p:tgtEl>
                                            <p:attrNameLst>
                                              <p:attrName>r</p:attrName>
                                            </p:attrNameLst>
                                          </p:cBhvr>
                                        </p:animRot>
                                      </p:childTnLst>
                                    </p:cTn>
                                  </p:par>
                                  <p:par>
                                    <p:cTn id="34" presetID="32" presetClass="emph" presetSubtype="0" repeatCount="indefinite" fill="hold" nodeType="withEffect">
                                      <p:stCondLst>
                                        <p:cond delay="900"/>
                                      </p:stCondLst>
                                      <p:childTnLst>
                                        <p:animRot by="120000">
                                          <p:cBhvr>
                                            <p:cTn id="35" dur="150" fill="hold">
                                              <p:stCondLst>
                                                <p:cond delay="0"/>
                                              </p:stCondLst>
                                            </p:cTn>
                                            <p:tgtEl>
                                              <p:spTgt spid="31"/>
                                            </p:tgtEl>
                                            <p:attrNameLst>
                                              <p:attrName>r</p:attrName>
                                            </p:attrNameLst>
                                          </p:cBhvr>
                                        </p:animRot>
                                        <p:animRot by="-240000">
                                          <p:cBhvr>
                                            <p:cTn id="36" dur="300" fill="hold">
                                              <p:stCondLst>
                                                <p:cond delay="300"/>
                                              </p:stCondLst>
                                            </p:cTn>
                                            <p:tgtEl>
                                              <p:spTgt spid="31"/>
                                            </p:tgtEl>
                                            <p:attrNameLst>
                                              <p:attrName>r</p:attrName>
                                            </p:attrNameLst>
                                          </p:cBhvr>
                                        </p:animRot>
                                        <p:animRot by="240000">
                                          <p:cBhvr>
                                            <p:cTn id="37" dur="300" fill="hold">
                                              <p:stCondLst>
                                                <p:cond delay="600"/>
                                              </p:stCondLst>
                                            </p:cTn>
                                            <p:tgtEl>
                                              <p:spTgt spid="31"/>
                                            </p:tgtEl>
                                            <p:attrNameLst>
                                              <p:attrName>r</p:attrName>
                                            </p:attrNameLst>
                                          </p:cBhvr>
                                        </p:animRot>
                                        <p:animRot by="-240000">
                                          <p:cBhvr>
                                            <p:cTn id="38" dur="300" fill="hold">
                                              <p:stCondLst>
                                                <p:cond delay="900"/>
                                              </p:stCondLst>
                                            </p:cTn>
                                            <p:tgtEl>
                                              <p:spTgt spid="31"/>
                                            </p:tgtEl>
                                            <p:attrNameLst>
                                              <p:attrName>r</p:attrName>
                                            </p:attrNameLst>
                                          </p:cBhvr>
                                        </p:animRot>
                                        <p:animRot by="120000">
                                          <p:cBhvr>
                                            <p:cTn id="39"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0" repeatCount="indefinite"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C15BF2D-847C-F259-FBAE-6BD2828EF7A2}"/>
              </a:ext>
            </a:extLst>
          </p:cNvPr>
          <p:cNvSpPr txBox="1"/>
          <p:nvPr/>
        </p:nvSpPr>
        <p:spPr>
          <a:xfrm>
            <a:off x="2101515" y="751655"/>
            <a:ext cx="8775031" cy="1481175"/>
          </a:xfrm>
          <a:prstGeom prst="rect">
            <a:avLst/>
          </a:prstGeom>
          <a:noFill/>
        </p:spPr>
        <p:txBody>
          <a:bodyPr wrap="square">
            <a:spAutoFit/>
          </a:bodyPr>
          <a:lstStyle/>
          <a:p>
            <a:pPr>
              <a:lnSpc>
                <a:spcPct val="150000"/>
              </a:lnSpc>
            </a:pPr>
            <a:r>
              <a:rPr lang="vi-VN" sz="3200" b="1" dirty="0">
                <a:latin typeface="+mj-lt"/>
              </a:rPr>
              <a:t>Khí hậu: </a:t>
            </a:r>
            <a:r>
              <a:rPr lang="vi-VN" sz="3200" b="1" dirty="0">
                <a:solidFill>
                  <a:srgbClr val="FF0000"/>
                </a:solidFill>
                <a:latin typeface="+mj-lt"/>
              </a:rPr>
              <a:t>Các đặc điểm về nắng,  mưa, nhiệt độ,… được lặp lại hằng năm của một vùng.</a:t>
            </a:r>
          </a:p>
        </p:txBody>
      </p:sp>
      <p:grpSp>
        <p:nvGrpSpPr>
          <p:cNvPr id="6" name="Group 5">
            <a:extLst>
              <a:ext uri="{FF2B5EF4-FFF2-40B4-BE49-F238E27FC236}">
                <a16:creationId xmlns:a16="http://schemas.microsoft.com/office/drawing/2014/main" id="{91117F5A-7869-3A1B-E23F-6075AB8A4939}"/>
              </a:ext>
            </a:extLst>
          </p:cNvPr>
          <p:cNvGrpSpPr/>
          <p:nvPr/>
        </p:nvGrpSpPr>
        <p:grpSpPr>
          <a:xfrm>
            <a:off x="2228362" y="2666413"/>
            <a:ext cx="6642922" cy="2964366"/>
            <a:chOff x="271226" y="2217234"/>
            <a:chExt cx="6091474" cy="2224591"/>
          </a:xfrm>
        </p:grpSpPr>
        <p:pic>
          <p:nvPicPr>
            <p:cNvPr id="7" name="Picture 2" descr="Cartoon Weather Set - Seasons Nature">
              <a:extLst>
                <a:ext uri="{FF2B5EF4-FFF2-40B4-BE49-F238E27FC236}">
                  <a16:creationId xmlns:a16="http://schemas.microsoft.com/office/drawing/2014/main" id="{94A21FC0-FFFC-44AB-4DE8-60FBEEEDE9B5}"/>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artoon Weather Set - Seasons Nature">
              <a:extLst>
                <a:ext uri="{FF2B5EF4-FFF2-40B4-BE49-F238E27FC236}">
                  <a16:creationId xmlns:a16="http://schemas.microsoft.com/office/drawing/2014/main" id="{E564E33F-E6E9-2D11-8E0A-891E38DD6D61}"/>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artoon Weather Set - Seasons Nature">
              <a:extLst>
                <a:ext uri="{FF2B5EF4-FFF2-40B4-BE49-F238E27FC236}">
                  <a16:creationId xmlns:a16="http://schemas.microsoft.com/office/drawing/2014/main" id="{46E0CFC6-00A8-8236-20E2-5F66FF1CE56D}"/>
                </a:ext>
              </a:extLst>
            </p:cNvPr>
            <p:cNvPicPr>
              <a:picLocks noChangeAspect="1" noChangeArrowheads="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9475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CE0AB5-BF5F-12EF-8E17-C0B6ED2761F1}"/>
              </a:ext>
            </a:extLst>
          </p:cNvPr>
          <p:cNvSpPr txBox="1"/>
          <p:nvPr/>
        </p:nvSpPr>
        <p:spPr>
          <a:xfrm>
            <a:off x="3657600" y="2598645"/>
            <a:ext cx="6079958" cy="1179554"/>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Rạng danh: </a:t>
            </a:r>
            <a:r>
              <a:rPr lang="vi-VN" sz="3200" b="1">
                <a:solidFill>
                  <a:srgbClr val="FF0000"/>
                </a:solidFill>
                <a:effectLst/>
                <a:latin typeface="+mj-lt"/>
                <a:ea typeface="Calibri" panose="020F0502020204030204" pitchFamily="34" charset="0"/>
                <a:cs typeface="Times New Roman" panose="02020603050405020304" pitchFamily="18" charset="0"/>
              </a:rPr>
              <a:t>Làm vẻ vang, làm cho có tiếng tăm.</a:t>
            </a:r>
          </a:p>
        </p:txBody>
      </p:sp>
    </p:spTree>
    <p:extLst>
      <p:ext uri="{BB962C8B-B14F-4D97-AF65-F5344CB8AC3E}">
        <p14:creationId xmlns:p14="http://schemas.microsoft.com/office/powerpoint/2010/main" val="362331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CDDF1F-4128-AFD1-2733-2EB3BBCC5FE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609" b="93207" l="9783" r="95245">
                        <a14:foregroundMark x1="51223" y1="62636" x2="49728" y2="83967"/>
                        <a14:foregroundMark x1="49728" y1="83967" x2="57880" y2="89402"/>
                        <a14:foregroundMark x1="52310" y1="71332" x2="50136" y2="62092"/>
                        <a14:foregroundMark x1="50136" y1="62092" x2="49728" y2="64402"/>
                        <a14:foregroundMark x1="49728" y1="66712" x2="49185" y2="60190"/>
                        <a14:foregroundMark x1="52853" y1="80707" x2="50951" y2="83288"/>
                        <a14:foregroundMark x1="52310" y1="93342" x2="54348" y2="92120"/>
                        <a14:foregroundMark x1="53261" y1="91848" x2="52310" y2="91848"/>
                        <a14:foregroundMark x1="58424" y1="89810" x2="71739" y2="83152"/>
                        <a14:foregroundMark x1="71739" y1="83152" x2="80299" y2="86141"/>
                        <a14:foregroundMark x1="80299" y1="86141" x2="72690" y2="91168"/>
                        <a14:foregroundMark x1="72690" y1="91168" x2="64810" y2="89674"/>
                        <a14:foregroundMark x1="64810" y1="89674" x2="62908" y2="88587"/>
                        <a14:foregroundMark x1="65217" y1="93342" x2="66712" y2="93342"/>
                        <a14:foregroundMark x1="77446" y1="86549" x2="78940" y2="77717"/>
                        <a14:foregroundMark x1="78940" y1="77717" x2="71196" y2="58967"/>
                        <a14:foregroundMark x1="71196" y1="58967" x2="63043" y2="49592"/>
                        <a14:foregroundMark x1="63043" y1="49592" x2="57065" y2="37092"/>
                        <a14:foregroundMark x1="89538" y1="71603" x2="92663" y2="65217"/>
                        <a14:foregroundMark x1="95380" y1="66033" x2="95380" y2="69837"/>
                        <a14:foregroundMark x1="78940" y1="80435" x2="77174" y2="85734"/>
                        <a14:foregroundMark x1="77174" y1="79891" x2="86141" y2="90353"/>
                        <a14:foregroundMark x1="86141" y1="90353" x2="77446" y2="79755"/>
                        <a14:foregroundMark x1="77446" y1="79755" x2="77446" y2="78668"/>
                        <a14:foregroundMark x1="51223" y1="18750" x2="50713" y2="8807"/>
                        <a14:foregroundMark x1="51380" y1="8497" x2="59800" y2="12648"/>
                        <a14:foregroundMark x1="71791" y1="25592" x2="73098" y2="27038"/>
                        <a14:foregroundMark x1="69097" y1="37624" x2="65940" y2="36627"/>
                        <a14:foregroundMark x1="62467" y1="33797" x2="59918" y2="30707"/>
                        <a14:foregroundMark x1="75722" y1="43046" x2="79212" y2="43886"/>
                        <a14:foregroundMark x1="71875" y1="42120" x2="75502" y2="42993"/>
                        <a14:foregroundMark x1="45652" y1="20788" x2="48234" y2="23370"/>
                        <a14:foregroundMark x1="54755" y1="7609" x2="54755" y2="7609"/>
                        <a14:foregroundMark x1="54755" y1="7609" x2="52310" y2="7609"/>
                        <a14:foregroundMark x1="79891" y1="79755" x2="81793" y2="82201"/>
                        <a14:foregroundMark x1="81793" y1="82201" x2="79891" y2="74592"/>
                        <a14:backgroundMark x1="79484" y1="35054" x2="82201" y2="19293"/>
                        <a14:backgroundMark x1="75679" y1="37092" x2="71332" y2="33560"/>
                        <a14:backgroundMark x1="71060" y1="37500" x2="74321" y2="29755"/>
                        <a14:backgroundMark x1="74864" y1="40897" x2="72554" y2="37772"/>
                        <a14:backgroundMark x1="76902" y1="40625" x2="72147" y2="39538"/>
                        <a14:backgroundMark x1="76087" y1="37092" x2="73234" y2="29348"/>
                        <a14:backgroundMark x1="73234" y1="29348" x2="71875" y2="38587"/>
                        <a14:backgroundMark x1="65489" y1="19837" x2="61413" y2="13315"/>
                        <a14:backgroundMark x1="61413" y1="13315" x2="61413" y2="12636"/>
                        <a14:backgroundMark x1="60870" y1="12636" x2="67255" y2="19022"/>
                        <a14:backgroundMark x1="65761" y1="36277" x2="62636" y2="35054"/>
                        <a14:backgroundMark x1="62636" y1="33696" x2="64946" y2="37092"/>
                        <a14:backgroundMark x1="70788" y1="23641" x2="66984" y2="22147"/>
                        <a14:backgroundMark x1="72147" y1="29212" x2="76087" y2="27717"/>
                        <a14:backgroundMark x1="50543" y1="7880" x2="50951" y2="8696"/>
                        <a14:backgroundMark x1="60190" y1="12500" x2="60462" y2="13179"/>
                      </a14:backgroundRemoval>
                    </a14:imgEffect>
                  </a14:imgLayer>
                </a14:imgProps>
              </a:ext>
              <a:ext uri="{28A0092B-C50C-407E-A947-70E740481C1C}">
                <a14:useLocalDpi xmlns:a14="http://schemas.microsoft.com/office/drawing/2010/main" val="0"/>
              </a:ext>
            </a:extLst>
          </a:blip>
          <a:stretch>
            <a:fillRect/>
          </a:stretch>
        </p:blipFill>
        <p:spPr>
          <a:xfrm rot="279139">
            <a:off x="7369331" y="2070889"/>
            <a:ext cx="4932242" cy="4932242"/>
          </a:xfrm>
          <a:prstGeom prst="rect">
            <a:avLst/>
          </a:prstGeom>
        </p:spPr>
      </p:pic>
      <p:sp>
        <p:nvSpPr>
          <p:cNvPr id="5" name="TextBox 4">
            <a:extLst>
              <a:ext uri="{FF2B5EF4-FFF2-40B4-BE49-F238E27FC236}">
                <a16:creationId xmlns:a16="http://schemas.microsoft.com/office/drawing/2014/main" id="{A73FDD88-46A9-17AD-34BD-204A7331A52C}"/>
              </a:ext>
            </a:extLst>
          </p:cNvPr>
          <p:cNvSpPr txBox="1"/>
          <p:nvPr/>
        </p:nvSpPr>
        <p:spPr>
          <a:xfrm>
            <a:off x="3158289" y="1878989"/>
            <a:ext cx="5875422" cy="2312171"/>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Truyền thống: </a:t>
            </a:r>
            <a:r>
              <a:rPr lang="vi-VN" sz="3200" b="1">
                <a:solidFill>
                  <a:srgbClr val="FF0000"/>
                </a:solidFill>
                <a:effectLst/>
                <a:latin typeface="+mj-lt"/>
                <a:ea typeface="Calibri" panose="020F0502020204030204" pitchFamily="34" charset="0"/>
                <a:cs typeface="Times New Roman" panose="02020603050405020304" pitchFamily="18" charset="0"/>
              </a:rPr>
              <a:t>Thói quen thành đã lâu đời trong lỗi sống suy nghĩ được truyền từ thế hệ này sang thế hệ khác.</a:t>
            </a:r>
          </a:p>
        </p:txBody>
      </p:sp>
    </p:spTree>
    <p:extLst>
      <p:ext uri="{BB962C8B-B14F-4D97-AF65-F5344CB8AC3E}">
        <p14:creationId xmlns:p14="http://schemas.microsoft.com/office/powerpoint/2010/main" val="2550652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a:extLst>
              <a:ext uri="{FF2B5EF4-FFF2-40B4-BE49-F238E27FC236}">
                <a16:creationId xmlns:a16="http://schemas.microsoft.com/office/drawing/2014/main" id="{0C671E6F-4928-5B84-A885-91E045354075}"/>
              </a:ext>
            </a:extLst>
          </p:cNvPr>
          <p:cNvPicPr>
            <a:picLocks noChangeAspect="1"/>
          </p:cNvPicPr>
          <p:nvPr>
            <a:videoFile r:link="rId1"/>
            <p:extLst>
              <p:ext uri="{DAA4B4D4-6D71-4841-9C94-3DE7FCFB9230}">
                <p14:media xmlns:p14="http://schemas.microsoft.com/office/powerpoint/2010/main" r:embed="rId2">
                  <p14:trim st="303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45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E7E0B6-F8C5-E486-9907-A9820B3E6FD4}"/>
              </a:ext>
            </a:extLst>
          </p:cNvPr>
          <p:cNvSpPr txBox="1"/>
          <p:nvPr/>
        </p:nvSpPr>
        <p:spPr>
          <a:xfrm>
            <a:off x="2733575" y="2356905"/>
            <a:ext cx="6880688" cy="1224951"/>
          </a:xfrm>
          <a:prstGeom prst="rect">
            <a:avLst/>
          </a:prstGeom>
          <a:noFill/>
        </p:spPr>
        <p:txBody>
          <a:bodyPr wrap="square">
            <a:spAutoFit/>
          </a:bodyPr>
          <a:lstStyle/>
          <a:p>
            <a:pPr>
              <a:lnSpc>
                <a:spcPct val="115000"/>
              </a:lnSpc>
              <a:spcAft>
                <a:spcPts val="800"/>
              </a:spcAft>
            </a:pPr>
            <a:r>
              <a:rPr lang="vi-VN" sz="3200" b="1" dirty="0">
                <a:effectLst/>
                <a:latin typeface="+mj-lt"/>
                <a:ea typeface="Calibri" panose="020F0502020204030204" pitchFamily="34" charset="0"/>
                <a:cs typeface="Times New Roman" panose="02020603050405020304" pitchFamily="18" charset="0"/>
              </a:rPr>
              <a:t>Lịch sử: </a:t>
            </a:r>
            <a:r>
              <a:rPr lang="vi-VN" sz="3200" b="1" dirty="0">
                <a:solidFill>
                  <a:srgbClr val="FF0000"/>
                </a:solidFill>
                <a:effectLst/>
                <a:latin typeface="+mj-lt"/>
                <a:ea typeface="Calibri" panose="020F0502020204030204" pitchFamily="34" charset="0"/>
                <a:cs typeface="Times New Roman" panose="02020603050405020304" pitchFamily="18" charset="0"/>
              </a:rPr>
              <a:t>Là những gì (sự kiện, sự việc) diễn ra trong quá khứ.</a:t>
            </a:r>
          </a:p>
        </p:txBody>
      </p:sp>
    </p:spTree>
    <p:extLst>
      <p:ext uri="{BB962C8B-B14F-4D97-AF65-F5344CB8AC3E}">
        <p14:creationId xmlns:p14="http://schemas.microsoft.com/office/powerpoint/2010/main" val="82022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026" name="Picture 2" descr="Calendar 2015 - Features of Hanoi on Behance">
            <a:extLst>
              <a:ext uri="{FF2B5EF4-FFF2-40B4-BE49-F238E27FC236}">
                <a16:creationId xmlns:a16="http://schemas.microsoft.com/office/drawing/2014/main" id="{397D460A-02FC-49E3-F9F6-F08536702A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654" r="37508"/>
          <a:stretch/>
        </p:blipFill>
        <p:spPr bwMode="auto">
          <a:xfrm>
            <a:off x="8582527" y="4503822"/>
            <a:ext cx="2775284" cy="23020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495C91-8115-6A72-4D83-280BA2106D05}"/>
              </a:ext>
            </a:extLst>
          </p:cNvPr>
          <p:cNvSpPr txBox="1"/>
          <p:nvPr/>
        </p:nvSpPr>
        <p:spPr>
          <a:xfrm>
            <a:off x="3400926" y="2662759"/>
            <a:ext cx="6096000" cy="1179554"/>
          </a:xfrm>
          <a:prstGeom prst="rect">
            <a:avLst/>
          </a:prstGeom>
          <a:noFill/>
        </p:spPr>
        <p:txBody>
          <a:bodyPr wrap="square">
            <a:spAutoFit/>
          </a:bodyPr>
          <a:lstStyle/>
          <a:p>
            <a:pPr algn="just">
              <a:lnSpc>
                <a:spcPct val="115000"/>
              </a:lnSpc>
              <a:spcAft>
                <a:spcPts val="800"/>
              </a:spcAft>
            </a:pPr>
            <a:r>
              <a:rPr lang="vi-VN" sz="3200" b="1">
                <a:effectLst/>
                <a:latin typeface="+mj-lt"/>
                <a:ea typeface="Calibri" panose="020F0502020204030204" pitchFamily="34" charset="0"/>
                <a:cs typeface="Times New Roman" panose="02020603050405020304" pitchFamily="18" charset="0"/>
              </a:rPr>
              <a:t>Thủ đô: </a:t>
            </a:r>
            <a:r>
              <a:rPr lang="vi-VN" sz="3200" b="1">
                <a:solidFill>
                  <a:srgbClr val="FF0000"/>
                </a:solidFill>
                <a:effectLst/>
                <a:latin typeface="+mj-lt"/>
                <a:ea typeface="Calibri" panose="020F0502020204030204" pitchFamily="34" charset="0"/>
                <a:cs typeface="Times New Roman" panose="02020603050405020304" pitchFamily="18" charset="0"/>
              </a:rPr>
              <a:t>Trung tâm hành chính của 1 quốc gia.</a:t>
            </a:r>
          </a:p>
        </p:txBody>
      </p:sp>
      <p:pic>
        <p:nvPicPr>
          <p:cNvPr id="1028" name="Picture 4" descr="Nghệ thuật New York thành Phố New York Clip nghệ thuật - ny. png tải về -  Miễn phí trong suốt Silhouette png Tải về.">
            <a:extLst>
              <a:ext uri="{FF2B5EF4-FFF2-40B4-BE49-F238E27FC236}">
                <a16:creationId xmlns:a16="http://schemas.microsoft.com/office/drawing/2014/main" id="{69E927A9-FEB0-E65F-47B3-438CD3A6BD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78" b="94722" l="10000" r="90000">
                        <a14:foregroundMark x1="12222" y1="5278" x2="11667" y2="19167"/>
                        <a14:foregroundMark x1="11667" y1="19167" x2="14889" y2="39444"/>
                        <a14:foregroundMark x1="14889" y1="39444" x2="19222" y2="54167"/>
                        <a14:foregroundMark x1="19222" y1="54167" x2="18556" y2="75833"/>
                        <a14:foregroundMark x1="18556" y1="75833" x2="18000" y2="78611"/>
                        <a14:foregroundMark x1="16556" y1="68889" x2="13667" y2="94722"/>
                        <a14:foregroundMark x1="13667" y1="94722" x2="12222" y2="93056"/>
                      </a14:backgroundRemoval>
                    </a14:imgEffect>
                  </a14:imgLayer>
                </a14:imgProps>
              </a:ext>
              <a:ext uri="{28A0092B-C50C-407E-A947-70E740481C1C}">
                <a14:useLocalDpi xmlns:a14="http://schemas.microsoft.com/office/drawing/2010/main" val="0"/>
              </a:ext>
            </a:extLst>
          </a:blip>
          <a:srcRect/>
          <a:stretch>
            <a:fillRect/>
          </a:stretch>
        </p:blipFill>
        <p:spPr bwMode="auto">
          <a:xfrm>
            <a:off x="1017170" y="5003132"/>
            <a:ext cx="4286250" cy="1714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D51270B-14E7-D4F1-A914-952B4610AEF9}"/>
              </a:ext>
            </a:extLst>
          </p:cNvPr>
          <p:cNvSpPr txBox="1"/>
          <p:nvPr/>
        </p:nvSpPr>
        <p:spPr>
          <a:xfrm>
            <a:off x="-3251534" y="1543050"/>
            <a:ext cx="2775284" cy="2677656"/>
          </a:xfrm>
          <a:prstGeom prst="rect">
            <a:avLst/>
          </a:prstGeom>
          <a:noFill/>
        </p:spPr>
        <p:txBody>
          <a:bodyPr wrap="square" rtlCol="0">
            <a:spAutoFit/>
          </a:bodyPr>
          <a:lstStyle/>
          <a:p>
            <a:r>
              <a:rPr lang="en-US" sz="2800">
                <a:solidFill>
                  <a:srgbClr val="FF0000"/>
                </a:solidFill>
              </a:rPr>
              <a:t>Ở trang slide này thì giáo viên có thể hỏi thêm câu hỏi cho HS là “thủ đô của nước mình là gì?”</a:t>
            </a:r>
          </a:p>
        </p:txBody>
      </p:sp>
    </p:spTree>
    <p:extLst>
      <p:ext uri="{BB962C8B-B14F-4D97-AF65-F5344CB8AC3E}">
        <p14:creationId xmlns:p14="http://schemas.microsoft.com/office/powerpoint/2010/main" val="32757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A7E2174-529E-DF98-7AE1-98F2045AFFCC}"/>
              </a:ext>
            </a:extLst>
          </p:cNvPr>
          <p:cNvSpPr txBox="1"/>
          <p:nvPr/>
        </p:nvSpPr>
        <p:spPr>
          <a:xfrm>
            <a:off x="1947051" y="676967"/>
            <a:ext cx="9063789" cy="4962384"/>
          </a:xfrm>
          <a:prstGeom prst="rect">
            <a:avLst/>
          </a:prstGeom>
          <a:noFill/>
        </p:spPr>
        <p:txBody>
          <a:bodyPr wrap="square">
            <a:spAutoFit/>
          </a:bodyPr>
          <a:lstStyle/>
          <a:p>
            <a:pPr marL="457200" indent="-457200" algn="just">
              <a:lnSpc>
                <a:spcPct val="115000"/>
              </a:lnSpc>
              <a:spcAft>
                <a:spcPts val="800"/>
              </a:spcAft>
              <a:buFont typeface="Symbol" panose="05050102010706020507" pitchFamily="18" charset="2"/>
              <a:buChar char="-"/>
            </a:pPr>
            <a:r>
              <a:rPr lang="vi-VN" sz="2800" b="1" dirty="0">
                <a:effectLst/>
                <a:latin typeface="+mj-lt"/>
                <a:ea typeface="Times New Roman" panose="02020603050405020304" pitchFamily="18" charset="0"/>
                <a:cs typeface="Times New Roman" panose="02020603050405020304" pitchFamily="18" charset="0"/>
              </a:rPr>
              <a:t>Khí hậu: </a:t>
            </a:r>
            <a:r>
              <a:rPr lang="en-US"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vi-VN" sz="2800" b="1" dirty="0">
                <a:solidFill>
                  <a:srgbClr val="FF0000"/>
                </a:solidFill>
                <a:effectLst/>
                <a:latin typeface="+mj-lt"/>
                <a:ea typeface="Times New Roman" panose="02020603050405020304" pitchFamily="18" charset="0"/>
                <a:cs typeface="Times New Roman" panose="02020603050405020304" pitchFamily="18" charset="0"/>
              </a:rPr>
              <a:t>ác đặc điểm về nắng, </a:t>
            </a:r>
            <a:r>
              <a:rPr lang="en-US" sz="2800" b="1" dirty="0">
                <a:solidFill>
                  <a:srgbClr val="FF0000"/>
                </a:solidFill>
                <a:latin typeface="+mj-lt"/>
                <a:ea typeface="Calibri" panose="020F0502020204030204" pitchFamily="34" charset="0"/>
                <a:cs typeface="Times New Roman" panose="02020603050405020304" pitchFamily="18" charset="0"/>
              </a:rPr>
              <a:t> </a:t>
            </a:r>
            <a:r>
              <a:rPr lang="vi-VN" sz="2800" b="1" dirty="0">
                <a:solidFill>
                  <a:srgbClr val="FF0000"/>
                </a:solidFill>
                <a:effectLst/>
                <a:latin typeface="+mj-lt"/>
                <a:ea typeface="Times New Roman" panose="02020603050405020304" pitchFamily="18" charset="0"/>
                <a:cs typeface="Times New Roman" panose="02020603050405020304" pitchFamily="18" charset="0"/>
              </a:rPr>
              <a:t>mưa, nhiệt độ,… được lặp lại hằng năm của một vùng.</a:t>
            </a:r>
            <a:endParaRPr lang="en-US" sz="2800" b="1" dirty="0">
              <a:solidFill>
                <a:srgbClr val="FF0000"/>
              </a:solidFill>
              <a:effectLst/>
              <a:latin typeface="+mj-lt"/>
              <a:ea typeface="Times New Roman" panose="02020603050405020304" pitchFamily="18" charset="0"/>
              <a:cs typeface="Times New Roman" panose="02020603050405020304" pitchFamily="18" charset="0"/>
            </a:endParaRPr>
          </a:p>
          <a:p>
            <a:pPr marL="457200" indent="-457200" algn="just">
              <a:lnSpc>
                <a:spcPct val="115000"/>
              </a:lnSpc>
              <a:spcAft>
                <a:spcPts val="800"/>
              </a:spcAft>
              <a:buFont typeface="Symbol" panose="05050102010706020507" pitchFamily="18" charset="2"/>
              <a:buChar char="-"/>
            </a:pPr>
            <a:r>
              <a:rPr lang="vi-VN" sz="2800" b="1" dirty="0">
                <a:effectLst/>
                <a:latin typeface="+mj-lt"/>
                <a:ea typeface="Calibri" panose="020F0502020204030204" pitchFamily="34" charset="0"/>
                <a:cs typeface="Times New Roman" panose="02020603050405020304" pitchFamily="18" charset="0"/>
              </a:rPr>
              <a:t>Rạng danh: </a:t>
            </a:r>
            <a:r>
              <a:rPr lang="vi-VN" sz="2800" b="1" dirty="0">
                <a:solidFill>
                  <a:srgbClr val="FF0000"/>
                </a:solidFill>
                <a:effectLst/>
                <a:latin typeface="+mj-lt"/>
                <a:ea typeface="Calibri" panose="020F0502020204030204" pitchFamily="34" charset="0"/>
                <a:cs typeface="Times New Roman" panose="02020603050405020304" pitchFamily="18" charset="0"/>
              </a:rPr>
              <a:t>Làm vẻ vang, làm cho có tiếng tăm.</a:t>
            </a:r>
          </a:p>
          <a:p>
            <a:pPr marL="457200" indent="-457200" algn="just">
              <a:lnSpc>
                <a:spcPct val="115000"/>
              </a:lnSpc>
              <a:spcAft>
                <a:spcPts val="800"/>
              </a:spcAft>
              <a:buFont typeface="Symbol" panose="05050102010706020507" pitchFamily="18" charset="2"/>
              <a:buChar char="-"/>
            </a:pPr>
            <a:r>
              <a:rPr lang="vi-VN" sz="2800" b="1" dirty="0">
                <a:effectLst/>
                <a:latin typeface="+mj-lt"/>
                <a:ea typeface="Calibri" panose="020F0502020204030204" pitchFamily="34" charset="0"/>
                <a:cs typeface="Times New Roman" panose="02020603050405020304" pitchFamily="18" charset="0"/>
              </a:rPr>
              <a:t>Truyền thống: </a:t>
            </a:r>
            <a:r>
              <a:rPr lang="vi-VN" sz="2800" b="1" dirty="0">
                <a:solidFill>
                  <a:srgbClr val="FF0000"/>
                </a:solidFill>
                <a:effectLst/>
                <a:latin typeface="+mj-lt"/>
                <a:ea typeface="Calibri" panose="020F0502020204030204" pitchFamily="34" charset="0"/>
                <a:cs typeface="Times New Roman" panose="02020603050405020304" pitchFamily="18" charset="0"/>
              </a:rPr>
              <a:t>Thói quen thành đã lâu đời trong lỗi sống suy nghĩ được truyền từ thế hệ này sang thế hệ khác.</a:t>
            </a:r>
          </a:p>
          <a:p>
            <a:pPr marL="457200" indent="-457200" algn="just">
              <a:lnSpc>
                <a:spcPct val="115000"/>
              </a:lnSpc>
              <a:spcAft>
                <a:spcPts val="800"/>
              </a:spcAft>
              <a:buFont typeface="Symbol" panose="05050102010706020507" pitchFamily="18" charset="2"/>
              <a:buChar char="-"/>
            </a:pPr>
            <a:r>
              <a:rPr lang="vi-VN" sz="2800" b="1" dirty="0">
                <a:effectLst/>
                <a:latin typeface="+mj-lt"/>
                <a:ea typeface="Calibri" panose="020F0502020204030204" pitchFamily="34" charset="0"/>
                <a:cs typeface="Times New Roman" panose="02020603050405020304" pitchFamily="18" charset="0"/>
              </a:rPr>
              <a:t>Lịch sử: </a:t>
            </a:r>
            <a:r>
              <a:rPr lang="vi-VN" sz="2800" b="1" dirty="0">
                <a:solidFill>
                  <a:srgbClr val="FF0000"/>
                </a:solidFill>
                <a:latin typeface="+mj-lt"/>
                <a:ea typeface="Calibri" panose="020F0502020204030204" pitchFamily="34" charset="0"/>
                <a:cs typeface="Times New Roman" panose="02020603050405020304" pitchFamily="18" charset="0"/>
              </a:rPr>
              <a:t>Là những gì (sự kiện, sự việc) diễn ra trong quá khứ.</a:t>
            </a:r>
            <a:endParaRPr lang="vi-VN" sz="2800" b="1" dirty="0">
              <a:solidFill>
                <a:srgbClr val="FF0000"/>
              </a:solidFill>
              <a:effectLst/>
              <a:latin typeface="+mj-lt"/>
              <a:ea typeface="Calibri" panose="020F0502020204030204" pitchFamily="34" charset="0"/>
              <a:cs typeface="Times New Roman" panose="02020603050405020304" pitchFamily="18" charset="0"/>
            </a:endParaRPr>
          </a:p>
          <a:p>
            <a:pPr marL="457200" indent="-457200" algn="just">
              <a:lnSpc>
                <a:spcPct val="115000"/>
              </a:lnSpc>
              <a:spcAft>
                <a:spcPts val="800"/>
              </a:spcAft>
              <a:buFont typeface="Symbol" panose="05050102010706020507" pitchFamily="18" charset="2"/>
              <a:buChar char="-"/>
            </a:pPr>
            <a:r>
              <a:rPr lang="vi-VN" sz="2800" b="1" dirty="0">
                <a:effectLst/>
                <a:latin typeface="+mj-lt"/>
                <a:ea typeface="Calibri" panose="020F0502020204030204" pitchFamily="34" charset="0"/>
                <a:cs typeface="Times New Roman" panose="02020603050405020304" pitchFamily="18" charset="0"/>
              </a:rPr>
              <a:t>Thủ đô: </a:t>
            </a:r>
            <a:r>
              <a:rPr lang="vi-VN" sz="2800" b="1" dirty="0">
                <a:solidFill>
                  <a:srgbClr val="FF0000"/>
                </a:solidFill>
                <a:effectLst/>
                <a:latin typeface="+mj-lt"/>
                <a:ea typeface="Calibri" panose="020F0502020204030204" pitchFamily="34" charset="0"/>
                <a:cs typeface="Times New Roman" panose="02020603050405020304" pitchFamily="18" charset="0"/>
              </a:rPr>
              <a:t>Trung tâm hành chính của 1 quốc gia.</a:t>
            </a:r>
          </a:p>
        </p:txBody>
      </p:sp>
    </p:spTree>
    <p:extLst>
      <p:ext uri="{BB962C8B-B14F-4D97-AF65-F5344CB8AC3E}">
        <p14:creationId xmlns:p14="http://schemas.microsoft.com/office/powerpoint/2010/main" val="2327809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A5E11EB-8299-CE42-1561-A35E01E459CD}"/>
              </a:ext>
            </a:extLst>
          </p:cNvPr>
          <p:cNvSpPr txBox="1"/>
          <p:nvPr/>
        </p:nvSpPr>
        <p:spPr>
          <a:xfrm>
            <a:off x="3600110" y="783194"/>
            <a:ext cx="4991780" cy="584775"/>
          </a:xfrm>
          <a:prstGeom prst="rect">
            <a:avLst/>
          </a:prstGeom>
          <a:solidFill>
            <a:schemeClr val="bg1">
              <a:lumMod val="95000"/>
            </a:schemeClr>
          </a:solidFill>
          <a:ln>
            <a:noFill/>
          </a:ln>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LUYỆN ĐỌC </a:t>
            </a:r>
            <a:r>
              <a:rPr lang="vi-VN" sz="3200" b="1" dirty="0">
                <a:solidFill>
                  <a:srgbClr val="FF0000"/>
                </a:solidFill>
                <a:latin typeface="Times New Roman" panose="02020603050405020304" pitchFamily="18" charset="0"/>
                <a:cs typeface="Times New Roman" panose="02020603050405020304" pitchFamily="18" charset="0"/>
              </a:rPr>
              <a:t>CÂU KHÓ</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17185C7-7DFE-4BEC-97FF-CB2D65E53BB7}"/>
              </a:ext>
            </a:extLst>
          </p:cNvPr>
          <p:cNvSpPr txBox="1"/>
          <p:nvPr/>
        </p:nvSpPr>
        <p:spPr>
          <a:xfrm>
            <a:off x="1427747" y="2180741"/>
            <a:ext cx="9336505" cy="2496517"/>
          </a:xfrm>
          <a:prstGeom prst="rect">
            <a:avLst/>
          </a:prstGeom>
          <a:noFill/>
        </p:spPr>
        <p:txBody>
          <a:bodyPr wrap="square">
            <a:spAutoFit/>
          </a:bodyPr>
          <a:lstStyle/>
          <a:p>
            <a:pPr>
              <a:lnSpc>
                <a:spcPct val="150000"/>
              </a:lnSpc>
            </a:pPr>
            <a:r>
              <a:rPr lang="vi-VN" sz="3600">
                <a:effectLst/>
                <a:latin typeface="Times New Roman" panose="02020603050405020304" pitchFamily="18" charset="0"/>
                <a:ea typeface="Calibri" panose="020F0502020204030204" pitchFamily="34" charset="0"/>
              </a:rPr>
              <a:t>Việt Nam có những vị anh hùng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có công lớn với đất nước như: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Hai Bà Trưng,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Bà Triệu,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Trần Hưng Đạo,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Quang Trung, </a:t>
            </a:r>
            <a:r>
              <a:rPr lang="en-US" sz="3600">
                <a:effectLst/>
                <a:latin typeface="Times New Roman" panose="02020603050405020304" pitchFamily="18" charset="0"/>
                <a:ea typeface="Calibri" panose="020F0502020204030204" pitchFamily="34" charset="0"/>
              </a:rPr>
              <a:t> </a:t>
            </a:r>
            <a:r>
              <a:rPr lang="vi-VN" sz="3600">
                <a:effectLst/>
                <a:latin typeface="Times New Roman" panose="02020603050405020304" pitchFamily="18" charset="0"/>
                <a:ea typeface="Calibri" panose="020F0502020204030204" pitchFamily="34" charset="0"/>
              </a:rPr>
              <a:t>Hồ Chí Minh</a:t>
            </a:r>
            <a:r>
              <a:rPr lang="en-US" sz="3600">
                <a:effectLst/>
                <a:latin typeface="Times New Roman" panose="02020603050405020304" pitchFamily="18" charset="0"/>
                <a:ea typeface="Calibri" panose="020F0502020204030204" pitchFamily="34" charset="0"/>
              </a:rPr>
              <a:t>,</a:t>
            </a:r>
            <a:r>
              <a:rPr lang="vi-VN" sz="3600">
                <a:effectLst/>
                <a:latin typeface="Times New Roman" panose="02020603050405020304" pitchFamily="18" charset="0"/>
                <a:ea typeface="Calibri" panose="020F0502020204030204" pitchFamily="34" charset="0"/>
              </a:rPr>
              <a:t>…</a:t>
            </a:r>
            <a:endParaRPr lang="en-US" sz="3600"/>
          </a:p>
        </p:txBody>
      </p:sp>
      <p:sp>
        <p:nvSpPr>
          <p:cNvPr id="5" name="TextBox 4">
            <a:extLst>
              <a:ext uri="{FF2B5EF4-FFF2-40B4-BE49-F238E27FC236}">
                <a16:creationId xmlns:a16="http://schemas.microsoft.com/office/drawing/2014/main" id="{8DBE8A54-D72F-FDEE-C78C-3CDF23116F95}"/>
              </a:ext>
            </a:extLst>
          </p:cNvPr>
          <p:cNvSpPr txBox="1"/>
          <p:nvPr/>
        </p:nvSpPr>
        <p:spPr>
          <a:xfrm>
            <a:off x="7267079" y="2372433"/>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6" name="TextBox 5">
            <a:extLst>
              <a:ext uri="{FF2B5EF4-FFF2-40B4-BE49-F238E27FC236}">
                <a16:creationId xmlns:a16="http://schemas.microsoft.com/office/drawing/2014/main" id="{DE5DDC4F-3458-9E0E-C0AF-D640A6452EDB}"/>
              </a:ext>
            </a:extLst>
          </p:cNvPr>
          <p:cNvSpPr txBox="1"/>
          <p:nvPr/>
        </p:nvSpPr>
        <p:spPr>
          <a:xfrm>
            <a:off x="4010529" y="3176683"/>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7" name="TextBox 6">
            <a:extLst>
              <a:ext uri="{FF2B5EF4-FFF2-40B4-BE49-F238E27FC236}">
                <a16:creationId xmlns:a16="http://schemas.microsoft.com/office/drawing/2014/main" id="{69971F6B-59E2-5079-DC36-7A7EA44F8248}"/>
              </a:ext>
            </a:extLst>
          </p:cNvPr>
          <p:cNvSpPr txBox="1"/>
          <p:nvPr/>
        </p:nvSpPr>
        <p:spPr>
          <a:xfrm>
            <a:off x="6785814" y="3210456"/>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8" name="TextBox 7">
            <a:extLst>
              <a:ext uri="{FF2B5EF4-FFF2-40B4-BE49-F238E27FC236}">
                <a16:creationId xmlns:a16="http://schemas.microsoft.com/office/drawing/2014/main" id="{19FE42E2-4E39-7C66-0EB4-61B4BC0D0BE6}"/>
              </a:ext>
            </a:extLst>
          </p:cNvPr>
          <p:cNvSpPr txBox="1"/>
          <p:nvPr/>
        </p:nvSpPr>
        <p:spPr>
          <a:xfrm>
            <a:off x="3471773" y="4030927"/>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9" name="TextBox 8">
            <a:extLst>
              <a:ext uri="{FF2B5EF4-FFF2-40B4-BE49-F238E27FC236}">
                <a16:creationId xmlns:a16="http://schemas.microsoft.com/office/drawing/2014/main" id="{6BC01A1F-754B-31EB-A766-5DAB2F1BA43A}"/>
              </a:ext>
            </a:extLst>
          </p:cNvPr>
          <p:cNvSpPr txBox="1"/>
          <p:nvPr/>
        </p:nvSpPr>
        <p:spPr>
          <a:xfrm>
            <a:off x="6256423" y="4030926"/>
            <a:ext cx="352926" cy="646331"/>
          </a:xfrm>
          <a:prstGeom prst="rect">
            <a:avLst/>
          </a:prstGeom>
          <a:noFill/>
        </p:spPr>
        <p:txBody>
          <a:bodyPr wrap="square" rtlCol="0">
            <a:spAutoFit/>
          </a:bodyPr>
          <a:lstStyle/>
          <a:p>
            <a:r>
              <a:rPr lang="en-US" sz="3600" b="1">
                <a:solidFill>
                  <a:srgbClr val="FF0000"/>
                </a:solidFill>
              </a:rPr>
              <a:t>/</a:t>
            </a:r>
            <a:endParaRPr lang="en-US" sz="3600" b="1"/>
          </a:p>
        </p:txBody>
      </p:sp>
      <p:sp>
        <p:nvSpPr>
          <p:cNvPr id="10" name="TextBox 9">
            <a:extLst>
              <a:ext uri="{FF2B5EF4-FFF2-40B4-BE49-F238E27FC236}">
                <a16:creationId xmlns:a16="http://schemas.microsoft.com/office/drawing/2014/main" id="{0FF9398E-8B9B-EA06-FCB2-A136C01CC808}"/>
              </a:ext>
            </a:extLst>
          </p:cNvPr>
          <p:cNvSpPr txBox="1"/>
          <p:nvPr/>
        </p:nvSpPr>
        <p:spPr>
          <a:xfrm>
            <a:off x="9423394" y="4030926"/>
            <a:ext cx="891677" cy="1200329"/>
          </a:xfrm>
          <a:prstGeom prst="rect">
            <a:avLst/>
          </a:prstGeom>
          <a:noFill/>
        </p:spPr>
        <p:txBody>
          <a:bodyPr wrap="square" rtlCol="0">
            <a:spAutoFit/>
          </a:bodyPr>
          <a:lstStyle/>
          <a:p>
            <a:r>
              <a:rPr lang="en-US" sz="3600" b="1">
                <a:solidFill>
                  <a:srgbClr val="FF0000"/>
                </a:solidFill>
              </a:rPr>
              <a:t>//</a:t>
            </a:r>
            <a:endParaRPr lang="en-US" sz="3600" b="1"/>
          </a:p>
          <a:p>
            <a:endParaRPr lang="en-US" sz="3600" b="1"/>
          </a:p>
        </p:txBody>
      </p:sp>
      <p:sp>
        <p:nvSpPr>
          <p:cNvPr id="11" name="TextBox 10">
            <a:extLst>
              <a:ext uri="{FF2B5EF4-FFF2-40B4-BE49-F238E27FC236}">
                <a16:creationId xmlns:a16="http://schemas.microsoft.com/office/drawing/2014/main" id="{6DA1BD01-7782-803B-570A-73710F94A8B2}"/>
              </a:ext>
            </a:extLst>
          </p:cNvPr>
          <p:cNvSpPr txBox="1"/>
          <p:nvPr/>
        </p:nvSpPr>
        <p:spPr>
          <a:xfrm>
            <a:off x="8775033" y="3176683"/>
            <a:ext cx="352926" cy="646331"/>
          </a:xfrm>
          <a:prstGeom prst="rect">
            <a:avLst/>
          </a:prstGeom>
          <a:noFill/>
        </p:spPr>
        <p:txBody>
          <a:bodyPr wrap="square" rtlCol="0">
            <a:spAutoFit/>
          </a:bodyPr>
          <a:lstStyle/>
          <a:p>
            <a:r>
              <a:rPr lang="en-US" sz="3600" b="1">
                <a:solidFill>
                  <a:srgbClr val="FF0000"/>
                </a:solidFill>
              </a:rPr>
              <a:t>/</a:t>
            </a:r>
            <a:endParaRPr lang="en-US" sz="3600" b="1"/>
          </a:p>
        </p:txBody>
      </p:sp>
    </p:spTree>
    <p:extLst>
      <p:ext uri="{BB962C8B-B14F-4D97-AF65-F5344CB8AC3E}">
        <p14:creationId xmlns:p14="http://schemas.microsoft.com/office/powerpoint/2010/main" val="273351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4722450" cy="700229"/>
            <a:chOff x="527970" y="-16256"/>
            <a:chExt cx="3379460"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1076662" y="14415"/>
              <a:ext cx="2830768" cy="440360"/>
            </a:xfrm>
            <a:prstGeom prst="rect">
              <a:avLst/>
            </a:prstGeom>
            <a:noFill/>
          </p:spPr>
          <p:txBody>
            <a:bodyPr wrap="square" rtlCol="0">
              <a:spAutoFit/>
            </a:bodyPr>
            <a:lstStyle/>
            <a:p>
              <a:pPr>
                <a:lnSpc>
                  <a:spcPct val="150000"/>
                </a:lnSpc>
              </a:pPr>
              <a:r>
                <a:rPr lang="vi-VN" sz="2400" b="1" dirty="0">
                  <a:solidFill>
                    <a:schemeClr val="accent1">
                      <a:lumMod val="50000"/>
                    </a:schemeClr>
                  </a:solidFill>
                  <a:latin typeface="+mj-lt"/>
                </a:rPr>
                <a:t>ĐỌC</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dirty="0">
                <a:latin typeface="+mj-lt"/>
              </a:rPr>
              <a:t>	</a:t>
            </a:r>
            <a:r>
              <a:rPr lang="vi-VN" sz="2400" dirty="0">
                <a:latin typeface="+mj-lt"/>
              </a:rPr>
              <a:t>Đất nước mình có ba miền Bắc, Trung, Nam với khí hậu khác nhau. Miền Bắc và miền Trung một năm có bốn mùa: </a:t>
            </a:r>
            <a:r>
              <a:rPr lang="en-US" sz="2400" dirty="0">
                <a:latin typeface="+mj-lt"/>
              </a:rPr>
              <a:t>   </a:t>
            </a:r>
            <a:r>
              <a:rPr lang="en-US" sz="2400" dirty="0">
                <a:latin typeface="Times New Roman" panose="02020603050405020304" pitchFamily="18" charset="0"/>
                <a:cs typeface="Times New Roman" panose="02020603050405020304" pitchFamily="18" charset="0"/>
              </a:rPr>
              <a:t>X</a:t>
            </a:r>
            <a:r>
              <a:rPr lang="vi-VN" sz="2400" dirty="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4079109" y="576918"/>
            <a:ext cx="4704757"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10" name="TextBox 9">
            <a:extLst>
              <a:ext uri="{FF2B5EF4-FFF2-40B4-BE49-F238E27FC236}">
                <a16:creationId xmlns:a16="http://schemas.microsoft.com/office/drawing/2014/main" id="{42EDC125-8A9D-FB64-6B76-2F5CABF11140}"/>
              </a:ext>
            </a:extLst>
          </p:cNvPr>
          <p:cNvSpPr txBox="1"/>
          <p:nvPr/>
        </p:nvSpPr>
        <p:spPr>
          <a:xfrm>
            <a:off x="10980987" y="1203500"/>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1" name="TextBox 10">
            <a:extLst>
              <a:ext uri="{FF2B5EF4-FFF2-40B4-BE49-F238E27FC236}">
                <a16:creationId xmlns:a16="http://schemas.microsoft.com/office/drawing/2014/main" id="{BFEDAC96-BBD9-FE42-84A8-2EA7A02F58F9}"/>
              </a:ext>
            </a:extLst>
          </p:cNvPr>
          <p:cNvSpPr txBox="1"/>
          <p:nvPr/>
        </p:nvSpPr>
        <p:spPr>
          <a:xfrm>
            <a:off x="9411508" y="1572901"/>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3" name="TextBox 12">
            <a:extLst>
              <a:ext uri="{FF2B5EF4-FFF2-40B4-BE49-F238E27FC236}">
                <a16:creationId xmlns:a16="http://schemas.microsoft.com/office/drawing/2014/main" id="{87AF91B2-9C8E-306C-31C6-5A6F3CCDD8C2}"/>
              </a:ext>
            </a:extLst>
          </p:cNvPr>
          <p:cNvSpPr txBox="1"/>
          <p:nvPr/>
        </p:nvSpPr>
        <p:spPr>
          <a:xfrm>
            <a:off x="7208949" y="1185133"/>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5" name="TextBox 14">
            <a:extLst>
              <a:ext uri="{FF2B5EF4-FFF2-40B4-BE49-F238E27FC236}">
                <a16:creationId xmlns:a16="http://schemas.microsoft.com/office/drawing/2014/main" id="{A8DED664-6670-547C-1FD9-E7D131481066}"/>
              </a:ext>
            </a:extLst>
          </p:cNvPr>
          <p:cNvSpPr txBox="1"/>
          <p:nvPr/>
        </p:nvSpPr>
        <p:spPr>
          <a:xfrm>
            <a:off x="7710209" y="2524947"/>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6" name="TextBox 15">
            <a:extLst>
              <a:ext uri="{FF2B5EF4-FFF2-40B4-BE49-F238E27FC236}">
                <a16:creationId xmlns:a16="http://schemas.microsoft.com/office/drawing/2014/main" id="{D4A98B5B-79EF-6855-D6DF-BE5CAAC423F2}"/>
              </a:ext>
            </a:extLst>
          </p:cNvPr>
          <p:cNvSpPr txBox="1"/>
          <p:nvPr/>
        </p:nvSpPr>
        <p:spPr>
          <a:xfrm>
            <a:off x="4316243" y="2860062"/>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18" name="TextBox 17">
            <a:extLst>
              <a:ext uri="{FF2B5EF4-FFF2-40B4-BE49-F238E27FC236}">
                <a16:creationId xmlns:a16="http://schemas.microsoft.com/office/drawing/2014/main" id="{2341D7EC-C20A-EFBF-806C-84318CCAC1E3}"/>
              </a:ext>
            </a:extLst>
          </p:cNvPr>
          <p:cNvSpPr txBox="1"/>
          <p:nvPr/>
        </p:nvSpPr>
        <p:spPr>
          <a:xfrm>
            <a:off x="5198559" y="3714788"/>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1" name="TextBox 20">
            <a:extLst>
              <a:ext uri="{FF2B5EF4-FFF2-40B4-BE49-F238E27FC236}">
                <a16:creationId xmlns:a16="http://schemas.microsoft.com/office/drawing/2014/main" id="{9287851B-5680-895A-DBEB-5F4BEEC82600}"/>
              </a:ext>
            </a:extLst>
          </p:cNvPr>
          <p:cNvSpPr txBox="1"/>
          <p:nvPr/>
        </p:nvSpPr>
        <p:spPr>
          <a:xfrm>
            <a:off x="6302349" y="4086116"/>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3" name="TextBox 22">
            <a:extLst>
              <a:ext uri="{FF2B5EF4-FFF2-40B4-BE49-F238E27FC236}">
                <a16:creationId xmlns:a16="http://schemas.microsoft.com/office/drawing/2014/main" id="{558F3744-54EA-68E4-7479-0C8C95738155}"/>
              </a:ext>
            </a:extLst>
          </p:cNvPr>
          <p:cNvSpPr txBox="1"/>
          <p:nvPr/>
        </p:nvSpPr>
        <p:spPr>
          <a:xfrm>
            <a:off x="4359442" y="4499618"/>
            <a:ext cx="256636" cy="461665"/>
          </a:xfrm>
          <a:prstGeom prst="rect">
            <a:avLst/>
          </a:prstGeom>
          <a:noFill/>
        </p:spPr>
        <p:txBody>
          <a:bodyPr wrap="square" rtlCol="0">
            <a:spAutoFit/>
          </a:bodyPr>
          <a:lstStyle/>
          <a:p>
            <a:r>
              <a:rPr lang="en-US" sz="2400" b="1" dirty="0">
                <a:solidFill>
                  <a:srgbClr val="FF0000"/>
                </a:solidFill>
              </a:rPr>
              <a:t>/</a:t>
            </a:r>
            <a:endParaRPr lang="en-US" sz="2400" b="1" dirty="0"/>
          </a:p>
        </p:txBody>
      </p:sp>
      <p:sp>
        <p:nvSpPr>
          <p:cNvPr id="25" name="TextBox 24">
            <a:extLst>
              <a:ext uri="{FF2B5EF4-FFF2-40B4-BE49-F238E27FC236}">
                <a16:creationId xmlns:a16="http://schemas.microsoft.com/office/drawing/2014/main" id="{20C992FA-57A7-AF77-37E4-3111E3EDAB0A}"/>
              </a:ext>
            </a:extLst>
          </p:cNvPr>
          <p:cNvSpPr txBox="1"/>
          <p:nvPr/>
        </p:nvSpPr>
        <p:spPr>
          <a:xfrm>
            <a:off x="4574521" y="6069278"/>
            <a:ext cx="258279" cy="461665"/>
          </a:xfrm>
          <a:prstGeom prst="rect">
            <a:avLst/>
          </a:prstGeom>
          <a:noFill/>
        </p:spPr>
        <p:txBody>
          <a:bodyPr wrap="square" rtlCol="0">
            <a:spAutoFit/>
          </a:bodyPr>
          <a:lstStyle/>
          <a:p>
            <a:r>
              <a:rPr lang="en-US" sz="2400" b="1">
                <a:solidFill>
                  <a:srgbClr val="FF0000"/>
                </a:solidFill>
              </a:rPr>
              <a:t>/</a:t>
            </a:r>
            <a:endParaRPr lang="en-US" sz="2400" b="1"/>
          </a:p>
        </p:txBody>
      </p:sp>
      <p:sp>
        <p:nvSpPr>
          <p:cNvPr id="26" name="TextBox 25">
            <a:extLst>
              <a:ext uri="{FF2B5EF4-FFF2-40B4-BE49-F238E27FC236}">
                <a16:creationId xmlns:a16="http://schemas.microsoft.com/office/drawing/2014/main" id="{DDC673CD-A934-CEB1-0CF4-FA14D3562D42}"/>
              </a:ext>
            </a:extLst>
          </p:cNvPr>
          <p:cNvSpPr txBox="1"/>
          <p:nvPr/>
        </p:nvSpPr>
        <p:spPr>
          <a:xfrm>
            <a:off x="8974183" y="391759"/>
            <a:ext cx="2850473" cy="461665"/>
          </a:xfrm>
          <a:prstGeom prst="rect">
            <a:avLst/>
          </a:prstGeom>
          <a:solidFill>
            <a:schemeClr val="accent4">
              <a:lumMod val="40000"/>
              <a:lumOff val="60000"/>
            </a:schemeClr>
          </a:solidFill>
          <a:ln>
            <a:noFill/>
          </a:ln>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ĐỌC THEO CÂU</a:t>
            </a:r>
            <a:endParaRPr 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00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P spid="15" grpId="0"/>
      <p:bldP spid="16" grpId="0"/>
      <p:bldP spid="18" grpId="0"/>
      <p:bldP spid="21" grpId="0"/>
      <p:bldP spid="23" grpId="0"/>
      <p:bldP spid="25" grpId="0"/>
      <p:bldP spid="2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a:ln>
              <a:noFill/>
            </a:ln>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0877"/>
            <a:ext cx="10668000" cy="1200329"/>
          </a:xfrm>
          <a:prstGeom prst="rect">
            <a:avLst/>
          </a:prstGeom>
          <a:noFill/>
        </p:spPr>
        <p:txBody>
          <a:bodyPr wrap="square" rtlCol="0">
            <a:spAutoFit/>
          </a:bodyPr>
          <a:lstStyle/>
          <a:p>
            <a:pPr algn="just">
              <a:tabLst>
                <a:tab pos="512763"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149262" y="532324"/>
            <a:ext cx="6096000"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8"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9840160" y="391759"/>
            <a:ext cx="1984496" cy="461665"/>
          </a:xfrm>
          <a:prstGeom prst="rect">
            <a:avLst/>
          </a:prstGeom>
          <a:solidFill>
            <a:schemeClr val="accent4">
              <a:lumMod val="40000"/>
              <a:lumOff val="60000"/>
            </a:schemeClr>
          </a:solidFill>
          <a:ln>
            <a:noFill/>
          </a:ln>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CHIA ĐOẠN</a:t>
            </a:r>
          </a:p>
        </p:txBody>
      </p:sp>
      <p:sp>
        <p:nvSpPr>
          <p:cNvPr id="7" name="Oval 6">
            <a:extLst>
              <a:ext uri="{FF2B5EF4-FFF2-40B4-BE49-F238E27FC236}">
                <a16:creationId xmlns:a16="http://schemas.microsoft.com/office/drawing/2014/main" id="{8BFD9094-F5AE-151D-7B76-668CB111EDCA}"/>
              </a:ext>
            </a:extLst>
          </p:cNvPr>
          <p:cNvSpPr/>
          <p:nvPr/>
        </p:nvSpPr>
        <p:spPr>
          <a:xfrm>
            <a:off x="988386" y="1180190"/>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a:t>
            </a:r>
            <a:endParaRPr lang="en-US" sz="2800"/>
          </a:p>
        </p:txBody>
      </p:sp>
      <p:sp>
        <p:nvSpPr>
          <p:cNvPr id="8" name="Oval 7">
            <a:extLst>
              <a:ext uri="{FF2B5EF4-FFF2-40B4-BE49-F238E27FC236}">
                <a16:creationId xmlns:a16="http://schemas.microsoft.com/office/drawing/2014/main" id="{455111B9-A2AD-240E-1EDB-E688ECF6EC07}"/>
              </a:ext>
            </a:extLst>
          </p:cNvPr>
          <p:cNvSpPr/>
          <p:nvPr/>
        </p:nvSpPr>
        <p:spPr>
          <a:xfrm>
            <a:off x="988386" y="209032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2</a:t>
            </a:r>
            <a:endParaRPr lang="en-US" sz="2800"/>
          </a:p>
        </p:txBody>
      </p:sp>
      <p:sp>
        <p:nvSpPr>
          <p:cNvPr id="9" name="Oval 8">
            <a:extLst>
              <a:ext uri="{FF2B5EF4-FFF2-40B4-BE49-F238E27FC236}">
                <a16:creationId xmlns:a16="http://schemas.microsoft.com/office/drawing/2014/main" id="{D26A001E-2564-DBDA-3F43-47A49CB66ECC}"/>
              </a:ext>
            </a:extLst>
          </p:cNvPr>
          <p:cNvSpPr/>
          <p:nvPr/>
        </p:nvSpPr>
        <p:spPr>
          <a:xfrm>
            <a:off x="3890079" y="337056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3</a:t>
            </a:r>
            <a:endParaRPr lang="en-US" sz="2800"/>
          </a:p>
        </p:txBody>
      </p:sp>
      <p:sp>
        <p:nvSpPr>
          <p:cNvPr id="10" name="Oval 9">
            <a:extLst>
              <a:ext uri="{FF2B5EF4-FFF2-40B4-BE49-F238E27FC236}">
                <a16:creationId xmlns:a16="http://schemas.microsoft.com/office/drawing/2014/main" id="{194F50D0-99D4-CD65-51A0-C128D8CE628D}"/>
              </a:ext>
            </a:extLst>
          </p:cNvPr>
          <p:cNvSpPr/>
          <p:nvPr/>
        </p:nvSpPr>
        <p:spPr>
          <a:xfrm>
            <a:off x="3890079" y="501305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4</a:t>
            </a:r>
            <a:endParaRPr lang="en-US" sz="2800"/>
          </a:p>
        </p:txBody>
      </p:sp>
    </p:spTree>
    <p:extLst>
      <p:ext uri="{BB962C8B-B14F-4D97-AF65-F5344CB8AC3E}">
        <p14:creationId xmlns:p14="http://schemas.microsoft.com/office/powerpoint/2010/main" val="383092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0" nodeType="clickEffect">
                                  <p:stCondLst>
                                    <p:cond delay="0"/>
                                  </p:stCondLst>
                                  <p:childTnLst>
                                    <p:animClr clrSpc="rgb" dir="cw">
                                      <p:cBhvr override="childStyle">
                                        <p:cTn id="11" dur="250" autoRev="1" fill="remove"/>
                                        <p:tgtEl>
                                          <p:spTgt spid="12"/>
                                        </p:tgtEl>
                                        <p:attrNameLst>
                                          <p:attrName>style.color</p:attrName>
                                        </p:attrNameLst>
                                      </p:cBhvr>
                                      <p:to>
                                        <a:schemeClr val="bg1"/>
                                      </p:to>
                                    </p:animClr>
                                    <p:animClr clrSpc="rgb" dir="cw">
                                      <p:cBhvr>
                                        <p:cTn id="12" dur="250" autoRev="1" fill="remove"/>
                                        <p:tgtEl>
                                          <p:spTgt spid="12"/>
                                        </p:tgtEl>
                                        <p:attrNameLst>
                                          <p:attrName>fillcolor</p:attrName>
                                        </p:attrNameLst>
                                      </p:cBhvr>
                                      <p:to>
                                        <a:schemeClr val="bg1"/>
                                      </p:to>
                                    </p:animClr>
                                    <p:set>
                                      <p:cBhvr>
                                        <p:cTn id="13" dur="250" autoRev="1" fill="remove"/>
                                        <p:tgtEl>
                                          <p:spTgt spid="12"/>
                                        </p:tgtEl>
                                        <p:attrNameLst>
                                          <p:attrName>fill.type</p:attrName>
                                        </p:attrNameLst>
                                      </p:cBhvr>
                                      <p:to>
                                        <p:strVal val="solid"/>
                                      </p:to>
                                    </p:set>
                                    <p:set>
                                      <p:cBhvr>
                                        <p:cTn id="14" dur="250" autoRev="1" fill="remove"/>
                                        <p:tgtEl>
                                          <p:spTgt spid="1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mph" presetSubtype="0" fill="remove" grpId="0" nodeType="clickEffect">
                                  <p:stCondLst>
                                    <p:cond delay="0"/>
                                  </p:stCondLst>
                                  <p:childTnLst>
                                    <p:animClr clrSpc="rgb" dir="cw">
                                      <p:cBhvr override="childStyle">
                                        <p:cTn id="23" dur="250" autoRev="1" fill="remove"/>
                                        <p:tgtEl>
                                          <p:spTgt spid="19"/>
                                        </p:tgtEl>
                                        <p:attrNameLst>
                                          <p:attrName>style.color</p:attrName>
                                        </p:attrNameLst>
                                      </p:cBhvr>
                                      <p:to>
                                        <a:schemeClr val="bg1"/>
                                      </p:to>
                                    </p:animClr>
                                    <p:animClr clrSpc="rgb" dir="cw">
                                      <p:cBhvr>
                                        <p:cTn id="24" dur="250" autoRev="1" fill="remove"/>
                                        <p:tgtEl>
                                          <p:spTgt spid="19"/>
                                        </p:tgtEl>
                                        <p:attrNameLst>
                                          <p:attrName>fillcolor</p:attrName>
                                        </p:attrNameLst>
                                      </p:cBhvr>
                                      <p:to>
                                        <a:schemeClr val="bg1"/>
                                      </p:to>
                                    </p:animClr>
                                    <p:set>
                                      <p:cBhvr>
                                        <p:cTn id="25" dur="250" autoRev="1" fill="remove"/>
                                        <p:tgtEl>
                                          <p:spTgt spid="19"/>
                                        </p:tgtEl>
                                        <p:attrNameLst>
                                          <p:attrName>fill.type</p:attrName>
                                        </p:attrNameLst>
                                      </p:cBhvr>
                                      <p:to>
                                        <p:strVal val="solid"/>
                                      </p:to>
                                    </p:set>
                                    <p:set>
                                      <p:cBhvr>
                                        <p:cTn id="26" dur="250" autoRev="1" fill="remove"/>
                                        <p:tgtEl>
                                          <p:spTgt spid="19"/>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7" presetClass="emph" presetSubtype="0" fill="remove" grpId="0" nodeType="clickEffect">
                                  <p:stCondLst>
                                    <p:cond delay="0"/>
                                  </p:stCondLst>
                                  <p:childTnLst>
                                    <p:animClr clrSpc="rgb" dir="cw">
                                      <p:cBhvr override="childStyle">
                                        <p:cTn id="35" dur="250" autoRev="1" fill="remove"/>
                                        <p:tgtEl>
                                          <p:spTgt spid="20"/>
                                        </p:tgtEl>
                                        <p:attrNameLst>
                                          <p:attrName>style.color</p:attrName>
                                        </p:attrNameLst>
                                      </p:cBhvr>
                                      <p:to>
                                        <a:schemeClr val="bg1"/>
                                      </p:to>
                                    </p:animClr>
                                    <p:animClr clrSpc="rgb" dir="cw">
                                      <p:cBhvr>
                                        <p:cTn id="36" dur="250" autoRev="1" fill="remove"/>
                                        <p:tgtEl>
                                          <p:spTgt spid="20"/>
                                        </p:tgtEl>
                                        <p:attrNameLst>
                                          <p:attrName>fillcolor</p:attrName>
                                        </p:attrNameLst>
                                      </p:cBhvr>
                                      <p:to>
                                        <a:schemeClr val="bg1"/>
                                      </p:to>
                                    </p:animClr>
                                    <p:set>
                                      <p:cBhvr>
                                        <p:cTn id="37" dur="250" autoRev="1" fill="remove"/>
                                        <p:tgtEl>
                                          <p:spTgt spid="20"/>
                                        </p:tgtEl>
                                        <p:attrNameLst>
                                          <p:attrName>fill.type</p:attrName>
                                        </p:attrNameLst>
                                      </p:cBhvr>
                                      <p:to>
                                        <p:strVal val="solid"/>
                                      </p:to>
                                    </p:set>
                                    <p:set>
                                      <p:cBhvr>
                                        <p:cTn id="38" dur="250" autoRev="1" fill="remove"/>
                                        <p:tgtEl>
                                          <p:spTgt spid="20"/>
                                        </p:tgtEl>
                                        <p:attrNameLst>
                                          <p:attrName>fill.on</p:attrName>
                                        </p:attrNameLst>
                                      </p:cBhvr>
                                      <p:to>
                                        <p:strVal val="true"/>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randombar(horizontal)">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7" presetClass="emph" presetSubtype="0" fill="remove" grpId="0" nodeType="clickEffect">
                                  <p:stCondLst>
                                    <p:cond delay="0"/>
                                  </p:stCondLst>
                                  <p:childTnLst>
                                    <p:animClr clrSpc="rgb" dir="cw">
                                      <p:cBhvr override="childStyle">
                                        <p:cTn id="47" dur="250" autoRev="1" fill="remove"/>
                                        <p:tgtEl>
                                          <p:spTgt spid="28"/>
                                        </p:tgtEl>
                                        <p:attrNameLst>
                                          <p:attrName>style.color</p:attrName>
                                        </p:attrNameLst>
                                      </p:cBhvr>
                                      <p:to>
                                        <a:schemeClr val="bg1"/>
                                      </p:to>
                                    </p:animClr>
                                    <p:animClr clrSpc="rgb" dir="cw">
                                      <p:cBhvr>
                                        <p:cTn id="48" dur="250" autoRev="1" fill="remove"/>
                                        <p:tgtEl>
                                          <p:spTgt spid="28"/>
                                        </p:tgtEl>
                                        <p:attrNameLst>
                                          <p:attrName>fillcolor</p:attrName>
                                        </p:attrNameLst>
                                      </p:cBhvr>
                                      <p:to>
                                        <a:schemeClr val="bg1"/>
                                      </p:to>
                                    </p:animClr>
                                    <p:set>
                                      <p:cBhvr>
                                        <p:cTn id="49" dur="250" autoRev="1" fill="remove"/>
                                        <p:tgtEl>
                                          <p:spTgt spid="28"/>
                                        </p:tgtEl>
                                        <p:attrNameLst>
                                          <p:attrName>fill.type</p:attrName>
                                        </p:attrNameLst>
                                      </p:cBhvr>
                                      <p:to>
                                        <p:strVal val="solid"/>
                                      </p:to>
                                    </p:set>
                                    <p:set>
                                      <p:cBhvr>
                                        <p:cTn id="50" dur="250" autoRev="1" fill="remove"/>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0" grpId="0"/>
      <p:bldP spid="28" grpId="0"/>
      <p:bldP spid="7"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a:ln>
              <a:noFill/>
            </a:ln>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0877"/>
            <a:ext cx="10668000" cy="1200329"/>
          </a:xfrm>
          <a:prstGeom prst="rect">
            <a:avLst/>
          </a:prstGeom>
          <a:noFill/>
        </p:spPr>
        <p:txBody>
          <a:bodyPr wrap="square" rtlCol="0">
            <a:spAutoFit/>
          </a:bodyPr>
          <a:lstStyle/>
          <a:p>
            <a:pPr algn="just">
              <a:tabLst>
                <a:tab pos="512763"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149262" y="532324"/>
            <a:ext cx="6096000" cy="461665"/>
          </a:xfrm>
          <a:prstGeom prst="rect">
            <a:avLst/>
          </a:prstGeom>
          <a:noFill/>
        </p:spPr>
        <p:txBody>
          <a:bodyPr wrap="square">
            <a:spAutoFit/>
          </a:bodyPr>
          <a:lstStyle/>
          <a:p>
            <a:pPr algn="ctr"/>
            <a:r>
              <a:rPr lang="vi-VN" sz="2400" b="1" dirty="0">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8"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8974183" y="391759"/>
            <a:ext cx="2850473" cy="461665"/>
          </a:xfrm>
          <a:prstGeom prst="rect">
            <a:avLst/>
          </a:prstGeom>
          <a:solidFill>
            <a:schemeClr val="accent4">
              <a:lumMod val="40000"/>
              <a:lumOff val="60000"/>
            </a:schemeClr>
          </a:solidFill>
          <a:ln>
            <a:noFill/>
          </a:ln>
        </p:spPr>
        <p:txBody>
          <a:bodyPr wrap="square" rtlCol="0">
            <a:spAutoFit/>
          </a:bodyPr>
          <a:lstStyle/>
          <a:p>
            <a:r>
              <a:rPr lang="vi-VN" sz="2400" b="1" dirty="0">
                <a:solidFill>
                  <a:srgbClr val="FF0000"/>
                </a:solidFill>
                <a:latin typeface="Times New Roman" panose="02020603050405020304" pitchFamily="18" charset="0"/>
                <a:cs typeface="Times New Roman" panose="02020603050405020304" pitchFamily="18" charset="0"/>
              </a:rPr>
              <a:t>ĐỌC THEO ĐOẠN</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Oval 6">
            <a:extLst>
              <a:ext uri="{FF2B5EF4-FFF2-40B4-BE49-F238E27FC236}">
                <a16:creationId xmlns:a16="http://schemas.microsoft.com/office/drawing/2014/main" id="{8BFD9094-F5AE-151D-7B76-668CB111EDCA}"/>
              </a:ext>
            </a:extLst>
          </p:cNvPr>
          <p:cNvSpPr/>
          <p:nvPr/>
        </p:nvSpPr>
        <p:spPr>
          <a:xfrm>
            <a:off x="988386" y="1180190"/>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1</a:t>
            </a:r>
            <a:endParaRPr lang="en-US" sz="2800"/>
          </a:p>
        </p:txBody>
      </p:sp>
      <p:sp>
        <p:nvSpPr>
          <p:cNvPr id="8" name="Oval 7">
            <a:extLst>
              <a:ext uri="{FF2B5EF4-FFF2-40B4-BE49-F238E27FC236}">
                <a16:creationId xmlns:a16="http://schemas.microsoft.com/office/drawing/2014/main" id="{455111B9-A2AD-240E-1EDB-E688ECF6EC07}"/>
              </a:ext>
            </a:extLst>
          </p:cNvPr>
          <p:cNvSpPr/>
          <p:nvPr/>
        </p:nvSpPr>
        <p:spPr>
          <a:xfrm>
            <a:off x="988386" y="209032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2</a:t>
            </a:r>
            <a:endParaRPr lang="en-US" sz="2800"/>
          </a:p>
        </p:txBody>
      </p:sp>
      <p:sp>
        <p:nvSpPr>
          <p:cNvPr id="9" name="Oval 8">
            <a:extLst>
              <a:ext uri="{FF2B5EF4-FFF2-40B4-BE49-F238E27FC236}">
                <a16:creationId xmlns:a16="http://schemas.microsoft.com/office/drawing/2014/main" id="{D26A001E-2564-DBDA-3F43-47A49CB66ECC}"/>
              </a:ext>
            </a:extLst>
          </p:cNvPr>
          <p:cNvSpPr/>
          <p:nvPr/>
        </p:nvSpPr>
        <p:spPr>
          <a:xfrm>
            <a:off x="3890079" y="337056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3</a:t>
            </a:r>
            <a:endParaRPr lang="en-US" sz="2800"/>
          </a:p>
        </p:txBody>
      </p:sp>
      <p:sp>
        <p:nvSpPr>
          <p:cNvPr id="10" name="Oval 9">
            <a:extLst>
              <a:ext uri="{FF2B5EF4-FFF2-40B4-BE49-F238E27FC236}">
                <a16:creationId xmlns:a16="http://schemas.microsoft.com/office/drawing/2014/main" id="{194F50D0-99D4-CD65-51A0-C128D8CE628D}"/>
              </a:ext>
            </a:extLst>
          </p:cNvPr>
          <p:cNvSpPr/>
          <p:nvPr/>
        </p:nvSpPr>
        <p:spPr>
          <a:xfrm>
            <a:off x="3890079" y="5013056"/>
            <a:ext cx="499124" cy="48941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0000"/>
                </a:solidFill>
                <a:latin typeface="Times New Roman" panose="02020603050405020304" pitchFamily="18" charset="0"/>
                <a:cs typeface="Times New Roman" panose="02020603050405020304" pitchFamily="18" charset="0"/>
              </a:rPr>
              <a:t>4</a:t>
            </a:r>
            <a:endParaRPr lang="en-US" sz="2800"/>
          </a:p>
        </p:txBody>
      </p:sp>
    </p:spTree>
    <p:extLst>
      <p:ext uri="{BB962C8B-B14F-4D97-AF65-F5344CB8AC3E}">
        <p14:creationId xmlns:p14="http://schemas.microsoft.com/office/powerpoint/2010/main" val="1851525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a:latin typeface="+mj-lt"/>
              </a:rPr>
              <a:t>	</a:t>
            </a:r>
            <a:r>
              <a:rPr lang="vi-VN" sz="2400">
                <a:latin typeface="+mj-lt"/>
              </a:rPr>
              <a:t>Việt Nam là đất nước tươi đẹp của chúng mình. Thủ đô nước mình là Hà Nội. Lá cờ Tổ quốc hình chữ nhật, nền đỏ, ở giữa có ngôi sao vàng năm cánh.</a:t>
            </a:r>
          </a:p>
          <a:p>
            <a:pPr algn="just"/>
            <a:endParaRPr lang="vi-VN" sz="240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048000" y="622592"/>
            <a:ext cx="6096000" cy="523220"/>
          </a:xfrm>
          <a:prstGeom prst="rect">
            <a:avLst/>
          </a:prstGeom>
          <a:noFill/>
        </p:spPr>
        <p:txBody>
          <a:bodyPr wrap="square">
            <a:spAutoFit/>
          </a:bodyPr>
          <a:lstStyle/>
          <a:p>
            <a:pPr algn="ctr"/>
            <a:r>
              <a:rPr lang="vi-VN" sz="2800" b="1">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sp>
        <p:nvSpPr>
          <p:cNvPr id="3" name="TextBox 2">
            <a:extLst>
              <a:ext uri="{FF2B5EF4-FFF2-40B4-BE49-F238E27FC236}">
                <a16:creationId xmlns:a16="http://schemas.microsoft.com/office/drawing/2014/main" id="{DDC673CD-A934-CEB1-0CF4-FA14D3562D42}"/>
              </a:ext>
            </a:extLst>
          </p:cNvPr>
          <p:cNvSpPr txBox="1"/>
          <p:nvPr/>
        </p:nvSpPr>
        <p:spPr>
          <a:xfrm>
            <a:off x="9144000" y="391759"/>
            <a:ext cx="2502124" cy="461665"/>
          </a:xfrm>
          <a:prstGeom prst="rect">
            <a:avLst/>
          </a:prstGeom>
          <a:solidFill>
            <a:schemeClr val="accent4">
              <a:lumMod val="40000"/>
              <a:lumOff val="60000"/>
            </a:schemeClr>
          </a:solidFill>
          <a:ln>
            <a:noFill/>
          </a:ln>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ĐỌC </a:t>
            </a:r>
            <a:r>
              <a:rPr lang="vi-VN" sz="2400" b="1" dirty="0">
                <a:solidFill>
                  <a:srgbClr val="FF0000"/>
                </a:solidFill>
                <a:latin typeface="Times New Roman" panose="02020603050405020304" pitchFamily="18" charset="0"/>
                <a:cs typeface="Times New Roman" panose="02020603050405020304" pitchFamily="18" charset="0"/>
              </a:rPr>
              <a:t>TOÀN</a:t>
            </a:r>
            <a:r>
              <a:rPr lang="en-US" sz="2400" b="1" dirty="0">
                <a:solidFill>
                  <a:srgbClr val="FF0000"/>
                </a:solidFill>
                <a:latin typeface="Times New Roman" panose="02020603050405020304" pitchFamily="18" charset="0"/>
                <a:cs typeface="Times New Roman" panose="02020603050405020304" pitchFamily="18" charset="0"/>
              </a:rPr>
              <a:t> BÀI</a:t>
            </a:r>
          </a:p>
        </p:txBody>
      </p:sp>
    </p:spTree>
    <p:extLst>
      <p:ext uri="{BB962C8B-B14F-4D97-AF65-F5344CB8AC3E}">
        <p14:creationId xmlns:p14="http://schemas.microsoft.com/office/powerpoint/2010/main" val="2029849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grpSp>
        <p:nvGrpSpPr>
          <p:cNvPr id="9" name="Group 8"/>
          <p:cNvGrpSpPr/>
          <p:nvPr/>
        </p:nvGrpSpPr>
        <p:grpSpPr>
          <a:xfrm>
            <a:off x="0" y="87214"/>
            <a:ext cx="12192000" cy="6664009"/>
            <a:chOff x="0" y="0"/>
            <a:chExt cx="9144000" cy="5132867"/>
          </a:xfrm>
        </p:grpSpPr>
        <p:cxnSp>
          <p:nvCxnSpPr>
            <p:cNvPr id="10" name="Straight Connector 9"/>
            <p:cNvCxnSpPr/>
            <p:nvPr/>
          </p:nvCxnSpPr>
          <p:spPr>
            <a:xfrm>
              <a:off x="0" y="0"/>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5132867"/>
              <a:ext cx="9144000" cy="0"/>
            </a:xfrm>
            <a:prstGeom prst="line">
              <a:avLst/>
            </a:prstGeom>
            <a:ln w="1270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901337" y="2567194"/>
            <a:ext cx="6096000" cy="913007"/>
          </a:xfrm>
          <a:prstGeom prst="rect">
            <a:avLst/>
          </a:prstGeom>
        </p:spPr>
        <p:txBody>
          <a:bodyPr>
            <a:spAutoFit/>
          </a:bodyPr>
          <a:lstStyle/>
          <a:p>
            <a:pPr algn="ctr"/>
            <a:r>
              <a:rPr lang="vi-VN" sz="5333" b="1" dirty="0">
                <a:solidFill>
                  <a:srgbClr val="FF0000"/>
                </a:solidFill>
              </a:rPr>
              <a:t>DẶN </a:t>
            </a:r>
            <a:r>
              <a:rPr lang="vi-VN" sz="5333" b="1" dirty="0">
                <a:solidFill>
                  <a:srgbClr val="FF0000"/>
                </a:solidFill>
                <a:latin typeface="Times New Roman" panose="02020603050405020304" pitchFamily="18" charset="0"/>
                <a:cs typeface="Times New Roman" panose="02020603050405020304" pitchFamily="18" charset="0"/>
              </a:rPr>
              <a:t>DÒ</a:t>
            </a:r>
            <a:endParaRPr lang="en-US" sz="5333"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0" y="3405726"/>
            <a:ext cx="3592285" cy="3592285"/>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5296092" y="-470060"/>
            <a:ext cx="7321175" cy="7321175"/>
          </a:xfrm>
          <a:prstGeom prst="rect">
            <a:avLst/>
          </a:prstGeom>
        </p:spPr>
      </p:pic>
    </p:spTree>
    <p:extLst>
      <p:ext uri="{BB962C8B-B14F-4D97-AF65-F5344CB8AC3E}">
        <p14:creationId xmlns:p14="http://schemas.microsoft.com/office/powerpoint/2010/main" val="25863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3074" name="Picture 2" descr="Top 11 Địa điểm ngắm đồng lúa chín tuyệt đẹp - Toplist.vn">
            <a:extLst>
              <a:ext uri="{FF2B5EF4-FFF2-40B4-BE49-F238E27FC236}">
                <a16:creationId xmlns:a16="http://schemas.microsoft.com/office/drawing/2014/main" id="{19574D82-6765-89D8-4EEF-AFE4891D5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04" y="1768376"/>
            <a:ext cx="5750336" cy="3824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6" name="Picture 4" descr="55+ Ảnh Mùa Xuân Tươi Đẹp, Hoa Nở Khắp Mọi Nơi">
            <a:extLst>
              <a:ext uri="{FF2B5EF4-FFF2-40B4-BE49-F238E27FC236}">
                <a16:creationId xmlns:a16="http://schemas.microsoft.com/office/drawing/2014/main" id="{F302A26C-E4DA-2592-F122-C07534301D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159" y="1768376"/>
            <a:ext cx="5750337" cy="38247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00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6"/>
                                        </p:tgtEl>
                                        <p:attrNameLst>
                                          <p:attrName>style.visibility</p:attrName>
                                        </p:attrNameLst>
                                      </p:cBhvr>
                                      <p:to>
                                        <p:strVal val="visible"/>
                                      </p:to>
                                    </p:set>
                                    <p:animEffect transition="in" filter="fade">
                                      <p:cBhvr>
                                        <p:cTn id="14" dur="1000"/>
                                        <p:tgtEl>
                                          <p:spTgt spid="3076"/>
                                        </p:tgtEl>
                                      </p:cBhvr>
                                    </p:animEffect>
                                    <p:anim calcmode="lin" valueType="num">
                                      <p:cBhvr>
                                        <p:cTn id="15" dur="1000" fill="hold"/>
                                        <p:tgtEl>
                                          <p:spTgt spid="3076"/>
                                        </p:tgtEl>
                                        <p:attrNameLst>
                                          <p:attrName>ppt_x</p:attrName>
                                        </p:attrNameLst>
                                      </p:cBhvr>
                                      <p:tavLst>
                                        <p:tav tm="0">
                                          <p:val>
                                            <p:strVal val="#ppt_x"/>
                                          </p:val>
                                        </p:tav>
                                        <p:tav tm="100000">
                                          <p:val>
                                            <p:strVal val="#ppt_x"/>
                                          </p:val>
                                        </p:tav>
                                      </p:tavLst>
                                    </p:anim>
                                    <p:anim calcmode="lin" valueType="num">
                                      <p:cBhvr>
                                        <p:cTn id="16"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FC4CA2A-21CF-51A4-F21A-FDB51C555B9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175" b="92659" l="9073" r="90726">
                        <a14:foregroundMark x1="65927" y1="55159" x2="58266" y2="44246"/>
                        <a14:foregroundMark x1="58266" y1="44246" x2="36895" y2="33333"/>
                        <a14:foregroundMark x1="36895" y1="33333" x2="25806" y2="37103"/>
                        <a14:foregroundMark x1="25806" y1="37103" x2="25202" y2="37897"/>
                        <a14:foregroundMark x1="9677" y1="57738" x2="9274" y2="55754"/>
                        <a14:foregroundMark x1="70565" y1="86111" x2="59476" y2="92262"/>
                        <a14:foregroundMark x1="59476" y1="92262" x2="51613" y2="92857"/>
                        <a14:foregroundMark x1="51613" y1="92857" x2="27016" y2="84921"/>
                        <a14:foregroundMark x1="78226" y1="40675" x2="70766" y2="29563"/>
                        <a14:foregroundMark x1="70766" y1="29563" x2="54350" y2="14893"/>
                        <a14:foregroundMark x1="29867" y1="21448" x2="29032" y2="22421"/>
                        <a14:foregroundMark x1="29032" y1="22421" x2="52419" y2="24802"/>
                        <a14:foregroundMark x1="52419" y1="24802" x2="31653" y2="36905"/>
                        <a14:foregroundMark x1="31653" y1="36905" x2="29032" y2="54167"/>
                        <a14:foregroundMark x1="29032" y1="54167" x2="30444" y2="57143"/>
                        <a14:foregroundMark x1="62298" y1="45238" x2="50403" y2="53770"/>
                        <a14:foregroundMark x1="50403" y1="53770" x2="16331" y2="57341"/>
                        <a14:foregroundMark x1="16331" y1="57341" x2="11492" y2="48810"/>
                        <a14:foregroundMark x1="11492" y1="48810" x2="12500" y2="40476"/>
                        <a14:foregroundMark x1="12500" y1="40476" x2="25000" y2="29167"/>
                        <a14:foregroundMark x1="25000" y1="29167" x2="53831" y2="26190"/>
                        <a14:foregroundMark x1="53831" y1="26190" x2="66129" y2="39484"/>
                        <a14:foregroundMark x1="66129" y1="39484" x2="67742" y2="46230"/>
                        <a14:foregroundMark x1="89516" y1="64484" x2="84879" y2="38690"/>
                        <a14:foregroundMark x1="84879" y1="38690" x2="80444" y2="27778"/>
                        <a14:foregroundMark x1="78375" y1="25089" x2="72177" y2="21627"/>
                        <a14:foregroundMark x1="72177" y1="21627" x2="63911" y2="22619"/>
                        <a14:foregroundMark x1="63911" y1="22619" x2="70766" y2="43651"/>
                        <a14:foregroundMark x1="70766" y1="43651" x2="81452" y2="58135"/>
                        <a14:foregroundMark x1="81452" y1="58135" x2="89919" y2="59127"/>
                        <a14:foregroundMark x1="90121" y1="51389" x2="88105" y2="59921"/>
                        <a14:foregroundMark x1="88105" y1="59921" x2="85282" y2="62500"/>
                        <a14:foregroundMark x1="90927" y1="57143" x2="89919" y2="52381"/>
                        <a14:foregroundMark x1="35484" y1="37698" x2="26815" y2="34722"/>
                        <a14:foregroundMark x1="26815" y1="34722" x2="17742" y2="35714"/>
                        <a14:foregroundMark x1="17742" y1="35714" x2="10081" y2="43056"/>
                        <a14:foregroundMark x1="10081" y1="43056" x2="11895" y2="53770"/>
                        <a14:foregroundMark x1="11895" y1="53770" x2="25806" y2="60516"/>
                        <a14:foregroundMark x1="25806" y1="60516" x2="36290" y2="50000"/>
                        <a14:foregroundMark x1="36290" y1="50000" x2="35484" y2="35317"/>
                        <a14:foregroundMark x1="35484" y1="35317" x2="33468" y2="34524"/>
                        <a14:foregroundMark x1="77626" y1="23839" x2="76815" y2="24802"/>
                        <a14:foregroundMark x1="76815" y1="24802" x2="63306" y2="16071"/>
                        <a14:foregroundMark x1="63306" y1="16071" x2="58293" y2="15307"/>
                        <a14:foregroundMark x1="48015" y1="14229" x2="40542" y2="16831"/>
                        <a14:foregroundMark x1="28427" y1="40079" x2="14919" y2="53373"/>
                        <a14:foregroundMark x1="14919" y1="53373" x2="35282" y2="50397"/>
                        <a14:foregroundMark x1="35282" y1="50397" x2="30847" y2="36508"/>
                        <a14:foregroundMark x1="30847" y1="36508" x2="19758" y2="36905"/>
                        <a14:foregroundMark x1="19758" y1="36905" x2="12500" y2="42460"/>
                        <a14:foregroundMark x1="12500" y1="42460" x2="11492" y2="52381"/>
                        <a14:foregroundMark x1="11492" y1="52381" x2="20766" y2="58135"/>
                        <a14:foregroundMark x1="20766" y1="58135" x2="22984" y2="58333"/>
                        <a14:backgroundMark x1="83871" y1="28373" x2="69556" y2="13095"/>
                        <a14:backgroundMark x1="69556" y1="13095" x2="44960" y2="10516"/>
                        <a14:backgroundMark x1="44960" y1="10516" x2="26613" y2="18452"/>
                        <a14:backgroundMark x1="26613" y1="18452" x2="13105" y2="31746"/>
                        <a14:backgroundMark x1="13105" y1="31746" x2="11492" y2="32341"/>
                        <a14:backgroundMark x1="85887" y1="32341" x2="84879" y2="21627"/>
                        <a14:backgroundMark x1="84879" y1="21627" x2="62500" y2="10714"/>
                        <a14:backgroundMark x1="62500" y1="10714" x2="51411" y2="7937"/>
                        <a14:backgroundMark x1="51411" y1="7937" x2="46169" y2="2183"/>
                        <a14:backgroundMark x1="46169" y1="2183" x2="24194" y2="17659"/>
                        <a14:backgroundMark x1="15524" y1="23810" x2="31250" y2="8532"/>
                        <a14:backgroundMark x1="31250" y1="8532" x2="39113" y2="4365"/>
                        <a14:backgroundMark x1="39113" y1="4365" x2="49597" y2="3373"/>
                        <a14:backgroundMark x1="49597" y1="3373" x2="56250" y2="9127"/>
                        <a14:backgroundMark x1="56250" y1="9127" x2="63508" y2="6151"/>
                        <a14:backgroundMark x1="63508" y1="6151" x2="82661" y2="18849"/>
                        <a14:backgroundMark x1="82661" y1="18849" x2="82661" y2="27778"/>
                        <a14:backgroundMark x1="87097" y1="31746" x2="85887" y2="21825"/>
                        <a14:backgroundMark x1="85887" y1="21825" x2="89516" y2="33333"/>
                        <a14:backgroundMark x1="89516" y1="33333" x2="85685" y2="25992"/>
                        <a14:backgroundMark x1="85685" y1="25992" x2="85282" y2="25794"/>
                        <a14:backgroundMark x1="87097" y1="23413" x2="82863" y2="15873"/>
                        <a14:backgroundMark x1="82863" y1="15873" x2="85484" y2="22421"/>
                        <a14:backgroundMark x1="55040" y1="7540" x2="51210" y2="595"/>
                        <a14:backgroundMark x1="51210" y1="595" x2="26411" y2="4960"/>
                        <a14:backgroundMark x1="26411" y1="4960" x2="18347" y2="10119"/>
                        <a14:backgroundMark x1="18347" y1="10119" x2="12097" y2="21032"/>
                        <a14:backgroundMark x1="12097" y1="21032" x2="21976" y2="21825"/>
                        <a14:backgroundMark x1="21976" y1="21825" x2="33669" y2="12500"/>
                        <a14:backgroundMark x1="33669" y1="12500" x2="54839" y2="5159"/>
                        <a14:backgroundMark x1="20766" y1="12103" x2="20968" y2="11310"/>
                        <a14:backgroundMark x1="21774" y1="12897" x2="21169" y2="14683"/>
                      </a14:backgroundRemoval>
                    </a14:imgEffect>
                  </a14:imgLayer>
                </a14:imgProps>
              </a:ext>
              <a:ext uri="{28A0092B-C50C-407E-A947-70E740481C1C}">
                <a14:useLocalDpi xmlns:a14="http://schemas.microsoft.com/office/drawing/2010/main" val="0"/>
              </a:ext>
            </a:extLst>
          </a:blip>
          <a:srcRect t="12115" b="3571"/>
          <a:stretch/>
        </p:blipFill>
        <p:spPr>
          <a:xfrm>
            <a:off x="2592142" y="885239"/>
            <a:ext cx="6839241" cy="5972761"/>
          </a:xfrm>
          <a:prstGeom prst="rect">
            <a:avLst/>
          </a:prstGeom>
        </p:spPr>
      </p:pic>
      <p:sp>
        <p:nvSpPr>
          <p:cNvPr id="4" name="TextBox 3">
            <a:extLst>
              <a:ext uri="{FF2B5EF4-FFF2-40B4-BE49-F238E27FC236}">
                <a16:creationId xmlns:a16="http://schemas.microsoft.com/office/drawing/2014/main" id="{E8B3210C-D04B-BD5B-2E0C-54014CF2DC3B}"/>
              </a:ext>
            </a:extLst>
          </p:cNvPr>
          <p:cNvSpPr txBox="1"/>
          <p:nvPr/>
        </p:nvSpPr>
        <p:spPr>
          <a:xfrm>
            <a:off x="2945919" y="418543"/>
            <a:ext cx="6603029" cy="646331"/>
          </a:xfrm>
          <a:prstGeom prst="rect">
            <a:avLst/>
          </a:prstGeom>
          <a:noFill/>
        </p:spPr>
        <p:txBody>
          <a:bodyPr wrap="square" rtlCol="0">
            <a:spAutoFit/>
          </a:bodyPr>
          <a:lstStyle/>
          <a:p>
            <a:r>
              <a:rPr lang="en-US" sz="3600" b="1" dirty="0">
                <a:solidFill>
                  <a:schemeClr val="accent6">
                    <a:lumMod val="75000"/>
                  </a:schemeClr>
                </a:solidFill>
                <a:latin typeface="Times New Roman" panose="02020603050405020304" pitchFamily="18" charset="0"/>
                <a:cs typeface="Times New Roman" panose="02020603050405020304" pitchFamily="18" charset="0"/>
              </a:rPr>
              <a:t>VIỆT NAM QUÊ  HƯƠNG EM</a:t>
            </a:r>
          </a:p>
        </p:txBody>
      </p:sp>
    </p:spTree>
    <p:extLst>
      <p:ext uri="{BB962C8B-B14F-4D97-AF65-F5344CB8AC3E}">
        <p14:creationId xmlns:p14="http://schemas.microsoft.com/office/powerpoint/2010/main" val="1740189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90D00D-A4DD-0052-EF80-9ED1295AE3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foregroundMark x1="80032" y1="84665" x2="79553" y2="86393"/>
                        <a14:foregroundMark x1="79553" y1="86393" x2="80351" y2="88121"/>
                        <a14:foregroundMark x1="80511" y1="88337" x2="83866" y2="88985"/>
                        <a14:foregroundMark x1="83866" y1="88985" x2="83546" y2="92657"/>
                        <a14:foregroundMark x1="83546" y1="92657" x2="83546" y2="93737"/>
                        <a14:foregroundMark x1="80831" y1="84233" x2="85463" y2="87041"/>
                      </a14:backgroundRemoval>
                    </a14:imgEffect>
                  </a14:imgLayer>
                </a14:imgProps>
              </a:ext>
              <a:ext uri="{28A0092B-C50C-407E-A947-70E740481C1C}">
                <a14:useLocalDpi xmlns:a14="http://schemas.microsoft.com/office/drawing/2010/main" val="0"/>
              </a:ext>
            </a:extLst>
          </a:blip>
          <a:stretch>
            <a:fillRect/>
          </a:stretch>
        </p:blipFill>
        <p:spPr>
          <a:xfrm>
            <a:off x="1449978" y="0"/>
            <a:ext cx="9361713" cy="6924076"/>
          </a:xfrm>
          <a:prstGeom prst="rect">
            <a:avLst/>
          </a:prstGeom>
        </p:spPr>
      </p:pic>
    </p:spTree>
    <p:extLst>
      <p:ext uri="{BB962C8B-B14F-4D97-AF65-F5344CB8AC3E}">
        <p14:creationId xmlns:p14="http://schemas.microsoft.com/office/powerpoint/2010/main" val="1564730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4F395C7-CEA9-2B9A-34A6-EEF7288F27D5}"/>
              </a:ext>
            </a:extLst>
          </p:cNvPr>
          <p:cNvSpPr txBox="1"/>
          <p:nvPr/>
        </p:nvSpPr>
        <p:spPr>
          <a:xfrm>
            <a:off x="1090863" y="2506579"/>
            <a:ext cx="5005137" cy="1323439"/>
          </a:xfrm>
          <a:prstGeom prst="rect">
            <a:avLst/>
          </a:prstGeom>
          <a:noFill/>
        </p:spPr>
        <p:txBody>
          <a:bodyPr wrap="square" rtlCol="0">
            <a:spAutoFit/>
          </a:bodyPr>
          <a:lstStyle/>
          <a:p>
            <a:pPr algn="ctr"/>
            <a:r>
              <a:rPr lang="en-US" sz="4000" b="1">
                <a:ln>
                  <a:solidFill>
                    <a:srgbClr val="FF0000"/>
                  </a:solidFill>
                </a:ln>
                <a:solidFill>
                  <a:srgbClr val="FF0000"/>
                </a:solidFill>
                <a:latin typeface="Times New Roman" panose="02020603050405020304" pitchFamily="18" charset="0"/>
                <a:cs typeface="Times New Roman" panose="02020603050405020304" pitchFamily="18" charset="0"/>
              </a:rPr>
              <a:t>BÀI 25: ĐẤT NƯỚC CHÚNG MÌNH</a:t>
            </a:r>
          </a:p>
        </p:txBody>
      </p:sp>
    </p:spTree>
    <p:extLst>
      <p:ext uri="{BB962C8B-B14F-4D97-AF65-F5344CB8AC3E}">
        <p14:creationId xmlns:p14="http://schemas.microsoft.com/office/powerpoint/2010/main" val="1002378672"/>
      </p:ext>
    </p:extLst>
  </p:cSld>
  <p:clrMapOvr>
    <a:masterClrMapping/>
  </p:clrMapOvr>
  <p:transition spd="slow">
    <p:cover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hidden="1">
            <a:extLst>
              <a:ext uri="{FF2B5EF4-FFF2-40B4-BE49-F238E27FC236}">
                <a16:creationId xmlns:a16="http://schemas.microsoft.com/office/drawing/2014/main" id="{DBC50A4C-83E7-74CF-5EBC-5F41CA78A7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500" y="1704975"/>
            <a:ext cx="3429000" cy="3448050"/>
          </a:xfrm>
          <a:prstGeom prst="rect">
            <a:avLst/>
          </a:prstGeom>
        </p:spPr>
      </p:pic>
      <p:grpSp>
        <p:nvGrpSpPr>
          <p:cNvPr id="4" name="Group 3">
            <a:extLst>
              <a:ext uri="{FF2B5EF4-FFF2-40B4-BE49-F238E27FC236}">
                <a16:creationId xmlns:a16="http://schemas.microsoft.com/office/drawing/2014/main" id="{4F15C049-8C7D-A7D2-F2C8-76662C091C04}"/>
              </a:ext>
            </a:extLst>
          </p:cNvPr>
          <p:cNvGrpSpPr/>
          <p:nvPr/>
        </p:nvGrpSpPr>
        <p:grpSpPr>
          <a:xfrm>
            <a:off x="545876" y="389473"/>
            <a:ext cx="2806923" cy="700229"/>
            <a:chOff x="527970" y="-16256"/>
            <a:chExt cx="2008679" cy="525171"/>
          </a:xfrm>
        </p:grpSpPr>
        <p:sp>
          <p:nvSpPr>
            <p:cNvPr id="5" name="TextBox 4">
              <a:extLst>
                <a:ext uri="{FF2B5EF4-FFF2-40B4-BE49-F238E27FC236}">
                  <a16:creationId xmlns:a16="http://schemas.microsoft.com/office/drawing/2014/main" id="{6F87C60C-9AE6-04EF-8958-0E2CB41FC660}"/>
                </a:ext>
              </a:extLst>
            </p:cNvPr>
            <p:cNvSpPr txBox="1"/>
            <p:nvPr/>
          </p:nvSpPr>
          <p:spPr>
            <a:xfrm>
              <a:off x="968681" y="-16256"/>
              <a:ext cx="1567968" cy="502156"/>
            </a:xfrm>
            <a:prstGeom prst="rect">
              <a:avLst/>
            </a:prstGeom>
            <a:noFill/>
          </p:spPr>
          <p:txBody>
            <a:bodyPr wrap="square" rtlCol="0">
              <a:spAutoFit/>
            </a:bodyPr>
            <a:lstStyle/>
            <a:p>
              <a:pPr algn="ctr">
                <a:lnSpc>
                  <a:spcPct val="150000"/>
                </a:lnSpc>
              </a:pPr>
              <a:r>
                <a:rPr lang="vi-VN" sz="2800" b="1">
                  <a:solidFill>
                    <a:schemeClr val="accent1">
                      <a:lumMod val="50000"/>
                    </a:schemeClr>
                  </a:solidFill>
                  <a:latin typeface="+mj-lt"/>
                </a:rPr>
                <a:t>ĐỌC</a:t>
              </a:r>
              <a:r>
                <a:rPr lang="en-US" sz="2800" b="1">
                  <a:solidFill>
                    <a:schemeClr val="accent1">
                      <a:lumMod val="50000"/>
                    </a:schemeClr>
                  </a:solidFill>
                  <a:latin typeface="+mj-lt"/>
                </a:rPr>
                <a:t> </a:t>
              </a:r>
              <a:r>
                <a:rPr lang="en-US" sz="2800" b="1" dirty="0">
                  <a:solidFill>
                    <a:schemeClr val="bg1"/>
                  </a:solidFill>
                  <a:latin typeface="+mj-lt"/>
                </a:rPr>
                <a:t>MẪU</a:t>
              </a:r>
            </a:p>
          </p:txBody>
        </p:sp>
        <p:pic>
          <p:nvPicPr>
            <p:cNvPr id="6" name="Picture 5">
              <a:extLst>
                <a:ext uri="{FF2B5EF4-FFF2-40B4-BE49-F238E27FC236}">
                  <a16:creationId xmlns:a16="http://schemas.microsoft.com/office/drawing/2014/main" id="{28690294-C1E4-ABB0-6FF3-CF750B8E674E}"/>
                </a:ext>
              </a:extLst>
            </p:cNvPr>
            <p:cNvPicPr>
              <a:picLocks noChangeAspect="1"/>
            </p:cNvPicPr>
            <p:nvPr/>
          </p:nvPicPr>
          <p:blipFill rotWithShape="1">
            <a:blip r:embed="rId5">
              <a:clrChange>
                <a:clrFrom>
                  <a:srgbClr val="FFFCFF"/>
                </a:clrFrom>
                <a:clrTo>
                  <a:srgbClr val="FFFC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1772" t="2351" r="1"/>
            <a:stretch/>
          </p:blipFill>
          <p:spPr>
            <a:xfrm>
              <a:off x="527970" y="-16256"/>
              <a:ext cx="582308" cy="525171"/>
            </a:xfrm>
            <a:prstGeom prst="roundRect">
              <a:avLst>
                <a:gd name="adj" fmla="val 30333"/>
              </a:avLst>
            </a:prstGeom>
          </p:spPr>
        </p:pic>
      </p:grpSp>
      <p:pic>
        <p:nvPicPr>
          <p:cNvPr id="17" name="Picture 16">
            <a:extLst>
              <a:ext uri="{FF2B5EF4-FFF2-40B4-BE49-F238E27FC236}">
                <a16:creationId xmlns:a16="http://schemas.microsoft.com/office/drawing/2014/main" id="{7341D430-5203-D9DD-E665-C33DEC9CA902}"/>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52734" y="3429000"/>
            <a:ext cx="2774633" cy="3113279"/>
          </a:xfrm>
          <a:prstGeom prst="rect">
            <a:avLst/>
          </a:prstGeom>
        </p:spPr>
      </p:pic>
      <p:sp>
        <p:nvSpPr>
          <p:cNvPr id="12" name="TextBox 11">
            <a:extLst>
              <a:ext uri="{FF2B5EF4-FFF2-40B4-BE49-F238E27FC236}">
                <a16:creationId xmlns:a16="http://schemas.microsoft.com/office/drawing/2014/main" id="{6D55FE76-1D2D-D0FF-657F-49C9BC52F625}"/>
              </a:ext>
            </a:extLst>
          </p:cNvPr>
          <p:cNvSpPr txBox="1"/>
          <p:nvPr/>
        </p:nvSpPr>
        <p:spPr>
          <a:xfrm>
            <a:off x="952734" y="1215484"/>
            <a:ext cx="10668000" cy="1200329"/>
          </a:xfrm>
          <a:prstGeom prst="rect">
            <a:avLst/>
          </a:prstGeom>
          <a:noFill/>
        </p:spPr>
        <p:txBody>
          <a:bodyPr wrap="square" rtlCol="0">
            <a:spAutoFit/>
          </a:bodyPr>
          <a:lstStyle/>
          <a:p>
            <a:pPr algn="just">
              <a:tabLst>
                <a:tab pos="457200" algn="l"/>
              </a:tabLst>
            </a:pPr>
            <a:r>
              <a:rPr lang="en-US" sz="2400" dirty="0">
                <a:latin typeface="+mj-lt"/>
              </a:rPr>
              <a:t>	</a:t>
            </a:r>
            <a:r>
              <a:rPr lang="vi-VN" sz="2400" dirty="0">
                <a:latin typeface="+mj-lt"/>
              </a:rPr>
              <a:t>Việt Nam là đất nước tươi đẹp của chúng mình. Thủ đô nước mình là Hà Nội. Lá cờ Tổ quốc hình chữ nhật, nền đỏ, ở giữa có ngôi sao vàng năm cánh.</a:t>
            </a:r>
          </a:p>
          <a:p>
            <a:pPr algn="just"/>
            <a:endParaRPr lang="vi-VN" sz="2400" dirty="0">
              <a:latin typeface="+mj-lt"/>
            </a:endParaRPr>
          </a:p>
        </p:txBody>
      </p:sp>
      <p:sp>
        <p:nvSpPr>
          <p:cNvPr id="19" name="TextBox 18">
            <a:extLst>
              <a:ext uri="{FF2B5EF4-FFF2-40B4-BE49-F238E27FC236}">
                <a16:creationId xmlns:a16="http://schemas.microsoft.com/office/drawing/2014/main" id="{FDC6E37F-1153-7FB2-867A-2490264090EE}"/>
              </a:ext>
            </a:extLst>
          </p:cNvPr>
          <p:cNvSpPr txBox="1"/>
          <p:nvPr/>
        </p:nvSpPr>
        <p:spPr>
          <a:xfrm>
            <a:off x="952734" y="2140810"/>
            <a:ext cx="10668000" cy="1200329"/>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Việt Nam có những vị anh hùng có công lớn với đất nước như Hai Bà Trưng, Bà Triệu, Trần Hưng Đạo, Quang Trung, Hồ Chí Minh,... Những con người ấy đã làm rạng danh lịch sử nước nhà.</a:t>
            </a:r>
          </a:p>
        </p:txBody>
      </p:sp>
      <p:sp>
        <p:nvSpPr>
          <p:cNvPr id="20" name="TextBox 19">
            <a:extLst>
              <a:ext uri="{FF2B5EF4-FFF2-40B4-BE49-F238E27FC236}">
                <a16:creationId xmlns:a16="http://schemas.microsoft.com/office/drawing/2014/main" id="{C6B63D77-BDA4-7D4B-2F47-C19266D8C8C5}"/>
              </a:ext>
            </a:extLst>
          </p:cNvPr>
          <p:cNvSpPr txBox="1"/>
          <p:nvPr/>
        </p:nvSpPr>
        <p:spPr>
          <a:xfrm>
            <a:off x="3847113" y="3391623"/>
            <a:ext cx="7799011" cy="1569660"/>
          </a:xfrm>
          <a:prstGeom prst="rect">
            <a:avLst/>
          </a:prstGeom>
          <a:noFill/>
        </p:spPr>
        <p:txBody>
          <a:bodyPr wrap="square" rtlCol="0">
            <a:spAutoFit/>
          </a:bodyPr>
          <a:lstStyle/>
          <a:p>
            <a:pPr algn="just">
              <a:tabLst>
                <a:tab pos="517525" algn="l"/>
              </a:tabLst>
            </a:pPr>
            <a:r>
              <a:rPr lang="en-US" sz="2400">
                <a:latin typeface="+mj-lt"/>
              </a:rPr>
              <a:t>	</a:t>
            </a:r>
            <a:r>
              <a:rPr lang="vi-VN" sz="2400">
                <a:latin typeface="+mj-lt"/>
              </a:rPr>
              <a:t>Đất nước mình có ba miền Bắc, Trung, Nam với khí hậu khác nhau. Miền Bắc và miền Trung một năm có bốn mùa: </a:t>
            </a:r>
            <a:r>
              <a:rPr lang="en-US" sz="2400">
                <a:latin typeface="+mj-lt"/>
              </a:rPr>
              <a:t>   </a:t>
            </a:r>
            <a:r>
              <a:rPr lang="en-US" sz="2400">
                <a:latin typeface="Times New Roman" panose="02020603050405020304" pitchFamily="18" charset="0"/>
                <a:cs typeface="Times New Roman" panose="02020603050405020304" pitchFamily="18" charset="0"/>
              </a:rPr>
              <a:t>X</a:t>
            </a:r>
            <a:r>
              <a:rPr lang="vi-VN" sz="2400">
                <a:latin typeface="+mj-lt"/>
              </a:rPr>
              <a:t>uân, hạ, thu, đông. Miền Nam có hai mùa: mùa mưa và mùa khô.</a:t>
            </a:r>
          </a:p>
        </p:txBody>
      </p:sp>
      <p:pic>
        <p:nvPicPr>
          <p:cNvPr id="22" name="Picture 21">
            <a:extLst>
              <a:ext uri="{FF2B5EF4-FFF2-40B4-BE49-F238E27FC236}">
                <a16:creationId xmlns:a16="http://schemas.microsoft.com/office/drawing/2014/main" id="{91CE308A-7802-2E3C-2795-F4B93E883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69680" y="4535757"/>
            <a:ext cx="2592776" cy="2325779"/>
          </a:xfrm>
          <a:prstGeom prst="rect">
            <a:avLst/>
          </a:prstGeom>
        </p:spPr>
      </p:pic>
      <p:sp>
        <p:nvSpPr>
          <p:cNvPr id="24" name="TextBox 23">
            <a:extLst>
              <a:ext uri="{FF2B5EF4-FFF2-40B4-BE49-F238E27FC236}">
                <a16:creationId xmlns:a16="http://schemas.microsoft.com/office/drawing/2014/main" id="{38CE9F1A-6935-9F99-6188-29A75EF5EE58}"/>
              </a:ext>
            </a:extLst>
          </p:cNvPr>
          <p:cNvSpPr txBox="1"/>
          <p:nvPr/>
        </p:nvSpPr>
        <p:spPr>
          <a:xfrm>
            <a:off x="3048000" y="622592"/>
            <a:ext cx="6096000" cy="523220"/>
          </a:xfrm>
          <a:prstGeom prst="rect">
            <a:avLst/>
          </a:prstGeom>
          <a:noFill/>
        </p:spPr>
        <p:txBody>
          <a:bodyPr wrap="square">
            <a:spAutoFit/>
          </a:bodyPr>
          <a:lstStyle/>
          <a:p>
            <a:pPr algn="ctr"/>
            <a:r>
              <a:rPr lang="vi-VN" sz="2800" b="1">
                <a:solidFill>
                  <a:srgbClr val="C00000"/>
                </a:solidFill>
                <a:latin typeface="+mj-lt"/>
              </a:rPr>
              <a:t>ĐẤT NƯỚC CHÚNG MÌNH</a:t>
            </a:r>
          </a:p>
        </p:txBody>
      </p:sp>
      <p:sp>
        <p:nvSpPr>
          <p:cNvPr id="28" name="TextBox 27">
            <a:extLst>
              <a:ext uri="{FF2B5EF4-FFF2-40B4-BE49-F238E27FC236}">
                <a16:creationId xmlns:a16="http://schemas.microsoft.com/office/drawing/2014/main" id="{0CC8B63B-18AA-F973-0BBB-994F9FC49DDF}"/>
              </a:ext>
            </a:extLst>
          </p:cNvPr>
          <p:cNvSpPr txBox="1"/>
          <p:nvPr/>
        </p:nvSpPr>
        <p:spPr>
          <a:xfrm>
            <a:off x="3847113" y="4985639"/>
            <a:ext cx="4700299" cy="1569660"/>
          </a:xfrm>
          <a:prstGeom prst="rect">
            <a:avLst/>
          </a:prstGeom>
          <a:noFill/>
        </p:spPr>
        <p:txBody>
          <a:bodyPr wrap="square">
            <a:spAutoFit/>
          </a:bodyPr>
          <a:lstStyle/>
          <a:p>
            <a:pPr algn="just">
              <a:tabLst>
                <a:tab pos="517525" algn="l"/>
              </a:tabLst>
            </a:pPr>
            <a:r>
              <a:rPr lang="en-US" sz="2400">
                <a:latin typeface="+mj-lt"/>
              </a:rPr>
              <a:t>	</a:t>
            </a:r>
            <a:r>
              <a:rPr lang="vi-VN" sz="2400">
                <a:latin typeface="+mj-lt"/>
              </a:rPr>
              <a:t>Trang phục truyền thống của người Việt Nam là áo dài, Áo dài thường được mặc trong dịp Tết hay lễ hội.</a:t>
            </a:r>
          </a:p>
        </p:txBody>
      </p:sp>
      <p:sp>
        <p:nvSpPr>
          <p:cNvPr id="32" name="TextBox 31">
            <a:extLst>
              <a:ext uri="{FF2B5EF4-FFF2-40B4-BE49-F238E27FC236}">
                <a16:creationId xmlns:a16="http://schemas.microsoft.com/office/drawing/2014/main" id="{20618A04-D290-98A2-E6E5-C81280678635}"/>
              </a:ext>
            </a:extLst>
          </p:cNvPr>
          <p:cNvSpPr txBox="1"/>
          <p:nvPr/>
        </p:nvSpPr>
        <p:spPr>
          <a:xfrm>
            <a:off x="6762157" y="6311446"/>
            <a:ext cx="1905000" cy="461665"/>
          </a:xfrm>
          <a:prstGeom prst="rect">
            <a:avLst/>
          </a:prstGeom>
          <a:noFill/>
        </p:spPr>
        <p:txBody>
          <a:bodyPr wrap="square">
            <a:spAutoFit/>
          </a:bodyPr>
          <a:lstStyle/>
          <a:p>
            <a:r>
              <a:rPr lang="vi-VN" sz="2400">
                <a:latin typeface="+mj-lt"/>
              </a:rPr>
              <a:t>(Trung Sơn)</a:t>
            </a:r>
            <a:endParaRPr lang="en-US" sz="2400">
              <a:latin typeface="+mj-lt"/>
            </a:endParaRPr>
          </a:p>
        </p:txBody>
      </p:sp>
      <p:pic>
        <p:nvPicPr>
          <p:cNvPr id="2" name="dat-nuoc-chung-minh">
            <a:hlinkClick r:id="" action="ppaction://media"/>
            <a:extLst>
              <a:ext uri="{FF2B5EF4-FFF2-40B4-BE49-F238E27FC236}">
                <a16:creationId xmlns:a16="http://schemas.microsoft.com/office/drawing/2014/main" id="{2F8DE5C2-81C4-1076-88E3-C8078D272A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60980" y="1215484"/>
            <a:ext cx="1303254" cy="1303254"/>
          </a:xfrm>
          <a:prstGeom prst="rect">
            <a:avLst/>
          </a:prstGeom>
        </p:spPr>
      </p:pic>
      <p:sp>
        <p:nvSpPr>
          <p:cNvPr id="3" name="TextBox 2">
            <a:extLst>
              <a:ext uri="{FF2B5EF4-FFF2-40B4-BE49-F238E27FC236}">
                <a16:creationId xmlns:a16="http://schemas.microsoft.com/office/drawing/2014/main" id="{DDC673CD-A934-CEB1-0CF4-FA14D3562D42}"/>
              </a:ext>
            </a:extLst>
          </p:cNvPr>
          <p:cNvSpPr txBox="1"/>
          <p:nvPr/>
        </p:nvSpPr>
        <p:spPr>
          <a:xfrm>
            <a:off x="9774367" y="391759"/>
            <a:ext cx="1688089" cy="461665"/>
          </a:xfrm>
          <a:prstGeom prst="rect">
            <a:avLst/>
          </a:prstGeom>
          <a:solidFill>
            <a:schemeClr val="accent4">
              <a:lumMod val="40000"/>
              <a:lumOff val="60000"/>
            </a:schemeClr>
          </a:solidFill>
          <a:ln>
            <a:noFill/>
          </a:ln>
        </p:spPr>
        <p:txBody>
          <a:bodyPr wrap="square" rtlCol="0">
            <a:spAutoFit/>
          </a:bodyPr>
          <a:lstStyle/>
          <a:p>
            <a:r>
              <a:rPr lang="en-US" sz="2400" b="1">
                <a:solidFill>
                  <a:srgbClr val="FF0000"/>
                </a:solidFill>
                <a:latin typeface="Times New Roman" panose="02020603050405020304" pitchFamily="18" charset="0"/>
                <a:cs typeface="Times New Roman" panose="02020603050405020304" pitchFamily="18" charset="0"/>
              </a:rPr>
              <a:t>ĐỌC MẪU</a:t>
            </a:r>
          </a:p>
        </p:txBody>
      </p:sp>
    </p:spTree>
    <p:extLst>
      <p:ext uri="{BB962C8B-B14F-4D97-AF65-F5344CB8AC3E}">
        <p14:creationId xmlns:p14="http://schemas.microsoft.com/office/powerpoint/2010/main" val="3236929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51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6D13C5-D09B-ED8A-4408-5570499E63B2}"/>
              </a:ext>
            </a:extLst>
          </p:cNvPr>
          <p:cNvSpPr txBox="1"/>
          <p:nvPr/>
        </p:nvSpPr>
        <p:spPr>
          <a:xfrm>
            <a:off x="3831378" y="735068"/>
            <a:ext cx="4529244" cy="584775"/>
          </a:xfrm>
          <a:prstGeom prst="rect">
            <a:avLst/>
          </a:prstGeom>
          <a:solidFill>
            <a:schemeClr val="bg1">
              <a:lumMod val="95000"/>
            </a:schemeClr>
          </a:solidFill>
          <a:ln>
            <a:noFill/>
          </a:ln>
        </p:spPr>
        <p:txBody>
          <a:bodyPr wrap="square" rtlCol="0">
            <a:spAutoFit/>
          </a:bodyPr>
          <a:lstStyle/>
          <a:p>
            <a:r>
              <a:rPr lang="en-US" sz="3200" b="1">
                <a:solidFill>
                  <a:srgbClr val="FF0000"/>
                </a:solidFill>
                <a:latin typeface="Times New Roman" panose="02020603050405020304" pitchFamily="18" charset="0"/>
                <a:cs typeface="Times New Roman" panose="02020603050405020304" pitchFamily="18" charset="0"/>
              </a:rPr>
              <a:t>LUYỆN ĐỌC TỪ KHÓ</a:t>
            </a:r>
          </a:p>
        </p:txBody>
      </p:sp>
      <p:sp>
        <p:nvSpPr>
          <p:cNvPr id="4" name="TextBox 3">
            <a:extLst>
              <a:ext uri="{FF2B5EF4-FFF2-40B4-BE49-F238E27FC236}">
                <a16:creationId xmlns:a16="http://schemas.microsoft.com/office/drawing/2014/main" id="{62C7429F-F4B4-91F7-FFD4-07DD05F3D082}"/>
              </a:ext>
            </a:extLst>
          </p:cNvPr>
          <p:cNvSpPr txBox="1"/>
          <p:nvPr/>
        </p:nvSpPr>
        <p:spPr>
          <a:xfrm>
            <a:off x="4395537" y="1575782"/>
            <a:ext cx="3965085" cy="4158511"/>
          </a:xfrm>
          <a:prstGeom prst="rect">
            <a:avLst/>
          </a:prstGeom>
          <a:noFill/>
        </p:spPr>
        <p:txBody>
          <a:bodyPr wrap="square">
            <a:spAutoFit/>
          </a:bodyPr>
          <a:lstStyle/>
          <a:p>
            <a:pPr marL="571500" indent="-571500">
              <a:lnSpc>
                <a:spcPct val="150000"/>
              </a:lnSpc>
              <a:buFont typeface="Arial" panose="020B0604020202020204" pitchFamily="34" charset="0"/>
              <a:buChar char="•"/>
            </a:pPr>
            <a:r>
              <a:rPr lang="en-US" sz="3600" dirty="0">
                <a:effectLst/>
                <a:latin typeface="Times New Roman" panose="02020603050405020304" pitchFamily="18" charset="0"/>
                <a:ea typeface="Calibri" panose="020F0502020204030204" pitchFamily="34" charset="0"/>
              </a:rPr>
              <a:t>R</a:t>
            </a:r>
            <a:r>
              <a:rPr lang="vi-VN" sz="3600" dirty="0">
                <a:effectLst/>
                <a:latin typeface="Times New Roman" panose="02020603050405020304" pitchFamily="18" charset="0"/>
                <a:ea typeface="Calibri" panose="020F0502020204030204" pitchFamily="34" charset="0"/>
              </a:rPr>
              <a:t>ạng danh</a:t>
            </a:r>
            <a:endParaRPr lang="en-US" sz="3600"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vi-VN" sz="3600" dirty="0">
                <a:effectLst/>
                <a:latin typeface="Times New Roman" panose="02020603050405020304" pitchFamily="18" charset="0"/>
                <a:ea typeface="Calibri" panose="020F0502020204030204" pitchFamily="34" charset="0"/>
              </a:rPr>
              <a:t>Hai Bà Trưng</a:t>
            </a:r>
            <a:endParaRPr lang="en-US" sz="3600"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vi-VN" sz="3600" dirty="0">
                <a:effectLst/>
                <a:latin typeface="Times New Roman" panose="02020603050405020304" pitchFamily="18" charset="0"/>
                <a:ea typeface="Calibri" panose="020F0502020204030204" pitchFamily="34" charset="0"/>
              </a:rPr>
              <a:t>Bà Triệu</a:t>
            </a:r>
            <a:endParaRPr lang="en-US" sz="3600"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en-US" sz="3600" dirty="0">
                <a:latin typeface="Times New Roman" panose="02020603050405020304" pitchFamily="18" charset="0"/>
                <a:ea typeface="Calibri" panose="020F0502020204030204" pitchFamily="34" charset="0"/>
              </a:rPr>
              <a:t>L</a:t>
            </a:r>
            <a:r>
              <a:rPr lang="vi-VN" sz="3600" dirty="0">
                <a:effectLst/>
                <a:latin typeface="Times New Roman" panose="02020603050405020304" pitchFamily="18" charset="0"/>
                <a:ea typeface="Calibri" panose="020F0502020204030204" pitchFamily="34" charset="0"/>
              </a:rPr>
              <a:t>ịch sử</a:t>
            </a:r>
            <a:endParaRPr lang="en-US" sz="3600" dirty="0">
              <a:latin typeface="Times New Roman" panose="02020603050405020304" pitchFamily="18" charset="0"/>
              <a:ea typeface="Calibri" panose="020F0502020204030204" pitchFamily="34" charset="0"/>
            </a:endParaRPr>
          </a:p>
          <a:p>
            <a:pPr marL="571500" indent="-571500">
              <a:lnSpc>
                <a:spcPct val="150000"/>
              </a:lnSpc>
              <a:buFont typeface="Arial" panose="020B0604020202020204" pitchFamily="34" charset="0"/>
              <a:buChar char="•"/>
            </a:pPr>
            <a:r>
              <a:rPr lang="en-US" sz="3600" dirty="0" err="1">
                <a:latin typeface="Times New Roman" panose="02020603050405020304" pitchFamily="18" charset="0"/>
                <a:ea typeface="Calibri" panose="020F0502020204030204" pitchFamily="34" charset="0"/>
              </a:rPr>
              <a:t>T</a:t>
            </a:r>
            <a:r>
              <a:rPr lang="en-US" sz="3600" dirty="0" err="1">
                <a:effectLst/>
                <a:latin typeface="Times New Roman" panose="02020603050405020304" pitchFamily="18" charset="0"/>
                <a:ea typeface="Calibri" panose="020F0502020204030204" pitchFamily="34" charset="0"/>
              </a:rPr>
              <a:t>r</a:t>
            </a:r>
            <a:r>
              <a:rPr lang="vi-VN" sz="3600" dirty="0">
                <a:effectLst/>
                <a:latin typeface="Times New Roman" panose="02020603050405020304" pitchFamily="18" charset="0"/>
                <a:ea typeface="Calibri" panose="020F0502020204030204" pitchFamily="34" charset="0"/>
              </a:rPr>
              <a:t>uyền thống</a:t>
            </a:r>
            <a:endParaRPr lang="en-US" sz="3600" dirty="0"/>
          </a:p>
        </p:txBody>
      </p:sp>
    </p:spTree>
    <p:extLst>
      <p:ext uri="{BB962C8B-B14F-4D97-AF65-F5344CB8AC3E}">
        <p14:creationId xmlns:p14="http://schemas.microsoft.com/office/powerpoint/2010/main" val="124533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algn="l"/>
            <a:r>
              <a:rPr lang="en-US">
                <a:solidFill>
                  <a:schemeClr val="tx1">
                    <a:lumMod val="50000"/>
                    <a:lumOff val="50000"/>
                  </a:schemeClr>
                </a:solidFill>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1471</Words>
  <Application>Microsoft Office PowerPoint</Application>
  <PresentationFormat>Widescreen</PresentationFormat>
  <Paragraphs>121</Paragraphs>
  <Slides>28</Slides>
  <Notes>2</Notes>
  <HiddenSlides>0</HiddenSlides>
  <MMClips>14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等线</vt:lpstr>
      <vt:lpstr>Arial</vt:lpstr>
      <vt:lpstr>Arial-Rounded</vt:lpstr>
      <vt:lpstr>Calibri</vt:lpstr>
      <vt:lpstr>Calibri Light</vt:lpstr>
      <vt:lpstr>HP001 4 hàng</vt:lpstr>
      <vt:lpstr>iCiel Cadena</vt:lpstr>
      <vt:lpstr>Symbol</vt:lpstr>
      <vt:lpstr>Times New Roman</vt:lpstr>
      <vt:lpstr>方正稚艺简体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Anh Thu Nguyen Vu</dc:creator>
  <cp:lastModifiedBy>Administrator</cp:lastModifiedBy>
  <cp:revision>16</cp:revision>
  <dcterms:created xsi:type="dcterms:W3CDTF">2022-10-05T04:16:33Z</dcterms:created>
  <dcterms:modified xsi:type="dcterms:W3CDTF">2024-04-25T08:14:05Z</dcterms:modified>
</cp:coreProperties>
</file>