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4.jpg" ContentType="image/png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00" r:id="rId2"/>
  </p:sldMasterIdLst>
  <p:notesMasterIdLst>
    <p:notesMasterId r:id="rId40"/>
  </p:notesMasterIdLst>
  <p:sldIdLst>
    <p:sldId id="522" r:id="rId3"/>
    <p:sldId id="523" r:id="rId4"/>
    <p:sldId id="263" r:id="rId5"/>
    <p:sldId id="534" r:id="rId6"/>
    <p:sldId id="265" r:id="rId7"/>
    <p:sldId id="542" r:id="rId8"/>
    <p:sldId id="277" r:id="rId9"/>
    <p:sldId id="290" r:id="rId10"/>
    <p:sldId id="543" r:id="rId11"/>
    <p:sldId id="544" r:id="rId12"/>
    <p:sldId id="535" r:id="rId13"/>
    <p:sldId id="260" r:id="rId14"/>
    <p:sldId id="292" r:id="rId15"/>
    <p:sldId id="524" r:id="rId16"/>
    <p:sldId id="536" r:id="rId17"/>
    <p:sldId id="537" r:id="rId18"/>
    <p:sldId id="538" r:id="rId19"/>
    <p:sldId id="294" r:id="rId20"/>
    <p:sldId id="296" r:id="rId21"/>
    <p:sldId id="298" r:id="rId22"/>
    <p:sldId id="525" r:id="rId23"/>
    <p:sldId id="299" r:id="rId24"/>
    <p:sldId id="526" r:id="rId25"/>
    <p:sldId id="527" r:id="rId26"/>
    <p:sldId id="302" r:id="rId27"/>
    <p:sldId id="539" r:id="rId28"/>
    <p:sldId id="327" r:id="rId29"/>
    <p:sldId id="485" r:id="rId30"/>
    <p:sldId id="486" r:id="rId31"/>
    <p:sldId id="328" r:id="rId32"/>
    <p:sldId id="540" r:id="rId33"/>
    <p:sldId id="541" r:id="rId34"/>
    <p:sldId id="528" r:id="rId35"/>
    <p:sldId id="531" r:id="rId36"/>
    <p:sldId id="532" r:id="rId37"/>
    <p:sldId id="533" r:id="rId38"/>
    <p:sldId id="47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4" autoAdjust="0"/>
    <p:restoredTop sz="91351" autoAdjust="0"/>
  </p:normalViewPr>
  <p:slideViewPr>
    <p:cSldViewPr snapToGrid="0">
      <p:cViewPr varScale="1">
        <p:scale>
          <a:sx n="61" d="100"/>
          <a:sy n="61" d="100"/>
        </p:scale>
        <p:origin x="1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3" r:id="rId20"/>
    <p:sldLayoutId id="2147483699" r:id="rId21"/>
    <p:sldLayoutId id="2147483698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7.xml"/><Relationship Id="rId6" Type="http://schemas.openxmlformats.org/officeDocument/2006/relationships/image" Target="../media/image17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8.xml"/><Relationship Id="rId6" Type="http://schemas.openxmlformats.org/officeDocument/2006/relationships/image" Target="../media/image17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6.jpg"/><Relationship Id="rId2" Type="http://schemas.microsoft.com/office/2007/relationships/media" Target="../media/media5.m4a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8.jpg"/><Relationship Id="rId2" Type="http://schemas.microsoft.com/office/2007/relationships/media" Target="../media/media6.m4a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media6.m4a"/><Relationship Id="rId7" Type="http://schemas.openxmlformats.org/officeDocument/2006/relationships/image" Target="../media/image19.jpg"/><Relationship Id="rId2" Type="http://schemas.microsoft.com/office/2007/relationships/media" Target="../media/media6.m4a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2.xml"/><Relationship Id="rId6" Type="http://schemas.openxmlformats.org/officeDocument/2006/relationships/image" Target="../media/image17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3.xml"/><Relationship Id="rId6" Type="http://schemas.openxmlformats.org/officeDocument/2006/relationships/image" Target="../media/image17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0.m4a"/><Relationship Id="rId7" Type="http://schemas.openxmlformats.org/officeDocument/2006/relationships/image" Target="../media/image15.png"/><Relationship Id="rId2" Type="http://schemas.microsoft.com/office/2007/relationships/media" Target="../media/media10.m4a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3.xml"/><Relationship Id="rId5" Type="http://schemas.openxmlformats.org/officeDocument/2006/relationships/video" Target="../media/media11.mp4"/><Relationship Id="rId4" Type="http://schemas.microsoft.com/office/2007/relationships/media" Target="../media/media11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mp"/><Relationship Id="rId13" Type="http://schemas.openxmlformats.org/officeDocument/2006/relationships/image" Target="../media/image36.tm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0.tmp"/><Relationship Id="rId12" Type="http://schemas.openxmlformats.org/officeDocument/2006/relationships/image" Target="../media/image35.tm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tmp"/><Relationship Id="rId11" Type="http://schemas.openxmlformats.org/officeDocument/2006/relationships/image" Target="../media/image34.tmp"/><Relationship Id="rId5" Type="http://schemas.openxmlformats.org/officeDocument/2006/relationships/image" Target="../media/image15.png"/><Relationship Id="rId10" Type="http://schemas.openxmlformats.org/officeDocument/2006/relationships/image" Target="../media/image33.tm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2.tmp"/><Relationship Id="rId14" Type="http://schemas.openxmlformats.org/officeDocument/2006/relationships/image" Target="../media/image37.tm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7" Type="http://schemas.openxmlformats.org/officeDocument/2006/relationships/image" Target="../media/image50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tmp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7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17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17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73" y="2141109"/>
            <a:ext cx="458777" cy="740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1299">
            <a:off x="5256424" y="2227389"/>
            <a:ext cx="458777" cy="740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1883">
            <a:off x="4257928" y="2268348"/>
            <a:ext cx="611702" cy="55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59" y="3130793"/>
            <a:ext cx="3117803" cy="3431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26">
            <a:off x="2037664" y="707650"/>
            <a:ext cx="458777" cy="7400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3253" y="911453"/>
            <a:ext cx="694933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000" b="1" cap="none" spc="0">
                <a:ln/>
                <a:solidFill>
                  <a:schemeClr val="accent3"/>
                </a:solidFill>
                <a:effectLst/>
              </a:rPr>
              <a:t>Em biết những gì về thủ đô Hà Nội  ?</a:t>
            </a:r>
          </a:p>
        </p:txBody>
      </p:sp>
    </p:spTree>
    <p:extLst>
      <p:ext uri="{BB962C8B-B14F-4D97-AF65-F5344CB8AC3E}">
        <p14:creationId xmlns:p14="http://schemas.microsoft.com/office/powerpoint/2010/main" val="693336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2980" y="934597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874" y="-36956"/>
            <a:ext cx="14564301" cy="756698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-143220" y="44289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-176271" y="259894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-143220" y="1327782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64515CA-B29F-4333-A731-82C452835DE8}"/>
              </a:ext>
            </a:extLst>
          </p:cNvPr>
          <p:cNvSpPr/>
          <p:nvPr/>
        </p:nvSpPr>
        <p:spPr>
          <a:xfrm>
            <a:off x="6894723" y="184024"/>
            <a:ext cx="5938092" cy="10433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945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2980" y="934597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98783"/>
            <a:ext cx="11826240" cy="61454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1587610" y="3828527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1587610" y="2319877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1587610" y="1317839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1D64003-92B4-4DEF-8D32-052B21FDA978}"/>
              </a:ext>
            </a:extLst>
          </p:cNvPr>
          <p:cNvSpPr/>
          <p:nvPr/>
        </p:nvSpPr>
        <p:spPr>
          <a:xfrm>
            <a:off x="2774732" y="5744817"/>
            <a:ext cx="456149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688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2" y="1535999"/>
            <a:ext cx="11449028" cy="42047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0949" y="5751593"/>
            <a:ext cx="8140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Gươm còn gọi là hồ Hoàn Kiếm ở thủ đô Hà Nội</a:t>
            </a:r>
          </a:p>
        </p:txBody>
      </p: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8443456" y="1017970"/>
            <a:ext cx="3392944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828754" marR="0" lvl="2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3657509" marR="0" lvl="5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4267093" marR="0" lvl="6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4876678" marR="0" lvl="7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5486263" marR="0" lvl="8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HỒ GƯƠM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100490" y="1792689"/>
            <a:ext cx="4853022" cy="2957610"/>
            <a:chOff x="3301878" y="2654755"/>
            <a:chExt cx="819004" cy="605284"/>
          </a:xfrm>
          <a:solidFill>
            <a:srgbClr val="92D050"/>
          </a:solidFill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99914" y="2654755"/>
              <a:ext cx="720968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278872"/>
            <a:ext cx="4080777" cy="18865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kính :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52" y="1047799"/>
            <a:ext cx="5692651" cy="46486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0294" y="3727921"/>
            <a:ext cx="43893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cổ và trang nghiêm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639928" y="5629226"/>
            <a:ext cx="4373404" cy="746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Gương bầu dục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0" y="2047165"/>
            <a:ext cx="2778646" cy="3524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7" y="1823294"/>
            <a:ext cx="3277950" cy="352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976" y="750627"/>
            <a:ext cx="2953224" cy="3161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929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2980" y="934597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98783"/>
            <a:ext cx="11826240" cy="61454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1587610" y="3828527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1575683" y="225199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1587610" y="137002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798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6">
            <a:extLst>
              <a:ext uri="{FF2B5EF4-FFF2-40B4-BE49-F238E27FC236}">
                <a16:creationId xmlns:a16="http://schemas.microsoft.com/office/drawing/2014/main" id="{03294A48-5128-4508-BFB7-94AD3F5984A4}"/>
              </a:ext>
            </a:extLst>
          </p:cNvPr>
          <p:cNvSpPr txBox="1"/>
          <p:nvPr/>
        </p:nvSpPr>
        <p:spPr>
          <a:xfrm>
            <a:off x="1214651" y="1124783"/>
            <a:ext cx="10317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Thứ ba ngày 15 tháng 3  năm 2022</a:t>
            </a:r>
            <a:endParaRPr lang="en-US" sz="4800" b="1" kern="0" dirty="0">
              <a:solidFill>
                <a:srgbClr val="FF0090"/>
              </a:solidFill>
              <a:latin typeface="UTM Cookies" panose="02040603050506020204" pitchFamily="18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94A48-5128-4508-BFB7-94AD3F5984A4}"/>
              </a:ext>
            </a:extLst>
          </p:cNvPr>
          <p:cNvSpPr txBox="1"/>
          <p:nvPr/>
        </p:nvSpPr>
        <p:spPr>
          <a:xfrm>
            <a:off x="4271748" y="2092592"/>
            <a:ext cx="339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800" b="1" u="sng" dirty="0">
                <a:latin typeface="UTM Cookies" panose="02040603050506020204" pitchFamily="18" charset="0"/>
              </a:rPr>
              <a:t>Tiếng Việt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9934" y="3085107"/>
            <a:ext cx="10522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307: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7811549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2980" y="934597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98783"/>
            <a:ext cx="11826240" cy="61454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1587610" y="3828527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1575683" y="225199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1587610" y="137002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025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2787" y="1608133"/>
            <a:ext cx="850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1. Bài văn tả những cảnh đẹp nào của Hồ Gươm 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51299" y="2592325"/>
            <a:ext cx="3411519" cy="3280256"/>
            <a:chOff x="1051299" y="2592325"/>
            <a:chExt cx="3411519" cy="32802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99" y="2592325"/>
              <a:ext cx="3411519" cy="242099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65196" y="5226250"/>
              <a:ext cx="2865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Cầu Thê Húc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24103" y="2551382"/>
            <a:ext cx="3663207" cy="3280256"/>
            <a:chOff x="4624103" y="2551382"/>
            <a:chExt cx="3663207" cy="32802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103" y="2551382"/>
              <a:ext cx="3188771" cy="24209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24103" y="5185307"/>
              <a:ext cx="3663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Đền Ngọc Sơn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87310" y="2551382"/>
            <a:ext cx="3529154" cy="3321199"/>
            <a:chOff x="8287310" y="2551382"/>
            <a:chExt cx="3529154" cy="33211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7310" y="2551382"/>
              <a:ext cx="3529154" cy="24209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007522" y="5226250"/>
              <a:ext cx="262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Tháp Bút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 được miêu tả như thế nào?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703073" y="4499839"/>
            <a:ext cx="10764837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 màu son, cong cong như con tôm, dẫn vào đền Ngọc Sơn.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006530" y="1687133"/>
            <a:ext cx="3052293" cy="13909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 Nội</a:t>
            </a:r>
          </a:p>
        </p:txBody>
      </p:sp>
      <p:grpSp>
        <p:nvGrpSpPr>
          <p:cNvPr id="1031" name="Group 1030"/>
          <p:cNvGrpSpPr/>
          <p:nvPr/>
        </p:nvGrpSpPr>
        <p:grpSpPr>
          <a:xfrm>
            <a:off x="571566" y="110746"/>
            <a:ext cx="3881962" cy="2671956"/>
            <a:chOff x="571566" y="110746"/>
            <a:chExt cx="3881962" cy="2671956"/>
          </a:xfrm>
        </p:grpSpPr>
        <p:cxnSp>
          <p:nvCxnSpPr>
            <p:cNvPr id="7" name="Straight Arrow Connector 6"/>
            <p:cNvCxnSpPr>
              <a:stCxn id="2" idx="1"/>
            </p:cNvCxnSpPr>
            <p:nvPr/>
          </p:nvCxnSpPr>
          <p:spPr>
            <a:xfrm flipH="1" flipV="1">
              <a:off x="3349709" y="1313645"/>
              <a:ext cx="1103819" cy="577183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6" y="110746"/>
              <a:ext cx="2764063" cy="1898358"/>
            </a:xfrm>
            <a:prstGeom prst="rect">
              <a:avLst/>
            </a:prstGeom>
          </p:spPr>
        </p:pic>
        <p:sp>
          <p:nvSpPr>
            <p:cNvPr id="1025" name="TextBox 1024"/>
            <p:cNvSpPr txBox="1"/>
            <p:nvPr/>
          </p:nvSpPr>
          <p:spPr>
            <a:xfrm>
              <a:off x="1029223" y="2382592"/>
              <a:ext cx="2872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Lăng Bác</a:t>
              </a:r>
            </a:p>
          </p:txBody>
        </p:sp>
      </p:grpSp>
      <p:grpSp>
        <p:nvGrpSpPr>
          <p:cNvPr id="1034" name="Group 1033"/>
          <p:cNvGrpSpPr/>
          <p:nvPr/>
        </p:nvGrpSpPr>
        <p:grpSpPr>
          <a:xfrm>
            <a:off x="6611825" y="110746"/>
            <a:ext cx="4811734" cy="2496013"/>
            <a:chOff x="6611825" y="110746"/>
            <a:chExt cx="4811734" cy="2496013"/>
          </a:xfrm>
        </p:grpSpPr>
        <p:cxnSp>
          <p:nvCxnSpPr>
            <p:cNvPr id="4" name="Straight Arrow Connector 3"/>
            <p:cNvCxnSpPr>
              <a:stCxn id="2" idx="7"/>
            </p:cNvCxnSpPr>
            <p:nvPr/>
          </p:nvCxnSpPr>
          <p:spPr>
            <a:xfrm flipV="1">
              <a:off x="6611825" y="1442434"/>
              <a:ext cx="986709" cy="448394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534" y="110746"/>
              <a:ext cx="3825025" cy="1898358"/>
            </a:xfrm>
            <a:prstGeom prst="rect">
              <a:avLst/>
            </a:prstGeom>
          </p:spPr>
        </p:pic>
        <p:sp>
          <p:nvSpPr>
            <p:cNvPr id="1027" name="TextBox 1026"/>
            <p:cNvSpPr txBox="1"/>
            <p:nvPr/>
          </p:nvSpPr>
          <p:spPr>
            <a:xfrm>
              <a:off x="8021759" y="2206649"/>
              <a:ext cx="2139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Cầu Thê Húc</a:t>
              </a:r>
            </a:p>
          </p:txBody>
        </p:sp>
      </p:grpSp>
      <p:grpSp>
        <p:nvGrpSpPr>
          <p:cNvPr id="1038" name="Group 1037"/>
          <p:cNvGrpSpPr/>
          <p:nvPr/>
        </p:nvGrpSpPr>
        <p:grpSpPr>
          <a:xfrm>
            <a:off x="6989871" y="2562896"/>
            <a:ext cx="4433689" cy="3008628"/>
            <a:chOff x="6989871" y="2562896"/>
            <a:chExt cx="4433689" cy="3008628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6989871" y="2562896"/>
              <a:ext cx="1031888" cy="687468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5" name="Group 1034"/>
            <p:cNvGrpSpPr/>
            <p:nvPr/>
          </p:nvGrpSpPr>
          <p:grpSpPr>
            <a:xfrm>
              <a:off x="8021759" y="3035088"/>
              <a:ext cx="3401801" cy="2536436"/>
              <a:chOff x="8021759" y="3035088"/>
              <a:chExt cx="3401801" cy="253643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1759" y="3035088"/>
                <a:ext cx="3401801" cy="1914726"/>
              </a:xfrm>
              <a:prstGeom prst="rect">
                <a:avLst/>
              </a:prstGeom>
            </p:spPr>
          </p:pic>
          <p:sp>
            <p:nvSpPr>
              <p:cNvPr id="1028" name="TextBox 1027"/>
              <p:cNvSpPr txBox="1"/>
              <p:nvPr/>
            </p:nvSpPr>
            <p:spPr>
              <a:xfrm>
                <a:off x="8577330" y="5171414"/>
                <a:ext cx="248703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Phố cổ</a:t>
                </a:r>
              </a:p>
            </p:txBody>
          </p:sp>
        </p:grpSp>
      </p:grpSp>
      <p:grpSp>
        <p:nvGrpSpPr>
          <p:cNvPr id="1039" name="Group 1038"/>
          <p:cNvGrpSpPr/>
          <p:nvPr/>
        </p:nvGrpSpPr>
        <p:grpSpPr>
          <a:xfrm>
            <a:off x="4274504" y="3146394"/>
            <a:ext cx="3052293" cy="3285390"/>
            <a:chOff x="4274504" y="3146394"/>
            <a:chExt cx="3052293" cy="32853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52365">
              <a:off x="5402616" y="3298176"/>
              <a:ext cx="923104" cy="619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36" name="Group 1035"/>
            <p:cNvGrpSpPr/>
            <p:nvPr/>
          </p:nvGrpSpPr>
          <p:grpSpPr>
            <a:xfrm>
              <a:off x="4274504" y="3975245"/>
              <a:ext cx="3052293" cy="2456539"/>
              <a:chOff x="4274504" y="3975245"/>
              <a:chExt cx="3052293" cy="2456539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9448" y="3975245"/>
                <a:ext cx="2619375" cy="1743075"/>
              </a:xfrm>
              <a:prstGeom prst="rect">
                <a:avLst/>
              </a:prstGeom>
            </p:spPr>
          </p:pic>
          <p:sp>
            <p:nvSpPr>
              <p:cNvPr id="1029" name="TextBox 1028"/>
              <p:cNvSpPr txBox="1"/>
              <p:nvPr/>
            </p:nvSpPr>
            <p:spPr>
              <a:xfrm>
                <a:off x="4274504" y="6031674"/>
                <a:ext cx="3052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Những tòa nhà cao tầng</a:t>
                </a:r>
              </a:p>
            </p:txBody>
          </p:sp>
        </p:grpSp>
      </p:grpSp>
      <p:grpSp>
        <p:nvGrpSpPr>
          <p:cNvPr id="1037" name="Group 1036"/>
          <p:cNvGrpSpPr/>
          <p:nvPr/>
        </p:nvGrpSpPr>
        <p:grpSpPr>
          <a:xfrm>
            <a:off x="571567" y="2867256"/>
            <a:ext cx="3735471" cy="3073600"/>
            <a:chOff x="571567" y="2867256"/>
            <a:chExt cx="3735471" cy="307360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496198" y="2867256"/>
              <a:ext cx="810840" cy="661555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7" y="3323564"/>
              <a:ext cx="2924632" cy="1847850"/>
            </a:xfrm>
            <a:prstGeom prst="rect">
              <a:avLst/>
            </a:prstGeom>
          </p:spPr>
        </p:pic>
        <p:sp>
          <p:nvSpPr>
            <p:cNvPr id="1030" name="TextBox 1029"/>
            <p:cNvSpPr txBox="1"/>
            <p:nvPr/>
          </p:nvSpPr>
          <p:spPr>
            <a:xfrm>
              <a:off x="1029223" y="5540746"/>
              <a:ext cx="20745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Chùa Một Cột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817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893535" y="1686819"/>
            <a:ext cx="677064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766944" y="1856597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 rot="21439213">
            <a:off x="1659263" y="2016146"/>
            <a:ext cx="5683928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1-2 câu giới thiệu về Tháp Rùa ?</a:t>
            </a: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88055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5" b="19609"/>
          <a:stretch/>
        </p:blipFill>
        <p:spPr>
          <a:xfrm>
            <a:off x="7165074" y="3300559"/>
            <a:ext cx="4262493" cy="3276269"/>
          </a:xfrm>
          <a:prstGeom prst="rect">
            <a:avLst/>
          </a:prstGeom>
        </p:spPr>
      </p:pic>
      <p:sp>
        <p:nvSpPr>
          <p:cNvPr id="17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 rot="11394328">
            <a:off x="4609252" y="3852441"/>
            <a:ext cx="2555822" cy="1477414"/>
          </a:xfrm>
          <a:prstGeom prst="cloudCallout">
            <a:avLst>
              <a:gd name="adj1" fmla="val -58093"/>
              <a:gd name="adj2" fmla="val 17538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816662" y="3471667"/>
            <a:ext cx="5402759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Tháp Rùa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816662" y="5019526"/>
            <a:ext cx="6849400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Tháp được xây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5" y="1001467"/>
            <a:ext cx="11282517" cy="43356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0502" y="5276125"/>
            <a:ext cx="1119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Tác giả nghĩ rằng : không biết đây có phải là con rùa từng ngậm thanh kiếm vua Lê không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4574" y="1235981"/>
            <a:ext cx="6027612" cy="12839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Sự tích Hồ Gươm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8205" y="355135"/>
            <a:ext cx="11393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4. Khi thấy rùa hiện lên trên mặt hồ, tác giả nghĩ tới điều gì ?</a:t>
            </a:r>
          </a:p>
        </p:txBody>
      </p:sp>
    </p:spTree>
    <p:extLst>
      <p:ext uri="{BB962C8B-B14F-4D97-AF65-F5344CB8AC3E}">
        <p14:creationId xmlns:p14="http://schemas.microsoft.com/office/powerpoint/2010/main" val="3240051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TRUYỀN THUYẾT HỒ GƯƠM - Truyện cổ tích hay nhất - Phim hoạt hình hay nhất - Fairy Tales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49" y="627797"/>
            <a:ext cx="11019051" cy="5349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790474" y="252315"/>
            <a:ext cx="8117285" cy="1166877"/>
            <a:chOff x="1790474" y="252315"/>
            <a:chExt cx="8117285" cy="1166877"/>
          </a:xfrm>
        </p:grpSpPr>
        <p:grpSp>
          <p:nvGrpSpPr>
            <p:cNvPr id="15" name="Google Shape;378;p32">
              <a:extLst>
                <a:ext uri="{FF2B5EF4-FFF2-40B4-BE49-F238E27FC236}">
                  <a16:creationId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4" y="488016"/>
              <a:ext cx="8117285" cy="931176"/>
              <a:chOff x="603225" y="2182575"/>
              <a:chExt cx="2577800" cy="424450"/>
            </a:xfrm>
          </p:grpSpPr>
          <p:sp>
            <p:nvSpPr>
              <p:cNvPr id="16" name="Google Shape;379;p32">
                <a:extLst>
                  <a:ext uri="{FF2B5EF4-FFF2-40B4-BE49-F238E27FC236}">
                    <a16:creationId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80;p32">
                <a:extLst>
                  <a:ext uri="{FF2B5EF4-FFF2-40B4-BE49-F238E27FC236}">
                    <a16:creationId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81;p32">
                <a:extLst>
                  <a:ext uri="{FF2B5EF4-FFF2-40B4-BE49-F238E27FC236}">
                    <a16:creationId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386;p32">
              <a:extLst>
                <a:ext uri="{FF2B5EF4-FFF2-40B4-BE49-F238E27FC236}">
                  <a16:creationId xmlns:a16="http://schemas.microsoft.com/office/drawing/2014/main" id="{1C37CFDE-FD17-46D7-A182-0B62207CA647}"/>
                </a:ext>
              </a:extLst>
            </p:cNvPr>
            <p:cNvSpPr txBox="1">
              <a:spLocks/>
            </p:cNvSpPr>
            <p:nvPr/>
          </p:nvSpPr>
          <p:spPr>
            <a:xfrm>
              <a:off x="2388583" y="252315"/>
              <a:ext cx="7069337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3951013"/>
            <a:ext cx="11218460" cy="249073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08165" y="2304064"/>
            <a:ext cx="199906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cong cong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208164" y="3145782"/>
            <a:ext cx="199906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 bưởi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532528" y="2304064"/>
            <a:ext cx="205934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532528" y="3145782"/>
            <a:ext cx="205934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 kiếm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60480" y="2301656"/>
            <a:ext cx="179792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260480" y="3145782"/>
            <a:ext cx="179792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xum xuê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08164" y="1555845"/>
            <a:ext cx="649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2000"/>
              <a:t>.Xếp các từ ngữ dưới đây vào các nhóm thích hợp</a:t>
            </a:r>
          </a:p>
        </p:txBody>
      </p:sp>
      <p:pic>
        <p:nvPicPr>
          <p:cNvPr id="35" name="Picture 3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0" y="1321467"/>
            <a:ext cx="714475" cy="7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65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9377E-7 -3.08973E-6 L 0.09848 0.279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4" y="139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3232E-6 -2.95097E-6 L -0.10642 0.367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8" y="183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859E-6 -1.39685E-6 L -0.03243 0.407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20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9377E-7 -1.39685E-6 L 0.46125 0.40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6" y="201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6 0.1531 L 0.03686 0.40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046E-6 -3.08973E-6 L -0.04481 0.375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18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9" y="1389523"/>
            <a:ext cx="10577015" cy="49512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790474" y="252315"/>
            <a:ext cx="8117285" cy="1166877"/>
            <a:chOff x="1790474" y="252315"/>
            <a:chExt cx="8117285" cy="1166877"/>
          </a:xfrm>
        </p:grpSpPr>
        <p:grpSp>
          <p:nvGrpSpPr>
            <p:cNvPr id="17" name="Google Shape;378;p32">
              <a:extLst>
                <a:ext uri="{FF2B5EF4-FFF2-40B4-BE49-F238E27FC236}">
                  <a16:creationId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4" y="488016"/>
              <a:ext cx="8117285" cy="931176"/>
              <a:chOff x="603225" y="2182575"/>
              <a:chExt cx="2577800" cy="424450"/>
            </a:xfrm>
          </p:grpSpPr>
          <p:sp>
            <p:nvSpPr>
              <p:cNvPr id="19" name="Google Shape;379;p32">
                <a:extLst>
                  <a:ext uri="{FF2B5EF4-FFF2-40B4-BE49-F238E27FC236}">
                    <a16:creationId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80;p32">
                <a:extLst>
                  <a:ext uri="{FF2B5EF4-FFF2-40B4-BE49-F238E27FC236}">
                    <a16:creationId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81;p32">
                <a:extLst>
                  <a:ext uri="{FF2B5EF4-FFF2-40B4-BE49-F238E27FC236}">
                    <a16:creationId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386;p32">
              <a:extLst>
                <a:ext uri="{FF2B5EF4-FFF2-40B4-BE49-F238E27FC236}">
                  <a16:creationId xmlns:a16="http://schemas.microsoft.com/office/drawing/2014/main" id="{1C37CFDE-FD17-46D7-A182-0B62207CA647}"/>
                </a:ext>
              </a:extLst>
            </p:cNvPr>
            <p:cNvSpPr txBox="1">
              <a:spLocks/>
            </p:cNvSpPr>
            <p:nvPr/>
          </p:nvSpPr>
          <p:spPr>
            <a:xfrm>
              <a:off x="2388583" y="252315"/>
              <a:ext cx="7069337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</a:p>
          </p:txBody>
        </p:sp>
      </p:grp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5881114" y="3865130"/>
            <a:ext cx="584818" cy="18425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 flipV="1">
            <a:off x="5972048" y="4777051"/>
            <a:ext cx="612503" cy="1054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 flipV="1">
            <a:off x="6017936" y="3856954"/>
            <a:ext cx="369216" cy="1074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917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70" y="1861163"/>
            <a:ext cx="6420747" cy="59114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2642935"/>
            <a:ext cx="3686690" cy="54679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17" y="2660234"/>
            <a:ext cx="3623188" cy="5642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3549132"/>
            <a:ext cx="3567611" cy="55115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4355196"/>
            <a:ext cx="3567611" cy="53070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8" y="5198009"/>
            <a:ext cx="3567611" cy="57499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18" y="3501849"/>
            <a:ext cx="3623187" cy="551151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17" y="4265474"/>
            <a:ext cx="3623189" cy="568336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00" y="5198009"/>
            <a:ext cx="3620005" cy="5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69E-7 -4.59759E-6 L -0.22405 -0.24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2" y="-121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6385E-7 -4.0333E-6 L -0.17924 0.126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62" y="63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656E-6 1.48011E-6 L -0.07399 0.118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" y="5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6">
            <a:extLst>
              <a:ext uri="{FF2B5EF4-FFF2-40B4-BE49-F238E27FC236}">
                <a16:creationId xmlns:a16="http://schemas.microsoft.com/office/drawing/2014/main" id="{03294A48-5128-4508-BFB7-94AD3F5984A4}"/>
              </a:ext>
            </a:extLst>
          </p:cNvPr>
          <p:cNvSpPr txBox="1"/>
          <p:nvPr/>
        </p:nvSpPr>
        <p:spPr>
          <a:xfrm>
            <a:off x="982639" y="1124783"/>
            <a:ext cx="10399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>
                <a:srgbClr val="000000"/>
              </a:buClr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Thứ</a:t>
            </a:r>
            <a:r>
              <a:rPr lang="en-US" sz="5400" b="1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 Ba </a:t>
            </a:r>
            <a:r>
              <a:rPr lang="en-US" sz="5400" b="1" kern="0" dirty="0" err="1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ngày</a:t>
            </a:r>
            <a:r>
              <a:rPr lang="en-US" sz="5400" b="1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 14 </a:t>
            </a:r>
            <a:r>
              <a:rPr lang="en-US" sz="5400" b="1" kern="0" dirty="0" err="1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tháng</a:t>
            </a:r>
            <a:r>
              <a:rPr lang="en-US" sz="5400" b="1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 5  </a:t>
            </a:r>
            <a:r>
              <a:rPr lang="en-US" sz="5400" b="1" kern="0" dirty="0" err="1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năm</a:t>
            </a:r>
            <a:r>
              <a:rPr lang="en-US" sz="5400" b="1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 2024</a:t>
            </a:r>
            <a:endParaRPr lang="en-US" sz="5400" b="1" kern="0" dirty="0">
              <a:solidFill>
                <a:srgbClr val="FF0090"/>
              </a:solidFill>
              <a:latin typeface="UTM Cookies" panose="02040603050506020204" pitchFamily="18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94A48-5128-4508-BFB7-94AD3F5984A4}"/>
              </a:ext>
            </a:extLst>
          </p:cNvPr>
          <p:cNvSpPr txBox="1"/>
          <p:nvPr/>
        </p:nvSpPr>
        <p:spPr>
          <a:xfrm>
            <a:off x="3473355" y="2457079"/>
            <a:ext cx="5418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800" b="1" u="sng" dirty="0">
                <a:latin typeface="UTM Cookies" panose="02040603050506020204" pitchFamily="18" charset="0"/>
              </a:rPr>
              <a:t>Tiếng Việt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2764" y="3858040"/>
            <a:ext cx="9949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308: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Q,V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3031087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946762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Q,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kiểu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2006221"/>
            <a:ext cx="4111507" cy="42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40" y="2006221"/>
            <a:ext cx="4237851" cy="42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Q kiểu 2 cỡ nh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137" y="409433"/>
            <a:ext cx="11423176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ữ V viết hoa cỡ nhỏ kiểu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423081" y="423081"/>
            <a:ext cx="11368585" cy="60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33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cảnh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4965" y="225882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6" y="1708385"/>
            <a:ext cx="11073013" cy="4997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3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304225" y="34310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477115" y="5001681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477115" y="5489473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477115" y="5977265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037" y="343107"/>
            <a:ext cx="7521678" cy="465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04683"/>
            <a:ext cx="10706100" cy="566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217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6">
            <a:extLst>
              <a:ext uri="{FF2B5EF4-FFF2-40B4-BE49-F238E27FC236}">
                <a16:creationId xmlns:a16="http://schemas.microsoft.com/office/drawing/2014/main" id="{03294A48-5128-4508-BFB7-94AD3F5984A4}"/>
              </a:ext>
            </a:extLst>
          </p:cNvPr>
          <p:cNvSpPr txBox="1"/>
          <p:nvPr/>
        </p:nvSpPr>
        <p:spPr>
          <a:xfrm>
            <a:off x="2775469" y="1124783"/>
            <a:ext cx="6750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Thứ</a:t>
            </a:r>
            <a:r>
              <a:rPr lang="en-US" sz="3200" b="1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Tư</a:t>
            </a:r>
            <a:r>
              <a:rPr lang="en-US" sz="3200" b="1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ngày</a:t>
            </a:r>
            <a:r>
              <a:rPr lang="en-US" sz="3200" b="1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 15 </a:t>
            </a:r>
            <a:r>
              <a:rPr lang="en-US" sz="3200" b="1" kern="0" dirty="0" err="1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tháng</a:t>
            </a:r>
            <a:r>
              <a:rPr lang="en-US" sz="3200" b="1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 5  </a:t>
            </a:r>
            <a:r>
              <a:rPr lang="en-US" sz="3200" b="1" kern="0" dirty="0" err="1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năm</a:t>
            </a:r>
            <a:r>
              <a:rPr lang="en-US" sz="3200" b="1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 2024</a:t>
            </a:r>
            <a:endParaRPr lang="en-US" sz="3200" b="1" kern="0" dirty="0">
              <a:solidFill>
                <a:srgbClr val="FF0090"/>
              </a:solidFill>
              <a:latin typeface="UTM Cookies" panose="02040603050506020204" pitchFamily="18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94A48-5128-4508-BFB7-94AD3F5984A4}"/>
              </a:ext>
            </a:extLst>
          </p:cNvPr>
          <p:cNvSpPr txBox="1"/>
          <p:nvPr/>
        </p:nvSpPr>
        <p:spPr>
          <a:xfrm>
            <a:off x="4727449" y="2092592"/>
            <a:ext cx="22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>
                <a:solidFill>
                  <a:srgbClr val="FF0090"/>
                </a:solidFill>
                <a:latin typeface="UTM Cookies" panose="02040603050506020204" pitchFamily="18" charset="0"/>
              </a:rPr>
              <a:t>Tiếng Việt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2633" y="2738923"/>
            <a:ext cx="204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309: </a:t>
            </a:r>
            <a:endParaRPr lang="en-US" sz="3600" dirty="0"/>
          </a:p>
        </p:txBody>
      </p:sp>
      <p:sp>
        <p:nvSpPr>
          <p:cNvPr id="7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60440" y="3458574"/>
            <a:ext cx="11179276" cy="105443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nghe: Nói về quê hương, đất nước em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52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78" y="0"/>
            <a:ext cx="10058400" cy="66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7426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90" y="893323"/>
            <a:ext cx="3182680" cy="300943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790"/>
            <a:ext cx="4057819" cy="303319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04093" y="4503477"/>
            <a:ext cx="6073253" cy="873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 em hoặc nơi em sống có điều gì thú vị? </a:t>
            </a:r>
            <a:r>
              <a:rPr lang="vi-VN" sz="2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vi-VN" sz="2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 vật, hoạt động, món ăn nổi tiếng,...</a:t>
            </a:r>
            <a:r>
              <a:rPr lang="en-US" sz="2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19496" y="3493827"/>
            <a:ext cx="5813946" cy="8178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3200" marR="0">
              <a:spcBef>
                <a:spcPts val="0"/>
              </a:spcBef>
              <a:spcAft>
                <a:spcPts val="295"/>
              </a:spcAft>
            </a:pPr>
            <a:r>
              <a:rPr lang="vi-VN" sz="2400" i="1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Quê em ở đâu? Em đang sống ở đâu?</a:t>
            </a:r>
            <a:r>
              <a:rPr lang="vi-VN" sz="2400" i="1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(thành phố hay nông thôn?)</a:t>
            </a:r>
            <a:endParaRPr lang="en-US" sz="2400">
              <a:solidFill>
                <a:srgbClr val="000000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2830" y="5659535"/>
            <a:ext cx="5409063" cy="840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Em có tình cảm như thế nào với nơi đó?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1" y="418751"/>
            <a:ext cx="3086099" cy="24957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23" y="4066745"/>
            <a:ext cx="2927689" cy="25094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402455" y="3037313"/>
            <a:ext cx="24929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Nông thôn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668388" y="6244780"/>
            <a:ext cx="22621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Thành thị</a:t>
            </a:r>
          </a:p>
        </p:txBody>
      </p:sp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4" y="3409947"/>
            <a:ext cx="76211" cy="38105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6" y="-75290"/>
            <a:ext cx="3252673" cy="98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83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3456" y="1406338"/>
            <a:ext cx="9553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  <a:r>
              <a:rPr lang="en-US"/>
              <a:t>. </a:t>
            </a:r>
            <a:r>
              <a:rPr lang="en-US" sz="2800"/>
              <a:t>Nói những điều em biết thêm về quê hương đất nước qua trao đổi với bạn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98" y="3268640"/>
            <a:ext cx="3319157" cy="358936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6673755" y="1883392"/>
            <a:ext cx="5131559" cy="267496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biết thêm về quê nội của bạn Sơn. Quê bạn ấy gần sông Hồng, có ngh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ề</a:t>
            </a:r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làm đậu phụ. 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ậu phụ quê bạn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ấ</a:t>
            </a:r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 ăn rất ngon. Em thích quê của bạn và muốn được một l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ầ</a:t>
            </a:r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 vế quê bạn chơi.</a:t>
            </a:r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14" y="0"/>
            <a:ext cx="4767576" cy="14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17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97" y="1351128"/>
            <a:ext cx="9868651" cy="528629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6" y="211313"/>
            <a:ext cx="4426382" cy="12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22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6">
            <a:extLst>
              <a:ext uri="{FF2B5EF4-FFF2-40B4-BE49-F238E27FC236}">
                <a16:creationId xmlns:a16="http://schemas.microsoft.com/office/drawing/2014/main" id="{03294A48-5128-4508-BFB7-94AD3F5984A4}"/>
              </a:ext>
            </a:extLst>
          </p:cNvPr>
          <p:cNvSpPr txBox="1"/>
          <p:nvPr/>
        </p:nvSpPr>
        <p:spPr>
          <a:xfrm>
            <a:off x="799517" y="1262813"/>
            <a:ext cx="10592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Thứ hai </a:t>
            </a:r>
            <a:r>
              <a:rPr lang="en-US" sz="4800" b="1" kern="0" dirty="0" err="1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ngày</a:t>
            </a:r>
            <a:r>
              <a:rPr lang="en-US" sz="4800" b="1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 13 </a:t>
            </a:r>
            <a:r>
              <a:rPr lang="en-US" sz="4800" b="1" kern="0" dirty="0" err="1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tháng</a:t>
            </a:r>
            <a:r>
              <a:rPr lang="en-US" sz="4800" b="1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 5 </a:t>
            </a:r>
            <a:r>
              <a:rPr lang="en-US" sz="4800" b="1" kern="0" dirty="0" err="1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năm</a:t>
            </a:r>
            <a:r>
              <a:rPr lang="en-US" sz="4800" b="1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</a:rPr>
              <a:t> 2024</a:t>
            </a:r>
            <a:endParaRPr lang="en-US" sz="4800" b="1" kern="0" dirty="0">
              <a:solidFill>
                <a:srgbClr val="FF0090"/>
              </a:solidFill>
              <a:latin typeface="UTM Cookies" panose="02040603050506020204" pitchFamily="18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94A48-5128-4508-BFB7-94AD3F5984A4}"/>
              </a:ext>
            </a:extLst>
          </p:cNvPr>
          <p:cNvSpPr txBox="1"/>
          <p:nvPr/>
        </p:nvSpPr>
        <p:spPr>
          <a:xfrm>
            <a:off x="3589866" y="2147118"/>
            <a:ext cx="5604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400" b="1" u="sng" dirty="0" err="1">
                <a:latin typeface="UTM Cookies" panose="02040603050506020204" pitchFamily="18" charset="0"/>
              </a:rPr>
              <a:t>Tiếng</a:t>
            </a:r>
            <a:r>
              <a:rPr lang="en-US" sz="5400" b="1" u="sng" dirty="0">
                <a:latin typeface="UTM Cookies" panose="02040603050506020204" pitchFamily="18" charset="0"/>
              </a:rPr>
              <a:t> </a:t>
            </a:r>
            <a:r>
              <a:rPr lang="en-US" sz="5400" b="1" u="sng" dirty="0" err="1">
                <a:latin typeface="UTM Cookies" panose="02040603050506020204" pitchFamily="18" charset="0"/>
              </a:rPr>
              <a:t>Việt</a:t>
            </a:r>
            <a:endParaRPr lang="en-US" sz="5400" b="1" u="sng" dirty="0">
              <a:latin typeface="UTM Cookies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2764" y="3539254"/>
            <a:ext cx="10357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306: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5229037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2980" y="934597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-10511"/>
            <a:ext cx="11826240" cy="61454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1587610" y="3538259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1587610" y="1972697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1575683" y="98109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64515CA-B29F-4333-A731-82C452835DE8}"/>
              </a:ext>
            </a:extLst>
          </p:cNvPr>
          <p:cNvSpPr/>
          <p:nvPr/>
        </p:nvSpPr>
        <p:spPr>
          <a:xfrm>
            <a:off x="2087328" y="5662622"/>
            <a:ext cx="4477998" cy="11194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2980" y="934597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874" y="-36956"/>
            <a:ext cx="14564301" cy="756698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-132203" y="44069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-132203" y="250074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-132203" y="1283852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64515CA-B29F-4333-A731-82C452835DE8}"/>
              </a:ext>
            </a:extLst>
          </p:cNvPr>
          <p:cNvSpPr/>
          <p:nvPr/>
        </p:nvSpPr>
        <p:spPr>
          <a:xfrm>
            <a:off x="6894723" y="184024"/>
            <a:ext cx="5938092" cy="10433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628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85769" y="340318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endParaRPr lang="en-US" sz="4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469169" y="3318709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428429" y="4247201"/>
            <a:ext cx="3932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732033" y="5123895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69213" y="4247201"/>
            <a:ext cx="3932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00405" y="975450"/>
            <a:ext cx="7269918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3850665" y="2494667"/>
            <a:ext cx="9820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836442" y="23902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900537" y="2913709"/>
            <a:ext cx="138335" cy="66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10038872" y="2913709"/>
            <a:ext cx="117540" cy="66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5867" y="2251990"/>
            <a:ext cx="10959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Tôi thầm nghĩ: không biết có phải rùa đã từng ngậm thanh kiếm của vua Lê thắng giặc đó không?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2980" y="934597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874" y="-36956"/>
            <a:ext cx="14564301" cy="756698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-176270" y="445654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-179943" y="252554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-172599" y="12529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64515CA-B29F-4333-A731-82C452835DE8}"/>
              </a:ext>
            </a:extLst>
          </p:cNvPr>
          <p:cNvSpPr/>
          <p:nvPr/>
        </p:nvSpPr>
        <p:spPr>
          <a:xfrm>
            <a:off x="6894723" y="184024"/>
            <a:ext cx="5938092" cy="10433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024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637</Words>
  <Application>Microsoft Office PowerPoint</Application>
  <PresentationFormat>Widescreen</PresentationFormat>
  <Paragraphs>112</Paragraphs>
  <Slides>37</Slides>
  <Notes>10</Notes>
  <HiddenSlides>0</HiddenSlides>
  <MMClips>21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Microsoft YaHei</vt:lpstr>
      <vt:lpstr>Arial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UTM Cookies</vt:lpstr>
      <vt:lpstr>Volicy Bulletin Board Thesis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MKSTORE</cp:lastModifiedBy>
  <cp:revision>108</cp:revision>
  <dcterms:created xsi:type="dcterms:W3CDTF">2021-06-19T10:18:58Z</dcterms:created>
  <dcterms:modified xsi:type="dcterms:W3CDTF">2024-05-13T01:38:23Z</dcterms:modified>
</cp:coreProperties>
</file>