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91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76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50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5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370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24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03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28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5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5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88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72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54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91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61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7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0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7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62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1027101" y="121495"/>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Quan </a:t>
              </a:r>
              <a:r>
                <a:rPr lang="en-US" sz="2800" dirty="0" err="1">
                  <a:solidFill>
                    <a:schemeClr val="dk1"/>
                  </a:solidFill>
                  <a:latin typeface="Arial"/>
                  <a:ea typeface="Arial"/>
                  <a:cs typeface="Arial"/>
                  <a:sym typeface="Arial"/>
                </a:rPr>
                <a:t>sát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tranh</a:t>
              </a:r>
              <a:r>
                <a:rPr lang="en-US" sz="2800" dirty="0">
                  <a:solidFill>
                    <a:schemeClr val="dk1"/>
                  </a:solidFill>
                  <a:latin typeface="Arial"/>
                  <a:ea typeface="Arial"/>
                  <a:cs typeface="Arial"/>
                  <a:sym typeface="Arial"/>
                </a:rPr>
                <a:t> và </a:t>
              </a:r>
              <a:r>
                <a:rPr lang="en-US" sz="2800" dirty="0" err="1">
                  <a:solidFill>
                    <a:schemeClr val="dk1"/>
                  </a:solidFill>
                  <a:latin typeface="Arial"/>
                  <a:ea typeface="Arial"/>
                  <a:cs typeface="Arial"/>
                  <a:sym typeface="Arial"/>
                </a:rPr>
                <a:t>trả</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lời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câu</a:t>
              </a:r>
              <a:r>
                <a:rPr lang="en-US" sz="2800" dirty="0">
                  <a:solidFill>
                    <a:schemeClr val="dk1"/>
                  </a:solidFill>
                  <a:latin typeface="Arial"/>
                  <a:ea typeface="Arial"/>
                  <a:cs typeface="Arial"/>
                  <a:sym typeface="Arial"/>
                </a:rPr>
                <a:t> hỏi</a:t>
              </a:r>
              <a:endParaRPr sz="2800" dirty="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783771" y="736270"/>
            <a:ext cx="10770920" cy="2732524"/>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534390" y="4229432"/>
            <a:ext cx="10842171"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Con </a:t>
            </a:r>
            <a:r>
              <a:rPr lang="en-US" sz="2800" dirty="0" err="1">
                <a:solidFill>
                  <a:schemeClr val="dk1"/>
                </a:solidFill>
                <a:latin typeface="Arial"/>
                <a:ea typeface="Arial"/>
                <a:cs typeface="Arial"/>
                <a:sym typeface="Arial"/>
              </a:rPr>
              <a:t>bọ</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rùa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 chấm ở </a:t>
            </a:r>
            <a:r>
              <a:rPr lang="en-US" sz="2800" dirty="0" err="1">
                <a:solidFill>
                  <a:schemeClr val="dk1"/>
                </a:solidFill>
                <a:latin typeface="Arial"/>
                <a:ea typeface="Arial"/>
                <a:cs typeface="Arial"/>
                <a:sym typeface="Arial"/>
              </a:rPr>
              <a:t>cánh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đậu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trên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a:t>
            </a:r>
            <a:endParaRPr dirty="0"/>
          </a:p>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Hai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nào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nhau</a:t>
            </a:r>
            <a:r>
              <a:rPr lang="en-US" sz="2800" dirty="0">
                <a:solidFill>
                  <a:schemeClr val="dk1"/>
                </a:solidFill>
                <a:latin typeface="Arial"/>
                <a:ea typeface="Arial"/>
                <a:cs typeface="Arial"/>
                <a:sym typeface="Arial"/>
              </a:rPr>
              <a:t>?</a:t>
            </a:r>
            <a:endParaRPr dirty="0"/>
          </a:p>
        </p:txBody>
      </p:sp>
      <p:sp>
        <p:nvSpPr>
          <p:cNvPr id="3388" name="Google Shape;3388;p12"/>
          <p:cNvSpPr txBox="1"/>
          <p:nvPr/>
        </p:nvSpPr>
        <p:spPr>
          <a:xfrm>
            <a:off x="9328233" y="3486846"/>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B5457F"/>
                </a:solidFill>
                <a:latin typeface="Arial"/>
                <a:ea typeface="Arial"/>
                <a:cs typeface="Arial"/>
                <a:sym typeface="Arial"/>
              </a:rPr>
              <a:t>412</a:t>
            </a:r>
            <a:endParaRPr sz="2800" b="1" dirty="0">
              <a:solidFill>
                <a:srgbClr val="B5457F"/>
              </a:solidFill>
              <a:latin typeface="Arial"/>
              <a:ea typeface="Arial"/>
              <a:cs typeface="Arial"/>
              <a:sym typeface="Arial"/>
            </a:endParaRPr>
          </a:p>
        </p:txBody>
      </p:sp>
      <p:sp>
        <p:nvSpPr>
          <p:cNvPr id="3389" name="Google Shape;3389;p12"/>
          <p:cNvSpPr txBox="1"/>
          <p:nvPr/>
        </p:nvSpPr>
        <p:spPr>
          <a:xfrm>
            <a:off x="5570038" y="351801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D6470B"/>
                </a:solidFill>
                <a:latin typeface="Arial"/>
                <a:ea typeface="Arial"/>
                <a:cs typeface="Arial"/>
                <a:sym typeface="Arial"/>
              </a:rPr>
              <a:t>311</a:t>
            </a:r>
            <a:endParaRPr sz="2800" b="1" dirty="0">
              <a:solidFill>
                <a:srgbClr val="D6470B"/>
              </a:solidFill>
              <a:latin typeface="Arial"/>
              <a:ea typeface="Arial"/>
              <a:cs typeface="Arial"/>
              <a:sym typeface="Arial"/>
            </a:endParaRPr>
          </a:p>
        </p:txBody>
      </p:sp>
      <p:sp>
        <p:nvSpPr>
          <p:cNvPr id="3390" name="Google Shape;3390;p12"/>
          <p:cNvSpPr txBox="1"/>
          <p:nvPr/>
        </p:nvSpPr>
        <p:spPr>
          <a:xfrm>
            <a:off x="1552632" y="3587503"/>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BA7A8"/>
                </a:solidFill>
                <a:latin typeface="Arial"/>
                <a:ea typeface="Arial"/>
                <a:cs typeface="Arial"/>
                <a:sym typeface="Arial"/>
              </a:rPr>
              <a:t>311</a:t>
            </a:r>
            <a:endParaRPr sz="2800" b="1" dirty="0">
              <a:solidFill>
                <a:srgbClr val="1BA7A8"/>
              </a:solidFill>
              <a:latin typeface="Arial"/>
              <a:ea typeface="Arial"/>
              <a:cs typeface="Arial"/>
              <a:sym typeface="Arial"/>
            </a:endParaRPr>
          </a:p>
        </p:txBody>
      </p:sp>
      <p:sp>
        <p:nvSpPr>
          <p:cNvPr id="3391" name="Google Shape;3391;p12"/>
          <p:cNvSpPr txBox="1"/>
          <p:nvPr/>
        </p:nvSpPr>
        <p:spPr>
          <a:xfrm>
            <a:off x="3926475" y="3556332"/>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a:t>
            </a:r>
            <a:endParaRPr sz="28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254226" y="4293343"/>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100</a:t>
                </a:r>
                <a:endParaRPr sz="3600" b="1" dirty="0">
                  <a:solidFill>
                    <a:schemeClr val="dk1"/>
                  </a:solidFill>
                  <a:latin typeface="Arial"/>
                  <a:ea typeface="Arial"/>
                  <a:cs typeface="Arial"/>
                  <a:sym typeface="Arial"/>
                </a:endParaRPr>
              </a:p>
            </p:txBody>
          </p:sp>
        </p:grpSp>
      </p:grpSp>
      <p:grpSp>
        <p:nvGrpSpPr>
          <p:cNvPr id="3480" name="Google Shape;3480;p13"/>
          <p:cNvGrpSpPr/>
          <p:nvPr/>
        </p:nvGrpSpPr>
        <p:grpSpPr>
          <a:xfrm>
            <a:off x="3235582" y="4335990"/>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322</a:t>
                </a:r>
                <a:endParaRPr sz="3600" b="1" dirty="0">
                  <a:solidFill>
                    <a:schemeClr val="dk1"/>
                  </a:solidFill>
                  <a:latin typeface="Arial"/>
                  <a:ea typeface="Arial"/>
                  <a:cs typeface="Arial"/>
                  <a:sym typeface="Arial"/>
                </a:endParaRPr>
              </a:p>
            </p:txBody>
          </p:sp>
        </p:grpSp>
      </p:grpSp>
      <p:grpSp>
        <p:nvGrpSpPr>
          <p:cNvPr id="3485" name="Google Shape;3485;p13"/>
          <p:cNvGrpSpPr/>
          <p:nvPr/>
        </p:nvGrpSpPr>
        <p:grpSpPr>
          <a:xfrm>
            <a:off x="6076397" y="4335991"/>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805</a:t>
                </a:r>
                <a:endParaRPr sz="3600" b="1" dirty="0">
                  <a:solidFill>
                    <a:schemeClr val="dk1"/>
                  </a:solidFill>
                  <a:latin typeface="Arial"/>
                  <a:ea typeface="Arial"/>
                  <a:cs typeface="Arial"/>
                  <a:sym typeface="Arial"/>
                </a:endParaRPr>
              </a:p>
            </p:txBody>
          </p:sp>
        </p:grpSp>
      </p:grpSp>
      <p:grpSp>
        <p:nvGrpSpPr>
          <p:cNvPr id="3490" name="Google Shape;3490;p13"/>
          <p:cNvGrpSpPr/>
          <p:nvPr/>
        </p:nvGrpSpPr>
        <p:grpSpPr>
          <a:xfrm>
            <a:off x="9104723" y="429334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a:endCxn id="3476" idx="0"/>
          </p:cNvCxnSpPr>
          <p:nvPr/>
        </p:nvCxnSpPr>
        <p:spPr>
          <a:xfrm rot="5400000">
            <a:off x="3820416" y="1310270"/>
            <a:ext cx="1716886" cy="5107277"/>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3496" name="Google Shape;3496;p13"/>
          <p:cNvCxnSpPr>
            <a:stCxn id="3486" idx="0"/>
            <a:endCxn id="3468" idx="2"/>
          </p:cNvCxnSpPr>
          <p:nvPr/>
        </p:nvCxnSpPr>
        <p:spPr>
          <a:xfrm rot="5400000" flipH="1" flipV="1">
            <a:off x="8013007" y="2914458"/>
            <a:ext cx="1784924" cy="1916159"/>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16200000" flipH="1">
            <a:off x="3761484" y="3803711"/>
            <a:ext cx="1688242" cy="91750"/>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104" name="Google Shape;3495;p13"/>
          <p:cNvCxnSpPr/>
          <p:nvPr/>
        </p:nvCxnSpPr>
        <p:spPr>
          <a:xfrm rot="10800000">
            <a:off x="1893832" y="2867392"/>
            <a:ext cx="8030322" cy="1897791"/>
          </a:xfrm>
          <a:prstGeom prst="curvedConnector3">
            <a:avLst>
              <a:gd name="adj1" fmla="val 50000"/>
            </a:avLst>
          </a:prstGeom>
          <a:noFill/>
          <a:ln w="762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10462058"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Một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465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240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nữ. Hỏi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nam</a:t>
              </a:r>
              <a:r>
                <a:rPr lang="en-US" sz="2800" dirty="0">
                  <a:solidFill>
                    <a:schemeClr val="dk1"/>
                  </a:solidFill>
                  <a:latin typeface="Arial"/>
                  <a:ea typeface="Arial"/>
                  <a:cs typeface="Arial"/>
                  <a:sym typeface="Arial"/>
                </a:rPr>
                <a:t>?</a:t>
              </a:r>
              <a:endParaRPr dirty="0"/>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lớn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tròn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smtClean="0">
                <a:solidFill>
                  <a:srgbClr val="31859B"/>
                </a:solidFill>
                <a:latin typeface="Arial"/>
                <a:ea typeface="Arial"/>
                <a:cs typeface="Arial"/>
                <a:sym typeface="Arial"/>
              </a:rPr>
              <a:t>842</a:t>
            </a:r>
            <a:endParaRPr dirty="0"/>
          </a:p>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bé</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vuông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a:solidFill>
                  <a:srgbClr val="7030A0"/>
                </a:solidFill>
                <a:latin typeface="Arial"/>
                <a:ea typeface="Arial"/>
                <a:cs typeface="Arial"/>
                <a:sym typeface="Arial"/>
              </a:rPr>
              <a:t>410</a:t>
            </a:r>
            <a:endParaRPr dirty="0"/>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smtClean="0">
                  <a:solidFill>
                    <a:srgbClr val="31859B"/>
                  </a:solidFill>
                  <a:latin typeface="Arial"/>
                  <a:ea typeface="Arial"/>
                  <a:cs typeface="Arial"/>
                  <a:sym typeface="Arial"/>
                </a:rPr>
                <a:t>842 </a:t>
              </a:r>
              <a:r>
                <a:rPr lang="en-US" sz="3600" b="1" dirty="0">
                  <a:solidFill>
                    <a:srgbClr val="31859B"/>
                  </a:solidFill>
                  <a:latin typeface="Arial"/>
                  <a:ea typeface="Arial"/>
                  <a:cs typeface="Arial"/>
                  <a:sym typeface="Arial"/>
                </a:rPr>
                <a:t>– 410 = </a:t>
              </a:r>
              <a:r>
                <a:rPr lang="en-US" sz="3600" b="1" dirty="0" smtClean="0">
                  <a:solidFill>
                    <a:srgbClr val="31859B"/>
                  </a:solidFill>
                  <a:latin typeface="Arial"/>
                  <a:ea typeface="Arial"/>
                  <a:cs typeface="Arial"/>
                  <a:sym typeface="Arial"/>
                </a:rPr>
                <a:t>432</a:t>
              </a:r>
              <a:endParaRPr sz="3600" b="1" dirty="0">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Biết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chiều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dài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của</a:t>
              </a:r>
              <a:r>
                <a:rPr lang="en-US" sz="2800">
                  <a:solidFill>
                    <a:schemeClr val="dk1"/>
                  </a:solidFill>
                  <a:latin typeface="Arial"/>
                  <a:ea typeface="Arial"/>
                  <a:cs typeface="Arial"/>
                  <a:sym typeface="Arial"/>
                </a:rPr>
                <a:t> một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cây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cầu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như</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sau</a:t>
              </a:r>
              <a:r>
                <a:rPr lang="en-US" sz="2800" dirty="0">
                  <a:solidFill>
                    <a:schemeClr val="dk1"/>
                  </a:solidFill>
                  <a:latin typeface="Arial"/>
                  <a:ea typeface="Arial"/>
                  <a:cs typeface="Arial"/>
                  <a:sym typeface="Arial"/>
                </a:rPr>
                <a:t>:</a:t>
              </a:r>
              <a:endParaRPr dirty="0"/>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10243700" cy="2056550"/>
        </p:xfrm>
        <a:graphic>
          <a:graphicData uri="http://schemas.openxmlformats.org/drawingml/2006/table">
            <a:tbl>
              <a:tblPr firstRow="1" bandRow="1">
                <a:noFill/>
                <a:tableStyleId>{1FE48C67-604F-4F1F-8C56-4D35BB55C2A9}</a:tableStyleId>
              </a:tblPr>
              <a:tblGrid>
                <a:gridCol w="1548175"/>
                <a:gridCol w="1615450"/>
                <a:gridCol w="2024750"/>
                <a:gridCol w="2560325"/>
                <a:gridCol w="2495000"/>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ableStyleId>{1FE48C67-604F-4F1F-8C56-4D35BB55C2A9}</a:tableStyleId>
              </a:tblPr>
              <a:tblGrid>
                <a:gridCol w="1596850"/>
                <a:gridCol w="1596850"/>
                <a:gridCol w="1596850"/>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800</Words>
  <Application>Microsoft Office PowerPoint</Application>
  <PresentationFormat>Custom</PresentationFormat>
  <Paragraphs>220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5</cp:revision>
  <dcterms:created xsi:type="dcterms:W3CDTF">2021-06-02T01:34:28Z</dcterms:created>
  <dcterms:modified xsi:type="dcterms:W3CDTF">2023-04-10T03:25:07Z</dcterms:modified>
</cp:coreProperties>
</file>