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9" r:id="rId2"/>
  </p:sldMasterIdLst>
  <p:notesMasterIdLst>
    <p:notesMasterId r:id="rId47"/>
  </p:notesMasterIdLst>
  <p:sldIdLst>
    <p:sldId id="550" r:id="rId3"/>
    <p:sldId id="551" r:id="rId4"/>
    <p:sldId id="263" r:id="rId5"/>
    <p:sldId id="524" r:id="rId6"/>
    <p:sldId id="265" r:id="rId7"/>
    <p:sldId id="542" r:id="rId8"/>
    <p:sldId id="277" r:id="rId9"/>
    <p:sldId id="544" r:id="rId10"/>
    <p:sldId id="545" r:id="rId11"/>
    <p:sldId id="260" r:id="rId12"/>
    <p:sldId id="546" r:id="rId13"/>
    <p:sldId id="285" r:id="rId14"/>
    <p:sldId id="547" r:id="rId15"/>
    <p:sldId id="528" r:id="rId16"/>
    <p:sldId id="548" r:id="rId17"/>
    <p:sldId id="553" r:id="rId18"/>
    <p:sldId id="296" r:id="rId19"/>
    <p:sldId id="529" r:id="rId20"/>
    <p:sldId id="298" r:id="rId21"/>
    <p:sldId id="531" r:id="rId22"/>
    <p:sldId id="554" r:id="rId23"/>
    <p:sldId id="555" r:id="rId24"/>
    <p:sldId id="556" r:id="rId25"/>
    <p:sldId id="558" r:id="rId26"/>
    <p:sldId id="300" r:id="rId27"/>
    <p:sldId id="559" r:id="rId28"/>
    <p:sldId id="533" r:id="rId29"/>
    <p:sldId id="561" r:id="rId30"/>
    <p:sldId id="562" r:id="rId31"/>
    <p:sldId id="563" r:id="rId32"/>
    <p:sldId id="564" r:id="rId33"/>
    <p:sldId id="560" r:id="rId34"/>
    <p:sldId id="566" r:id="rId35"/>
    <p:sldId id="565" r:id="rId36"/>
    <p:sldId id="537" r:id="rId37"/>
    <p:sldId id="538" r:id="rId38"/>
    <p:sldId id="536" r:id="rId39"/>
    <p:sldId id="567" r:id="rId40"/>
    <p:sldId id="568" r:id="rId41"/>
    <p:sldId id="569" r:id="rId42"/>
    <p:sldId id="570" r:id="rId43"/>
    <p:sldId id="571" r:id="rId44"/>
    <p:sldId id="540" r:id="rId45"/>
    <p:sldId id="55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ECFF"/>
    <a:srgbClr val="00FFFF"/>
    <a:srgbClr val="0099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1" d="100"/>
          <a:sy n="71" d="100"/>
        </p:scale>
        <p:origin x="12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37D24-1B7C-4484-868B-EF08D1053E00}" type="datetimeFigureOut">
              <a:rPr lang="en-US" smtClean="0"/>
              <a:pPr/>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AA8A9-21EC-4DA7-AFE0-2CDE06AC70A2}" type="slidenum">
              <a:rPr lang="en-US" smtClean="0"/>
              <a:pPr/>
              <a:t>‹#›</a:t>
            </a:fld>
            <a:endParaRPr lang="en-US"/>
          </a:p>
        </p:txBody>
      </p:sp>
    </p:spTree>
    <p:extLst>
      <p:ext uri="{BB962C8B-B14F-4D97-AF65-F5344CB8AC3E}">
        <p14:creationId xmlns:p14="http://schemas.microsoft.com/office/powerpoint/2010/main" val="384989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86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3968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54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550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afc7fd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afc7fd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736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81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388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71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71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79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8358559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074882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8513260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837255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331148644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97914972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1F719-1A9D-47B4-A385-09EFA52473C0}"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319666748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1F719-1A9D-47B4-A385-09EFA52473C0}"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172880670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1F719-1A9D-47B4-A385-09EFA52473C0}" type="datetimeFigureOut">
              <a:rPr lang="en-US" smtClean="0"/>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137058909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1F719-1A9D-47B4-A385-09EFA52473C0}" type="datetimeFigureOut">
              <a:rPr lang="en-US" smtClean="0"/>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363871708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1F719-1A9D-47B4-A385-09EFA52473C0}" type="datetimeFigureOut">
              <a:rPr lang="en-US" smtClean="0"/>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1458597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9659837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1F719-1A9D-47B4-A385-09EFA52473C0}"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296952538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1F719-1A9D-47B4-A385-09EFA52473C0}"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223717480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209790539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t>‹#›</a:t>
            </a:fld>
            <a:endParaRPr lang="en-US"/>
          </a:p>
        </p:txBody>
      </p:sp>
    </p:spTree>
    <p:extLst>
      <p:ext uri="{BB962C8B-B14F-4D97-AF65-F5344CB8AC3E}">
        <p14:creationId xmlns:p14="http://schemas.microsoft.com/office/powerpoint/2010/main" val="370093708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41549949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3801592" y="4135473"/>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263524673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8" name="Google Shape;28;p7"/>
          <p:cNvSpPr txBox="1">
            <a:spLocks noGrp="1"/>
          </p:cNvSpPr>
          <p:nvPr>
            <p:ph type="body" idx="1"/>
          </p:nvPr>
        </p:nvSpPr>
        <p:spPr>
          <a:xfrm rot="-325168">
            <a:off x="1863126" y="2665367"/>
            <a:ext cx="3697327" cy="1618828"/>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solidFill>
                  <a:schemeClr val="lt1"/>
                </a:solidFill>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393961067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398647310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13110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147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5600967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1"/>
            <a:ext cx="12192015" cy="2247075"/>
          </a:xfrm>
          <a:prstGeom prst="rect">
            <a:avLst/>
          </a:prstGeom>
        </p:spPr>
      </p:pic>
    </p:spTree>
    <p:extLst>
      <p:ext uri="{BB962C8B-B14F-4D97-AF65-F5344CB8AC3E}">
        <p14:creationId xmlns:p14="http://schemas.microsoft.com/office/powerpoint/2010/main" val="982318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6"/>
            <a:ext cx="2844800" cy="365125"/>
          </a:xfrm>
          <a:prstGeom prst="rect">
            <a:avLst/>
          </a:prstGeom>
        </p:spPr>
        <p:txBody>
          <a:bodyPr/>
          <a:lstStyle/>
          <a:p>
            <a:fld id="{CF8F6668-2E51-422E-B119-8531E00EBE05}" type="datetime1">
              <a:rPr lang="zh-CN" altLang="en-US" smtClean="0"/>
              <a:t>2022/4/11</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245609" y="6501344"/>
            <a:ext cx="485529" cy="365125"/>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314634679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883255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8109189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863330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84921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2169405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861201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4/11/2022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val="19909367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1F719-1A9D-47B4-A385-09EFA52473C0}" type="datetimeFigureOut">
              <a:rPr lang="en-US" smtClean="0"/>
              <a:t>4/11/2022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A3C87-C853-4928-AA67-CDACE8A6F721}" type="slidenum">
              <a:rPr lang="en-US" smtClean="0"/>
              <a:t>‹#›</a:t>
            </a:fld>
            <a:endParaRPr lang="en-US"/>
          </a:p>
        </p:txBody>
      </p:sp>
    </p:spTree>
    <p:extLst>
      <p:ext uri="{BB962C8B-B14F-4D97-AF65-F5344CB8AC3E}">
        <p14:creationId xmlns:p14="http://schemas.microsoft.com/office/powerpoint/2010/main" val="143140427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33" y="0"/>
            <a:ext cx="11985571" cy="6693363"/>
          </a:xfrm>
          <a:prstGeom prst="rect">
            <a:avLst/>
          </a:prstGeom>
        </p:spPr>
      </p:pic>
      <p:sp>
        <p:nvSpPr>
          <p:cNvPr id="8" name="TextBox 2">
            <a:extLst>
              <a:ext uri="{FF2B5EF4-FFF2-40B4-BE49-F238E27FC236}">
                <a16:creationId xmlns="" xmlns:a16="http://schemas.microsoft.com/office/drawing/2014/main" id="{02269104-F9C8-4905-A70D-AD5AE349EC62}"/>
              </a:ext>
            </a:extLst>
          </p:cNvPr>
          <p:cNvSpPr txBox="1"/>
          <p:nvPr/>
        </p:nvSpPr>
        <p:spPr>
          <a:xfrm>
            <a:off x="-20104" y="1220755"/>
            <a:ext cx="11701120" cy="1846659"/>
          </a:xfrm>
          <a:prstGeom prst="rect">
            <a:avLst/>
          </a:prstGeom>
        </p:spPr>
        <p:txBody>
          <a:bodyPr wrap="square" lIns="0" tIns="0" rIns="0" bIns="0" rtlCol="0" anchor="t">
            <a:spAutoFit/>
          </a:bodyPr>
          <a:lstStyle/>
          <a:p>
            <a:pPr algn="ctr">
              <a:lnSpc>
                <a:spcPct val="150000"/>
              </a:lnSpc>
            </a:pPr>
            <a:r>
              <a:rPr lang="en" sz="4000" b="1" dirty="0">
                <a:latin typeface="Times New Roman" panose="02020603050405020304" pitchFamily="18" charset="0"/>
                <a:ea typeface="Aachen" panose="02020500000000000000" pitchFamily="18" charset="0"/>
                <a:cs typeface="Times New Roman" panose="02020603050405020304" pitchFamily="18" charset="0"/>
              </a:rPr>
              <a:t>CHÀO MỪNG CÁC EM</a:t>
            </a:r>
            <a:br>
              <a:rPr lang="en" sz="4000" b="1" dirty="0">
                <a:latin typeface="Times New Roman" panose="02020603050405020304" pitchFamily="18" charset="0"/>
                <a:ea typeface="Aachen" panose="02020500000000000000" pitchFamily="18" charset="0"/>
                <a:cs typeface="Times New Roman" panose="02020603050405020304" pitchFamily="18" charset="0"/>
              </a:rPr>
            </a:br>
            <a:r>
              <a:rPr lang="en" sz="4000" b="1" dirty="0">
                <a:latin typeface="Times New Roman" panose="02020603050405020304" pitchFamily="18" charset="0"/>
                <a:ea typeface="Aachen" panose="02020500000000000000" pitchFamily="18" charset="0"/>
                <a:cs typeface="Times New Roman" panose="02020603050405020304" pitchFamily="18" charset="0"/>
              </a:rPr>
              <a:t>ĐẾN VỚI BÀI HỌC NGÀY HÔM NAY!</a:t>
            </a:r>
            <a:endParaRPr lang="en-US" sz="4000" dirty="0">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3119182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50" name="Google Shape;378;p32">
            <a:extLst>
              <a:ext uri="{FF2B5EF4-FFF2-40B4-BE49-F238E27FC236}">
                <a16:creationId xmlns:a16="http://schemas.microsoft.com/office/drawing/2014/main" xmlns="" id="{0751BB3A-9070-474E-96CA-726CE82CA4F2}"/>
              </a:ext>
            </a:extLst>
          </p:cNvPr>
          <p:cNvGrpSpPr/>
          <p:nvPr/>
        </p:nvGrpSpPr>
        <p:grpSpPr>
          <a:xfrm>
            <a:off x="532566" y="556453"/>
            <a:ext cx="6030450" cy="794827"/>
            <a:chOff x="603225" y="2182575"/>
            <a:chExt cx="2577800" cy="424450"/>
          </a:xfrm>
        </p:grpSpPr>
        <p:sp>
          <p:nvSpPr>
            <p:cNvPr id="51" name="Google Shape;379;p32">
              <a:extLst>
                <a:ext uri="{FF2B5EF4-FFF2-40B4-BE49-F238E27FC236}">
                  <a16:creationId xmlns:a16="http://schemas.microsoft.com/office/drawing/2014/main" xmlns="" id="{2001447A-049B-4ACB-B5E9-F6443245C8CB}"/>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80;p32">
              <a:extLst>
                <a:ext uri="{FF2B5EF4-FFF2-40B4-BE49-F238E27FC236}">
                  <a16:creationId xmlns:a16="http://schemas.microsoft.com/office/drawing/2014/main" xmlns="" id="{8355DC6D-5349-4854-81D3-57F634FE0DD0}"/>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81;p32">
              <a:extLst>
                <a:ext uri="{FF2B5EF4-FFF2-40B4-BE49-F238E27FC236}">
                  <a16:creationId xmlns:a16="http://schemas.microsoft.com/office/drawing/2014/main" xmlns="" id="{64365CAA-00A6-4ACA-BA3D-ED043BFBD418}"/>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Google Shape;386;p32">
            <a:extLst>
              <a:ext uri="{FF2B5EF4-FFF2-40B4-BE49-F238E27FC236}">
                <a16:creationId xmlns:a16="http://schemas.microsoft.com/office/drawing/2014/main" xmlns="" id="{1AAB2A01-C4F2-47D9-B0F9-DA3A9C5B24A0}"/>
              </a:ext>
            </a:extLst>
          </p:cNvPr>
          <p:cNvSpPr txBox="1">
            <a:spLocks/>
          </p:cNvSpPr>
          <p:nvPr/>
        </p:nvSpPr>
        <p:spPr>
          <a:xfrm>
            <a:off x="532566" y="286453"/>
            <a:ext cx="5721526"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b="1" kern="0" dirty="0">
                <a:solidFill>
                  <a:srgbClr val="FF0000"/>
                </a:solidFill>
                <a:latin typeface="Times New Roman" panose="02020603050405020304" pitchFamily="18" charset="0"/>
                <a:cs typeface="Times New Roman" panose="02020603050405020304" pitchFamily="18" charset="0"/>
              </a:rPr>
              <a:t>GIẢI NGHĨA TỪ</a:t>
            </a:r>
          </a:p>
        </p:txBody>
      </p:sp>
      <p:pic>
        <p:nvPicPr>
          <p:cNvPr id="3" name="Picture 2"/>
          <p:cNvPicPr>
            <a:picLocks noChangeAspect="1"/>
          </p:cNvPicPr>
          <p:nvPr/>
        </p:nvPicPr>
        <p:blipFill>
          <a:blip r:embed="rId4"/>
          <a:stretch>
            <a:fillRect/>
          </a:stretch>
        </p:blipFill>
        <p:spPr>
          <a:xfrm>
            <a:off x="1814946" y="1369253"/>
            <a:ext cx="8618700" cy="3948828"/>
          </a:xfrm>
          <a:prstGeom prst="rect">
            <a:avLst/>
          </a:prstGeom>
        </p:spPr>
      </p:pic>
      <p:sp>
        <p:nvSpPr>
          <p:cNvPr id="22" name="Google Shape;386;p32">
            <a:extLst>
              <a:ext uri="{FF2B5EF4-FFF2-40B4-BE49-F238E27FC236}">
                <a16:creationId xmlns:a16="http://schemas.microsoft.com/office/drawing/2014/main" xmlns="" id="{6DA89392-9502-41E1-98CB-0C0D86A6DE7A}"/>
              </a:ext>
            </a:extLst>
          </p:cNvPr>
          <p:cNvSpPr txBox="1">
            <a:spLocks/>
          </p:cNvSpPr>
          <p:nvPr/>
        </p:nvSpPr>
        <p:spPr>
          <a:xfrm>
            <a:off x="532566" y="5410461"/>
            <a:ext cx="1967219" cy="61544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609585" marR="0" lvl="0" indent="-423323" algn="l" rtl="0">
              <a:lnSpc>
                <a:spcPct val="100000"/>
              </a:lnSpc>
              <a:spcBef>
                <a:spcPts val="0"/>
              </a:spcBef>
              <a:spcAft>
                <a:spcPts val="0"/>
              </a:spcAft>
              <a:buClr>
                <a:schemeClr val="dk1"/>
              </a:buClr>
              <a:buSzPts val="1400"/>
              <a:buFont typeface="Montserrat"/>
              <a:buChar char="●"/>
              <a:defRPr sz="1867" b="0" i="0" u="none" strike="noStrike" cap="none">
                <a:solidFill>
                  <a:schemeClr val="lt1"/>
                </a:solidFill>
                <a:latin typeface="Nunito"/>
                <a:ea typeface="Nunito"/>
                <a:cs typeface="Nunito"/>
                <a:sym typeface="Nunito"/>
              </a:defRPr>
            </a:lvl1pPr>
            <a:lvl2pPr marL="1219170" marR="0" lvl="1"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2pPr>
            <a:lvl3pPr marL="1828754" marR="0" lvl="2"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3pPr>
            <a:lvl4pPr marL="2438339" marR="0" lvl="3"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4pPr>
            <a:lvl5pPr marL="3047924" marR="0" lvl="4"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5pPr>
            <a:lvl6pPr marL="3657509" marR="0" lvl="5"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6pPr>
            <a:lvl7pPr marL="4267093" marR="0" lvl="6"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7pPr>
            <a:lvl8pPr marL="4876678" marR="0" lvl="7"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8pPr>
            <a:lvl9pPr marL="5486263" marR="0" lvl="8"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9pPr>
          </a:lstStyle>
          <a:p>
            <a:pPr marL="0" indent="0">
              <a:buNone/>
            </a:pPr>
            <a:r>
              <a:rPr lang="en-US" sz="3200" b="1" kern="0" dirty="0" smtClean="0">
                <a:solidFill>
                  <a:srgbClr val="FF0000"/>
                </a:solidFill>
                <a:latin typeface="Times New Roman" panose="02020603050405020304" pitchFamily="18" charset="0"/>
                <a:cs typeface="Times New Roman" panose="02020603050405020304" pitchFamily="18" charset="0"/>
              </a:rPr>
              <a:t>Con </a:t>
            </a:r>
            <a:r>
              <a:rPr lang="en-US" sz="3200" b="1" kern="0" dirty="0" err="1" smtClean="0">
                <a:solidFill>
                  <a:srgbClr val="FF0000"/>
                </a:solidFill>
                <a:latin typeface="Times New Roman" panose="02020603050405020304" pitchFamily="18" charset="0"/>
                <a:cs typeface="Times New Roman" panose="02020603050405020304" pitchFamily="18" charset="0"/>
              </a:rPr>
              <a:t>dúi</a:t>
            </a:r>
            <a:r>
              <a:rPr lang="en-US" sz="3200" b="1" kern="0" dirty="0" smtClean="0">
                <a:solidFill>
                  <a:srgbClr val="FF0000"/>
                </a:solidFill>
                <a:latin typeface="Times New Roman" panose="02020603050405020304" pitchFamily="18" charset="0"/>
                <a:cs typeface="Times New Roman" panose="02020603050405020304" pitchFamily="18" charset="0"/>
              </a:rPr>
              <a:t>:</a:t>
            </a:r>
            <a:endParaRPr lang="en-US" sz="3200" b="1" kern="0" dirty="0">
              <a:solidFill>
                <a:srgbClr val="FF0000"/>
              </a:solidFill>
              <a:latin typeface="Times New Roman" panose="02020603050405020304" pitchFamily="18" charset="0"/>
              <a:cs typeface="Times New Roman" panose="02020603050405020304" pitchFamily="18" charset="0"/>
            </a:endParaRPr>
          </a:p>
        </p:txBody>
      </p:sp>
      <p:sp>
        <p:nvSpPr>
          <p:cNvPr id="23" name="Google Shape;386;p32">
            <a:extLst>
              <a:ext uri="{FF2B5EF4-FFF2-40B4-BE49-F238E27FC236}">
                <a16:creationId xmlns:a16="http://schemas.microsoft.com/office/drawing/2014/main" xmlns="" id="{6DA89392-9502-41E1-98CB-0C0D86A6DE7A}"/>
              </a:ext>
            </a:extLst>
          </p:cNvPr>
          <p:cNvSpPr txBox="1">
            <a:spLocks/>
          </p:cNvSpPr>
          <p:nvPr/>
        </p:nvSpPr>
        <p:spPr>
          <a:xfrm>
            <a:off x="2102878" y="5422520"/>
            <a:ext cx="9590358" cy="61544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609585" marR="0" lvl="0" indent="-423323" algn="l" rtl="0">
              <a:lnSpc>
                <a:spcPct val="100000"/>
              </a:lnSpc>
              <a:spcBef>
                <a:spcPts val="0"/>
              </a:spcBef>
              <a:spcAft>
                <a:spcPts val="0"/>
              </a:spcAft>
              <a:buClr>
                <a:schemeClr val="dk1"/>
              </a:buClr>
              <a:buSzPts val="1400"/>
              <a:buFont typeface="Montserrat"/>
              <a:buChar char="●"/>
              <a:defRPr sz="1867" b="0" i="0" u="none" strike="noStrike" cap="none">
                <a:solidFill>
                  <a:schemeClr val="lt1"/>
                </a:solidFill>
                <a:latin typeface="Nunito"/>
                <a:ea typeface="Nunito"/>
                <a:cs typeface="Nunito"/>
                <a:sym typeface="Nunito"/>
              </a:defRPr>
            </a:lvl1pPr>
            <a:lvl2pPr marL="1219170" marR="0" lvl="1"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2pPr>
            <a:lvl3pPr marL="1828754" marR="0" lvl="2"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3pPr>
            <a:lvl4pPr marL="2438339" marR="0" lvl="3"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4pPr>
            <a:lvl5pPr marL="3047924" marR="0" lvl="4"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5pPr>
            <a:lvl6pPr marL="3657509" marR="0" lvl="5"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6pPr>
            <a:lvl7pPr marL="4267093" marR="0" lvl="6"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7pPr>
            <a:lvl8pPr marL="4876678" marR="0" lvl="7"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8pPr>
            <a:lvl9pPr marL="5486263" marR="0" lvl="8"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9pPr>
          </a:lstStyle>
          <a:p>
            <a:pPr marL="0" indent="0">
              <a:buNone/>
            </a:pPr>
            <a:r>
              <a:rPr lang="en-US" sz="3200" b="1" kern="0" dirty="0" err="1" smtClean="0">
                <a:solidFill>
                  <a:schemeClr val="tx1"/>
                </a:solidFill>
                <a:latin typeface="Times New Roman" panose="02020603050405020304" pitchFamily="18" charset="0"/>
                <a:cs typeface="Times New Roman" panose="02020603050405020304" pitchFamily="18" charset="0"/>
              </a:rPr>
              <a:t>Loài</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thú</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nhỏ</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ăn</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cỏ</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và</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rễ</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cây</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sống</a:t>
            </a:r>
            <a:r>
              <a:rPr lang="en-US" sz="3200" b="1" kern="0" dirty="0" smtClean="0">
                <a:solidFill>
                  <a:schemeClr val="tx1"/>
                </a:solidFill>
                <a:latin typeface="Times New Roman" panose="02020603050405020304" pitchFamily="18" charset="0"/>
                <a:cs typeface="Times New Roman" panose="02020603050405020304" pitchFamily="18" charset="0"/>
              </a:rPr>
              <a:t> </a:t>
            </a:r>
            <a:r>
              <a:rPr lang="en-US" sz="3200" b="1" kern="0" dirty="0" err="1" smtClean="0">
                <a:solidFill>
                  <a:schemeClr val="tx1"/>
                </a:solidFill>
                <a:latin typeface="Times New Roman" panose="02020603050405020304" pitchFamily="18" charset="0"/>
                <a:cs typeface="Times New Roman" panose="02020603050405020304" pitchFamily="18" charset="0"/>
              </a:rPr>
              <a:t>trong</a:t>
            </a:r>
            <a:r>
              <a:rPr lang="en-US" sz="3200" b="1" kern="0" dirty="0" smtClean="0">
                <a:solidFill>
                  <a:schemeClr val="tx1"/>
                </a:solidFill>
                <a:latin typeface="Times New Roman" panose="02020603050405020304" pitchFamily="18" charset="0"/>
                <a:cs typeface="Times New Roman" panose="02020603050405020304" pitchFamily="18" charset="0"/>
              </a:rPr>
              <a:t> hang </a:t>
            </a:r>
            <a:r>
              <a:rPr lang="en-US" sz="3200" b="1" kern="0" dirty="0" err="1" smtClean="0">
                <a:solidFill>
                  <a:schemeClr val="tx1"/>
                </a:solidFill>
                <a:latin typeface="Times New Roman" panose="02020603050405020304" pitchFamily="18" charset="0"/>
                <a:cs typeface="Times New Roman" panose="02020603050405020304" pitchFamily="18" charset="0"/>
              </a:rPr>
              <a:t>đất</a:t>
            </a:r>
            <a:r>
              <a:rPr lang="en-US" sz="3200" b="1" kern="0" dirty="0" smtClean="0">
                <a:solidFill>
                  <a:schemeClr val="tx1"/>
                </a:solidFill>
                <a:latin typeface="Times New Roman" panose="02020603050405020304" pitchFamily="18" charset="0"/>
                <a:cs typeface="Times New Roman" panose="02020603050405020304" pitchFamily="18" charset="0"/>
              </a:rPr>
              <a:t>.</a:t>
            </a:r>
            <a:endParaRPr lang="en-US" sz="3200" b="1" kern="0"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386;p32">
            <a:extLst>
              <a:ext uri="{FF2B5EF4-FFF2-40B4-BE49-F238E27FC236}">
                <a16:creationId xmlns:a16="http://schemas.microsoft.com/office/drawing/2014/main" xmlns="" id="{6DA89392-9502-41E1-98CB-0C0D86A6DE7A}"/>
              </a:ext>
            </a:extLst>
          </p:cNvPr>
          <p:cNvSpPr txBox="1">
            <a:spLocks/>
          </p:cNvSpPr>
          <p:nvPr/>
        </p:nvSpPr>
        <p:spPr>
          <a:xfrm>
            <a:off x="4192001" y="491175"/>
            <a:ext cx="3983812" cy="61544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609585" marR="0" lvl="0" indent="-423323" algn="l" rtl="0">
              <a:lnSpc>
                <a:spcPct val="100000"/>
              </a:lnSpc>
              <a:spcBef>
                <a:spcPts val="0"/>
              </a:spcBef>
              <a:spcAft>
                <a:spcPts val="0"/>
              </a:spcAft>
              <a:buClr>
                <a:schemeClr val="dk1"/>
              </a:buClr>
              <a:buSzPts val="1400"/>
              <a:buFont typeface="Montserrat"/>
              <a:buChar char="●"/>
              <a:defRPr sz="1867" b="0" i="0" u="none" strike="noStrike" cap="none">
                <a:solidFill>
                  <a:schemeClr val="lt1"/>
                </a:solidFill>
                <a:latin typeface="Nunito"/>
                <a:ea typeface="Nunito"/>
                <a:cs typeface="Nunito"/>
                <a:sym typeface="Nunito"/>
              </a:defRPr>
            </a:lvl1pPr>
            <a:lvl2pPr marL="1219170" marR="0" lvl="1"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2pPr>
            <a:lvl3pPr marL="1828754" marR="0" lvl="2"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3pPr>
            <a:lvl4pPr marL="2438339" marR="0" lvl="3"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4pPr>
            <a:lvl5pPr marL="3047924" marR="0" lvl="4"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5pPr>
            <a:lvl6pPr marL="3657509" marR="0" lvl="5"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6pPr>
            <a:lvl7pPr marL="4267093" marR="0" lvl="6"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7pPr>
            <a:lvl8pPr marL="4876678" marR="0" lvl="7"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8pPr>
            <a:lvl9pPr marL="5486263" marR="0" lvl="8"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9pPr>
          </a:lstStyle>
          <a:p>
            <a:pPr marL="0" indent="0">
              <a:buNone/>
            </a:pPr>
            <a:r>
              <a:rPr lang="en-US" sz="3600" b="1" kern="0" dirty="0" err="1" smtClean="0">
                <a:solidFill>
                  <a:srgbClr val="0070C0"/>
                </a:solidFill>
                <a:latin typeface="Times New Roman" panose="02020603050405020304" pitchFamily="18" charset="0"/>
                <a:cs typeface="Times New Roman" panose="02020603050405020304" pitchFamily="18" charset="0"/>
              </a:rPr>
              <a:t>Luyện</a:t>
            </a:r>
            <a:r>
              <a:rPr lang="en-US" sz="3600" b="1" kern="0" dirty="0" smtClean="0">
                <a:solidFill>
                  <a:srgbClr val="0070C0"/>
                </a:solidFill>
                <a:latin typeface="Times New Roman" panose="02020603050405020304" pitchFamily="18" charset="0"/>
                <a:cs typeface="Times New Roman" panose="02020603050405020304" pitchFamily="18" charset="0"/>
              </a:rPr>
              <a:t> </a:t>
            </a:r>
            <a:r>
              <a:rPr lang="en-US" sz="3600" b="1" kern="0" dirty="0" err="1" smtClean="0">
                <a:solidFill>
                  <a:srgbClr val="0070C0"/>
                </a:solidFill>
                <a:latin typeface="Times New Roman" panose="02020603050405020304" pitchFamily="18" charset="0"/>
                <a:cs typeface="Times New Roman" panose="02020603050405020304" pitchFamily="18" charset="0"/>
              </a:rPr>
              <a:t>đọc</a:t>
            </a:r>
            <a:r>
              <a:rPr lang="en-US" sz="3600" b="1" kern="0" dirty="0" smtClean="0">
                <a:solidFill>
                  <a:srgbClr val="0070C0"/>
                </a:solidFill>
                <a:latin typeface="Times New Roman" panose="02020603050405020304" pitchFamily="18" charset="0"/>
                <a:cs typeface="Times New Roman" panose="02020603050405020304" pitchFamily="18" charset="0"/>
              </a:rPr>
              <a:t> </a:t>
            </a:r>
            <a:r>
              <a:rPr lang="en-US" sz="3600" b="1" kern="0" dirty="0" err="1" smtClean="0">
                <a:solidFill>
                  <a:srgbClr val="0070C0"/>
                </a:solidFill>
                <a:latin typeface="Times New Roman" panose="02020603050405020304" pitchFamily="18" charset="0"/>
                <a:cs typeface="Times New Roman" panose="02020603050405020304" pitchFamily="18" charset="0"/>
              </a:rPr>
              <a:t>đoạn</a:t>
            </a:r>
            <a:r>
              <a:rPr lang="en-US" sz="3600" b="1" kern="0" dirty="0" smtClean="0">
                <a:solidFill>
                  <a:srgbClr val="0070C0"/>
                </a:solidFill>
                <a:latin typeface="Times New Roman" panose="02020603050405020304" pitchFamily="18" charset="0"/>
                <a:cs typeface="Times New Roman" panose="02020603050405020304" pitchFamily="18" charset="0"/>
              </a:rPr>
              <a:t> 2</a:t>
            </a:r>
            <a:endParaRPr lang="en-US" sz="3600" b="1" kern="0"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C0E44B3-09E5-4838-9A7B-5A83E16BED1F}"/>
              </a:ext>
            </a:extLst>
          </p:cNvPr>
          <p:cNvSpPr txBox="1"/>
          <p:nvPr/>
        </p:nvSpPr>
        <p:spPr>
          <a:xfrm>
            <a:off x="284205" y="1451919"/>
            <a:ext cx="11380573" cy="3539430"/>
          </a:xfrm>
          <a:prstGeom prst="rect">
            <a:avLst/>
          </a:prstGeom>
          <a:noFill/>
        </p:spPr>
        <p:txBody>
          <a:bodyPr wrap="square" rtlCol="0">
            <a:spAutoFit/>
          </a:bodyPr>
          <a:lstStyle/>
          <a:p>
            <a:pPr marL="285750" indent="-285750"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ai</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Nghe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dúi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rỗng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gỗ</a:t>
            </a:r>
            <a:r>
              <a:rPr lang="en-US" sz="3200" dirty="0">
                <a:latin typeface="Times New Roman" pitchFamily="18" charset="0"/>
                <a:cs typeface="Times New Roman" pitchFamily="18" charset="0"/>
              </a:rPr>
              <a:t> to,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mọi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mưa</a:t>
            </a:r>
            <a:r>
              <a:rPr lang="en-US" sz="3200" dirty="0">
                <a:latin typeface="Times New Roman" pitchFamily="18" charset="0"/>
                <a:cs typeface="Times New Roman" pitchFamily="18" charset="0"/>
              </a:rPr>
              <a:t> to, </a:t>
            </a:r>
            <a:r>
              <a:rPr lang="en-US" sz="3200" dirty="0" err="1">
                <a:latin typeface="Times New Roman" pitchFamily="18" charset="0"/>
                <a:cs typeface="Times New Roman" pitchFamily="18" charset="0"/>
              </a:rPr>
              <a:t>gió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mênh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nạn</a:t>
            </a:r>
            <a:r>
              <a:rPr lang="en-US" sz="3200" dirty="0">
                <a:latin typeface="Times New Roman" pitchFamily="18" charset="0"/>
                <a:cs typeface="Times New Roman" pitchFamily="18" charset="0"/>
              </a:rPr>
              <a:t>. </a:t>
            </a:r>
          </a:p>
          <a:p>
            <a:pPr marL="285750" indent="-285750"/>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6999218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40528" y="2968634"/>
            <a:ext cx="10982960" cy="1245020"/>
          </a:xfrm>
          <a:prstGeom prst="rect">
            <a:avLst/>
          </a:prstGeom>
        </p:spPr>
        <p:txBody>
          <a:bodyPr spcFirstLastPara="1" wrap="square" lIns="121900" tIns="121900" rIns="121900" bIns="121900" anchor="t" anchorCtr="0">
            <a:noAutofit/>
          </a:bodyPr>
          <a:lstStyle/>
          <a:p>
            <a:pPr marL="0" indent="0" algn="just"/>
            <a:r>
              <a:rPr lang="en-US" sz="3600" b="1" dirty="0" err="1">
                <a:latin typeface="Times New Roman" pitchFamily="18" charset="0"/>
                <a:cs typeface="Times New Roman" pitchFamily="18" charset="0"/>
              </a:rPr>
              <a:t>Để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dúi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sắp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lớn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chỉ</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tránh</a:t>
            </a:r>
            <a:r>
              <a:rPr lang="en-US" sz="3600" b="1" dirty="0">
                <a:latin typeface="Times New Roman" pitchFamily="18" charset="0"/>
                <a:cs typeface="Times New Roman" pitchFamily="18" charset="0"/>
              </a:rPr>
              <a:t>.</a:t>
            </a:r>
            <a:endParaRPr sz="3600" b="1" dirty="0">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0FAEA3AA-18AF-4320-9820-A89D2C56E117}"/>
              </a:ext>
            </a:extLst>
          </p:cNvPr>
          <p:cNvCxnSpPr>
            <a:cxnSpLocks/>
          </p:cNvCxnSpPr>
          <p:nvPr/>
        </p:nvCxnSpPr>
        <p:spPr>
          <a:xfrm flipH="1">
            <a:off x="2620456" y="3204973"/>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xmlns="" id="{72B6F4D4-9BB3-4D03-BB0D-B404C5CA79A6}"/>
              </a:ext>
            </a:extLst>
          </p:cNvPr>
          <p:cNvCxnSpPr>
            <a:cxnSpLocks/>
          </p:cNvCxnSpPr>
          <p:nvPr/>
        </p:nvCxnSpPr>
        <p:spPr>
          <a:xfrm flipH="1">
            <a:off x="8510235" y="3171957"/>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xmlns="" id="{F85978CF-866E-48B2-88DE-C1BEB53BB4C6}"/>
              </a:ext>
            </a:extLst>
          </p:cNvPr>
          <p:cNvCxnSpPr>
            <a:cxnSpLocks/>
          </p:cNvCxnSpPr>
          <p:nvPr/>
        </p:nvCxnSpPr>
        <p:spPr>
          <a:xfrm flipH="1">
            <a:off x="2809563" y="3678653"/>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xmlns="" id="{1365349C-3245-4C97-B11C-A3F7F3FBEC04}"/>
              </a:ext>
            </a:extLst>
          </p:cNvPr>
          <p:cNvCxnSpPr>
            <a:cxnSpLocks/>
          </p:cNvCxnSpPr>
          <p:nvPr/>
        </p:nvCxnSpPr>
        <p:spPr>
          <a:xfrm flipH="1">
            <a:off x="2889965" y="3666226"/>
            <a:ext cx="111760" cy="419042"/>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nvGrpSpPr>
          <p:cNvPr id="20" name="Google Shape;378;p32">
            <a:extLst>
              <a:ext uri="{FF2B5EF4-FFF2-40B4-BE49-F238E27FC236}">
                <a16:creationId xmlns:a16="http://schemas.microsoft.com/office/drawing/2014/main" xmlns="" id="{AC4575C4-81FF-4CA3-9750-DB0DFB099885}"/>
              </a:ext>
            </a:extLst>
          </p:cNvPr>
          <p:cNvGrpSpPr/>
          <p:nvPr/>
        </p:nvGrpSpPr>
        <p:grpSpPr>
          <a:xfrm>
            <a:off x="1979128" y="952747"/>
            <a:ext cx="7693187" cy="1296184"/>
            <a:chOff x="603225" y="2182575"/>
            <a:chExt cx="2577800" cy="424450"/>
          </a:xfrm>
        </p:grpSpPr>
        <p:sp>
          <p:nvSpPr>
            <p:cNvPr id="21" name="Google Shape;379;p32">
              <a:extLst>
                <a:ext uri="{FF2B5EF4-FFF2-40B4-BE49-F238E27FC236}">
                  <a16:creationId xmlns:a16="http://schemas.microsoft.com/office/drawing/2014/main" xmlns="" id="{497C8870-B914-4911-8976-AB2D568D825D}"/>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80;p32">
              <a:extLst>
                <a:ext uri="{FF2B5EF4-FFF2-40B4-BE49-F238E27FC236}">
                  <a16:creationId xmlns:a16="http://schemas.microsoft.com/office/drawing/2014/main" xmlns="" id="{F87D088F-220B-4435-BE94-CC6B3480EA0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81;p32">
              <a:extLst>
                <a:ext uri="{FF2B5EF4-FFF2-40B4-BE49-F238E27FC236}">
                  <a16:creationId xmlns:a16="http://schemas.microsoft.com/office/drawing/2014/main" xmlns="" id="{D96BF6F2-35F6-4C27-9CDC-2F753E44C4C2}"/>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Google Shape;386;p32">
            <a:extLst>
              <a:ext uri="{FF2B5EF4-FFF2-40B4-BE49-F238E27FC236}">
                <a16:creationId xmlns:a16="http://schemas.microsoft.com/office/drawing/2014/main" xmlns="" id="{E166FF4E-B55F-46F4-82B4-7BC574B51A9F}"/>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Montserrat"/>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Nunito"/>
              </a:rPr>
              <a:t>LUYỆN ĐỌC CÂU KHÓ</a:t>
            </a:r>
          </a:p>
        </p:txBody>
      </p:sp>
    </p:spTree>
    <p:custDataLst>
      <p:tags r:id="rId1"/>
    </p:custDataLst>
    <p:extLst>
      <p:ext uri="{BB962C8B-B14F-4D97-AF65-F5344CB8AC3E}">
        <p14:creationId xmlns:p14="http://schemas.microsoft.com/office/powerpoint/2010/main" val="18941199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barn(inVertical)">
                                      <p:cBhvr>
                                        <p:cTn id="10" dur="500"/>
                                        <p:tgtEl>
                                          <p:spTgt spid="55"/>
                                        </p:tgtEl>
                                      </p:cBhvr>
                                    </p:animEffect>
                                  </p:childTnLst>
                                </p:cTn>
                              </p:par>
                              <p:par>
                                <p:cTn id="11" presetID="16" presetClass="entr" presetSubtype="21"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par>
                                <p:cTn id="14" presetID="16" presetClass="entr" presetSubtype="21"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Google Shape;386;p32">
            <a:extLst>
              <a:ext uri="{FF2B5EF4-FFF2-40B4-BE49-F238E27FC236}">
                <a16:creationId xmlns:a16="http://schemas.microsoft.com/office/drawing/2014/main" xmlns="" id="{6DA89392-9502-41E1-98CB-0C0D86A6DE7A}"/>
              </a:ext>
            </a:extLst>
          </p:cNvPr>
          <p:cNvSpPr txBox="1">
            <a:spLocks/>
          </p:cNvSpPr>
          <p:nvPr/>
        </p:nvSpPr>
        <p:spPr>
          <a:xfrm>
            <a:off x="4192001" y="491175"/>
            <a:ext cx="3983812" cy="61544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609585" marR="0" lvl="0" indent="-423323" algn="l" rtl="0">
              <a:lnSpc>
                <a:spcPct val="100000"/>
              </a:lnSpc>
              <a:spcBef>
                <a:spcPts val="0"/>
              </a:spcBef>
              <a:spcAft>
                <a:spcPts val="0"/>
              </a:spcAft>
              <a:buClr>
                <a:schemeClr val="dk1"/>
              </a:buClr>
              <a:buSzPts val="1400"/>
              <a:buFont typeface="Montserrat"/>
              <a:buChar char="●"/>
              <a:defRPr sz="1867" b="0" i="0" u="none" strike="noStrike" cap="none">
                <a:solidFill>
                  <a:schemeClr val="lt1"/>
                </a:solidFill>
                <a:latin typeface="Nunito"/>
                <a:ea typeface="Nunito"/>
                <a:cs typeface="Nunito"/>
                <a:sym typeface="Nunito"/>
              </a:defRPr>
            </a:lvl1pPr>
            <a:lvl2pPr marL="1219170" marR="0" lvl="1"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2pPr>
            <a:lvl3pPr marL="1828754" marR="0" lvl="2"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3pPr>
            <a:lvl4pPr marL="2438339" marR="0" lvl="3"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4pPr>
            <a:lvl5pPr marL="3047924" marR="0" lvl="4"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5pPr>
            <a:lvl6pPr marL="3657509" marR="0" lvl="5"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6pPr>
            <a:lvl7pPr marL="4267093" marR="0" lvl="6"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7pPr>
            <a:lvl8pPr marL="4876678" marR="0" lvl="7"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8pPr>
            <a:lvl9pPr marL="5486263" marR="0" lvl="8" indent="-423323" algn="l" rtl="0">
              <a:lnSpc>
                <a:spcPct val="100000"/>
              </a:lnSpc>
              <a:spcBef>
                <a:spcPts val="0"/>
              </a:spcBef>
              <a:spcAft>
                <a:spcPts val="0"/>
              </a:spcAft>
              <a:buClr>
                <a:schemeClr val="dk1"/>
              </a:buClr>
              <a:buSzPts val="1400"/>
              <a:buFont typeface="Montserrat"/>
              <a:buChar char="■"/>
              <a:defRPr sz="1867" b="0" i="0" u="none" strike="noStrike" cap="none">
                <a:solidFill>
                  <a:schemeClr val="dk1"/>
                </a:solidFill>
                <a:latin typeface="Nunito"/>
                <a:ea typeface="Nunito"/>
                <a:cs typeface="Nunito"/>
                <a:sym typeface="Nunito"/>
              </a:defRPr>
            </a:lvl9pPr>
          </a:lstStyle>
          <a:p>
            <a:pPr marL="0" indent="0">
              <a:buNone/>
            </a:pPr>
            <a:r>
              <a:rPr lang="en-US" sz="3600" b="1" kern="0" dirty="0" err="1" smtClean="0">
                <a:solidFill>
                  <a:srgbClr val="0070C0"/>
                </a:solidFill>
                <a:latin typeface="Times New Roman" panose="02020603050405020304" pitchFamily="18" charset="0"/>
                <a:cs typeface="Times New Roman" panose="02020603050405020304" pitchFamily="18" charset="0"/>
              </a:rPr>
              <a:t>Luyện</a:t>
            </a:r>
            <a:r>
              <a:rPr lang="en-US" sz="3600" b="1" kern="0" dirty="0" smtClean="0">
                <a:solidFill>
                  <a:srgbClr val="0070C0"/>
                </a:solidFill>
                <a:latin typeface="Times New Roman" panose="02020603050405020304" pitchFamily="18" charset="0"/>
                <a:cs typeface="Times New Roman" panose="02020603050405020304" pitchFamily="18" charset="0"/>
              </a:rPr>
              <a:t> </a:t>
            </a:r>
            <a:r>
              <a:rPr lang="en-US" sz="3600" b="1" kern="0" dirty="0" err="1" smtClean="0">
                <a:solidFill>
                  <a:srgbClr val="0070C0"/>
                </a:solidFill>
                <a:latin typeface="Times New Roman" panose="02020603050405020304" pitchFamily="18" charset="0"/>
                <a:cs typeface="Times New Roman" panose="02020603050405020304" pitchFamily="18" charset="0"/>
              </a:rPr>
              <a:t>đọc</a:t>
            </a:r>
            <a:r>
              <a:rPr lang="en-US" sz="3600" b="1" kern="0" dirty="0" smtClean="0">
                <a:solidFill>
                  <a:srgbClr val="0070C0"/>
                </a:solidFill>
                <a:latin typeface="Times New Roman" panose="02020603050405020304" pitchFamily="18" charset="0"/>
                <a:cs typeface="Times New Roman" panose="02020603050405020304" pitchFamily="18" charset="0"/>
              </a:rPr>
              <a:t> </a:t>
            </a:r>
            <a:r>
              <a:rPr lang="en-US" sz="3600" b="1" kern="0" dirty="0" err="1" smtClean="0">
                <a:solidFill>
                  <a:srgbClr val="0070C0"/>
                </a:solidFill>
                <a:latin typeface="Times New Roman" panose="02020603050405020304" pitchFamily="18" charset="0"/>
                <a:cs typeface="Times New Roman" panose="02020603050405020304" pitchFamily="18" charset="0"/>
              </a:rPr>
              <a:t>đoạn</a:t>
            </a:r>
            <a:r>
              <a:rPr lang="en-US" sz="3600" b="1" kern="0" dirty="0" smtClean="0">
                <a:solidFill>
                  <a:srgbClr val="0070C0"/>
                </a:solidFill>
                <a:latin typeface="Times New Roman" panose="02020603050405020304" pitchFamily="18" charset="0"/>
                <a:cs typeface="Times New Roman" panose="02020603050405020304" pitchFamily="18" charset="0"/>
              </a:rPr>
              <a:t> 3</a:t>
            </a:r>
            <a:endParaRPr lang="en-US" sz="3600" b="1" kern="0"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E852BCD8-2B36-4E70-A438-29426031430A}"/>
              </a:ext>
            </a:extLst>
          </p:cNvPr>
          <p:cNvSpPr txBox="1"/>
          <p:nvPr/>
        </p:nvSpPr>
        <p:spPr>
          <a:xfrm>
            <a:off x="335170" y="1435953"/>
            <a:ext cx="11206480"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bầu</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hôm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áp</a:t>
            </a:r>
            <a:r>
              <a:rPr lang="en-US" sz="3200" dirty="0">
                <a:latin typeface="Times New Roman" pitchFamily="18" charset="0"/>
                <a:cs typeface="Times New Roman" pitchFamily="18" charset="0"/>
              </a:rPr>
              <a:t> tai </a:t>
            </a:r>
            <a:r>
              <a:rPr lang="en-US" sz="3200" dirty="0" err="1">
                <a:latin typeface="Times New Roman" pitchFamily="18" charset="0"/>
                <a:cs typeface="Times New Roman" pitchFamily="18" charset="0"/>
              </a:rPr>
              <a:t>nghe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bèn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Mú</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Dao,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Ê-</a:t>
            </a:r>
            <a:r>
              <a:rPr lang="en-US" sz="3200" dirty="0" err="1">
                <a:latin typeface="Times New Roman" pitchFamily="18" charset="0"/>
                <a:cs typeface="Times New Roman" pitchFamily="18" charset="0"/>
              </a:rPr>
              <a:t>đê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Ba-na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Kinh</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nay</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10200002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51" name="Google Shape;351;p31"/>
          <p:cNvSpPr txBox="1">
            <a:spLocks noGrp="1"/>
          </p:cNvSpPr>
          <p:nvPr>
            <p:ph type="body" idx="1"/>
          </p:nvPr>
        </p:nvSpPr>
        <p:spPr>
          <a:xfrm rot="-325168">
            <a:off x="1674760" y="2559084"/>
            <a:ext cx="4080777" cy="1886512"/>
          </a:xfrm>
          <a:prstGeom prst="rect">
            <a:avLst/>
          </a:prstGeom>
        </p:spPr>
        <p:txBody>
          <a:bodyPr spcFirstLastPara="1" wrap="square" lIns="121900" tIns="121900" rIns="121900" bIns="121900" anchor="ctr" anchorCtr="0">
            <a:noAutofit/>
          </a:bodyPr>
          <a:lstStyle/>
          <a:p>
            <a:pPr marL="0" indent="0">
              <a:buNone/>
            </a:pPr>
            <a:r>
              <a:rPr lang="en" sz="3200" dirty="0">
                <a:latin typeface="Times New Roman" panose="02020603050405020304" pitchFamily="18" charset="0"/>
                <a:cs typeface="Times New Roman" panose="02020603050405020304" pitchFamily="18" charset="0"/>
              </a:rPr>
              <a:t>Hũ: bình sành sứ (thủy tinh,…) loại nhỏ, ở giữa phình ra, nhỏ dần về đáy, dùng để đựng.</a:t>
            </a:r>
            <a:endParaRPr sz="3200" dirty="0">
              <a:latin typeface="Times New Roman" panose="02020603050405020304" pitchFamily="18" charset="0"/>
              <a:cs typeface="Times New Roman" panose="02020603050405020304" pitchFamily="18" charset="0"/>
            </a:endParaRPr>
          </a:p>
        </p:txBody>
      </p:sp>
      <p:grpSp>
        <p:nvGrpSpPr>
          <p:cNvPr id="3" name="Google Shape;365;p31"/>
          <p:cNvGrpSpPr/>
          <p:nvPr/>
        </p:nvGrpSpPr>
        <p:grpSpPr>
          <a:xfrm>
            <a:off x="10988712" y="5696426"/>
            <a:ext cx="440480" cy="643115"/>
            <a:chOff x="4508863" y="1535425"/>
            <a:chExt cx="318850" cy="465575"/>
          </a:xfrm>
        </p:grpSpPr>
        <p:sp>
          <p:nvSpPr>
            <p:cNvPr id="366" name="Google Shape;366;p31"/>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68" name="Google Shape;368;p31"/>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69" name="Google Shape;369;p31"/>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4" name="Google Shape;378;p32">
            <a:extLst>
              <a:ext uri="{FF2B5EF4-FFF2-40B4-BE49-F238E27FC236}">
                <a16:creationId xmlns:a16="http://schemas.microsoft.com/office/drawing/2014/main" xmlns="" id="{0751BB3A-9070-474E-96CA-726CE82CA4F2}"/>
              </a:ext>
            </a:extLst>
          </p:cNvPr>
          <p:cNvGrpSpPr/>
          <p:nvPr/>
        </p:nvGrpSpPr>
        <p:grpSpPr>
          <a:xfrm>
            <a:off x="116751" y="475060"/>
            <a:ext cx="5982534" cy="379730"/>
            <a:chOff x="603225" y="2182575"/>
            <a:chExt cx="2577800" cy="424450"/>
          </a:xfrm>
        </p:grpSpPr>
        <p:sp>
          <p:nvSpPr>
            <p:cNvPr id="51" name="Google Shape;379;p32">
              <a:extLst>
                <a:ext uri="{FF2B5EF4-FFF2-40B4-BE49-F238E27FC236}">
                  <a16:creationId xmlns:a16="http://schemas.microsoft.com/office/drawing/2014/main" xmlns="" id="{2001447A-049B-4ACB-B5E9-F6443245C8CB}"/>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80;p32">
              <a:extLst>
                <a:ext uri="{FF2B5EF4-FFF2-40B4-BE49-F238E27FC236}">
                  <a16:creationId xmlns:a16="http://schemas.microsoft.com/office/drawing/2014/main" xmlns="" id="{8355DC6D-5349-4854-81D3-57F634FE0DD0}"/>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81;p32">
              <a:extLst>
                <a:ext uri="{FF2B5EF4-FFF2-40B4-BE49-F238E27FC236}">
                  <a16:creationId xmlns:a16="http://schemas.microsoft.com/office/drawing/2014/main" xmlns="" id="{64365CAA-00A6-4ACA-BA3D-ED043BFBD418}"/>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 name="Google Shape;386;p32">
            <a:extLst>
              <a:ext uri="{FF2B5EF4-FFF2-40B4-BE49-F238E27FC236}">
                <a16:creationId xmlns:a16="http://schemas.microsoft.com/office/drawing/2014/main" xmlns="" id="{1AAB2A01-C4F2-47D9-B0F9-DA3A9C5B24A0}"/>
              </a:ext>
            </a:extLst>
          </p:cNvPr>
          <p:cNvSpPr txBox="1">
            <a:spLocks/>
          </p:cNvSpPr>
          <p:nvPr/>
        </p:nvSpPr>
        <p:spPr>
          <a:xfrm>
            <a:off x="0" y="523233"/>
            <a:ext cx="5696784" cy="522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b="1" kern="0" dirty="0">
                <a:solidFill>
                  <a:srgbClr val="FF0000"/>
                </a:solidFill>
                <a:latin typeface="Times New Roman" panose="02020603050405020304" pitchFamily="18" charset="0"/>
                <a:cs typeface="Times New Roman" panose="02020603050405020304" pitchFamily="18" charset="0"/>
              </a:rPr>
              <a:t>GIẢI NGHĨA TỪ</a:t>
            </a:r>
          </a:p>
        </p:txBody>
      </p:sp>
      <p:pic>
        <p:nvPicPr>
          <p:cNvPr id="20" name="Picture 3"/>
          <p:cNvPicPr>
            <a:picLocks noChangeAspect="1" noChangeArrowheads="1"/>
          </p:cNvPicPr>
          <p:nvPr/>
        </p:nvPicPr>
        <p:blipFill>
          <a:blip r:embed="rId4"/>
          <a:srcRect/>
          <a:stretch>
            <a:fillRect/>
          </a:stretch>
        </p:blipFill>
        <p:spPr bwMode="auto">
          <a:xfrm>
            <a:off x="532566" y="1065972"/>
            <a:ext cx="11068884" cy="4252110"/>
          </a:xfrm>
          <a:prstGeom prst="rect">
            <a:avLst/>
          </a:prstGeom>
          <a:noFill/>
          <a:ln w="9525">
            <a:noFill/>
            <a:miter lim="800000"/>
            <a:headEnd/>
            <a:tailEnd/>
          </a:ln>
          <a:effectLst/>
        </p:spPr>
      </p:pic>
      <p:sp>
        <p:nvSpPr>
          <p:cNvPr id="5" name="Rectangle 4"/>
          <p:cNvSpPr/>
          <p:nvPr/>
        </p:nvSpPr>
        <p:spPr>
          <a:xfrm>
            <a:off x="575847" y="5500620"/>
            <a:ext cx="1374094" cy="530594"/>
          </a:xfrm>
          <a:prstGeom prst="rect">
            <a:avLst/>
          </a:prstGeom>
        </p:spPr>
        <p:txBody>
          <a:bodyPr wrap="none">
            <a:spAutoFit/>
          </a:bodyPr>
          <a:lstStyle/>
          <a:p>
            <a:pPr algn="just">
              <a:lnSpc>
                <a:spcPct val="107000"/>
              </a:lnSpc>
              <a:spcAft>
                <a:spcPts val="0"/>
              </a:spcAft>
            </a:pPr>
            <a:r>
              <a:rPr lang="en-US" sz="2800" b="1" spc="25"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Nương</a:t>
            </a:r>
            <a:r>
              <a:rPr lang="en-US" sz="28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1796917" y="5500620"/>
            <a:ext cx="7140096" cy="553357"/>
          </a:xfrm>
          <a:prstGeom prst="rect">
            <a:avLst/>
          </a:prstGeom>
        </p:spPr>
        <p:txBody>
          <a:bodyPr wrap="none">
            <a:spAutoFit/>
          </a:bodyPr>
          <a:lstStyle/>
          <a:p>
            <a:pPr algn="just">
              <a:lnSpc>
                <a:spcPct val="107000"/>
              </a:lnSpc>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đ</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ất</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đồi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núi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bãi</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ven</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73137" y="2309185"/>
            <a:ext cx="1758815" cy="655885"/>
          </a:xfrm>
          <a:prstGeom prst="rect">
            <a:avLst/>
          </a:prstGeom>
        </p:spPr>
        <p:txBody>
          <a:bodyPr wrap="none">
            <a:spAutoFit/>
          </a:bodyPr>
          <a:lstStyle/>
          <a:p>
            <a:pPr algn="just">
              <a:lnSpc>
                <a:spcPct val="107000"/>
              </a:lnSpc>
              <a:spcAft>
                <a:spcPts val="0"/>
              </a:spcAft>
            </a:pPr>
            <a:r>
              <a:rPr lang="en-US" sz="3600" b="1" spc="25"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3600" b="1" spc="25"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spc="25"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3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2142213" y="2292029"/>
            <a:ext cx="9435705" cy="685124"/>
          </a:xfrm>
          <a:prstGeom prst="rect">
            <a:avLst/>
          </a:prstGeom>
        </p:spPr>
        <p:txBody>
          <a:bodyPr wrap="square">
            <a:spAutoFit/>
          </a:bodyPr>
          <a:lstStyle/>
          <a:p>
            <a:pPr algn="just">
              <a:lnSpc>
                <a:spcPct val="107000"/>
              </a:lnSpc>
              <a:spcAft>
                <a:spcPts val="0"/>
              </a:spcAft>
            </a:pP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dòng</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a:t>
            </a:r>
            <a:r>
              <a:rPr lang="en-US" sz="3600" b="1" dirty="0" smtClean="0">
                <a:latin typeface="Times New Roman" panose="02020603050405020304" pitchFamily="18" charset="0"/>
                <a:cs typeface="Times New Roman" panose="02020603050405020304" pitchFamily="18" charset="0"/>
              </a:rPr>
              <a:t> hay</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473137" y="2994309"/>
            <a:ext cx="2634054" cy="685124"/>
          </a:xfrm>
          <a:prstGeom prst="rect">
            <a:avLst/>
          </a:prstGeom>
        </p:spPr>
        <p:txBody>
          <a:bodyPr wrap="none">
            <a:spAutoFit/>
          </a:bodyPr>
          <a:lstStyle/>
          <a:p>
            <a:pPr algn="just">
              <a:lnSpc>
                <a:spcPct val="107000"/>
              </a:lnSpc>
              <a:spcAft>
                <a:spcPts val="0"/>
              </a:spcAft>
            </a:pPr>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tộc</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0528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1" y="1613648"/>
            <a:ext cx="7987553" cy="83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prstClr val="black"/>
                </a:solidFill>
                <a:latin typeface="Times New Roman" panose="02020603050405020304" pitchFamily="18" charset="0"/>
                <a:cs typeface="Times New Roman" panose="02020603050405020304" pitchFamily="18" charset="0"/>
              </a:rPr>
              <a:t>LUYỆN ĐỌC NHÓM</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05568" y="3351679"/>
            <a:ext cx="4060727" cy="553998"/>
          </a:xfrm>
          <a:prstGeom prst="rect">
            <a:avLst/>
          </a:prstGeom>
          <a:noFill/>
        </p:spPr>
        <p:txBody>
          <a:bodyPr wrap="non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TIÊU CHÍ NHẬN XÉT</a:t>
            </a:r>
          </a:p>
        </p:txBody>
      </p:sp>
      <p:sp>
        <p:nvSpPr>
          <p:cNvPr id="4" name="TextBox 3"/>
          <p:cNvSpPr txBox="1"/>
          <p:nvPr/>
        </p:nvSpPr>
        <p:spPr>
          <a:xfrm>
            <a:off x="4205568" y="4081183"/>
            <a:ext cx="3831498" cy="1477328"/>
          </a:xfrm>
          <a:prstGeom prst="rect">
            <a:avLst/>
          </a:prstGeom>
          <a:noFill/>
        </p:spPr>
        <p:txBody>
          <a:bodyPr wrap="none" rtlCol="0">
            <a:spAutoFit/>
          </a:bodyPr>
          <a:lstStyle/>
          <a:p>
            <a:pPr marL="428625" indent="-428625">
              <a:buFontTx/>
              <a:buChar char="-"/>
            </a:pPr>
            <a:r>
              <a:rPr lang="en-US" sz="3000" b="1" dirty="0" err="1">
                <a:solidFill>
                  <a:prstClr val="black"/>
                </a:solidFill>
                <a:latin typeface="Times New Roman" panose="02020603050405020304" pitchFamily="18" charset="0"/>
                <a:cs typeface="Times New Roman" panose="02020603050405020304" pitchFamily="18" charset="0"/>
              </a:rPr>
              <a:t>Đọc</a:t>
            </a:r>
            <a:r>
              <a:rPr lang="en-US" sz="3000" b="1" dirty="0">
                <a:solidFill>
                  <a:prstClr val="black"/>
                </a:solidFill>
                <a:latin typeface="Times New Roman" panose="02020603050405020304" pitchFamily="18" charset="0"/>
                <a:cs typeface="Times New Roman" panose="02020603050405020304" pitchFamily="18" charset="0"/>
              </a:rPr>
              <a:t> to, </a:t>
            </a:r>
            <a:r>
              <a:rPr lang="en-US" sz="3000" b="1" dirty="0" err="1">
                <a:solidFill>
                  <a:prstClr val="black"/>
                </a:solidFill>
                <a:latin typeface="Times New Roman" panose="02020603050405020304" pitchFamily="18" charset="0"/>
                <a:cs typeface="Times New Roman" panose="02020603050405020304" pitchFamily="18" charset="0"/>
              </a:rPr>
              <a:t>rõ</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ràng</a:t>
            </a:r>
            <a:endParaRPr lang="en-US" sz="3000" b="1" dirty="0">
              <a:solidFill>
                <a:prstClr val="black"/>
              </a:solidFill>
              <a:latin typeface="Times New Roman" panose="02020603050405020304" pitchFamily="18" charset="0"/>
              <a:cs typeface="Times New Roman" panose="02020603050405020304" pitchFamily="18" charset="0"/>
            </a:endParaRPr>
          </a:p>
          <a:p>
            <a:pPr marL="428625" indent="-428625">
              <a:buFontTx/>
              <a:buChar char="-"/>
            </a:pPr>
            <a:r>
              <a:rPr lang="en-US" sz="3000" b="1" dirty="0" err="1">
                <a:solidFill>
                  <a:prstClr val="black"/>
                </a:solidFill>
                <a:latin typeface="Times New Roman" panose="02020603050405020304" pitchFamily="18" charset="0"/>
                <a:cs typeface="Times New Roman" panose="02020603050405020304" pitchFamily="18" charset="0"/>
              </a:rPr>
              <a:t>Đọc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đúng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ngắt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nghỉ</a:t>
            </a:r>
            <a:endParaRPr lang="en-US" sz="3000" b="1" dirty="0">
              <a:solidFill>
                <a:prstClr val="black"/>
              </a:solidFill>
              <a:latin typeface="Times New Roman" panose="02020603050405020304" pitchFamily="18" charset="0"/>
              <a:cs typeface="Times New Roman" panose="02020603050405020304" pitchFamily="18" charset="0"/>
            </a:endParaRPr>
          </a:p>
          <a:p>
            <a:pPr marL="428625" indent="-428625">
              <a:buFontTx/>
              <a:buChar char="-"/>
            </a:pPr>
            <a:r>
              <a:rPr lang="en-US" sz="3000" b="1" dirty="0" err="1">
                <a:solidFill>
                  <a:prstClr val="black"/>
                </a:solidFill>
                <a:latin typeface="Times New Roman" panose="02020603050405020304" pitchFamily="18" charset="0"/>
                <a:cs typeface="Times New Roman" panose="02020603050405020304" pitchFamily="18" charset="0"/>
              </a:rPr>
              <a:t>Đọc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đúng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ngữ</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điệu</a:t>
            </a:r>
            <a:endParaRPr lang="en-US" sz="3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77275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xmlns="" id="{62D107F4-816D-42A6-94A9-60A6D73BB6D5}"/>
              </a:ext>
            </a:extLst>
          </p:cNvPr>
          <p:cNvGrpSpPr/>
          <p:nvPr/>
        </p:nvGrpSpPr>
        <p:grpSpPr>
          <a:xfrm>
            <a:off x="2483377" y="102152"/>
            <a:ext cx="6887969" cy="851574"/>
            <a:chOff x="589295" y="2199196"/>
            <a:chExt cx="2577800" cy="446948"/>
          </a:xfrm>
        </p:grpSpPr>
        <p:sp>
          <p:nvSpPr>
            <p:cNvPr id="70" name="Google Shape;379;p32">
              <a:extLst>
                <a:ext uri="{FF2B5EF4-FFF2-40B4-BE49-F238E27FC236}">
                  <a16:creationId xmlns:a16="http://schemas.microsoft.com/office/drawing/2014/main" xmlns=""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xmlns=""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xmlns=""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92" name="Google Shape;792;p36"/>
          <p:cNvSpPr txBox="1">
            <a:spLocks noGrp="1"/>
          </p:cNvSpPr>
          <p:nvPr>
            <p:ph type="subTitle" idx="1"/>
          </p:nvPr>
        </p:nvSpPr>
        <p:spPr>
          <a:xfrm>
            <a:off x="426730" y="1669909"/>
            <a:ext cx="8054704" cy="761349"/>
          </a:xfrm>
          <a:prstGeom prst="rect">
            <a:avLst/>
          </a:prstGeom>
        </p:spPr>
        <p:txBody>
          <a:bodyPr spcFirstLastPara="1" wrap="square" lIns="121900" tIns="121900" rIns="121900" bIns="121900" anchor="t" anchorCtr="0">
            <a:noAutofit/>
          </a:bodyPr>
          <a:lstStyle/>
          <a:p>
            <a:pPr marL="0" indent="0"/>
            <a:r>
              <a:rPr lang="en" sz="3600" b="1" dirty="0" smtClean="0">
                <a:solidFill>
                  <a:schemeClr val="tx1"/>
                </a:solidFill>
                <a:latin typeface="Times New Roman" panose="02020603050405020304" pitchFamily="18" charset="0"/>
                <a:cs typeface="Times New Roman" panose="02020603050405020304" pitchFamily="18" charset="0"/>
              </a:rPr>
              <a:t>1. Con </a:t>
            </a:r>
            <a:r>
              <a:rPr lang="en" sz="3600" b="1" dirty="0">
                <a:solidFill>
                  <a:schemeClr val="tx1"/>
                </a:solidFill>
                <a:latin typeface="Times New Roman" panose="02020603050405020304" pitchFamily="18" charset="0"/>
                <a:cs typeface="Times New Roman" panose="02020603050405020304" pitchFamily="18" charset="0"/>
              </a:rPr>
              <a:t>dúi nói với hai vợ chồng điều gì?</a:t>
            </a:r>
            <a:endParaRPr sz="3600" b="1" dirty="0">
              <a:solidFill>
                <a:schemeClr val="tx1"/>
              </a:solidFill>
              <a:latin typeface="Times New Roman" panose="02020603050405020304" pitchFamily="18" charset="0"/>
              <a:cs typeface="Times New Roman" panose="02020603050405020304" pitchFamily="18" charset="0"/>
            </a:endParaRPr>
          </a:p>
        </p:txBody>
      </p:sp>
      <p:sp>
        <p:nvSpPr>
          <p:cNvPr id="68" name="Google Shape;386;p32">
            <a:extLst>
              <a:ext uri="{FF2B5EF4-FFF2-40B4-BE49-F238E27FC236}">
                <a16:creationId xmlns:a16="http://schemas.microsoft.com/office/drawing/2014/main" xmlns="" id="{F4E22EA5-AAAA-4C72-A455-7375E636DF8F}"/>
              </a:ext>
            </a:extLst>
          </p:cNvPr>
          <p:cNvSpPr txBox="1">
            <a:spLocks/>
          </p:cNvSpPr>
          <p:nvPr/>
        </p:nvSpPr>
        <p:spPr>
          <a:xfrm>
            <a:off x="2708368" y="-166995"/>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b="1" kern="0" dirty="0">
                <a:solidFill>
                  <a:srgbClr val="FF0000"/>
                </a:solidFill>
                <a:latin typeface="Times New Roman" panose="02020603050405020304" pitchFamily="18" charset="0"/>
                <a:cs typeface="Times New Roman" panose="02020603050405020304" pitchFamily="18" charset="0"/>
              </a:rPr>
              <a:t>TRẢ LỜI CÂU HỎI</a:t>
            </a:r>
          </a:p>
        </p:txBody>
      </p:sp>
      <p:sp>
        <p:nvSpPr>
          <p:cNvPr id="2" name="Rectangle: Rounded Corners 1">
            <a:extLst>
              <a:ext uri="{FF2B5EF4-FFF2-40B4-BE49-F238E27FC236}">
                <a16:creationId xmlns:a16="http://schemas.microsoft.com/office/drawing/2014/main" xmlns="" id="{5DB9E87A-2104-418A-997D-6F14E5B919D2}"/>
              </a:ext>
            </a:extLst>
          </p:cNvPr>
          <p:cNvSpPr/>
          <p:nvPr/>
        </p:nvSpPr>
        <p:spPr>
          <a:xfrm>
            <a:off x="282731" y="2393337"/>
            <a:ext cx="11857264" cy="10382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Con </a:t>
            </a:r>
            <a:r>
              <a:rPr lang="en-US" sz="3600" b="1" dirty="0" err="1">
                <a:solidFill>
                  <a:srgbClr val="FF0000"/>
                </a:solidFill>
                <a:latin typeface="Times New Roman" pitchFamily="18" charset="0"/>
                <a:cs typeface="Times New Roman" pitchFamily="18" charset="0"/>
              </a:rPr>
              <a:t>dúi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lớn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chỉ</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tránh</a:t>
            </a:r>
            <a:r>
              <a:rPr lang="en-US" sz="3600" b="1" dirty="0">
                <a:solidFill>
                  <a:srgbClr val="FF0000"/>
                </a:solidFill>
                <a:latin typeface="Times New Roman" pitchFamily="18" charset="0"/>
                <a:cs typeface="Times New Roman"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2">
                                            <p:txEl>
                                              <p:pRg st="0" end="0"/>
                                            </p:txEl>
                                          </p:spTgt>
                                        </p:tgtEl>
                                        <p:attrNameLst>
                                          <p:attrName>style.visibility</p:attrName>
                                        </p:attrNameLst>
                                      </p:cBhvr>
                                      <p:to>
                                        <p:strVal val="visible"/>
                                      </p:to>
                                    </p:set>
                                    <p:animEffect transition="in" filter="fade">
                                      <p:cBhvr>
                                        <p:cTn id="7" dur="500"/>
                                        <p:tgtEl>
                                          <p:spTgt spid="7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build="p"/>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5" name="Google Shape;378;p32">
            <a:extLst>
              <a:ext uri="{FF2B5EF4-FFF2-40B4-BE49-F238E27FC236}">
                <a16:creationId xmlns:a16="http://schemas.microsoft.com/office/drawing/2014/main" xmlns="" id="{62D107F4-816D-42A6-94A9-60A6D73BB6D5}"/>
              </a:ext>
            </a:extLst>
          </p:cNvPr>
          <p:cNvGrpSpPr/>
          <p:nvPr/>
        </p:nvGrpSpPr>
        <p:grpSpPr>
          <a:xfrm>
            <a:off x="2652015" y="331872"/>
            <a:ext cx="6887969" cy="761539"/>
            <a:chOff x="589295" y="2199196"/>
            <a:chExt cx="2577800" cy="446948"/>
          </a:xfrm>
        </p:grpSpPr>
        <p:sp>
          <p:nvSpPr>
            <p:cNvPr id="70" name="Google Shape;379;p32">
              <a:extLst>
                <a:ext uri="{FF2B5EF4-FFF2-40B4-BE49-F238E27FC236}">
                  <a16:creationId xmlns:a16="http://schemas.microsoft.com/office/drawing/2014/main" xmlns=""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xmlns=""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xmlns=""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92" name="Google Shape;792;p36"/>
          <p:cNvSpPr txBox="1">
            <a:spLocks noGrp="1"/>
          </p:cNvSpPr>
          <p:nvPr>
            <p:ph type="subTitle" idx="1"/>
          </p:nvPr>
        </p:nvSpPr>
        <p:spPr>
          <a:xfrm>
            <a:off x="489672" y="1789559"/>
            <a:ext cx="10919886" cy="761349"/>
          </a:xfrm>
          <a:prstGeom prst="rect">
            <a:avLst/>
          </a:prstGeom>
        </p:spPr>
        <p:txBody>
          <a:bodyPr spcFirstLastPara="1" wrap="square" lIns="121900" tIns="121900" rIns="121900" bIns="121900" anchor="t" anchorCtr="0">
            <a:noAutofit/>
          </a:bodyPr>
          <a:lstStyle/>
          <a:p>
            <a:pPr marL="0" indent="0"/>
            <a:r>
              <a:rPr lang="en" sz="3600" b="1" dirty="0" smtClean="0">
                <a:latin typeface="Times New Roman" panose="02020603050405020304" pitchFamily="18" charset="0"/>
                <a:cs typeface="Times New Roman" panose="02020603050405020304" pitchFamily="18" charset="0"/>
              </a:rPr>
              <a:t>2. Nhờ </a:t>
            </a:r>
            <a:r>
              <a:rPr lang="en" sz="3600" b="1" dirty="0">
                <a:latin typeface="Times New Roman" panose="02020603050405020304" pitchFamily="18" charset="0"/>
                <a:cs typeface="Times New Roman" panose="02020603050405020304" pitchFamily="18" charset="0"/>
              </a:rPr>
              <a:t>đâu hai vợ chồng thoát khỏi nạn lũ lụt?</a:t>
            </a:r>
            <a:endParaRPr sz="3600" b="1" dirty="0">
              <a:latin typeface="Times New Roman" panose="02020603050405020304" pitchFamily="18" charset="0"/>
              <a:cs typeface="Times New Roman" panose="02020603050405020304" pitchFamily="18" charset="0"/>
            </a:endParaRPr>
          </a:p>
        </p:txBody>
      </p:sp>
      <p:sp>
        <p:nvSpPr>
          <p:cNvPr id="68" name="Google Shape;386;p32">
            <a:extLst>
              <a:ext uri="{FF2B5EF4-FFF2-40B4-BE49-F238E27FC236}">
                <a16:creationId xmlns:a16="http://schemas.microsoft.com/office/drawing/2014/main" xmlns="" id="{F4E22EA5-AAAA-4C72-A455-7375E636DF8F}"/>
              </a:ext>
            </a:extLst>
          </p:cNvPr>
          <p:cNvSpPr txBox="1">
            <a:spLocks/>
          </p:cNvSpPr>
          <p:nvPr/>
        </p:nvSpPr>
        <p:spPr>
          <a:xfrm>
            <a:off x="2843775" y="15838"/>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b="1" kern="0" dirty="0">
                <a:solidFill>
                  <a:srgbClr val="FF0000"/>
                </a:solidFill>
                <a:latin typeface="Times New Roman" panose="02020603050405020304" pitchFamily="18" charset="0"/>
                <a:cs typeface="Times New Roman" panose="02020603050405020304" pitchFamily="18" charset="0"/>
              </a:rPr>
              <a:t>TRẢ LỜI CÂU HỎI</a:t>
            </a:r>
          </a:p>
        </p:txBody>
      </p:sp>
      <p:sp>
        <p:nvSpPr>
          <p:cNvPr id="2" name="Rectangle: Rounded Corners 1">
            <a:extLst>
              <a:ext uri="{FF2B5EF4-FFF2-40B4-BE49-F238E27FC236}">
                <a16:creationId xmlns:a16="http://schemas.microsoft.com/office/drawing/2014/main" xmlns="" id="{5DB9E87A-2104-418A-997D-6F14E5B919D2}"/>
              </a:ext>
            </a:extLst>
          </p:cNvPr>
          <p:cNvSpPr/>
          <p:nvPr/>
        </p:nvSpPr>
        <p:spPr>
          <a:xfrm>
            <a:off x="489671" y="2596571"/>
            <a:ext cx="11383673" cy="12089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chồng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khoét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rỗng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gỗ</a:t>
            </a:r>
            <a:r>
              <a:rPr lang="en-US" sz="3600" b="1" dirty="0">
                <a:solidFill>
                  <a:srgbClr val="FF0000"/>
                </a:solidFill>
                <a:latin typeface="Times New Roman" panose="02020603050405020304" pitchFamily="18" charset="0"/>
                <a:cs typeface="Times New Roman" panose="02020603050405020304" pitchFamily="18" charset="0"/>
              </a:rPr>
              <a:t> to, </a:t>
            </a:r>
            <a:r>
              <a:rPr lang="en-US" sz="3600" b="1" dirty="0" err="1">
                <a:solidFill>
                  <a:srgbClr val="FF0000"/>
                </a:solidFill>
                <a:latin typeface="Times New Roman" panose="02020603050405020304" pitchFamily="18" charset="0"/>
                <a:cs typeface="Times New Roman" panose="02020603050405020304" pitchFamily="18" charset="0"/>
              </a:rPr>
              <a:t>chuẩn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rồi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2">
                                            <p:txEl>
                                              <p:pRg st="0" end="0"/>
                                            </p:txEl>
                                          </p:spTgt>
                                        </p:tgtEl>
                                        <p:attrNameLst>
                                          <p:attrName>style.visibility</p:attrName>
                                        </p:attrNameLst>
                                      </p:cBhvr>
                                      <p:to>
                                        <p:strVal val="visible"/>
                                      </p:to>
                                    </p:set>
                                    <p:animEffect transition="in" filter="fade">
                                      <p:cBhvr>
                                        <p:cTn id="7" dur="500"/>
                                        <p:tgtEl>
                                          <p:spTgt spid="7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32" name="Google Shape;792;p36">
            <a:extLst>
              <a:ext uri="{FF2B5EF4-FFF2-40B4-BE49-F238E27FC236}">
                <a16:creationId xmlns:a16="http://schemas.microsoft.com/office/drawing/2014/main" xmlns="" id="{23E25605-BBC2-4F8F-B438-0BA18FF77D19}"/>
              </a:ext>
            </a:extLst>
          </p:cNvPr>
          <p:cNvSpPr txBox="1">
            <a:spLocks/>
          </p:cNvSpPr>
          <p:nvPr/>
        </p:nvSpPr>
        <p:spPr>
          <a:xfrm>
            <a:off x="554338" y="1400381"/>
            <a:ext cx="11078862" cy="106683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0" indent="0" algn="just"/>
            <a:r>
              <a:rPr lang="en-US" sz="3600" b="1" kern="0" dirty="0" smtClean="0">
                <a:latin typeface="Times New Roman" panose="02020603050405020304" pitchFamily="18" charset="0"/>
                <a:cs typeface="Times New Roman" panose="02020603050405020304" pitchFamily="18" charset="0"/>
              </a:rPr>
              <a:t>3. </a:t>
            </a:r>
            <a:r>
              <a:rPr lang="en-US" sz="3600" b="1" kern="0" dirty="0" err="1" smtClean="0">
                <a:latin typeface="Times New Roman" panose="02020603050405020304" pitchFamily="18" charset="0"/>
                <a:cs typeface="Times New Roman" panose="02020603050405020304" pitchFamily="18" charset="0"/>
              </a:rPr>
              <a:t>Những</a:t>
            </a:r>
            <a:r>
              <a:rPr lang="en-US" sz="3600" b="1" kern="0" dirty="0" smtClean="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sự</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việc</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kì</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lạ</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nào</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xảy</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ra</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sau</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khi</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hai</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vợ</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chồng</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thoát</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khỏi</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nạn</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lụt</a:t>
            </a:r>
            <a:r>
              <a:rPr lang="en-US" sz="3600" b="1" kern="0" dirty="0">
                <a:latin typeface="Times New Roman" panose="02020603050405020304" pitchFamily="18" charset="0"/>
                <a:cs typeface="Times New Roman" panose="02020603050405020304" pitchFamily="18" charset="0"/>
              </a:rPr>
              <a:t>?</a:t>
            </a:r>
          </a:p>
        </p:txBody>
      </p:sp>
      <p:grpSp>
        <p:nvGrpSpPr>
          <p:cNvPr id="25" name="Google Shape;378;p32">
            <a:extLst>
              <a:ext uri="{FF2B5EF4-FFF2-40B4-BE49-F238E27FC236}">
                <a16:creationId xmlns:a16="http://schemas.microsoft.com/office/drawing/2014/main" xmlns="" id="{DA049C9A-F19D-43CE-AF74-3A482201BF81}"/>
              </a:ext>
            </a:extLst>
          </p:cNvPr>
          <p:cNvGrpSpPr/>
          <p:nvPr/>
        </p:nvGrpSpPr>
        <p:grpSpPr>
          <a:xfrm>
            <a:off x="2676836" y="643224"/>
            <a:ext cx="6887969" cy="672888"/>
            <a:chOff x="589295" y="2199196"/>
            <a:chExt cx="2577800" cy="446948"/>
          </a:xfrm>
        </p:grpSpPr>
        <p:sp>
          <p:nvSpPr>
            <p:cNvPr id="33" name="Google Shape;379;p32">
              <a:extLst>
                <a:ext uri="{FF2B5EF4-FFF2-40B4-BE49-F238E27FC236}">
                  <a16:creationId xmlns:a16="http://schemas.microsoft.com/office/drawing/2014/main" xmlns=""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xmlns=""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xmlns=""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xmlns="" id="{2CC09E55-5AED-4A44-9726-CAEF6CEB8EA3}"/>
              </a:ext>
            </a:extLst>
          </p:cNvPr>
          <p:cNvSpPr txBox="1">
            <a:spLocks/>
          </p:cNvSpPr>
          <p:nvPr/>
        </p:nvSpPr>
        <p:spPr>
          <a:xfrm>
            <a:off x="2585621" y="266528"/>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b="1" kern="0" dirty="0">
                <a:solidFill>
                  <a:srgbClr val="FF0000"/>
                </a:solidFill>
                <a:latin typeface="Times New Roman" panose="02020603050405020304" pitchFamily="18" charset="0"/>
                <a:cs typeface="Times New Roman" panose="02020603050405020304" pitchFamily="18" charset="0"/>
              </a:rPr>
              <a:t>TRẢ LỜI CÂU HỎI</a:t>
            </a:r>
          </a:p>
        </p:txBody>
      </p:sp>
      <p:sp>
        <p:nvSpPr>
          <p:cNvPr id="37" name="Rectangle: Rounded Corners 36">
            <a:extLst>
              <a:ext uri="{FF2B5EF4-FFF2-40B4-BE49-F238E27FC236}">
                <a16:creationId xmlns:a16="http://schemas.microsoft.com/office/drawing/2014/main" xmlns="" id="{E012A4EC-E688-4FF0-8204-E2994F048523}"/>
              </a:ext>
            </a:extLst>
          </p:cNvPr>
          <p:cNvSpPr/>
          <p:nvPr/>
        </p:nvSpPr>
        <p:spPr>
          <a:xfrm>
            <a:off x="457356" y="2737682"/>
            <a:ext cx="11388280" cy="1645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sinh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bầu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hai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chồng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thấy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đùa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tiếng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bầu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từ</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bầu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con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nhỏ</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15097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6269" y="2436770"/>
            <a:ext cx="6091518" cy="1179288"/>
          </a:xfrm>
        </p:spPr>
        <p:txBody>
          <a:bodyPr>
            <a:noAutofit/>
          </a:bodyPr>
          <a:lstStyle/>
          <a:p>
            <a:r>
              <a:rPr lang="en-US" sz="8000" dirty="0" smtClean="0">
                <a:solidFill>
                  <a:srgbClr val="FF0000"/>
                </a:solidFill>
                <a:latin typeface="Times New Roman" panose="02020603050405020304" pitchFamily="18" charset="0"/>
                <a:cs typeface="Times New Roman" panose="02020603050405020304" pitchFamily="18" charset="0"/>
              </a:rPr>
              <a:t>KHỞI ĐỘNG</a:t>
            </a:r>
            <a:endParaRPr lang="en-US" sz="8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717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31" name="TextBox 30">
            <a:extLst>
              <a:ext uri="{FF2B5EF4-FFF2-40B4-BE49-F238E27FC236}">
                <a16:creationId xmlns:a16="http://schemas.microsoft.com/office/drawing/2014/main" xmlns="" id="{C58211F7-716E-488B-8F65-B70AD182DB82}"/>
              </a:ext>
            </a:extLst>
          </p:cNvPr>
          <p:cNvSpPr txBox="1"/>
          <p:nvPr/>
        </p:nvSpPr>
        <p:spPr>
          <a:xfrm>
            <a:off x="1358848" y="2696316"/>
            <a:ext cx="708622" cy="830997"/>
          </a:xfrm>
          <a:prstGeom prst="rect">
            <a:avLst/>
          </a:prstGeom>
          <a:noFill/>
        </p:spPr>
        <p:txBody>
          <a:bodyPr wrap="square" rtlCol="0">
            <a:spAutoFit/>
          </a:bodyPr>
          <a:lstStyle/>
          <a:p>
            <a:pPr algn="ct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32" name="Google Shape;792;p36">
            <a:extLst>
              <a:ext uri="{FF2B5EF4-FFF2-40B4-BE49-F238E27FC236}">
                <a16:creationId xmlns:a16="http://schemas.microsoft.com/office/drawing/2014/main" xmlns="" id="{23E25605-BBC2-4F8F-B438-0BA18FF77D19}"/>
              </a:ext>
            </a:extLst>
          </p:cNvPr>
          <p:cNvSpPr txBox="1">
            <a:spLocks/>
          </p:cNvSpPr>
          <p:nvPr/>
        </p:nvSpPr>
        <p:spPr>
          <a:xfrm>
            <a:off x="578519" y="1339355"/>
            <a:ext cx="8537772" cy="106683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0" indent="0"/>
            <a:r>
              <a:rPr lang="en-US" sz="3600" b="1" kern="0" dirty="0" smtClean="0">
                <a:latin typeface="Times New Roman" panose="02020603050405020304" pitchFamily="18" charset="0"/>
                <a:cs typeface="Times New Roman" panose="02020603050405020304" pitchFamily="18" charset="0"/>
              </a:rPr>
              <a:t>4. Theo </a:t>
            </a:r>
            <a:r>
              <a:rPr lang="en-US" sz="3600" b="1" kern="0" dirty="0" err="1">
                <a:latin typeface="Times New Roman" panose="02020603050405020304" pitchFamily="18" charset="0"/>
                <a:cs typeface="Times New Roman" panose="02020603050405020304" pitchFamily="18" charset="0"/>
              </a:rPr>
              <a:t>em</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câu</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chuyện</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nói</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về</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điều</a:t>
            </a:r>
            <a:r>
              <a:rPr lang="en-US" sz="3600" b="1" kern="0" dirty="0">
                <a:latin typeface="Times New Roman" panose="02020603050405020304" pitchFamily="18" charset="0"/>
                <a:cs typeface="Times New Roman" panose="02020603050405020304" pitchFamily="18" charset="0"/>
              </a:rPr>
              <a:t> </a:t>
            </a:r>
            <a:r>
              <a:rPr lang="en-US" sz="3600" b="1" kern="0" dirty="0" err="1">
                <a:latin typeface="Times New Roman" panose="02020603050405020304" pitchFamily="18" charset="0"/>
                <a:cs typeface="Times New Roman" panose="02020603050405020304" pitchFamily="18" charset="0"/>
              </a:rPr>
              <a:t>gì</a:t>
            </a:r>
            <a:r>
              <a:rPr lang="en-US" sz="3600" b="1" kern="0" dirty="0">
                <a:latin typeface="Times New Roman" panose="02020603050405020304" pitchFamily="18" charset="0"/>
                <a:cs typeface="Times New Roman" panose="02020603050405020304" pitchFamily="18" charset="0"/>
              </a:rPr>
              <a:t>?</a:t>
            </a:r>
          </a:p>
        </p:txBody>
      </p:sp>
      <p:grpSp>
        <p:nvGrpSpPr>
          <p:cNvPr id="5" name="Google Shape;378;p32">
            <a:extLst>
              <a:ext uri="{FF2B5EF4-FFF2-40B4-BE49-F238E27FC236}">
                <a16:creationId xmlns:a16="http://schemas.microsoft.com/office/drawing/2014/main" xmlns="" id="{DA049C9A-F19D-43CE-AF74-3A482201BF81}"/>
              </a:ext>
            </a:extLst>
          </p:cNvPr>
          <p:cNvGrpSpPr/>
          <p:nvPr/>
        </p:nvGrpSpPr>
        <p:grpSpPr>
          <a:xfrm>
            <a:off x="2785947" y="454420"/>
            <a:ext cx="6887969" cy="590683"/>
            <a:chOff x="589295" y="2199196"/>
            <a:chExt cx="2577800" cy="446948"/>
          </a:xfrm>
        </p:grpSpPr>
        <p:sp>
          <p:nvSpPr>
            <p:cNvPr id="33" name="Google Shape;379;p32">
              <a:extLst>
                <a:ext uri="{FF2B5EF4-FFF2-40B4-BE49-F238E27FC236}">
                  <a16:creationId xmlns:a16="http://schemas.microsoft.com/office/drawing/2014/main" xmlns=""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xmlns=""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xmlns=""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xmlns="" id="{2CC09E55-5AED-4A44-9726-CAEF6CEB8EA3}"/>
              </a:ext>
            </a:extLst>
          </p:cNvPr>
          <p:cNvSpPr txBox="1">
            <a:spLocks/>
          </p:cNvSpPr>
          <p:nvPr/>
        </p:nvSpPr>
        <p:spPr>
          <a:xfrm>
            <a:off x="2785947" y="-931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b="1" kern="0" dirty="0">
                <a:solidFill>
                  <a:srgbClr val="FF0000"/>
                </a:solidFill>
                <a:latin typeface="Times New Roman" panose="02020603050405020304" pitchFamily="18" charset="0"/>
                <a:cs typeface="Times New Roman" panose="02020603050405020304" pitchFamily="18" charset="0"/>
              </a:rPr>
              <a:t>TRẢ LỜI CÂU HỎI</a:t>
            </a:r>
          </a:p>
        </p:txBody>
      </p:sp>
      <p:sp>
        <p:nvSpPr>
          <p:cNvPr id="37" name="Rectangle: Rounded Corners 36">
            <a:extLst>
              <a:ext uri="{FF2B5EF4-FFF2-40B4-BE49-F238E27FC236}">
                <a16:creationId xmlns:a16="http://schemas.microsoft.com/office/drawing/2014/main" xmlns="" id="{E012A4EC-E688-4FF0-8204-E2994F048523}"/>
              </a:ext>
            </a:extLst>
          </p:cNvPr>
          <p:cNvSpPr/>
          <p:nvPr/>
        </p:nvSpPr>
        <p:spPr>
          <a:xfrm>
            <a:off x="472301" y="2116057"/>
            <a:ext cx="11364099" cy="19915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sz="3600" b="1" dirty="0" err="1">
                <a:solidFill>
                  <a:srgbClr val="FF0000"/>
                </a:solidFill>
                <a:latin typeface="Times New Roman" pitchFamily="18" charset="0"/>
                <a:cs typeface="Times New Roman" pitchFamily="18" charset="0"/>
              </a:rPr>
              <a:t>Giải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hằng</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năm</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a:p>
            <a:pPr marL="514350" indent="-514350" algn="just">
              <a:buAutoNum type="alphaUcPeriod"/>
            </a:pPr>
            <a:r>
              <a:rPr lang="en-US" sz="3600" b="1" dirty="0" err="1">
                <a:solidFill>
                  <a:srgbClr val="FF0000"/>
                </a:solidFill>
                <a:latin typeface="Times New Roman" pitchFamily="18" charset="0"/>
                <a:cs typeface="Times New Roman" pitchFamily="18" charset="0"/>
              </a:rPr>
              <a:t>Giải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nguồn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dân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tộc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ta.</a:t>
            </a:r>
            <a:endParaRPr lang="en-US" sz="3600" b="1" dirty="0">
              <a:solidFill>
                <a:srgbClr val="FF0000"/>
              </a:solidFill>
              <a:latin typeface="Times New Roman" pitchFamily="18" charset="0"/>
              <a:cs typeface="Times New Roman" pitchFamily="18" charset="0"/>
            </a:endParaRPr>
          </a:p>
          <a:p>
            <a:pPr marL="514350" indent="-514350" algn="just">
              <a:buAutoNum type="alphaUcPeriod"/>
            </a:pPr>
            <a:r>
              <a:rPr lang="en-US" sz="3600" b="1" dirty="0" err="1">
                <a:solidFill>
                  <a:srgbClr val="FF0000"/>
                </a:solidFill>
                <a:latin typeface="Times New Roman" pitchFamily="18" charset="0"/>
                <a:cs typeface="Times New Roman" pitchFamily="18" charset="0"/>
              </a:rPr>
              <a:t>Nêu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phòng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chống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thiên</a:t>
            </a:r>
            <a:r>
              <a:rPr lang="en-US" sz="3600" b="1" dirty="0">
                <a:solidFill>
                  <a:srgbClr val="FF0000"/>
                </a:solidFill>
                <a:latin typeface="Times New Roman" pitchFamily="18" charset="0"/>
                <a:cs typeface="Times New Roman" pitchFamily="18" charset="0"/>
              </a:rPr>
              <a:t> tai, </a:t>
            </a:r>
            <a:r>
              <a:rPr lang="en-US" sz="3600" b="1" dirty="0" err="1">
                <a:solidFill>
                  <a:srgbClr val="FF0000"/>
                </a:solidFill>
                <a:latin typeface="Times New Roman" pitchFamily="18" charset="0"/>
                <a:cs typeface="Times New Roman" pitchFamily="18" charset="0"/>
              </a:rPr>
              <a:t>lũ</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lụt</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6" name="Flowchart: Connector 15"/>
          <p:cNvSpPr/>
          <p:nvPr/>
        </p:nvSpPr>
        <p:spPr>
          <a:xfrm>
            <a:off x="613342" y="2885272"/>
            <a:ext cx="508000" cy="453082"/>
          </a:xfrm>
          <a:prstGeom prst="flowChartConnector">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Tree>
    <p:extLst>
      <p:ext uri="{BB962C8B-B14F-4D97-AF65-F5344CB8AC3E}">
        <p14:creationId xmlns:p14="http://schemas.microsoft.com/office/powerpoint/2010/main" val="615097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30" y="2756648"/>
            <a:ext cx="8955741" cy="833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smtClean="0">
                <a:solidFill>
                  <a:prstClr val="black"/>
                </a:solidFill>
                <a:latin typeface="Times New Roman" panose="02020603050405020304" pitchFamily="18" charset="0"/>
                <a:cs typeface="Times New Roman" panose="02020603050405020304" pitchFamily="18" charset="0"/>
              </a:rPr>
              <a:t>LUYỆN ĐỌC LẠI</a:t>
            </a:r>
            <a:endParaRPr lang="en-US" sz="8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637293"/>
      </p:ext>
    </p:extLst>
  </p:cSld>
  <p:clrMapOvr>
    <a:masterClrMapping/>
  </p:clrMapOvr>
  <p:transition spd="slow" advClick="0" advTm="200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6;p32">
            <a:extLst>
              <a:ext uri="{FF2B5EF4-FFF2-40B4-BE49-F238E27FC236}">
                <a16:creationId xmlns:a16="http://schemas.microsoft.com/office/drawing/2014/main" xmlns="" id="{6DA89392-9502-41E1-98CB-0C0D86A6DE7A}"/>
              </a:ext>
            </a:extLst>
          </p:cNvPr>
          <p:cNvSpPr txBox="1">
            <a:spLocks noGrp="1"/>
          </p:cNvSpPr>
          <p:nvPr>
            <p:ph type="subTitle" idx="1"/>
          </p:nvPr>
        </p:nvSpPr>
        <p:spPr>
          <a:xfrm>
            <a:off x="2591800" y="74316"/>
            <a:ext cx="7064693" cy="615440"/>
          </a:xfrm>
          <a:prstGeom prst="rect">
            <a:avLst/>
          </a:prstGeom>
        </p:spPr>
        <p:txBody>
          <a:bodyPr spcFirstLastPara="1" wrap="square" lIns="121900" tIns="121900" rIns="121900" bIns="121900" anchor="b" anchorCtr="0">
            <a:noAutofit/>
          </a:bodyPr>
          <a:lstStyle/>
          <a:p>
            <a:pPr marL="0" indent="0"/>
            <a:r>
              <a:rPr lang="en" sz="2800" b="1" dirty="0">
                <a:solidFill>
                  <a:srgbClr val="0070C0"/>
                </a:solidFill>
                <a:latin typeface="Times New Roman" panose="02020603050405020304" pitchFamily="18" charset="0"/>
                <a:cs typeface="Times New Roman" panose="02020603050405020304" pitchFamily="18" charset="0"/>
              </a:rPr>
              <a:t>CHUYỆN Q</a:t>
            </a:r>
            <a:r>
              <a:rPr lang="en-US" sz="2800" b="1" dirty="0">
                <a:solidFill>
                  <a:srgbClr val="0070C0"/>
                </a:solidFill>
                <a:latin typeface="Times New Roman" panose="02020603050405020304" pitchFamily="18" charset="0"/>
                <a:cs typeface="Times New Roman" panose="02020603050405020304" pitchFamily="18" charset="0"/>
              </a:rPr>
              <a:t>UẢ BẦU</a:t>
            </a:r>
            <a:endParaRPr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F31208-4E52-44A9-A5BE-310229E7013E}"/>
              </a:ext>
            </a:extLst>
          </p:cNvPr>
          <p:cNvSpPr txBox="1"/>
          <p:nvPr/>
        </p:nvSpPr>
        <p:spPr>
          <a:xfrm>
            <a:off x="619760" y="632884"/>
            <a:ext cx="10958521"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dúi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nó</a:t>
            </a:r>
            <a:r>
              <a:rPr lang="en-US" sz="26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1C0E44B3-09E5-4838-9A7B-5A83E16BED1F}"/>
              </a:ext>
            </a:extLst>
          </p:cNvPr>
          <p:cNvSpPr txBox="1"/>
          <p:nvPr/>
        </p:nvSpPr>
        <p:spPr>
          <a:xfrm>
            <a:off x="284205" y="1451919"/>
            <a:ext cx="11380573" cy="2492990"/>
          </a:xfrm>
          <a:prstGeom prst="rect">
            <a:avLst/>
          </a:prstGeom>
          <a:noFill/>
        </p:spPr>
        <p:txBody>
          <a:bodyPr wrap="square" rtlCol="0">
            <a:spAutoFit/>
          </a:bodyPr>
          <a:lstStyle/>
          <a:p>
            <a:pPr marL="285750" indent="-285750"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dúi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lớn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chỉ</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tránh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nói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bà</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chẳng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ai</a:t>
            </a:r>
            <a:r>
              <a:rPr lang="en-US" sz="2600" dirty="0">
                <a:latin typeface="Times New Roman" pitchFamily="18" charset="0"/>
                <a:cs typeface="Times New Roman" pitchFamily="18" charset="0"/>
              </a:rPr>
              <a:t> tin.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dúi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khoét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rỗng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gỗ</a:t>
            </a:r>
            <a:r>
              <a:rPr lang="en-US" sz="2600" dirty="0">
                <a:latin typeface="Times New Roman" pitchFamily="18" charset="0"/>
                <a:cs typeface="Times New Roman" pitchFamily="18" charset="0"/>
              </a:rPr>
              <a:t> to, </a:t>
            </a:r>
            <a:r>
              <a:rPr lang="en-US" sz="2600" dirty="0" err="1">
                <a:latin typeface="Times New Roman" pitchFamily="18" charset="0"/>
                <a:cs typeface="Times New Roman" pitchFamily="18" charset="0"/>
              </a:rPr>
              <a:t>chuẩn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bỏ</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Vừa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mọi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mưa</a:t>
            </a:r>
            <a:r>
              <a:rPr lang="en-US" sz="2600" dirty="0">
                <a:latin typeface="Times New Roman" pitchFamily="18" charset="0"/>
                <a:cs typeface="Times New Roman" pitchFamily="18" charset="0"/>
              </a:rPr>
              <a:t> to, </a:t>
            </a:r>
            <a:r>
              <a:rPr lang="en-US" sz="2600" dirty="0" err="1">
                <a:latin typeface="Times New Roman" pitchFamily="18" charset="0"/>
                <a:cs typeface="Times New Roman" pitchFamily="18" charset="0"/>
              </a:rPr>
              <a:t>gió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lớn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ngập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mênh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Muôn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chìm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Nhờ</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gỗ</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nổi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thoát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nạn</a:t>
            </a:r>
            <a:r>
              <a:rPr lang="en-US" sz="2600" dirty="0">
                <a:latin typeface="Times New Roman" pitchFamily="18" charset="0"/>
                <a:cs typeface="Times New Roman" pitchFamily="18" charset="0"/>
              </a:rPr>
              <a:t>. </a:t>
            </a:r>
          </a:p>
          <a:p>
            <a:pPr marL="285750" indent="-285750"/>
            <a:endParaRPr lang="en-US" sz="26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E852BCD8-2B36-4E70-A438-29426031430A}"/>
              </a:ext>
            </a:extLst>
          </p:cNvPr>
          <p:cNvSpPr txBox="1"/>
          <p:nvPr/>
        </p:nvSpPr>
        <p:spPr>
          <a:xfrm>
            <a:off x="520907" y="3564791"/>
            <a:ext cx="11206480" cy="3293209"/>
          </a:xfrm>
          <a:prstGeom prst="rect">
            <a:avLst/>
          </a:prstGeom>
          <a:noFill/>
        </p:spPr>
        <p:txBody>
          <a:bodyPr wrap="square" rtlCol="0">
            <a:spAutoFit/>
          </a:bodyPr>
          <a:lstStyle/>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lâu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a:t>
            </a:r>
          </a:p>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hôm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về</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đùa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xuống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áp</a:t>
            </a:r>
            <a:r>
              <a:rPr lang="en-US" sz="2600" dirty="0">
                <a:latin typeface="Times New Roman" pitchFamily="18" charset="0"/>
                <a:cs typeface="Times New Roman" pitchFamily="18" charset="0"/>
              </a:rPr>
              <a:t> tai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bèn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dùi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thay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những</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nhỏ</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Mú</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Dao,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Ê-</a:t>
            </a:r>
            <a:r>
              <a:rPr lang="en-US" sz="2600" dirty="0" err="1">
                <a:latin typeface="Times New Roman" pitchFamily="18" charset="0"/>
                <a:cs typeface="Times New Roman" pitchFamily="18" charset="0"/>
              </a:rPr>
              <a:t>đê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Ba-na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Kinh</a:t>
            </a:r>
            <a:r>
              <a:rPr lang="en-US" sz="2600" dirty="0">
                <a:latin typeface="Times New Roman" pitchFamily="18" charset="0"/>
                <a:cs typeface="Times New Roman" pitchFamily="18" charset="0"/>
              </a:rPr>
              <a:t>,…</a:t>
            </a:r>
            <a:r>
              <a:rPr lang="en-US" sz="2600" dirty="0" err="1">
                <a:latin typeface="Times New Roman" pitchFamily="18" charset="0"/>
                <a:cs typeface="Times New Roman" pitchFamily="18" charset="0"/>
              </a:rPr>
              <a:t>lần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lượt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theo</a:t>
            </a:r>
            <a:r>
              <a:rPr lang="en-US" sz="2600" dirty="0">
                <a:latin typeface="Times New Roman" pitchFamily="18" charset="0"/>
                <a:cs typeface="Times New Roman" pitchFamily="18" charset="0"/>
              </a:rPr>
              <a:t>.</a:t>
            </a:r>
          </a:p>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em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ta </a:t>
            </a:r>
            <a:r>
              <a:rPr lang="en-US" sz="2600" dirty="0" err="1">
                <a:latin typeface="Times New Roman" pitchFamily="18" charset="0"/>
                <a:cs typeface="Times New Roman" pitchFamily="18" charset="0"/>
              </a:rPr>
              <a:t>ngày</a:t>
            </a:r>
            <a:r>
              <a:rPr lang="en-US" sz="2600" dirty="0">
                <a:latin typeface="Times New Roman" pitchFamily="18" charset="0"/>
                <a:cs typeface="Times New Roman" pitchFamily="18" charset="0"/>
              </a:rPr>
              <a:t> nay.</a:t>
            </a:r>
          </a:p>
          <a:p>
            <a:pPr algn="r"/>
            <a:r>
              <a:rPr lang="en-US" sz="2600"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Theo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Mú</a:t>
            </a:r>
            <a:r>
              <a:rPr lang="en-US" sz="2600" i="1"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10672872"/>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328" y="2299011"/>
            <a:ext cx="11739284" cy="1200329"/>
          </a:xfrm>
          <a:prstGeom prst="rect">
            <a:avLst/>
          </a:prstGeom>
          <a:solidFill>
            <a:schemeClr val="accent4">
              <a:lumMod val="20000"/>
              <a:lumOff val="80000"/>
            </a:schemeClr>
          </a:solidFill>
          <a:ln>
            <a:solidFill>
              <a:srgbClr val="00B050"/>
            </a:solidFill>
          </a:ln>
        </p:spPr>
        <p:txBody>
          <a:bodyPr wrap="square">
            <a:spAutoFit/>
          </a:bodyPr>
          <a:lstStyle/>
          <a:p>
            <a:r>
              <a:rPr lang="pt-BR" sz="3600" b="1" dirty="0">
                <a:solidFill>
                  <a:srgbClr val="0000CC"/>
                </a:solidFill>
                <a:latin typeface="Times New Roman" panose="02020603050405020304" pitchFamily="18" charset="0"/>
                <a:ea typeface="Calibri" panose="020F0502020204030204" pitchFamily="34" charset="0"/>
              </a:rPr>
              <a:t>Qua câu chuyện, ta thấy được các dân tộc trên đất nước ta đều là anh em. Chúng ta cần đoàn kết, giúp đỡ lẫn </a:t>
            </a:r>
            <a:r>
              <a:rPr lang="pt-BR" sz="3600" b="1" dirty="0" smtClean="0">
                <a:solidFill>
                  <a:srgbClr val="0000CC"/>
                </a:solidFill>
                <a:latin typeface="Times New Roman" panose="02020603050405020304" pitchFamily="18" charset="0"/>
                <a:ea typeface="Calibri" panose="020F0502020204030204" pitchFamily="34" charset="0"/>
              </a:rPr>
              <a:t>nhau.</a:t>
            </a:r>
            <a:endParaRPr lang="en-US" sz="3600" b="1" dirty="0">
              <a:solidFill>
                <a:srgbClr val="0000CC"/>
              </a:solidFill>
            </a:endParaRPr>
          </a:p>
        </p:txBody>
      </p:sp>
      <p:sp>
        <p:nvSpPr>
          <p:cNvPr id="5" name="Rectangle 4"/>
          <p:cNvSpPr/>
          <p:nvPr/>
        </p:nvSpPr>
        <p:spPr>
          <a:xfrm>
            <a:off x="170328" y="1398058"/>
            <a:ext cx="8489577" cy="707886"/>
          </a:xfrm>
          <a:prstGeom prst="rect">
            <a:avLst/>
          </a:prstGeom>
        </p:spPr>
        <p:txBody>
          <a:bodyPr wrap="square">
            <a:spAutoFit/>
          </a:bodyPr>
          <a:lstStyle/>
          <a:p>
            <a:r>
              <a:rPr lang="pt-BR" sz="4000" b="1" dirty="0" smtClean="0">
                <a:latin typeface="Times New Roman" panose="02020603050405020304" pitchFamily="18" charset="0"/>
                <a:ea typeface="Calibri" panose="020F0502020204030204" pitchFamily="34" charset="0"/>
              </a:rPr>
              <a:t>Câu chuyện cho ta biết điều gì?</a:t>
            </a:r>
            <a:endParaRPr lang="en-US" sz="4000" b="1" dirty="0"/>
          </a:p>
        </p:txBody>
      </p:sp>
    </p:spTree>
    <p:extLst>
      <p:ext uri="{BB962C8B-B14F-4D97-AF65-F5344CB8AC3E}">
        <p14:creationId xmlns:p14="http://schemas.microsoft.com/office/powerpoint/2010/main" val="3740934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78;p32">
            <a:extLst>
              <a:ext uri="{FF2B5EF4-FFF2-40B4-BE49-F238E27FC236}">
                <a16:creationId xmlns:a16="http://schemas.microsoft.com/office/drawing/2014/main" xmlns="" id="{8DBAB0A9-3C5D-44B8-8CEA-115B6D375EC5}"/>
              </a:ext>
            </a:extLst>
          </p:cNvPr>
          <p:cNvGrpSpPr/>
          <p:nvPr/>
        </p:nvGrpSpPr>
        <p:grpSpPr>
          <a:xfrm>
            <a:off x="1790474" y="488016"/>
            <a:ext cx="8117285" cy="931176"/>
            <a:chOff x="603225" y="2182575"/>
            <a:chExt cx="2577800" cy="424450"/>
          </a:xfrm>
        </p:grpSpPr>
        <p:sp>
          <p:nvSpPr>
            <p:cNvPr id="5"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Google Shape;386;p32">
            <a:extLst>
              <a:ext uri="{FF2B5EF4-FFF2-40B4-BE49-F238E27FC236}">
                <a16:creationId xmlns:a16="http://schemas.microsoft.com/office/drawing/2014/main" xmlns="" id="{1C37CFDE-FD17-46D7-A182-0B62207CA647}"/>
              </a:ext>
            </a:extLst>
          </p:cNvPr>
          <p:cNvSpPr txBox="1">
            <a:spLocks/>
          </p:cNvSpPr>
          <p:nvPr/>
        </p:nvSpPr>
        <p:spPr>
          <a:xfrm>
            <a:off x="2388583" y="252315"/>
            <a:ext cx="7069337"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b="1" kern="0" dirty="0">
                <a:solidFill>
                  <a:srgbClr val="FF0000"/>
                </a:solidFill>
                <a:latin typeface="Times New Roman" panose="02020603050405020304" pitchFamily="18" charset="0"/>
                <a:cs typeface="Times New Roman" panose="02020603050405020304" pitchFamily="18" charset="0"/>
              </a:rPr>
              <a:t>LUYỆN TẬP THEO VĂN BẢN ĐỌC</a:t>
            </a:r>
          </a:p>
        </p:txBody>
      </p:sp>
      <p:sp>
        <p:nvSpPr>
          <p:cNvPr id="9" name="Rectangle 8"/>
          <p:cNvSpPr/>
          <p:nvPr/>
        </p:nvSpPr>
        <p:spPr>
          <a:xfrm>
            <a:off x="276790" y="1736503"/>
            <a:ext cx="6338145" cy="655885"/>
          </a:xfrm>
          <a:prstGeom prst="rect">
            <a:avLst/>
          </a:prstGeom>
        </p:spPr>
        <p:txBody>
          <a:bodyPr wrap="none">
            <a:spAutoFit/>
          </a:bodyPr>
          <a:lstStyle/>
          <a:p>
            <a:pPr algn="just">
              <a:lnSpc>
                <a:spcPct val="107000"/>
              </a:lnSpc>
              <a:spcAft>
                <a:spcPts val="0"/>
              </a:spcAft>
            </a:pPr>
            <a:r>
              <a:rPr lang="en-US" sz="3600" dirty="0" smtClean="0">
                <a:latin typeface="Times New Roman" panose="02020603050405020304" pitchFamily="18" charset="0"/>
                <a:ea typeface="Calibri" panose="020F0502020204030204" pitchFamily="34" charset="0"/>
                <a:cs typeface="Times New Roman" panose="02020603050405020304" pitchFamily="18" charset="0"/>
              </a:rPr>
              <a:t>1.</a:t>
            </a:r>
            <a:r>
              <a:rPr lang="vi-VN" sz="3600" dirty="0" smtClean="0">
                <a:solidFill>
                  <a:srgbClr val="000000"/>
                </a:solidFill>
                <a:latin typeface="Times New Roman" panose="02020603050405020304" pitchFamily="18" charset="0"/>
                <a:ea typeface="UVN Viet Sach"/>
                <a:cs typeface="UVN Viet Sach"/>
              </a:rPr>
              <a:t>Viết </a:t>
            </a:r>
            <a:r>
              <a:rPr lang="vi-VN" sz="3600" dirty="0">
                <a:solidFill>
                  <a:srgbClr val="000000"/>
                </a:solidFill>
                <a:latin typeface="Times New Roman" panose="02020603050405020304" pitchFamily="18" charset="0"/>
                <a:ea typeface="UVN Viet Sach"/>
                <a:cs typeface="UVN Viet Sach"/>
              </a:rPr>
              <a:t>tên 3 dân tộc trong bài đọc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67351" y="2600817"/>
            <a:ext cx="11301171" cy="646331"/>
          </a:xfrm>
          <a:prstGeom prst="rect">
            <a:avLst/>
          </a:prstGeom>
        </p:spPr>
        <p:txBody>
          <a:bodyPr wrap="none">
            <a:spAutoFit/>
          </a:bodyPr>
          <a:lstStyle/>
          <a:p>
            <a:r>
              <a:rPr lang="en-US" sz="3600" dirty="0" err="1">
                <a:solidFill>
                  <a:srgbClr val="0000CC"/>
                </a:solidFill>
                <a:latin typeface="Times New Roman" panose="02020603050405020304" pitchFamily="18" charset="0"/>
                <a:ea typeface="Calibri" panose="020F0502020204030204" pitchFamily="34" charset="0"/>
              </a:rPr>
              <a:t>Khơ</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Mú</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Thái</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Mường</a:t>
            </a:r>
            <a:r>
              <a:rPr lang="en-US" sz="3600" dirty="0">
                <a:solidFill>
                  <a:srgbClr val="0000CC"/>
                </a:solidFill>
                <a:latin typeface="Times New Roman" panose="02020603050405020304" pitchFamily="18" charset="0"/>
                <a:ea typeface="Calibri" panose="020F0502020204030204" pitchFamily="34" charset="0"/>
              </a:rPr>
              <a:t>, Dao, </a:t>
            </a:r>
            <a:r>
              <a:rPr lang="en-US" sz="3600" dirty="0" err="1">
                <a:solidFill>
                  <a:srgbClr val="0000CC"/>
                </a:solidFill>
                <a:latin typeface="Times New Roman" panose="02020603050405020304" pitchFamily="18" charset="0"/>
                <a:ea typeface="Calibri" panose="020F0502020204030204" pitchFamily="34" charset="0"/>
              </a:rPr>
              <a:t>Mông</a:t>
            </a:r>
            <a:r>
              <a:rPr lang="en-US" sz="3600" dirty="0">
                <a:solidFill>
                  <a:srgbClr val="0000CC"/>
                </a:solidFill>
                <a:latin typeface="Times New Roman" panose="02020603050405020304" pitchFamily="18" charset="0"/>
                <a:ea typeface="Calibri" panose="020F0502020204030204" pitchFamily="34" charset="0"/>
              </a:rPr>
              <a:t>, Ê – </a:t>
            </a:r>
            <a:r>
              <a:rPr lang="en-US" sz="3600" dirty="0" err="1">
                <a:solidFill>
                  <a:srgbClr val="0000CC"/>
                </a:solidFill>
                <a:latin typeface="Times New Roman" panose="02020603050405020304" pitchFamily="18" charset="0"/>
                <a:ea typeface="Calibri" panose="020F0502020204030204" pitchFamily="34" charset="0"/>
              </a:rPr>
              <a:t>đê</a:t>
            </a:r>
            <a:r>
              <a:rPr lang="en-US" sz="3600" dirty="0">
                <a:solidFill>
                  <a:srgbClr val="0000CC"/>
                </a:solidFill>
                <a:latin typeface="Times New Roman" panose="02020603050405020304" pitchFamily="18" charset="0"/>
                <a:ea typeface="Calibri" panose="020F0502020204030204" pitchFamily="34" charset="0"/>
              </a:rPr>
              <a:t>, </a:t>
            </a:r>
            <a:r>
              <a:rPr lang="en-US" sz="3600" dirty="0" smtClean="0">
                <a:solidFill>
                  <a:srgbClr val="0000CC"/>
                </a:solidFill>
                <a:latin typeface="Times New Roman" panose="02020603050405020304" pitchFamily="18" charset="0"/>
                <a:ea typeface="Calibri" panose="020F0502020204030204" pitchFamily="34" charset="0"/>
              </a:rPr>
              <a:t>Ba- </a:t>
            </a:r>
            <a:r>
              <a:rPr lang="en-US" sz="3600" dirty="0" err="1" smtClean="0">
                <a:solidFill>
                  <a:srgbClr val="0000CC"/>
                </a:solidFill>
                <a:latin typeface="Times New Roman" panose="02020603050405020304" pitchFamily="18" charset="0"/>
                <a:ea typeface="Calibri" panose="020F0502020204030204" pitchFamily="34" charset="0"/>
              </a:rPr>
              <a:t>na</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Kinh</a:t>
            </a:r>
            <a:r>
              <a:rPr lang="en-US" sz="3600" dirty="0">
                <a:solidFill>
                  <a:srgbClr val="0000CC"/>
                </a:solidFill>
                <a:latin typeface="Times New Roman" panose="02020603050405020304" pitchFamily="18" charset="0"/>
                <a:ea typeface="Calibri" panose="020F0502020204030204" pitchFamily="34" charset="0"/>
              </a:rPr>
              <a:t>...</a:t>
            </a:r>
            <a:endParaRPr lang="en-US" sz="3600" dirty="0">
              <a:solidFill>
                <a:srgbClr val="0000CC"/>
              </a:solidFill>
            </a:endParaRPr>
          </a:p>
        </p:txBody>
      </p:sp>
    </p:spTree>
    <p:extLst>
      <p:ext uri="{BB962C8B-B14F-4D97-AF65-F5344CB8AC3E}">
        <p14:creationId xmlns:p14="http://schemas.microsoft.com/office/powerpoint/2010/main" val="632767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grpSp>
        <p:nvGrpSpPr>
          <p:cNvPr id="41" name="Google Shape;378;p32">
            <a:extLst>
              <a:ext uri="{FF2B5EF4-FFF2-40B4-BE49-F238E27FC236}">
                <a16:creationId xmlns:a16="http://schemas.microsoft.com/office/drawing/2014/main" xmlns="" id="{8DBAB0A9-3C5D-44B8-8CEA-115B6D375EC5}"/>
              </a:ext>
            </a:extLst>
          </p:cNvPr>
          <p:cNvGrpSpPr/>
          <p:nvPr/>
        </p:nvGrpSpPr>
        <p:grpSpPr>
          <a:xfrm>
            <a:off x="1790474" y="488016"/>
            <a:ext cx="8117285" cy="931176"/>
            <a:chOff x="603225" y="2182575"/>
            <a:chExt cx="2577800" cy="424450"/>
          </a:xfrm>
        </p:grpSpPr>
        <p:sp>
          <p:nvSpPr>
            <p:cNvPr id="42"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5" name="Google Shape;386;p32">
            <a:extLst>
              <a:ext uri="{FF2B5EF4-FFF2-40B4-BE49-F238E27FC236}">
                <a16:creationId xmlns:a16="http://schemas.microsoft.com/office/drawing/2014/main" xmlns="" id="{1C37CFDE-FD17-46D7-A182-0B62207CA647}"/>
              </a:ext>
            </a:extLst>
          </p:cNvPr>
          <p:cNvSpPr txBox="1">
            <a:spLocks/>
          </p:cNvSpPr>
          <p:nvPr/>
        </p:nvSpPr>
        <p:spPr>
          <a:xfrm>
            <a:off x="2388583" y="252315"/>
            <a:ext cx="7069337"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b="1" kern="0" dirty="0">
                <a:solidFill>
                  <a:srgbClr val="FF0000"/>
                </a:solidFill>
                <a:latin typeface="Times New Roman" panose="02020603050405020304" pitchFamily="18" charset="0"/>
                <a:cs typeface="Times New Roman" panose="02020603050405020304" pitchFamily="18" charset="0"/>
              </a:rPr>
              <a:t>LUYỆN TẬP THEO VĂN BẢN ĐỌC</a:t>
            </a:r>
          </a:p>
        </p:txBody>
      </p:sp>
      <p:pic>
        <p:nvPicPr>
          <p:cNvPr id="1026" name="Picture 2" descr="C:\Users\Administrator\Downloads\Doc 4.jpeg"/>
          <p:cNvPicPr>
            <a:picLocks noChangeAspect="1" noChangeArrowheads="1"/>
          </p:cNvPicPr>
          <p:nvPr/>
        </p:nvPicPr>
        <p:blipFill>
          <a:blip r:embed="rId3"/>
          <a:srcRect/>
          <a:stretch>
            <a:fillRect/>
          </a:stretch>
        </p:blipFill>
        <p:spPr bwMode="auto">
          <a:xfrm>
            <a:off x="679622" y="1470454"/>
            <a:ext cx="10898659" cy="4967415"/>
          </a:xfrm>
          <a:prstGeom prst="rect">
            <a:avLst/>
          </a:prstGeom>
          <a:noFill/>
        </p:spPr>
      </p:pic>
      <p:cxnSp>
        <p:nvCxnSpPr>
          <p:cNvPr id="19" name="Straight Arrow Connector 18"/>
          <p:cNvCxnSpPr/>
          <p:nvPr/>
        </p:nvCxnSpPr>
        <p:spPr>
          <a:xfrm rot="16200000" flipH="1">
            <a:off x="4576158" y="4464947"/>
            <a:ext cx="1811186" cy="4541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4998309" y="4170406"/>
            <a:ext cx="939113" cy="531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4992130" y="5066271"/>
            <a:ext cx="1124465"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6194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hinh-nen-Powerpoint-32.jpg"/>
          <p:cNvPicPr>
            <a:picLocks noChangeAspect="1" noChangeArrowheads="1"/>
          </p:cNvPicPr>
          <p:nvPr/>
        </p:nvPicPr>
        <p:blipFill>
          <a:blip r:embed="rId2"/>
          <a:srcRect/>
          <a:stretch>
            <a:fillRect/>
          </a:stretch>
        </p:blipFill>
        <p:spPr bwMode="auto">
          <a:xfrm>
            <a:off x="-345990" y="-457200"/>
            <a:ext cx="13172990" cy="7315200"/>
          </a:xfrm>
          <a:prstGeom prst="rect">
            <a:avLst/>
          </a:prstGeom>
          <a:noFill/>
        </p:spPr>
      </p:pic>
      <p:sp>
        <p:nvSpPr>
          <p:cNvPr id="3" name="Title 2"/>
          <p:cNvSpPr>
            <a:spLocks noGrp="1"/>
          </p:cNvSpPr>
          <p:nvPr>
            <p:ph type="ctrTitle"/>
          </p:nvPr>
        </p:nvSpPr>
        <p:spPr>
          <a:xfrm>
            <a:off x="1370445" y="1609126"/>
            <a:ext cx="9436100" cy="1270000"/>
          </a:xfrm>
        </p:spPr>
        <p:txBody>
          <a:bodyPr>
            <a:noAutofit/>
          </a:bodyPr>
          <a:lstStyle/>
          <a:p>
            <a:pPr lvl="0"/>
            <a:r>
              <a:rPr lang="en-US" sz="4400" b="1" u="sng" kern="1200" dirty="0">
                <a:latin typeface="Times New Roman" panose="02020603050405020304" pitchFamily="18" charset="0"/>
                <a:cs typeface="Times New Roman" panose="02020603050405020304" pitchFamily="18" charset="0"/>
              </a:rPr>
              <a:t/>
            </a:r>
            <a:br>
              <a:rPr lang="en-US" sz="4400" b="1" u="sng" kern="1200" dirty="0">
                <a:latin typeface="Times New Roman" panose="02020603050405020304" pitchFamily="18" charset="0"/>
                <a:cs typeface="Times New Roman" panose="02020603050405020304" pitchFamily="18" charset="0"/>
              </a:rPr>
            </a:br>
            <a:r>
              <a:rPr lang="en-US" sz="4400" b="1" u="sng" kern="1200" dirty="0">
                <a:latin typeface="Times New Roman" panose="02020603050405020304" pitchFamily="18" charset="0"/>
                <a:cs typeface="Times New Roman" panose="02020603050405020304" pitchFamily="18" charset="0"/>
              </a:rPr>
              <a:t/>
            </a:r>
            <a:br>
              <a:rPr lang="en-US" sz="4400" b="1" u="sng" kern="1200" dirty="0">
                <a:latin typeface="Times New Roman" panose="02020603050405020304" pitchFamily="18" charset="0"/>
                <a:cs typeface="Times New Roman" panose="02020603050405020304" pitchFamily="18" charset="0"/>
              </a:rPr>
            </a:br>
            <a:r>
              <a:rPr lang="en-US" sz="4400" b="1" kern="1200" dirty="0">
                <a:latin typeface="Times New Roman" panose="02020603050405020304" pitchFamily="18" charset="0"/>
                <a:cs typeface="Times New Roman" panose="02020603050405020304" pitchFamily="18" charset="0"/>
              </a:rPr>
              <a:t>BÀI 27: CHUYỆN QUẢ BẦU</a:t>
            </a:r>
            <a:br>
              <a:rPr lang="en-US" sz="4400" b="1" kern="1200" dirty="0">
                <a:latin typeface="Times New Roman" panose="02020603050405020304" pitchFamily="18" charset="0"/>
                <a:cs typeface="Times New Roman" panose="02020603050405020304" pitchFamily="18" charset="0"/>
              </a:rPr>
            </a:br>
            <a:endParaRPr lang="en-US" sz="4400" dirty="0"/>
          </a:p>
        </p:txBody>
      </p:sp>
      <p:grpSp>
        <p:nvGrpSpPr>
          <p:cNvPr id="2" name="14">
            <a:extLst>
              <a:ext uri="{FF2B5EF4-FFF2-40B4-BE49-F238E27FC236}">
                <a16:creationId xmlns:a16="http://schemas.microsoft.com/office/drawing/2014/main" xmlns="" id="{2186EBBF-DC48-4AB5-A27A-424B0FCE2637}"/>
              </a:ext>
            </a:extLst>
          </p:cNvPr>
          <p:cNvGrpSpPr>
            <a:grpSpLocks noGrp="1"/>
          </p:cNvGrpSpPr>
          <p:nvPr/>
        </p:nvGrpSpPr>
        <p:grpSpPr>
          <a:xfrm>
            <a:off x="2943699" y="2532762"/>
            <a:ext cx="6289591" cy="1915296"/>
            <a:chOff x="2158125" y="1345434"/>
            <a:chExt cx="1441374" cy="1512168"/>
          </a:xfrm>
        </p:grpSpPr>
        <p:sp>
          <p:nvSpPr>
            <p:cNvPr id="6" name="15">
              <a:extLst>
                <a:ext uri="{FF2B5EF4-FFF2-40B4-BE49-F238E27FC236}">
                  <a16:creationId xmlns:a16="http://schemas.microsoft.com/office/drawing/2014/main" xmlns="" id="{FFCE2733-9D26-4ECD-A649-B3252E89DC75}"/>
                </a:ext>
              </a:extLst>
            </p:cNvPr>
            <p:cNvSpPr/>
            <p:nvPr/>
          </p:nvSpPr>
          <p:spPr>
            <a:xfrm>
              <a:off x="2158125" y="1345434"/>
              <a:ext cx="1441374"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7" name="TextBox 67">
              <a:extLst>
                <a:ext uri="{FF2B5EF4-FFF2-40B4-BE49-F238E27FC236}">
                  <a16:creationId xmlns:a16="http://schemas.microsoft.com/office/drawing/2014/main" xmlns="" id="{CD266F93-4930-44EE-B40F-F068D42EC517}"/>
                </a:ext>
              </a:extLst>
            </p:cNvPr>
            <p:cNvSpPr txBox="1"/>
            <p:nvPr/>
          </p:nvSpPr>
          <p:spPr>
            <a:xfrm>
              <a:off x="2189649" y="1445428"/>
              <a:ext cx="1378326" cy="656090"/>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48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4800" b="1" i="0" u="none" strike="noStrike" kern="1200" cap="none" spc="300" normalizeH="0" baseline="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48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8" name="TextBox 67">
              <a:extLst>
                <a:ext uri="{FF2B5EF4-FFF2-40B4-BE49-F238E27FC236}">
                  <a16:creationId xmlns:a16="http://schemas.microsoft.com/office/drawing/2014/main" xmlns="" id="{CD266F93-4930-44EE-B40F-F068D42EC517}"/>
                </a:ext>
              </a:extLst>
            </p:cNvPr>
            <p:cNvSpPr txBox="1"/>
            <p:nvPr/>
          </p:nvSpPr>
          <p:spPr>
            <a:xfrm>
              <a:off x="2189649" y="2020081"/>
              <a:ext cx="1378326" cy="801888"/>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lang="en-US" altLang="zh-CN" sz="6000" b="1"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VIẾT</a:t>
              </a:r>
              <a:endParaRPr kumimoji="0" lang="zh-CN" altLang="en-US" sz="60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2205648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2FDCE85A-9CDF-49B0-8F22-EE39C367BC0A}"/>
              </a:ext>
            </a:extLst>
          </p:cNvPr>
          <p:cNvSpPr txBox="1"/>
          <p:nvPr/>
        </p:nvSpPr>
        <p:spPr>
          <a:xfrm>
            <a:off x="3117049" y="1153447"/>
            <a:ext cx="5139446" cy="830997"/>
          </a:xfrm>
          <a:prstGeom prst="rect">
            <a:avLst/>
          </a:prstGeom>
          <a:noFill/>
        </p:spPr>
        <p:txBody>
          <a:bodyPr wrap="square" rtlCol="0">
            <a:spAutoFit/>
          </a:bodyPr>
          <a:lstStyle/>
          <a:p>
            <a:pPr algn="ctr"/>
            <a:r>
              <a:rPr lang="vi-VN" sz="4800" b="1" dirty="0">
                <a:solidFill>
                  <a:srgbClr val="FF0000"/>
                </a:solidFill>
                <a:latin typeface="+mj-lt"/>
              </a:rPr>
              <a:t>Viết : Ôn chữ hoa  </a:t>
            </a:r>
            <a:endParaRPr lang="en-US" sz="4800" b="1" dirty="0">
              <a:solidFill>
                <a:srgbClr val="FF0000"/>
              </a:solidFill>
              <a:latin typeface="+mj-lt"/>
            </a:endParaRPr>
          </a:p>
        </p:txBody>
      </p:sp>
      <p:pic>
        <p:nvPicPr>
          <p:cNvPr id="17" name="Picture 16">
            <a:extLst>
              <a:ext uri="{FF2B5EF4-FFF2-40B4-BE49-F238E27FC236}">
                <a16:creationId xmlns:a16="http://schemas.microsoft.com/office/drawing/2014/main" xmlns="" id="{476FAD38-9FA8-4847-AFF7-628A16F1B1A4}"/>
              </a:ext>
            </a:extLst>
          </p:cNvPr>
          <p:cNvPicPr>
            <a:picLocks noChangeAspect="1"/>
          </p:cNvPicPr>
          <p:nvPr/>
        </p:nvPicPr>
        <p:blipFill rotWithShape="1">
          <a:blip r:embed="rId2">
            <a:extLst>
              <a:ext uri="{28A0092B-C50C-407E-A947-70E740481C1C}">
                <a14:useLocalDpi xmlns:a14="http://schemas.microsoft.com/office/drawing/2010/main" val="0"/>
              </a:ext>
            </a:extLst>
          </a:blip>
          <a:srcRect r="25339"/>
          <a:stretch/>
        </p:blipFill>
        <p:spPr>
          <a:xfrm>
            <a:off x="3890005" y="2126006"/>
            <a:ext cx="3886908" cy="833680"/>
          </a:xfrm>
          <a:prstGeom prst="rect">
            <a:avLst/>
          </a:prstGeom>
        </p:spPr>
      </p:pic>
    </p:spTree>
    <p:extLst>
      <p:ext uri="{BB962C8B-B14F-4D97-AF65-F5344CB8AC3E}">
        <p14:creationId xmlns:p14="http://schemas.microsoft.com/office/powerpoint/2010/main" val="2243823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Mẫu chữ\mau-chu-2.5-o-ly-p1\mau chu 2.5 o ly p1\Chữ hoa\1.jpg"/>
          <p:cNvPicPr>
            <a:picLocks noChangeAspect="1" noChangeArrowheads="1"/>
          </p:cNvPicPr>
          <p:nvPr/>
        </p:nvPicPr>
        <p:blipFill rotWithShape="1">
          <a:blip r:embed="rId2" cstate="print"/>
          <a:srcRect l="10686" t="22449" r="11520" b="22590"/>
          <a:stretch/>
        </p:blipFill>
        <p:spPr bwMode="auto">
          <a:xfrm>
            <a:off x="537884" y="818672"/>
            <a:ext cx="3240740" cy="2971800"/>
          </a:xfrm>
          <a:prstGeom prst="rect">
            <a:avLst/>
          </a:prstGeom>
          <a:noFill/>
        </p:spPr>
      </p:pic>
      <p:pic>
        <p:nvPicPr>
          <p:cNvPr id="4" name="Picture 2" descr="C:\Users\admin\Downloads\Mẫu chữ\mau-chu-2.5-o-ly-p1\mau chu 2.5 o ly p1\Chữ hoa\13.jpg"/>
          <p:cNvPicPr>
            <a:picLocks noChangeAspect="1" noChangeArrowheads="1"/>
          </p:cNvPicPr>
          <p:nvPr/>
        </p:nvPicPr>
        <p:blipFill rotWithShape="1">
          <a:blip r:embed="rId3" cstate="print"/>
          <a:srcRect l="11291" t="22910" r="11291" b="22213"/>
          <a:stretch/>
        </p:blipFill>
        <p:spPr bwMode="auto">
          <a:xfrm>
            <a:off x="4403478" y="849450"/>
            <a:ext cx="3234452" cy="2971800"/>
          </a:xfrm>
          <a:prstGeom prst="rect">
            <a:avLst/>
          </a:prstGeom>
          <a:noFill/>
        </p:spPr>
      </p:pic>
      <p:pic>
        <p:nvPicPr>
          <p:cNvPr id="5" name="Picture 2" descr="C:\Users\admin\Downloads\Mẫu chữ\mau-chu-2.5-o-ly-p1\mau-chu-2.5-o-ly-p3\mau chu 2.5 o ly p3\mau chu cao 2.5 o ly (44).jpg"/>
          <p:cNvPicPr>
            <a:picLocks noChangeAspect="1" noChangeArrowheads="1"/>
          </p:cNvPicPr>
          <p:nvPr/>
        </p:nvPicPr>
        <p:blipFill rotWithShape="1">
          <a:blip r:embed="rId4" cstate="print"/>
          <a:srcRect l="11966" t="23622" r="11966" b="23638"/>
          <a:stretch/>
        </p:blipFill>
        <p:spPr bwMode="auto">
          <a:xfrm>
            <a:off x="8262784" y="834061"/>
            <a:ext cx="3007660" cy="2971800"/>
          </a:xfrm>
          <a:prstGeom prst="rect">
            <a:avLst/>
          </a:prstGeom>
          <a:noFill/>
        </p:spPr>
      </p:pic>
      <p:sp>
        <p:nvSpPr>
          <p:cNvPr id="3" name="Rectangle 2"/>
          <p:cNvSpPr/>
          <p:nvPr/>
        </p:nvSpPr>
        <p:spPr>
          <a:xfrm>
            <a:off x="349624" y="4114800"/>
            <a:ext cx="10920820" cy="79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latin typeface="Times New Roman" panose="02020603050405020304" pitchFamily="18" charset="0"/>
                <a:cs typeface="Times New Roman" panose="02020603050405020304" pitchFamily="18" charset="0"/>
              </a:rPr>
              <a:t>Em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hãy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quan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nhận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xét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xem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chữ</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hoa</a:t>
            </a:r>
            <a:r>
              <a:rPr lang="en-US" sz="3200" b="1" dirty="0" smtClean="0">
                <a:solidFill>
                  <a:schemeClr val="tx1"/>
                </a:solidFill>
                <a:latin typeface="Times New Roman" panose="02020603050405020304" pitchFamily="18" charset="0"/>
                <a:cs typeface="Times New Roman" panose="02020603050405020304" pitchFamily="18" charset="0"/>
              </a:rPr>
              <a:t> A, M, N </a:t>
            </a:r>
            <a:r>
              <a:rPr lang="en-US" sz="3200" b="1" dirty="0" err="1" smtClean="0">
                <a:solidFill>
                  <a:schemeClr val="tx1"/>
                </a:solidFill>
                <a:latin typeface="Times New Roman" panose="02020603050405020304" pitchFamily="18" charset="0"/>
                <a:cs typeface="Times New Roman" panose="02020603050405020304" pitchFamily="18" charset="0"/>
              </a:rPr>
              <a:t>kiểu</a:t>
            </a:r>
            <a:r>
              <a:rPr lang="en-US" sz="3200" b="1" dirty="0" smtClean="0">
                <a:solidFill>
                  <a:schemeClr val="tx1"/>
                </a:solidFill>
                <a:latin typeface="Times New Roman" panose="02020603050405020304" pitchFamily="18" charset="0"/>
                <a:cs typeface="Times New Roman" panose="02020603050405020304" pitchFamily="18" charset="0"/>
              </a:rPr>
              <a:t> 2 </a:t>
            </a:r>
            <a:r>
              <a:rPr lang="en-US" sz="3200" b="1" dirty="0" err="1" smtClean="0">
                <a:solidFill>
                  <a:schemeClr val="tx1"/>
                </a:solidFill>
                <a:latin typeface="Times New Roman" panose="02020603050405020304" pitchFamily="18" charset="0"/>
                <a:cs typeface="Times New Roman" panose="02020603050405020304" pitchFamily="18" charset="0"/>
              </a:rPr>
              <a:t>cỡ</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nhỏ</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cao</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mấy</a:t>
            </a:r>
            <a:r>
              <a:rPr lang="en-US" sz="3200" b="1" dirty="0" smtClean="0">
                <a:solidFill>
                  <a:schemeClr val="tx1"/>
                </a:solidFill>
                <a:latin typeface="Times New Roman" panose="02020603050405020304" pitchFamily="18" charset="0"/>
                <a:cs typeface="Times New Roman" panose="02020603050405020304" pitchFamily="18" charset="0"/>
              </a:rPr>
              <a:t> ô li? </a:t>
            </a:r>
            <a:r>
              <a:rPr lang="en-US" sz="3200" b="1" dirty="0" err="1">
                <a:solidFill>
                  <a:schemeClr val="tx1"/>
                </a:solidFill>
                <a:latin typeface="Times New Roman" panose="02020603050405020304" pitchFamily="18" charset="0"/>
                <a:cs typeface="Times New Roman" panose="02020603050405020304" pitchFamily="18" charset="0"/>
              </a:rPr>
              <a:t>r</a:t>
            </a:r>
            <a:r>
              <a:rPr lang="en-US" sz="3200" b="1" dirty="0" err="1" smtClean="0">
                <a:solidFill>
                  <a:schemeClr val="tx1"/>
                </a:solidFill>
                <a:latin typeface="Times New Roman" panose="02020603050405020304" pitchFamily="18" charset="0"/>
                <a:cs typeface="Times New Roman" panose="02020603050405020304" pitchFamily="18" charset="0"/>
              </a:rPr>
              <a:t>ộng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mấy</a:t>
            </a:r>
            <a:r>
              <a:rPr lang="en-US" sz="3200" b="1" dirty="0" smtClean="0">
                <a:solidFill>
                  <a:schemeClr val="tx1"/>
                </a:solidFill>
                <a:latin typeface="Times New Roman" panose="02020603050405020304" pitchFamily="18" charset="0"/>
                <a:cs typeface="Times New Roman" panose="02020603050405020304" pitchFamily="18" charset="0"/>
              </a:rPr>
              <a:t> ô li? </a:t>
            </a:r>
            <a:r>
              <a:rPr lang="en-US" sz="3200" b="1" dirty="0" err="1" smtClean="0">
                <a:solidFill>
                  <a:schemeClr val="tx1"/>
                </a:solidFill>
                <a:latin typeface="Times New Roman" panose="02020603050405020304" pitchFamily="18" charset="0"/>
                <a:cs typeface="Times New Roman" panose="02020603050405020304" pitchFamily="18" charset="0"/>
              </a:rPr>
              <a:t>gồm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có</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mấy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nét</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3872" y="241018"/>
            <a:ext cx="5041895" cy="523212"/>
          </a:xfrm>
          <a:prstGeom prst="rect">
            <a:avLst/>
          </a:prstGeom>
          <a:noFill/>
        </p:spPr>
        <p:txBody>
          <a:bodyPr wrap="square" lIns="91432" tIns="45716" rIns="91432" bIns="45716" rtlCol="0">
            <a:spAutoFit/>
          </a:bodyPr>
          <a:lstStyle/>
          <a:p>
            <a:pPr algn="just"/>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Ôn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hoa</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295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46259" y="535458"/>
            <a:ext cx="4494959" cy="4128516"/>
          </a:xfrm>
          <a:prstGeom prst="rect">
            <a:avLst/>
          </a:prstGeom>
        </p:spPr>
      </p:pic>
      <p:sp>
        <p:nvSpPr>
          <p:cNvPr id="5" name="Rectangle 4"/>
          <p:cNvSpPr/>
          <p:nvPr/>
        </p:nvSpPr>
        <p:spPr>
          <a:xfrm>
            <a:off x="370077" y="243878"/>
            <a:ext cx="6904781" cy="1477328"/>
          </a:xfrm>
          <a:prstGeom prst="rect">
            <a:avLst/>
          </a:prstGeom>
        </p:spPr>
        <p:txBody>
          <a:bodyPr wrap="square">
            <a:spAutoFit/>
          </a:bodyPr>
          <a:lstStyle/>
          <a:p>
            <a:r>
              <a:rPr lang="vi-VN" sz="3000" dirty="0" smtClean="0">
                <a:latin typeface="Times New Roman" panose="02020603050405020304" pitchFamily="18" charset="0"/>
                <a:cs typeface="Times New Roman" panose="02020603050405020304" pitchFamily="18" charset="0"/>
              </a:rPr>
              <a:t>Chữ </a:t>
            </a:r>
            <a:r>
              <a:rPr lang="en-US" sz="3000" dirty="0" err="1" smtClean="0">
                <a:latin typeface="Times New Roman" panose="02020603050405020304" pitchFamily="18" charset="0"/>
                <a:cs typeface="Times New Roman" panose="02020603050405020304" pitchFamily="18" charset="0"/>
              </a:rPr>
              <a:t>hoa</a:t>
            </a:r>
            <a:r>
              <a:rPr lang="en-US" sz="3000" dirty="0" smtClean="0">
                <a:latin typeface="Times New Roman" panose="02020603050405020304" pitchFamily="18" charset="0"/>
                <a:cs typeface="Times New Roman" panose="02020603050405020304" pitchFamily="18" charset="0"/>
              </a:rPr>
              <a:t> A </a:t>
            </a:r>
            <a:r>
              <a:rPr lang="en-US" sz="3000" dirty="0" err="1" smtClean="0">
                <a:latin typeface="Times New Roman" panose="02020603050405020304" pitchFamily="18" charset="0"/>
                <a:cs typeface="Times New Roman" panose="02020603050405020304" pitchFamily="18" charset="0"/>
              </a:rPr>
              <a:t>kiểu</a:t>
            </a:r>
            <a:r>
              <a:rPr lang="en-US" sz="3000" dirty="0" smtClean="0">
                <a:latin typeface="Times New Roman" panose="02020603050405020304" pitchFamily="18" charset="0"/>
                <a:cs typeface="Times New Roman" panose="02020603050405020304" pitchFamily="18" charset="0"/>
              </a:rPr>
              <a:t> 2 </a:t>
            </a:r>
            <a:r>
              <a:rPr lang="en-US" sz="3000" dirty="0" err="1" smtClean="0">
                <a:latin typeface="Times New Roman" panose="02020603050405020304" pitchFamily="18" charset="0"/>
                <a:cs typeface="Times New Roman" panose="02020603050405020304" pitchFamily="18" charset="0"/>
              </a:rPr>
              <a:t>cỡ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nhỏ</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cao </a:t>
            </a:r>
            <a:r>
              <a:rPr lang="en-US" sz="3000" dirty="0" smtClean="0">
                <a:latin typeface="Times New Roman" panose="02020603050405020304" pitchFamily="18" charset="0"/>
                <a:cs typeface="Times New Roman" panose="02020603050405020304" pitchFamily="18" charset="0"/>
              </a:rPr>
              <a:t>2,</a:t>
            </a:r>
            <a:r>
              <a:rPr lang="vi-VN" sz="3000" dirty="0" smtClean="0">
                <a:latin typeface="Times New Roman" panose="02020603050405020304" pitchFamily="18" charset="0"/>
                <a:cs typeface="Times New Roman" panose="02020603050405020304" pitchFamily="18" charset="0"/>
              </a:rPr>
              <a:t>5</a:t>
            </a:r>
            <a:r>
              <a:rPr lang="en-US" sz="3000" dirty="0" smtClean="0">
                <a:latin typeface="Times New Roman" panose="02020603050405020304" pitchFamily="18" charset="0"/>
                <a:cs typeface="Times New Roman" panose="02020603050405020304" pitchFamily="18" charset="0"/>
              </a:rPr>
              <a:t> ô</a:t>
            </a:r>
            <a:r>
              <a:rPr lang="vi-VN" sz="3000" dirty="0" smtClean="0">
                <a:latin typeface="Times New Roman" panose="02020603050405020304" pitchFamily="18" charset="0"/>
                <a:cs typeface="Times New Roman" panose="02020603050405020304" pitchFamily="18" charset="0"/>
              </a:rPr>
              <a:t> li, rộng </a:t>
            </a:r>
            <a:r>
              <a:rPr lang="en-US" sz="3000" dirty="0" err="1" smtClean="0">
                <a:latin typeface="Times New Roman" panose="02020603050405020304" pitchFamily="18" charset="0"/>
                <a:cs typeface="Times New Roman" panose="02020603050405020304" pitchFamily="18" charset="0"/>
              </a:rPr>
              <a:t>gần</a:t>
            </a:r>
            <a:r>
              <a:rPr lang="en-US" sz="3000" dirty="0" smtClean="0">
                <a:latin typeface="Times New Roman" panose="02020603050405020304" pitchFamily="18" charset="0"/>
                <a:cs typeface="Times New Roman" panose="02020603050405020304" pitchFamily="18" charset="0"/>
              </a:rPr>
              <a:t> 3 ô</a:t>
            </a:r>
            <a:r>
              <a:rPr lang="vi-VN" sz="3000" dirty="0" smtClean="0">
                <a:latin typeface="Times New Roman" panose="02020603050405020304" pitchFamily="18" charset="0"/>
                <a:cs typeface="Times New Roman" panose="02020603050405020304" pitchFamily="18" charset="0"/>
              </a:rPr>
              <a:t> li</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gồm có 2 nét là nét cong kín và nét móc ngược phải.</a:t>
            </a:r>
            <a:endParaRPr lang="en-US" sz="3000" dirty="0">
              <a:latin typeface="Times New Roman" panose="02020603050405020304" pitchFamily="18" charset="0"/>
              <a:cs typeface="Times New Roman" panose="02020603050405020304" pitchFamily="18" charset="0"/>
            </a:endParaRPr>
          </a:p>
        </p:txBody>
      </p:sp>
      <p:sp>
        <p:nvSpPr>
          <p:cNvPr id="2" name="Rectangle 1"/>
          <p:cNvSpPr/>
          <p:nvPr/>
        </p:nvSpPr>
        <p:spPr>
          <a:xfrm>
            <a:off x="370077" y="4430122"/>
            <a:ext cx="11821923" cy="1938992"/>
          </a:xfrm>
          <a:prstGeom prst="rect">
            <a:avLst/>
          </a:prstGeom>
        </p:spPr>
        <p:txBody>
          <a:bodyPr wrap="square">
            <a:spAutoFit/>
          </a:bodyPr>
          <a:lstStyle/>
          <a:p>
            <a:r>
              <a:rPr lang="vi-VN" sz="3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Nét</a:t>
            </a:r>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a:t>
            </a:r>
            <a:r>
              <a:rPr lang="vi-VN" sz="3000" dirty="0">
                <a:latin typeface="Times New Roman" panose="02020603050405020304" pitchFamily="18" charset="0"/>
                <a:ea typeface="Cambria" panose="02040503050406030204" pitchFamily="18" charset="0"/>
                <a:cs typeface="Times New Roman" panose="02020603050405020304" pitchFamily="18" charset="0"/>
              </a:rPr>
              <a:t>: </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T</a:t>
            </a:r>
            <a:r>
              <a:rPr lang="vi-VN" sz="3000" dirty="0" smtClean="0">
                <a:latin typeface="Times New Roman" panose="02020603050405020304" pitchFamily="18" charset="0"/>
                <a:ea typeface="Cambria" panose="02040503050406030204" pitchFamily="18" charset="0"/>
                <a:cs typeface="Times New Roman" panose="02020603050405020304" pitchFamily="18" charset="0"/>
              </a:rPr>
              <a:t>ừ</a:t>
            </a:r>
            <a:r>
              <a:rPr lang="vi-VN" sz="3000" dirty="0">
                <a:latin typeface="Times New Roman" panose="02020603050405020304" pitchFamily="18" charset="0"/>
                <a:ea typeface="Cambria" panose="02040503050406030204" pitchFamily="18" charset="0"/>
                <a:cs typeface="Times New Roman" panose="02020603050405020304" pitchFamily="18" charset="0"/>
              </a:rPr>
              <a:t> điểm dừng bút của nét 1, lia bút </a:t>
            </a:r>
            <a:endParaRPr lang="en-US" sz="3000"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thẳng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lên</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ĐK3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ĐK4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rồi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chuyển</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hướng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bút</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ngược</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lại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để</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viết</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nét</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móc</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ngược</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phải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trên</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xuống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dưới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a:t>
            </a:r>
            <a:r>
              <a:rPr lang="vi-VN" sz="3000" dirty="0">
                <a:latin typeface="Times New Roman" panose="02020603050405020304" pitchFamily="18" charset="0"/>
                <a:ea typeface="Cambria" panose="02040503050406030204" pitchFamily="18" charset="0"/>
                <a:cs typeface="Times New Roman" panose="02020603050405020304" pitchFamily="18" charset="0"/>
              </a:rPr>
              <a:t> dừng bút </a:t>
            </a:r>
            <a:r>
              <a:rPr lang="vi-VN" sz="3000" dirty="0" smtClean="0">
                <a:latin typeface="Times New Roman" panose="02020603050405020304" pitchFamily="18" charset="0"/>
                <a:ea typeface="Cambria" panose="02040503050406030204" pitchFamily="18" charset="0"/>
                <a:cs typeface="Times New Roman" panose="02020603050405020304" pitchFamily="18" charset="0"/>
              </a:rPr>
              <a:t>ở</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khoảng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ĐK1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vi-VN" sz="3000" dirty="0">
                <a:latin typeface="Times New Roman" panose="02020603050405020304" pitchFamily="18" charset="0"/>
                <a:ea typeface="Cambria" panose="02040503050406030204" pitchFamily="18" charset="0"/>
                <a:cs typeface="Times New Roman" panose="02020603050405020304" pitchFamily="18" charset="0"/>
              </a:rPr>
              <a:t> ĐK 2 .</a:t>
            </a:r>
            <a:endParaRPr lang="vi-VN" sz="3000" b="0" i="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370077" y="1721206"/>
            <a:ext cx="6340004" cy="553998"/>
          </a:xfrm>
          <a:prstGeom prst="rect">
            <a:avLst/>
          </a:prstGeom>
        </p:spPr>
        <p:txBody>
          <a:bodyPr wrap="square">
            <a:spAutoFit/>
          </a:bodyPr>
          <a:lstStyle/>
          <a:p>
            <a:r>
              <a:rPr lang="en-US" sz="3000" u="sng" dirty="0" smtClean="0">
                <a:latin typeface="Times New Roman" panose="02020603050405020304" pitchFamily="18" charset="0"/>
                <a:cs typeface="Times New Roman" panose="02020603050405020304" pitchFamily="18" charset="0"/>
              </a:rPr>
              <a:t>*</a:t>
            </a:r>
            <a:r>
              <a:rPr lang="en-US" sz="3000" u="sng" dirty="0" err="1" smtClean="0">
                <a:latin typeface="Times New Roman" panose="02020603050405020304" pitchFamily="18" charset="0"/>
                <a:cs typeface="Times New Roman" panose="02020603050405020304" pitchFamily="18" charset="0"/>
              </a:rPr>
              <a:t>Cách</a:t>
            </a:r>
            <a:r>
              <a:rPr lang="en-US" sz="3000" u="sng" dirty="0" smtClean="0">
                <a:latin typeface="Times New Roman" panose="02020603050405020304" pitchFamily="18" charset="0"/>
                <a:cs typeface="Times New Roman" panose="02020603050405020304" pitchFamily="18" charset="0"/>
              </a:rPr>
              <a:t> </a:t>
            </a:r>
            <a:r>
              <a:rPr lang="en-US" sz="3000" u="sng" dirty="0" err="1" smtClean="0">
                <a:latin typeface="Times New Roman" panose="02020603050405020304" pitchFamily="18" charset="0"/>
                <a:cs typeface="Times New Roman" panose="02020603050405020304" pitchFamily="18" charset="0"/>
              </a:rPr>
              <a:t>viết</a:t>
            </a:r>
            <a:r>
              <a:rPr lang="en-US" sz="3000" u="sng" dirty="0" smtClean="0">
                <a:latin typeface="Times New Roman" panose="02020603050405020304" pitchFamily="18" charset="0"/>
                <a:cs typeface="Times New Roman" panose="02020603050405020304" pitchFamily="18" charset="0"/>
              </a:rPr>
              <a:t>:</a:t>
            </a:r>
            <a:endParaRPr lang="en-US" sz="3000" u="sng" dirty="0">
              <a:latin typeface="Times New Roman" panose="02020603050405020304" pitchFamily="18" charset="0"/>
              <a:cs typeface="Times New Roman" panose="02020603050405020304" pitchFamily="18" charset="0"/>
            </a:endParaRPr>
          </a:p>
        </p:txBody>
      </p:sp>
      <p:sp>
        <p:nvSpPr>
          <p:cNvPr id="3" name="Rectangle 2"/>
          <p:cNvSpPr/>
          <p:nvPr/>
        </p:nvSpPr>
        <p:spPr>
          <a:xfrm>
            <a:off x="370077" y="2456850"/>
            <a:ext cx="7039251" cy="1761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Nét 1</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ặt</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bút</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ĐK3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ĐK4</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bút</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p>
          <a:p>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sang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trái</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 né</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 </a:t>
            </a:r>
            <a:r>
              <a:rPr lang="vi-VN"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cong</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kín, cuối nét uốn </a:t>
            </a:r>
            <a:r>
              <a:rPr lang="vi-VN"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endPar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vi-VN"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khoảng</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K2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K3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lượn</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chút</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rồi</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dừng</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bút</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043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93E2267E-5488-4A55-A290-AD4AB3E9BB39}"/>
              </a:ext>
            </a:extLst>
          </p:cNvPr>
          <p:cNvSpPr txBox="1"/>
          <p:nvPr/>
        </p:nvSpPr>
        <p:spPr>
          <a:xfrm>
            <a:off x="605481" y="92233"/>
            <a:ext cx="11133437"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họa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p>
        </p:txBody>
      </p:sp>
      <p:sp>
        <p:nvSpPr>
          <p:cNvPr id="31" name="Google Shape;386;p32">
            <a:extLst>
              <a:ext uri="{FF2B5EF4-FFF2-40B4-BE49-F238E27FC236}">
                <a16:creationId xmlns:a16="http://schemas.microsoft.com/office/drawing/2014/main" xmlns="" id="{8A82FDD3-03E5-4D5C-A48E-7C045179A9E2}"/>
              </a:ext>
            </a:extLst>
          </p:cNvPr>
          <p:cNvSpPr txBox="1">
            <a:spLocks noGrp="1"/>
          </p:cNvSpPr>
          <p:nvPr>
            <p:ph type="subTitle" idx="1"/>
          </p:nvPr>
        </p:nvSpPr>
        <p:spPr>
          <a:xfrm>
            <a:off x="2604813" y="56987"/>
            <a:ext cx="7070400" cy="1082800"/>
          </a:xfrm>
          <a:prstGeom prst="rect">
            <a:avLst/>
          </a:prstGeom>
        </p:spPr>
        <p:txBody>
          <a:bodyPr spcFirstLastPara="1" wrap="square" lIns="121900" tIns="121900" rIns="121900" bIns="121900" anchor="b" anchorCtr="0">
            <a:noAutofit/>
          </a:bodyPr>
          <a:lstStyle/>
          <a:p>
            <a:pPr marL="0" indent="0"/>
            <a:r>
              <a:rPr lang="en" sz="4000" b="1" dirty="0">
                <a:solidFill>
                  <a:srgbClr val="FF0000"/>
                </a:solidFill>
                <a:latin typeface="Times New Roman" panose="02020603050405020304" pitchFamily="18" charset="0"/>
                <a:cs typeface="Times New Roman" panose="02020603050405020304" pitchFamily="18" charset="0"/>
              </a:rPr>
              <a:t>CHUYỆN Q</a:t>
            </a:r>
            <a:r>
              <a:rPr lang="en-US" sz="4000" b="1" dirty="0">
                <a:solidFill>
                  <a:srgbClr val="FF0000"/>
                </a:solidFill>
                <a:latin typeface="Times New Roman" panose="02020603050405020304" pitchFamily="18" charset="0"/>
                <a:cs typeface="Times New Roman" panose="02020603050405020304" pitchFamily="18" charset="0"/>
              </a:rPr>
              <a:t>UẢ BẦU</a:t>
            </a:r>
            <a:endParaRPr sz="4000" b="1"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xmlns="" id="{1BA41D5F-1617-478D-B34C-8A4193332599}"/>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633200" y="6299200"/>
            <a:ext cx="406400" cy="406400"/>
          </a:xfrm>
          <a:prstGeom prst="rect">
            <a:avLst/>
          </a:prstGeom>
        </p:spPr>
      </p:pic>
      <p:pic>
        <p:nvPicPr>
          <p:cNvPr id="2050" name="Picture 2" descr="C:\Users\Administrator\Desktop\TRANH.png"/>
          <p:cNvPicPr>
            <a:picLocks noChangeAspect="1" noChangeArrowheads="1"/>
          </p:cNvPicPr>
          <p:nvPr/>
        </p:nvPicPr>
        <p:blipFill>
          <a:blip r:embed="rId6"/>
          <a:srcRect/>
          <a:stretch>
            <a:fillRect/>
          </a:stretch>
        </p:blipFill>
        <p:spPr bwMode="auto">
          <a:xfrm>
            <a:off x="531342" y="1297459"/>
            <a:ext cx="11133436" cy="5288692"/>
          </a:xfrm>
          <a:prstGeom prst="rect">
            <a:avLst/>
          </a:prstGeom>
          <a:noFill/>
        </p:spPr>
      </p:pic>
    </p:spTree>
    <p:custDataLst>
      <p:tags r:id="rId1"/>
    </p:custDataLst>
    <p:extLst>
      <p:ext uri="{BB962C8B-B14F-4D97-AF65-F5344CB8AC3E}">
        <p14:creationId xmlns:p14="http://schemas.microsoft.com/office/powerpoint/2010/main" val="387647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wipe(down)">
                                      <p:cBhvr>
                                        <p:cTn id="1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endCondLst>
                    <p:cond evt="onStopAudio" delay="0">
                      <p:tgtEl>
                        <p:sldTgt/>
                      </p:tgtEl>
                    </p:cond>
                  </p:endCondLst>
                </p:cTn>
                <p:tgtEl>
                  <p:spTgt spid="3"/>
                </p:tgtEl>
              </p:cMediaNode>
            </p:audio>
          </p:childTnLst>
        </p:cTn>
      </p:par>
    </p:tnLst>
    <p:bldLst>
      <p:bldP spid="16" grpId="0"/>
      <p:bldP spid="3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Mẫu chữ\mau-chu-2.5-o-ly-p1\mau chu 2.5 o ly p1\Chữ hoa\13.jpg"/>
          <p:cNvPicPr>
            <a:picLocks noChangeAspect="1" noChangeArrowheads="1"/>
          </p:cNvPicPr>
          <p:nvPr/>
        </p:nvPicPr>
        <p:blipFill rotWithShape="1">
          <a:blip r:embed="rId2" cstate="print"/>
          <a:srcRect l="11291" t="22910" r="11291" b="22213"/>
          <a:stretch/>
        </p:blipFill>
        <p:spPr bwMode="auto">
          <a:xfrm>
            <a:off x="7705166" y="521238"/>
            <a:ext cx="4316505" cy="3647350"/>
          </a:xfrm>
          <a:prstGeom prst="rect">
            <a:avLst/>
          </a:prstGeom>
          <a:noFill/>
        </p:spPr>
      </p:pic>
      <p:sp>
        <p:nvSpPr>
          <p:cNvPr id="5" name="Rectangle 4"/>
          <p:cNvSpPr/>
          <p:nvPr/>
        </p:nvSpPr>
        <p:spPr>
          <a:xfrm>
            <a:off x="356854" y="356676"/>
            <a:ext cx="7348312" cy="2631490"/>
          </a:xfrm>
          <a:prstGeom prst="rect">
            <a:avLst/>
          </a:prstGeom>
        </p:spPr>
        <p:txBody>
          <a:bodyPr wrap="square">
            <a:spAutoFit/>
          </a:bodyPr>
          <a:lstStyle/>
          <a:p>
            <a:pPr>
              <a:buNone/>
            </a:pPr>
            <a:r>
              <a:rPr lang="en-US" altLang="en-US" sz="3000" dirty="0" err="1" smtClean="0">
                <a:latin typeface="Times New Roman" panose="02020603050405020304" pitchFamily="18" charset="0"/>
                <a:cs typeface="Times New Roman" panose="02020603050405020304" pitchFamily="18" charset="0"/>
              </a:rPr>
              <a:t>Chữ</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hoa</a:t>
            </a:r>
            <a:r>
              <a:rPr lang="en-US" altLang="en-US" sz="3000" dirty="0">
                <a:latin typeface="Times New Roman" panose="02020603050405020304" pitchFamily="18" charset="0"/>
                <a:cs typeface="Times New Roman" panose="02020603050405020304" pitchFamily="18" charset="0"/>
              </a:rPr>
              <a:t> M</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kiểu</a:t>
            </a:r>
            <a:r>
              <a:rPr lang="en-US" altLang="en-US" sz="3000" dirty="0" smtClean="0">
                <a:latin typeface="Times New Roman" panose="02020603050405020304" pitchFamily="18" charset="0"/>
                <a:cs typeface="Times New Roman" panose="02020603050405020304" pitchFamily="18" charset="0"/>
              </a:rPr>
              <a:t> 2) </a:t>
            </a:r>
            <a:r>
              <a:rPr lang="en-US" altLang="en-US" sz="3000" dirty="0" err="1" smtClean="0">
                <a:latin typeface="Times New Roman" panose="02020603050405020304" pitchFamily="18" charset="0"/>
                <a:cs typeface="Times New Roman" panose="02020603050405020304" pitchFamily="18" charset="0"/>
              </a:rPr>
              <a:t>cỡ</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nhỏ</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cao</a:t>
            </a:r>
            <a:r>
              <a:rPr lang="en-US" altLang="en-US" sz="3000" dirty="0" smtClean="0">
                <a:latin typeface="Times New Roman" panose="02020603050405020304" pitchFamily="18" charset="0"/>
                <a:cs typeface="Times New Roman" panose="02020603050405020304" pitchFamily="18" charset="0"/>
              </a:rPr>
              <a:t> 2,5 ô li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rộng</a:t>
            </a:r>
            <a:r>
              <a:rPr lang="en-US" altLang="en-US" sz="3000" dirty="0">
                <a:latin typeface="Times New Roman" panose="02020603050405020304" pitchFamily="18" charset="0"/>
                <a:cs typeface="Times New Roman" panose="02020603050405020304" pitchFamily="18" charset="0"/>
              </a:rPr>
              <a:t> </a:t>
            </a:r>
            <a:r>
              <a:rPr lang="en-US" altLang="en-US" sz="3000" dirty="0" smtClean="0">
                <a:latin typeface="Times New Roman" panose="02020603050405020304" pitchFamily="18" charset="0"/>
                <a:cs typeface="Times New Roman" panose="02020603050405020304" pitchFamily="18" charset="0"/>
              </a:rPr>
              <a:t>3 ô </a:t>
            </a:r>
            <a:r>
              <a:rPr lang="en-US" altLang="en-US" sz="3000" dirty="0" smtClean="0">
                <a:latin typeface="Times New Roman" panose="02020603050405020304" pitchFamily="18" charset="0"/>
                <a:cs typeface="Times New Roman" panose="02020603050405020304" pitchFamily="18" charset="0"/>
              </a:rPr>
              <a:t>li, </a:t>
            </a:r>
            <a:r>
              <a:rPr lang="en-US" sz="3000" dirty="0" smtClean="0">
                <a:latin typeface="Times New Roman" panose="02020603050405020304" pitchFamily="18" charset="0"/>
                <a:cs typeface="Times New Roman" panose="02020603050405020304" pitchFamily="18" charset="0"/>
              </a:rPr>
              <a:t>g</a:t>
            </a:r>
            <a:r>
              <a:rPr lang="vi-VN" sz="3000" dirty="0">
                <a:latin typeface="Times New Roman" panose="02020603050405020304" pitchFamily="18" charset="0"/>
                <a:cs typeface="Times New Roman" panose="02020603050405020304" pitchFamily="18" charset="0"/>
              </a:rPr>
              <a:t>ồm 3 nét</a:t>
            </a:r>
            <a:r>
              <a:rPr lang="en-US" sz="3000" dirty="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vi-VN" sz="3000" dirty="0">
                <a:latin typeface="Times New Roman" panose="02020603050405020304" pitchFamily="18" charset="0"/>
                <a:cs typeface="Times New Roman" panose="02020603050405020304" pitchFamily="18" charset="0"/>
              </a:rPr>
              <a:t> nét móc hai đầu, </a:t>
            </a:r>
            <a:r>
              <a:rPr lang="vi-VN" sz="3000" dirty="0" smtClean="0">
                <a:latin typeface="Times New Roman" panose="02020603050405020304" pitchFamily="18" charset="0"/>
                <a:cs typeface="Times New Roman" panose="02020603050405020304" pitchFamily="18" charset="0"/>
              </a:rPr>
              <a:t>một</a:t>
            </a:r>
            <a:r>
              <a:rPr lang="vi-VN" sz="3000" dirty="0">
                <a:latin typeface="Times New Roman" panose="02020603050405020304" pitchFamily="18" charset="0"/>
                <a:cs typeface="Times New Roman" panose="02020603050405020304" pitchFamily="18" charset="0"/>
              </a:rPr>
              <a:t> nét </a:t>
            </a:r>
            <a:endParaRPr lang="en-US" sz="3000" dirty="0">
              <a:latin typeface="Times New Roman" panose="02020603050405020304" pitchFamily="18" charset="0"/>
              <a:cs typeface="Times New Roman" panose="02020603050405020304" pitchFamily="18" charset="0"/>
            </a:endParaRPr>
          </a:p>
          <a:p>
            <a:pPr>
              <a:buNone/>
            </a:pPr>
            <a:r>
              <a:rPr lang="en-US" sz="3000" dirty="0">
                <a:latin typeface="Times New Roman" panose="02020603050405020304" pitchFamily="18" charset="0"/>
                <a:cs typeface="Times New Roman" panose="02020603050405020304" pitchFamily="18" charset="0"/>
              </a:rPr>
              <a:t>m</a:t>
            </a:r>
            <a:r>
              <a:rPr lang="vi-VN" sz="3000" dirty="0">
                <a:latin typeface="Times New Roman" panose="02020603050405020304" pitchFamily="18" charset="0"/>
                <a:cs typeface="Times New Roman" panose="02020603050405020304" pitchFamily="18" charset="0"/>
              </a:rPr>
              <a:t>óc</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xuôi trái và </a:t>
            </a:r>
            <a:r>
              <a:rPr lang="en-US" sz="3000" dirty="0" err="1">
                <a:latin typeface="Times New Roman" panose="02020603050405020304" pitchFamily="18" charset="0"/>
                <a:cs typeface="Times New Roman" panose="02020603050405020304" pitchFamily="18" charset="0"/>
              </a:rPr>
              <a:t>một</a:t>
            </a:r>
            <a:r>
              <a:rPr lang="vi-VN" sz="3000" dirty="0">
                <a:latin typeface="Times New Roman" panose="02020603050405020304" pitchFamily="18" charset="0"/>
                <a:cs typeface="Times New Roman" panose="02020603050405020304" pitchFamily="18" charset="0"/>
              </a:rPr>
              <a:t> nét là kết hợp của các </a:t>
            </a:r>
            <a:endParaRPr lang="en-US" sz="3000" dirty="0">
              <a:latin typeface="Times New Roman" panose="02020603050405020304" pitchFamily="18" charset="0"/>
              <a:cs typeface="Times New Roman" panose="02020603050405020304" pitchFamily="18" charset="0"/>
            </a:endParaRPr>
          </a:p>
          <a:p>
            <a:pPr>
              <a:buNone/>
            </a:pPr>
            <a:r>
              <a:rPr lang="vi-VN" sz="3000" dirty="0">
                <a:latin typeface="Times New Roman" panose="02020603050405020304" pitchFamily="18" charset="0"/>
                <a:cs typeface="Times New Roman" panose="02020603050405020304" pitchFamily="18" charset="0"/>
              </a:rPr>
              <a:t>nét cơ bản</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lượn ngang, cong trái.</a:t>
            </a:r>
          </a:p>
          <a:p>
            <a:pPr algn="just" defTabSz="1219170" fontAlgn="base">
              <a:spcBef>
                <a:spcPct val="50000"/>
              </a:spcBef>
              <a:spcAft>
                <a:spcPct val="0"/>
              </a:spcAft>
              <a:tabLst>
                <a:tab pos="5109506" algn="l"/>
              </a:tabLst>
            </a:pPr>
            <a:endParaRPr lang="en-US" altLang="en-US" sz="3000" dirty="0">
              <a:latin typeface="Times New Roman" panose="02020603050405020304" pitchFamily="18" charset="0"/>
              <a:cs typeface="Times New Roman" panose="02020603050405020304" pitchFamily="18" charset="0"/>
            </a:endParaRPr>
          </a:p>
        </p:txBody>
      </p:sp>
      <p:sp>
        <p:nvSpPr>
          <p:cNvPr id="6" name="Rectangle 5"/>
          <p:cNvSpPr/>
          <p:nvPr/>
        </p:nvSpPr>
        <p:spPr>
          <a:xfrm>
            <a:off x="353413" y="2205300"/>
            <a:ext cx="6340004" cy="553998"/>
          </a:xfrm>
          <a:prstGeom prst="rect">
            <a:avLst/>
          </a:prstGeom>
        </p:spPr>
        <p:txBody>
          <a:bodyPr wrap="square">
            <a:spAutoFit/>
          </a:bodyPr>
          <a:lstStyle/>
          <a:p>
            <a:r>
              <a:rPr lang="en-US" sz="3000" u="sng" dirty="0" smtClean="0">
                <a:latin typeface="Times New Roman" panose="02020603050405020304" pitchFamily="18" charset="0"/>
                <a:cs typeface="Times New Roman" panose="02020603050405020304" pitchFamily="18" charset="0"/>
              </a:rPr>
              <a:t>*</a:t>
            </a:r>
            <a:r>
              <a:rPr lang="en-US" sz="3000" u="sng" dirty="0" err="1" smtClean="0">
                <a:latin typeface="Times New Roman" panose="02020603050405020304" pitchFamily="18" charset="0"/>
                <a:cs typeface="Times New Roman" panose="02020603050405020304" pitchFamily="18" charset="0"/>
              </a:rPr>
              <a:t>Cách</a:t>
            </a:r>
            <a:r>
              <a:rPr lang="en-US" sz="3000" u="sng" dirty="0" smtClean="0">
                <a:latin typeface="Times New Roman" panose="02020603050405020304" pitchFamily="18" charset="0"/>
                <a:cs typeface="Times New Roman" panose="02020603050405020304" pitchFamily="18" charset="0"/>
              </a:rPr>
              <a:t> </a:t>
            </a:r>
            <a:r>
              <a:rPr lang="en-US" sz="3000" u="sng" dirty="0" err="1" smtClean="0">
                <a:latin typeface="Times New Roman" panose="02020603050405020304" pitchFamily="18" charset="0"/>
                <a:cs typeface="Times New Roman" panose="02020603050405020304" pitchFamily="18" charset="0"/>
              </a:rPr>
              <a:t>viết</a:t>
            </a:r>
            <a:r>
              <a:rPr lang="en-US" sz="3000" u="sng" dirty="0" smtClean="0">
                <a:latin typeface="Times New Roman" panose="02020603050405020304" pitchFamily="18" charset="0"/>
                <a:cs typeface="Times New Roman" panose="02020603050405020304" pitchFamily="18" charset="0"/>
              </a:rPr>
              <a:t>:</a:t>
            </a:r>
            <a:endParaRPr lang="en-US" sz="3000" u="sng" dirty="0">
              <a:latin typeface="Times New Roman" panose="02020603050405020304" pitchFamily="18" charset="0"/>
              <a:cs typeface="Times New Roman" panose="02020603050405020304" pitchFamily="18" charset="0"/>
            </a:endParaRPr>
          </a:p>
        </p:txBody>
      </p:sp>
      <p:sp>
        <p:nvSpPr>
          <p:cNvPr id="2" name="Rectangle 1"/>
          <p:cNvSpPr/>
          <p:nvPr/>
        </p:nvSpPr>
        <p:spPr>
          <a:xfrm>
            <a:off x="353414" y="2759298"/>
            <a:ext cx="8387174" cy="1477328"/>
          </a:xfrm>
          <a:prstGeom prst="rect">
            <a:avLst/>
          </a:prstGeom>
        </p:spPr>
        <p:txBody>
          <a:bodyPr wrap="square">
            <a:spAutoFit/>
          </a:bodyPr>
          <a:lstStyle/>
          <a:p>
            <a:r>
              <a:rPr lang="vi-VN" sz="3000" dirty="0" smtClean="0">
                <a:solidFill>
                  <a:srgbClr val="FF0000"/>
                </a:solidFill>
                <a:latin typeface="Times New Roman" panose="02020603050405020304" pitchFamily="18" charset="0"/>
                <a:cs typeface="Times New Roman" panose="02020603050405020304" pitchFamily="18" charset="0"/>
              </a:rPr>
              <a:t>Nét</a:t>
            </a:r>
            <a:r>
              <a:rPr lang="vi-VN" sz="3000" dirty="0">
                <a:solidFill>
                  <a:srgbClr val="FF0000"/>
                </a:solidFill>
                <a:latin typeface="Times New Roman" panose="02020603050405020304" pitchFamily="18" charset="0"/>
                <a:cs typeface="Times New Roman" panose="02020603050405020304" pitchFamily="18" charset="0"/>
              </a:rPr>
              <a:t> 1:</a:t>
            </a:r>
            <a:r>
              <a:rPr lang="vi-VN" sz="3000" dirty="0">
                <a:latin typeface="Times New Roman" panose="02020603050405020304" pitchFamily="18" charset="0"/>
                <a:cs typeface="Times New Roman" panose="02020603050405020304" pitchFamily="18" charset="0"/>
              </a:rPr>
              <a:t> ĐB trên </a:t>
            </a:r>
            <a:r>
              <a:rPr lang="vi-VN" sz="3000" dirty="0" smtClean="0">
                <a:latin typeface="Times New Roman" panose="02020603050405020304" pitchFamily="18" charset="0"/>
                <a:cs typeface="Times New Roman" panose="02020603050405020304" pitchFamily="18" charset="0"/>
              </a:rPr>
              <a:t>ĐK</a:t>
            </a:r>
            <a:r>
              <a:rPr lang="en-US" sz="3000" dirty="0" smtClean="0">
                <a:latin typeface="Times New Roman" panose="02020603050405020304" pitchFamily="18" charset="0"/>
                <a:cs typeface="Times New Roman" panose="02020603050405020304" pitchFamily="18" charset="0"/>
              </a:rPr>
              <a:t>3</a:t>
            </a:r>
            <a:r>
              <a:rPr lang="vi-VN" sz="3000" dirty="0" smtClean="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viết nét móc 2 đầu bên</a:t>
            </a:r>
          </a:p>
          <a:p>
            <a:r>
              <a:rPr lang="vi-VN" sz="3000" dirty="0">
                <a:latin typeface="Times New Roman" panose="02020603050405020304" pitchFamily="18" charset="0"/>
                <a:cs typeface="Times New Roman" panose="02020603050405020304" pitchFamily="18" charset="0"/>
              </a:rPr>
              <a:t>trái (hai đầu đều lượn vào trong), </a:t>
            </a:r>
            <a:r>
              <a:rPr lang="en-US" sz="3000" dirty="0" err="1" smtClean="0">
                <a:latin typeface="Times New Roman" panose="02020603050405020304" pitchFamily="18" charset="0"/>
                <a:cs typeface="Times New Roman" panose="02020603050405020304" pitchFamily="18" charset="0"/>
              </a:rPr>
              <a:t>dừng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bút</a:t>
            </a:r>
            <a:r>
              <a:rPr lang="en-US" sz="3000" dirty="0" smtClean="0">
                <a:latin typeface="Times New Roman" panose="02020603050405020304" pitchFamily="18" charset="0"/>
                <a:cs typeface="Times New Roman" panose="02020603050405020304" pitchFamily="18" charset="0"/>
              </a:rPr>
              <a:t> ở </a:t>
            </a:r>
          </a:p>
          <a:p>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giữa</a:t>
            </a:r>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Đ</a:t>
            </a:r>
            <a:r>
              <a:rPr lang="en-US" sz="3000" dirty="0" smtClean="0">
                <a:latin typeface="Times New Roman" panose="02020603050405020304" pitchFamily="18" charset="0"/>
                <a:cs typeface="Times New Roman" panose="02020603050405020304" pitchFamily="18" charset="0"/>
              </a:rPr>
              <a:t>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ĐK2.</a:t>
            </a:r>
            <a:endParaRPr lang="vi-VN" sz="3000" dirty="0">
              <a:latin typeface="Times New Roman" panose="02020603050405020304" pitchFamily="18" charset="0"/>
              <a:cs typeface="Times New Roman" panose="02020603050405020304" pitchFamily="18" charset="0"/>
            </a:endParaRPr>
          </a:p>
        </p:txBody>
      </p:sp>
      <p:sp>
        <p:nvSpPr>
          <p:cNvPr id="8" name="Rectangle 7"/>
          <p:cNvSpPr/>
          <p:nvPr/>
        </p:nvSpPr>
        <p:spPr>
          <a:xfrm>
            <a:off x="353412" y="5161920"/>
            <a:ext cx="11533787" cy="1477328"/>
          </a:xfrm>
          <a:prstGeom prst="rect">
            <a:avLst/>
          </a:prstGeom>
        </p:spPr>
        <p:txBody>
          <a:bodyPr wrap="square">
            <a:spAutoFit/>
          </a:bodyPr>
          <a:lstStyle/>
          <a:p>
            <a:r>
              <a:rPr lang="vi-VN" sz="3000" dirty="0" smtClean="0">
                <a:solidFill>
                  <a:srgbClr val="FF0000"/>
                </a:solidFill>
                <a:latin typeface="Times New Roman" panose="02020603050405020304" pitchFamily="18" charset="0"/>
                <a:cs typeface="Times New Roman" panose="02020603050405020304" pitchFamily="18" charset="0"/>
              </a:rPr>
              <a:t>Nét</a:t>
            </a:r>
            <a:r>
              <a:rPr lang="vi-VN" sz="3000" dirty="0">
                <a:solidFill>
                  <a:srgbClr val="FF0000"/>
                </a:solidFill>
                <a:latin typeface="Times New Roman" panose="02020603050405020304" pitchFamily="18" charset="0"/>
                <a:cs typeface="Times New Roman" panose="02020603050405020304" pitchFamily="18" charset="0"/>
              </a:rPr>
              <a:t> 3</a:t>
            </a:r>
            <a:r>
              <a:rPr lang="vi-VN"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T</a:t>
            </a:r>
            <a:r>
              <a:rPr lang="vi-VN" sz="3000" dirty="0" smtClean="0">
                <a:latin typeface="Times New Roman" panose="02020603050405020304" pitchFamily="18" charset="0"/>
                <a:cs typeface="Times New Roman" panose="02020603050405020304" pitchFamily="18" charset="0"/>
              </a:rPr>
              <a:t>ừ</a:t>
            </a:r>
            <a:r>
              <a:rPr lang="vi-VN" sz="3000" dirty="0">
                <a:latin typeface="Times New Roman" panose="02020603050405020304" pitchFamily="18" charset="0"/>
                <a:cs typeface="Times New Roman" panose="02020603050405020304" pitchFamily="18" charset="0"/>
              </a:rPr>
              <a:t> điểm dừng bút của nét 2, lia bút </a:t>
            </a:r>
            <a:r>
              <a:rPr lang="vi-VN" sz="3000" dirty="0" smtClean="0">
                <a:latin typeface="Times New Roman" panose="02020603050405020304" pitchFamily="18" charset="0"/>
                <a:cs typeface="Times New Roman" panose="02020603050405020304" pitchFamily="18" charset="0"/>
              </a:rPr>
              <a:t>lên</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đoạn</a:t>
            </a:r>
            <a:r>
              <a:rPr lang="vi-VN" sz="3000" dirty="0">
                <a:latin typeface="Times New Roman" panose="02020603050405020304" pitchFamily="18" charset="0"/>
                <a:cs typeface="Times New Roman" panose="02020603050405020304" pitchFamily="18" charset="0"/>
              </a:rPr>
              <a:t> nét móc ở </a:t>
            </a:r>
            <a:r>
              <a:rPr lang="vi-VN" sz="3000" dirty="0" smtClean="0">
                <a:latin typeface="Times New Roman" panose="02020603050405020304" pitchFamily="18" charset="0"/>
                <a:cs typeface="Times New Roman" panose="02020603050405020304" pitchFamily="18" charset="0"/>
              </a:rPr>
              <a:t>ĐK</a:t>
            </a:r>
            <a:r>
              <a:rPr lang="en-US" sz="3000" dirty="0" smtClean="0">
                <a:latin typeface="Times New Roman" panose="02020603050405020304" pitchFamily="18" charset="0"/>
                <a:cs typeface="Times New Roman" panose="02020603050405020304" pitchFamily="18" charset="0"/>
              </a:rPr>
              <a:t>3</a:t>
            </a:r>
            <a:r>
              <a:rPr lang="vi-VN" sz="3000" dirty="0" smtClean="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a:t>
            </a:r>
            <a:endParaRPr lang="en-US" sz="3000" dirty="0" smtClean="0">
              <a:latin typeface="Times New Roman" panose="02020603050405020304" pitchFamily="18" charset="0"/>
              <a:cs typeface="Times New Roman" panose="02020603050405020304" pitchFamily="18" charset="0"/>
            </a:endParaRPr>
          </a:p>
          <a:p>
            <a:r>
              <a:rPr lang="vi-VN" sz="3000" dirty="0" smtClean="0">
                <a:latin typeface="Times New Roman" panose="02020603050405020304" pitchFamily="18" charset="0"/>
                <a:cs typeface="Times New Roman" panose="02020603050405020304" pitchFamily="18" charset="0"/>
              </a:rPr>
              <a:t>viết</a:t>
            </a:r>
            <a:r>
              <a:rPr lang="vi-VN" sz="3000" dirty="0">
                <a:latin typeface="Times New Roman" panose="02020603050405020304" pitchFamily="18" charset="0"/>
                <a:cs typeface="Times New Roman" panose="02020603050405020304" pitchFamily="18" charset="0"/>
              </a:rPr>
              <a:t> nét lượn ngang </a:t>
            </a:r>
            <a:r>
              <a:rPr lang="vi-VN" sz="3000" dirty="0" smtClean="0">
                <a:latin typeface="Times New Roman" panose="02020603050405020304" pitchFamily="18" charset="0"/>
                <a:cs typeface="Times New Roman" panose="02020603050405020304" pitchFamily="18" charset="0"/>
              </a:rPr>
              <a:t>rồi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hướng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đầu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bút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trở</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tiếp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nét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cong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dừng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bút</a:t>
            </a:r>
            <a:r>
              <a:rPr lang="en-US" sz="3000" dirty="0" smtClean="0">
                <a:latin typeface="Times New Roman" panose="02020603050405020304" pitchFamily="18" charset="0"/>
                <a:cs typeface="Times New Roman" panose="02020603050405020304" pitchFamily="18" charset="0"/>
              </a:rPr>
              <a:t> ở </a:t>
            </a:r>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giữa</a:t>
            </a:r>
            <a:r>
              <a:rPr lang="en-US" sz="3000" dirty="0" smtClean="0">
                <a:latin typeface="Times New Roman" panose="02020603050405020304" pitchFamily="18" charset="0"/>
                <a:cs typeface="Times New Roman" panose="02020603050405020304" pitchFamily="18" charset="0"/>
              </a:rPr>
              <a:t> ĐK1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ĐK2.</a:t>
            </a:r>
            <a:endParaRPr lang="vi-VN" sz="3000" b="0" i="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353413" y="4178347"/>
            <a:ext cx="11533787" cy="1015663"/>
          </a:xfrm>
          <a:prstGeom prst="rect">
            <a:avLst/>
          </a:prstGeom>
        </p:spPr>
        <p:txBody>
          <a:bodyPr wrap="square">
            <a:spAutoFit/>
          </a:bodyPr>
          <a:lstStyle/>
          <a:p>
            <a:r>
              <a:rPr lang="vi-VN" sz="3000" dirty="0" smtClean="0">
                <a:solidFill>
                  <a:srgbClr val="FF0000"/>
                </a:solidFill>
                <a:latin typeface="+mj-lt"/>
              </a:rPr>
              <a:t>Nét</a:t>
            </a:r>
            <a:r>
              <a:rPr lang="vi-VN" sz="3000" dirty="0">
                <a:solidFill>
                  <a:srgbClr val="FF0000"/>
                </a:solidFill>
                <a:latin typeface="+mj-lt"/>
              </a:rPr>
              <a:t> 2:</a:t>
            </a:r>
            <a:r>
              <a:rPr lang="vi-VN" sz="3000" dirty="0">
                <a:latin typeface="+mj-lt"/>
              </a:rPr>
              <a:t> </a:t>
            </a:r>
            <a:r>
              <a:rPr lang="en-US" sz="3000" dirty="0" smtClean="0">
                <a:latin typeface="+mj-lt"/>
              </a:rPr>
              <a:t>T</a:t>
            </a:r>
            <a:r>
              <a:rPr lang="vi-VN" sz="3000" dirty="0" smtClean="0">
                <a:latin typeface="+mj-lt"/>
              </a:rPr>
              <a:t>ừ</a:t>
            </a:r>
            <a:r>
              <a:rPr lang="vi-VN" sz="3000" dirty="0">
                <a:latin typeface="+mj-lt"/>
              </a:rPr>
              <a:t> điểm dừng bút của nét 1, lia </a:t>
            </a:r>
            <a:r>
              <a:rPr lang="vi-VN" sz="3000" dirty="0" smtClean="0">
                <a:latin typeface="+mj-lt"/>
              </a:rPr>
              <a:t>bút</a:t>
            </a:r>
            <a:r>
              <a:rPr lang="en-US" sz="3000" dirty="0">
                <a:latin typeface="+mj-lt"/>
              </a:rPr>
              <a:t> </a:t>
            </a:r>
            <a:r>
              <a:rPr lang="vi-VN" sz="3000" dirty="0" smtClean="0">
                <a:latin typeface="+mj-lt"/>
              </a:rPr>
              <a:t>lên</a:t>
            </a:r>
            <a:r>
              <a:rPr lang="en-US" sz="3000" dirty="0">
                <a:latin typeface="+mj-lt"/>
              </a:rPr>
              <a:t> </a:t>
            </a:r>
            <a:r>
              <a:rPr lang="vi-VN" sz="3000" dirty="0" smtClean="0">
                <a:latin typeface="+mj-lt"/>
              </a:rPr>
              <a:t>đoạn</a:t>
            </a:r>
            <a:r>
              <a:rPr lang="vi-VN" sz="3000" dirty="0">
                <a:latin typeface="+mj-lt"/>
              </a:rPr>
              <a:t> nét cong ở </a:t>
            </a:r>
            <a:r>
              <a:rPr lang="vi-VN" sz="3000" dirty="0" smtClean="0">
                <a:latin typeface="+mj-lt"/>
              </a:rPr>
              <a:t>ĐK</a:t>
            </a:r>
            <a:r>
              <a:rPr lang="en-US" sz="3000" dirty="0" smtClean="0">
                <a:latin typeface="+mj-lt"/>
              </a:rPr>
              <a:t>3</a:t>
            </a:r>
            <a:r>
              <a:rPr lang="vi-VN" sz="3000" dirty="0" smtClean="0">
                <a:latin typeface="+mj-lt"/>
              </a:rPr>
              <a:t>,</a:t>
            </a:r>
            <a:r>
              <a:rPr lang="vi-VN" sz="3000" dirty="0">
                <a:latin typeface="+mj-lt"/>
              </a:rPr>
              <a:t> </a:t>
            </a:r>
            <a:endParaRPr lang="en-US" sz="3000" dirty="0" smtClean="0">
              <a:latin typeface="+mj-lt"/>
            </a:endParaRPr>
          </a:p>
          <a:p>
            <a:r>
              <a:rPr lang="vi-VN" sz="3000" dirty="0" smtClean="0">
                <a:latin typeface="+mj-lt"/>
              </a:rPr>
              <a:t>viết</a:t>
            </a:r>
            <a:r>
              <a:rPr lang="vi-VN" sz="3000" dirty="0">
                <a:latin typeface="+mj-lt"/>
              </a:rPr>
              <a:t> </a:t>
            </a:r>
            <a:r>
              <a:rPr lang="vi-VN" sz="3000" dirty="0" smtClean="0">
                <a:latin typeface="+mj-lt"/>
              </a:rPr>
              <a:t>nét</a:t>
            </a:r>
            <a:r>
              <a:rPr lang="vi-VN" sz="3000" dirty="0">
                <a:latin typeface="+mj-lt"/>
              </a:rPr>
              <a:t> móc </a:t>
            </a:r>
            <a:r>
              <a:rPr lang="vi-VN" sz="3000" dirty="0" smtClean="0">
                <a:latin typeface="+mj-lt"/>
              </a:rPr>
              <a:t>xuôi</a:t>
            </a:r>
            <a:r>
              <a:rPr lang="en-US" sz="3000" dirty="0" smtClean="0">
                <a:latin typeface="+mj-lt"/>
              </a:rPr>
              <a:t> </a:t>
            </a:r>
            <a:r>
              <a:rPr lang="vi-VN" sz="3000" dirty="0" smtClean="0">
                <a:latin typeface="+mj-lt"/>
              </a:rPr>
              <a:t>trái</a:t>
            </a:r>
            <a:r>
              <a:rPr lang="vi-VN" sz="3000" dirty="0">
                <a:latin typeface="+mj-lt"/>
              </a:rPr>
              <a:t>, dừng bút ở </a:t>
            </a:r>
            <a:r>
              <a:rPr lang="en-US" sz="3000" dirty="0" smtClean="0">
                <a:latin typeface="Times New Roman" panose="02020603050405020304" pitchFamily="18" charset="0"/>
                <a:cs typeface="Times New Roman" panose="02020603050405020304" pitchFamily="18" charset="0"/>
              </a:rPr>
              <a:t>ĐK</a:t>
            </a:r>
            <a:r>
              <a:rPr lang="vi-VN" sz="3000" dirty="0" smtClean="0">
                <a:latin typeface="Times New Roman" panose="02020603050405020304" pitchFamily="18" charset="0"/>
                <a:cs typeface="Times New Roman" panose="02020603050405020304" pitchFamily="18" charset="0"/>
              </a:rPr>
              <a:t>1.</a:t>
            </a:r>
            <a:endParaRPr lang="vi-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75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Mẫu chữ\mau-chu-2.5-o-ly-p1\mau-chu-2.5-o-ly-p3\mau chu 2.5 o ly p3\mau chu cao 2.5 o ly (44).jpg"/>
          <p:cNvPicPr>
            <a:picLocks noChangeAspect="1" noChangeArrowheads="1"/>
          </p:cNvPicPr>
          <p:nvPr/>
        </p:nvPicPr>
        <p:blipFill rotWithShape="1">
          <a:blip r:embed="rId2" cstate="print"/>
          <a:srcRect l="11966" t="23622" r="11966" b="23638"/>
          <a:stretch/>
        </p:blipFill>
        <p:spPr bwMode="auto">
          <a:xfrm>
            <a:off x="8256494" y="722943"/>
            <a:ext cx="3215656" cy="3069127"/>
          </a:xfrm>
          <a:prstGeom prst="rect">
            <a:avLst/>
          </a:prstGeom>
          <a:noFill/>
        </p:spPr>
      </p:pic>
      <p:sp>
        <p:nvSpPr>
          <p:cNvPr id="5" name="Rectangle 4"/>
          <p:cNvSpPr/>
          <p:nvPr/>
        </p:nvSpPr>
        <p:spPr>
          <a:xfrm>
            <a:off x="439271" y="298120"/>
            <a:ext cx="7615517" cy="1477328"/>
          </a:xfrm>
          <a:prstGeom prst="rect">
            <a:avLst/>
          </a:prstGeom>
        </p:spPr>
        <p:txBody>
          <a:bodyPr wrap="square">
            <a:spAutoFit/>
          </a:bodyPr>
          <a:lstStyle/>
          <a:p>
            <a:r>
              <a:rPr lang="en-US" sz="3000" dirty="0" err="1">
                <a:solidFill>
                  <a:srgbClr val="000000"/>
                </a:solidFill>
                <a:latin typeface="Times New Roman" panose="02020603050405020304" pitchFamily="18" charset="0"/>
                <a:cs typeface="Times New Roman" panose="02020603050405020304" pitchFamily="18" charset="0"/>
              </a:rPr>
              <a:t>Chữ</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viết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hoa</a:t>
            </a:r>
            <a:r>
              <a:rPr lang="en-US" sz="3000" dirty="0">
                <a:solidFill>
                  <a:srgbClr val="000000"/>
                </a:solidFill>
                <a:latin typeface="Times New Roman" panose="02020603050405020304" pitchFamily="18" charset="0"/>
                <a:cs typeface="Times New Roman" panose="02020603050405020304" pitchFamily="18" charset="0"/>
              </a:rPr>
              <a:t> N (</a:t>
            </a:r>
            <a:r>
              <a:rPr lang="en-US" sz="3000" dirty="0" err="1">
                <a:solidFill>
                  <a:srgbClr val="000000"/>
                </a:solidFill>
                <a:latin typeface="Times New Roman" panose="02020603050405020304" pitchFamily="18" charset="0"/>
                <a:cs typeface="Times New Roman" panose="02020603050405020304" pitchFamily="18" charset="0"/>
              </a:rPr>
              <a:t>kiểu</a:t>
            </a:r>
            <a:r>
              <a:rPr lang="en-US" sz="3000" dirty="0">
                <a:solidFill>
                  <a:srgbClr val="000000"/>
                </a:solidFill>
                <a:latin typeface="Times New Roman" panose="02020603050405020304" pitchFamily="18" charset="0"/>
                <a:cs typeface="Times New Roman" panose="02020603050405020304" pitchFamily="18" charset="0"/>
              </a:rPr>
              <a:t> 2) </a:t>
            </a:r>
            <a:r>
              <a:rPr lang="en-US" sz="3000" dirty="0" err="1">
                <a:solidFill>
                  <a:srgbClr val="000000"/>
                </a:solidFill>
                <a:latin typeface="Times New Roman" panose="02020603050405020304" pitchFamily="18" charset="0"/>
                <a:cs typeface="Times New Roman" panose="02020603050405020304" pitchFamily="18" charset="0"/>
              </a:rPr>
              <a:t>cỡ</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nhỏ</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cao</a:t>
            </a:r>
            <a:r>
              <a:rPr lang="en-US" sz="3000" dirty="0">
                <a:solidFill>
                  <a:srgbClr val="000000"/>
                </a:solidFill>
                <a:latin typeface="Times New Roman" panose="02020603050405020304" pitchFamily="18" charset="0"/>
                <a:cs typeface="Times New Roman" panose="02020603050405020304" pitchFamily="18" charset="0"/>
              </a:rPr>
              <a:t> 5 li, </a:t>
            </a:r>
            <a:r>
              <a:rPr lang="en-US" sz="3000" dirty="0" err="1">
                <a:solidFill>
                  <a:srgbClr val="000000"/>
                </a:solidFill>
                <a:latin typeface="Times New Roman" panose="02020603050405020304" pitchFamily="18" charset="0"/>
                <a:cs typeface="Times New Roman" panose="02020603050405020304" pitchFamily="18" charset="0"/>
              </a:rPr>
              <a:t>cỡ</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nhỏ</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cao</a:t>
            </a:r>
            <a:r>
              <a:rPr lang="en-US" sz="3000" dirty="0">
                <a:solidFill>
                  <a:srgbClr val="000000"/>
                </a:solidFill>
                <a:latin typeface="Times New Roman" panose="02020603050405020304" pitchFamily="18" charset="0"/>
                <a:cs typeface="Times New Roman" panose="02020603050405020304" pitchFamily="18" charset="0"/>
              </a:rPr>
              <a:t> 2,5 </a:t>
            </a:r>
            <a:r>
              <a:rPr lang="en-US" sz="3000" dirty="0" smtClean="0">
                <a:solidFill>
                  <a:srgbClr val="000000"/>
                </a:solidFill>
                <a:latin typeface="Times New Roman" panose="02020603050405020304" pitchFamily="18" charset="0"/>
                <a:cs typeface="Times New Roman" panose="02020603050405020304" pitchFamily="18" charset="0"/>
              </a:rPr>
              <a:t>li; </a:t>
            </a:r>
            <a:r>
              <a:rPr lang="en-US" sz="3000" dirty="0" err="1" smtClean="0">
                <a:solidFill>
                  <a:srgbClr val="000000"/>
                </a:solidFill>
                <a:latin typeface="Times New Roman" panose="02020603050405020304" pitchFamily="18" charset="0"/>
                <a:cs typeface="Times New Roman" panose="02020603050405020304" pitchFamily="18" charset="0"/>
              </a:rPr>
              <a:t>gồm</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a:solidFill>
                  <a:srgbClr val="000000"/>
                </a:solidFill>
                <a:latin typeface="Times New Roman" panose="02020603050405020304" pitchFamily="18" charset="0"/>
                <a:cs typeface="Times New Roman" panose="02020603050405020304" pitchFamily="18" charset="0"/>
              </a:rPr>
              <a:t>2 </a:t>
            </a:r>
            <a:r>
              <a:rPr lang="en-US" sz="3000" dirty="0" err="1">
                <a:solidFill>
                  <a:srgbClr val="000000"/>
                </a:solidFill>
                <a:latin typeface="Times New Roman" panose="02020603050405020304" pitchFamily="18" charset="0"/>
                <a:cs typeface="Times New Roman" panose="02020603050405020304" pitchFamily="18" charset="0"/>
              </a:rPr>
              <a:t>nét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giống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nét</a:t>
            </a:r>
            <a:r>
              <a:rPr lang="en-US" sz="3000" dirty="0">
                <a:solidFill>
                  <a:srgbClr val="000000"/>
                </a:solidFill>
                <a:latin typeface="Times New Roman" panose="02020603050405020304" pitchFamily="18" charset="0"/>
                <a:cs typeface="Times New Roman" panose="02020603050405020304" pitchFamily="18" charset="0"/>
              </a:rPr>
              <a:t> 1 </a:t>
            </a:r>
            <a:r>
              <a:rPr lang="en-US" sz="3000" dirty="0" err="1">
                <a:solidFill>
                  <a:srgbClr val="000000"/>
                </a:solidFill>
                <a:latin typeface="Times New Roman" panose="02020603050405020304" pitchFamily="18" charset="0"/>
                <a:cs typeface="Times New Roman" panose="02020603050405020304" pitchFamily="18" charset="0"/>
              </a:rPr>
              <a:t>và</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nét</a:t>
            </a:r>
            <a:r>
              <a:rPr lang="en-US" sz="3000" dirty="0">
                <a:solidFill>
                  <a:srgbClr val="000000"/>
                </a:solidFill>
                <a:latin typeface="Times New Roman" panose="02020603050405020304" pitchFamily="18" charset="0"/>
                <a:cs typeface="Times New Roman" panose="02020603050405020304" pitchFamily="18" charset="0"/>
              </a:rPr>
              <a:t> 3 </a:t>
            </a:r>
            <a:r>
              <a:rPr lang="en-US" sz="3000" dirty="0" err="1">
                <a:solidFill>
                  <a:srgbClr val="000000"/>
                </a:solidFill>
                <a:latin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chữ</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viết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hoa</a:t>
            </a:r>
            <a:r>
              <a:rPr lang="en-US" sz="3000" dirty="0">
                <a:solidFill>
                  <a:srgbClr val="000000"/>
                </a:solidFill>
                <a:latin typeface="Times New Roman" panose="02020603050405020304" pitchFamily="18" charset="0"/>
                <a:cs typeface="Times New Roman" panose="02020603050405020304" pitchFamily="18" charset="0"/>
              </a:rPr>
              <a:t> M (</a:t>
            </a:r>
            <a:r>
              <a:rPr lang="en-US" sz="3000" dirty="0" err="1">
                <a:solidFill>
                  <a:srgbClr val="000000"/>
                </a:solidFill>
                <a:latin typeface="Times New Roman" panose="02020603050405020304" pitchFamily="18" charset="0"/>
                <a:cs typeface="Times New Roman" panose="02020603050405020304" pitchFamily="18" charset="0"/>
              </a:rPr>
              <a:t>kiểu</a:t>
            </a:r>
            <a:r>
              <a:rPr lang="en-US" sz="3000" dirty="0">
                <a:solidFill>
                  <a:srgbClr val="000000"/>
                </a:solidFill>
                <a:latin typeface="Times New Roman" panose="02020603050405020304" pitchFamily="18" charset="0"/>
                <a:cs typeface="Times New Roman" panose="02020603050405020304" pitchFamily="18" charset="0"/>
              </a:rPr>
              <a:t> 2</a:t>
            </a:r>
            <a:r>
              <a:rPr lang="en-US" sz="3000" dirty="0" smtClean="0">
                <a:solidFill>
                  <a:srgbClr val="000000"/>
                </a:solidFill>
                <a:latin typeface="Times New Roman" panose="02020603050405020304" pitchFamily="18" charset="0"/>
                <a:cs typeface="Times New Roman" panose="02020603050405020304" pitchFamily="18" charset="0"/>
              </a:rPr>
              <a:t>).</a:t>
            </a:r>
            <a:endParaRPr lang="en-US" sz="30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39271" y="2562398"/>
            <a:ext cx="8462682" cy="1477328"/>
          </a:xfrm>
          <a:prstGeom prst="rect">
            <a:avLst/>
          </a:prstGeom>
        </p:spPr>
        <p:txBody>
          <a:bodyPr wrap="square">
            <a:spAutoFit/>
          </a:bodyPr>
          <a:lstStyle/>
          <a:p>
            <a:pPr fontAlgn="base"/>
            <a:r>
              <a:rPr lang="vi-VN" sz="3000" dirty="0">
                <a:solidFill>
                  <a:srgbClr val="FF0000"/>
                </a:solidFill>
                <a:latin typeface="Times New Roman" panose="02020603050405020304" pitchFamily="18" charset="0"/>
                <a:cs typeface="Times New Roman" panose="02020603050405020304" pitchFamily="18" charset="0"/>
              </a:rPr>
              <a:t>Nét 1</a:t>
            </a:r>
            <a:r>
              <a:rPr lang="vi-VN" sz="3000" dirty="0">
                <a:latin typeface="Times New Roman" panose="02020603050405020304" pitchFamily="18" charset="0"/>
                <a:cs typeface="Times New Roman" panose="02020603050405020304" pitchFamily="18" charset="0"/>
              </a:rPr>
              <a:t>: Đặt bút trên </a:t>
            </a:r>
            <a:r>
              <a:rPr lang="en-US" sz="3000" dirty="0" smtClean="0">
                <a:latin typeface="Times New Roman" panose="02020603050405020304" pitchFamily="18" charset="0"/>
                <a:cs typeface="Times New Roman" panose="02020603050405020304" pitchFamily="18" charset="0"/>
              </a:rPr>
              <a:t>ĐK3</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viết nét móc hai đầu </a:t>
            </a:r>
            <a:r>
              <a:rPr lang="vi-VN" sz="3000" dirty="0" smtClean="0">
                <a:latin typeface="Times New Roman" panose="02020603050405020304" pitchFamily="18" charset="0"/>
                <a:cs typeface="Times New Roman" panose="02020603050405020304" pitchFamily="18" charset="0"/>
              </a:rPr>
              <a:t>trái</a:t>
            </a:r>
            <a:endParaRPr lang="en-US" sz="3000" dirty="0" smtClean="0">
              <a:latin typeface="Times New Roman" panose="02020603050405020304" pitchFamily="18" charset="0"/>
              <a:cs typeface="Times New Roman" panose="02020603050405020304" pitchFamily="18" charset="0"/>
            </a:endParaRPr>
          </a:p>
          <a:p>
            <a:pPr fontAlgn="base"/>
            <a:r>
              <a:rPr lang="en-US" sz="3000" dirty="0" smtClean="0">
                <a:latin typeface="Times New Roman" panose="02020603050405020304" pitchFamily="18" charset="0"/>
                <a:cs typeface="Times New Roman" panose="02020603050405020304" pitchFamily="18" charset="0"/>
              </a:rPr>
              <a:t>(</a:t>
            </a:r>
            <a:r>
              <a:rPr lang="vi-VN" sz="3000" dirty="0" smtClean="0">
                <a:latin typeface="Times New Roman" panose="02020603050405020304" pitchFamily="18" charset="0"/>
                <a:cs typeface="Times New Roman" panose="02020603050405020304" pitchFamily="18" charset="0"/>
              </a:rPr>
              <a:t>hai </a:t>
            </a:r>
            <a:r>
              <a:rPr lang="vi-VN" sz="3000" dirty="0">
                <a:latin typeface="Times New Roman" panose="02020603050405020304" pitchFamily="18" charset="0"/>
                <a:cs typeface="Times New Roman" panose="02020603050405020304" pitchFamily="18" charset="0"/>
              </a:rPr>
              <a:t>đầu đều lượn vào </a:t>
            </a:r>
            <a:r>
              <a:rPr lang="vi-VN" sz="3000" dirty="0" smtClean="0">
                <a:latin typeface="Times New Roman" panose="02020603050405020304" pitchFamily="18" charset="0"/>
                <a:cs typeface="Times New Roman" panose="02020603050405020304" pitchFamily="18" charset="0"/>
              </a:rPr>
              <a:t>trong</a:t>
            </a:r>
            <a:r>
              <a:rPr lang="en-US" sz="3000" dirty="0" smtClean="0">
                <a:latin typeface="Times New Roman" panose="02020603050405020304" pitchFamily="18" charset="0"/>
                <a:cs typeface="Times New Roman" panose="02020603050405020304" pitchFamily="18" charset="0"/>
              </a:rPr>
              <a:t>)</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Dừng bút ở </a:t>
            </a:r>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p>
          <a:p>
            <a:pPr fontAlgn="base"/>
            <a:r>
              <a:rPr lang="en-US" sz="3000" dirty="0" err="1" smtClean="0">
                <a:latin typeface="Times New Roman" panose="02020603050405020304" pitchFamily="18" charset="0"/>
                <a:cs typeface="Times New Roman" panose="02020603050405020304" pitchFamily="18" charset="0"/>
              </a:rPr>
              <a:t>giữa</a:t>
            </a:r>
            <a:r>
              <a:rPr lang="en-US" sz="3000" dirty="0" smtClean="0">
                <a:latin typeface="Times New Roman" panose="02020603050405020304" pitchFamily="18" charset="0"/>
                <a:cs typeface="Times New Roman" panose="02020603050405020304" pitchFamily="18" charset="0"/>
              </a:rPr>
              <a:t> ĐK1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ĐK2</a:t>
            </a:r>
            <a:r>
              <a:rPr lang="vi-VN" sz="3000" dirty="0" smtClean="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p:txBody>
      </p:sp>
      <p:sp>
        <p:nvSpPr>
          <p:cNvPr id="6" name="Rectangle 5"/>
          <p:cNvSpPr/>
          <p:nvPr/>
        </p:nvSpPr>
        <p:spPr>
          <a:xfrm>
            <a:off x="439271" y="1905480"/>
            <a:ext cx="6340004" cy="553998"/>
          </a:xfrm>
          <a:prstGeom prst="rect">
            <a:avLst/>
          </a:prstGeom>
        </p:spPr>
        <p:txBody>
          <a:bodyPr wrap="square">
            <a:spAutoFit/>
          </a:bodyPr>
          <a:lstStyle/>
          <a:p>
            <a:r>
              <a:rPr lang="en-US" sz="3000" u="sng" dirty="0" smtClean="0">
                <a:latin typeface="Times New Roman" panose="02020603050405020304" pitchFamily="18" charset="0"/>
                <a:cs typeface="Times New Roman" panose="02020603050405020304" pitchFamily="18" charset="0"/>
              </a:rPr>
              <a:t>*</a:t>
            </a:r>
            <a:r>
              <a:rPr lang="en-US" sz="3000" u="sng" dirty="0" err="1" smtClean="0">
                <a:latin typeface="Times New Roman" panose="02020603050405020304" pitchFamily="18" charset="0"/>
                <a:cs typeface="Times New Roman" panose="02020603050405020304" pitchFamily="18" charset="0"/>
              </a:rPr>
              <a:t>Cách</a:t>
            </a:r>
            <a:r>
              <a:rPr lang="en-US" sz="3000" u="sng" dirty="0" smtClean="0">
                <a:latin typeface="Times New Roman" panose="02020603050405020304" pitchFamily="18" charset="0"/>
                <a:cs typeface="Times New Roman" panose="02020603050405020304" pitchFamily="18" charset="0"/>
              </a:rPr>
              <a:t> </a:t>
            </a:r>
            <a:r>
              <a:rPr lang="en-US" sz="3000" u="sng" dirty="0" err="1" smtClean="0">
                <a:latin typeface="Times New Roman" panose="02020603050405020304" pitchFamily="18" charset="0"/>
                <a:cs typeface="Times New Roman" panose="02020603050405020304" pitchFamily="18" charset="0"/>
              </a:rPr>
              <a:t>viết</a:t>
            </a:r>
            <a:r>
              <a:rPr lang="en-US" sz="3000" u="sng" dirty="0" smtClean="0">
                <a:latin typeface="Times New Roman" panose="02020603050405020304" pitchFamily="18" charset="0"/>
                <a:cs typeface="Times New Roman" panose="02020603050405020304" pitchFamily="18" charset="0"/>
              </a:rPr>
              <a:t>:</a:t>
            </a:r>
            <a:endParaRPr lang="en-US" sz="3000" u="sng" dirty="0">
              <a:latin typeface="Times New Roman" panose="02020603050405020304" pitchFamily="18" charset="0"/>
              <a:cs typeface="Times New Roman" panose="02020603050405020304" pitchFamily="18" charset="0"/>
            </a:endParaRPr>
          </a:p>
        </p:txBody>
      </p:sp>
      <p:sp>
        <p:nvSpPr>
          <p:cNvPr id="7" name="Rectangle 6"/>
          <p:cNvSpPr/>
          <p:nvPr/>
        </p:nvSpPr>
        <p:spPr>
          <a:xfrm>
            <a:off x="439271" y="4154197"/>
            <a:ext cx="10869705" cy="1477328"/>
          </a:xfrm>
          <a:prstGeom prst="rect">
            <a:avLst/>
          </a:prstGeom>
        </p:spPr>
        <p:txBody>
          <a:bodyPr wrap="square">
            <a:spAutoFit/>
          </a:bodyPr>
          <a:lstStyle/>
          <a:p>
            <a:pPr fontAlgn="base"/>
            <a:r>
              <a:rPr lang="vi-VN" sz="3000" dirty="0" smtClean="0">
                <a:solidFill>
                  <a:srgbClr val="FF0000"/>
                </a:solidFill>
                <a:latin typeface="Times New Roman" panose="02020603050405020304" pitchFamily="18" charset="0"/>
                <a:cs typeface="Times New Roman" panose="02020603050405020304" pitchFamily="18" charset="0"/>
              </a:rPr>
              <a:t>Nét </a:t>
            </a:r>
            <a:r>
              <a:rPr lang="vi-VN" sz="3000" dirty="0">
                <a:solidFill>
                  <a:srgbClr val="FF0000"/>
                </a:solidFill>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Từ điểm dừng bút của nét 1, lia bút lên đoạn nét móc ở </a:t>
            </a:r>
            <a:r>
              <a:rPr lang="en-US" sz="3000" dirty="0" smtClean="0">
                <a:latin typeface="Times New Roman" panose="02020603050405020304" pitchFamily="18" charset="0"/>
                <a:cs typeface="Times New Roman" panose="02020603050405020304" pitchFamily="18" charset="0"/>
              </a:rPr>
              <a:t>ĐK3,</a:t>
            </a:r>
            <a:r>
              <a:rPr lang="vi-VN" sz="3000" dirty="0" smtClean="0">
                <a:latin typeface="Times New Roman" panose="02020603050405020304" pitchFamily="18" charset="0"/>
                <a:cs typeface="Times New Roman" panose="02020603050405020304" pitchFamily="18" charset="0"/>
              </a:rPr>
              <a:t> viết </a:t>
            </a:r>
            <a:r>
              <a:rPr lang="vi-VN" sz="3000" dirty="0">
                <a:latin typeface="Times New Roman" panose="02020603050405020304" pitchFamily="18" charset="0"/>
                <a:cs typeface="Times New Roman" panose="02020603050405020304" pitchFamily="18" charset="0"/>
              </a:rPr>
              <a:t>nét lượn ngang rồi chuyển hướng đầu bút trở lại để viết tiếp nét cong trái. Dừng bút ở </a:t>
            </a:r>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giữa</a:t>
            </a:r>
            <a:r>
              <a:rPr lang="en-US" sz="3000" dirty="0" smtClean="0">
                <a:latin typeface="Times New Roman" panose="02020603050405020304" pitchFamily="18" charset="0"/>
                <a:cs typeface="Times New Roman" panose="02020603050405020304" pitchFamily="18" charset="0"/>
              </a:rPr>
              <a:t> ĐK1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ĐK2</a:t>
            </a:r>
            <a:r>
              <a:rPr lang="vi-VN" sz="3000" dirty="0" smtClean="0">
                <a:latin typeface="Times New Roman" panose="02020603050405020304" pitchFamily="18" charset="0"/>
                <a:cs typeface="Times New Roman" panose="02020603050405020304" pitchFamily="18" charset="0"/>
              </a:rPr>
              <a:t>.</a:t>
            </a:r>
            <a:endParaRPr lang="vi-VN" sz="30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73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y2meta.com - Tuần 33 Ôn tập chữ A, M, N kiểu 2 - TV2 - KNTTVCS(360p)">
            <a:hlinkClick r:id="" action="ppaction://media"/>
          </p:cNvPr>
          <p:cNvPicPr>
            <a:picLocks noChangeAspect="1"/>
          </p:cNvPicPr>
          <p:nvPr>
            <a:videoFile r:link="rId1"/>
            <p:extLst>
              <p:ext uri="{DAA4B4D4-6D71-4841-9C94-3DE7FCFB9230}">
                <p14:media xmlns:p14="http://schemas.microsoft.com/office/powerpoint/2010/main" r:embed="rId2">
                  <p14:trim end="12515.151"/>
                </p14:media>
              </p:ext>
            </p:extLst>
          </p:nvPr>
        </p:nvPicPr>
        <p:blipFill>
          <a:blip r:embed="rId4"/>
          <a:stretch>
            <a:fillRect/>
          </a:stretch>
        </p:blipFill>
        <p:spPr>
          <a:xfrm>
            <a:off x="477295" y="343715"/>
            <a:ext cx="11422132" cy="6125135"/>
          </a:xfrm>
          <a:prstGeom prst="rect">
            <a:avLst/>
          </a:prstGeom>
        </p:spPr>
      </p:pic>
    </p:spTree>
    <p:extLst>
      <p:ext uri="{BB962C8B-B14F-4D97-AF65-F5344CB8AC3E}">
        <p14:creationId xmlns:p14="http://schemas.microsoft.com/office/powerpoint/2010/main" val="1666741876"/>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89367" y="195486"/>
            <a:ext cx="5041895" cy="523212"/>
          </a:xfrm>
          <a:prstGeom prst="rect">
            <a:avLst/>
          </a:prstGeom>
          <a:noFill/>
        </p:spPr>
        <p:txBody>
          <a:bodyPr wrap="square" lIns="91432" tIns="45716" rIns="91432" bIns="45716"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lang="vi-VN" sz="28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4805" t="35318" r="3253" b="54825"/>
          <a:stretch/>
        </p:blipFill>
        <p:spPr>
          <a:xfrm>
            <a:off x="820270" y="820270"/>
            <a:ext cx="10381131" cy="1438835"/>
          </a:xfrm>
          <a:prstGeom prst="rect">
            <a:avLst/>
          </a:prstGeom>
        </p:spPr>
      </p:pic>
      <p:sp>
        <p:nvSpPr>
          <p:cNvPr id="17" name="Rectangle 16"/>
          <p:cNvSpPr/>
          <p:nvPr/>
        </p:nvSpPr>
        <p:spPr>
          <a:xfrm>
            <a:off x="691073" y="2565115"/>
            <a:ext cx="7553671" cy="523220"/>
          </a:xfrm>
          <a:prstGeom prst="rect">
            <a:avLst/>
          </a:prstGeom>
        </p:spPr>
        <p:txBody>
          <a:bodyPr wrap="none">
            <a:spAutoFit/>
          </a:bodyPr>
          <a:lstStyle/>
          <a:p>
            <a:r>
              <a:rPr lang="en-US" sz="2800" dirty="0">
                <a:solidFill>
                  <a:srgbClr val="0000CC"/>
                </a:solidFill>
                <a:latin typeface="Times New Roman" panose="02020603050405020304" pitchFamily="18" charset="0"/>
                <a:ea typeface="Calibri" panose="020F0502020204030204" pitchFamily="34" charset="0"/>
              </a:rPr>
              <a:t>Câu </a:t>
            </a:r>
            <a:r>
              <a:rPr lang="en-US" sz="2800" dirty="0" err="1" smtClean="0">
                <a:solidFill>
                  <a:srgbClr val="0000CC"/>
                </a:solidFill>
                <a:latin typeface="Times New Roman" panose="02020603050405020304" pitchFamily="18" charset="0"/>
                <a:ea typeface="Calibri" panose="020F0502020204030204" pitchFamily="34" charset="0"/>
              </a:rPr>
              <a:t>thành</a:t>
            </a:r>
            <a:r>
              <a:rPr lang="en-US" sz="2800" dirty="0" smtClean="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ngữ</a:t>
            </a:r>
            <a:r>
              <a:rPr lang="en-US" sz="2800" dirty="0">
                <a:solidFill>
                  <a:srgbClr val="0000CC"/>
                </a:solidFill>
                <a:latin typeface="Times New Roman" panose="02020603050405020304" pitchFamily="18" charset="0"/>
                <a:ea typeface="Calibri" panose="020F0502020204030204" pitchFamily="34" charset="0"/>
              </a:rPr>
              <a:t> ý </a:t>
            </a:r>
            <a:r>
              <a:rPr lang="en-US" sz="2800" dirty="0" err="1">
                <a:solidFill>
                  <a:srgbClr val="0000CC"/>
                </a:solidFill>
                <a:latin typeface="Times New Roman" panose="02020603050405020304" pitchFamily="18" charset="0"/>
                <a:ea typeface="Calibri" panose="020F0502020204030204" pitchFamily="34" charset="0"/>
              </a:rPr>
              <a:t>nói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tất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mọi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đều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đoàn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smtClean="0">
                <a:solidFill>
                  <a:srgbClr val="0000CC"/>
                </a:solidFill>
                <a:latin typeface="Times New Roman" panose="02020603050405020304" pitchFamily="18" charset="0"/>
                <a:ea typeface="Calibri" panose="020F0502020204030204" pitchFamily="34" charset="0"/>
              </a:rPr>
              <a:t>kết</a:t>
            </a:r>
            <a:r>
              <a:rPr lang="en-US" sz="2800" dirty="0" smtClean="0">
                <a:solidFill>
                  <a:srgbClr val="0000CC"/>
                </a:solidFill>
                <a:latin typeface="Times New Roman" panose="02020603050405020304" pitchFamily="18" charset="0"/>
                <a:ea typeface="Calibri" panose="020F0502020204030204" pitchFamily="34" charset="0"/>
              </a:rPr>
              <a:t>.</a:t>
            </a:r>
            <a:endParaRPr lang="en-US" sz="2800" dirty="0">
              <a:solidFill>
                <a:srgbClr val="0000CC"/>
              </a:solidFill>
            </a:endParaRPr>
          </a:p>
        </p:txBody>
      </p:sp>
      <p:sp>
        <p:nvSpPr>
          <p:cNvPr id="18" name="Text Box 70"/>
          <p:cNvSpPr txBox="1">
            <a:spLocks noChangeArrowheads="1"/>
          </p:cNvSpPr>
          <p:nvPr/>
        </p:nvSpPr>
        <p:spPr bwMode="auto">
          <a:xfrm>
            <a:off x="691073" y="2540465"/>
            <a:ext cx="7651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vi-VN" altLang="en-US" sz="2800" dirty="0" smtClean="0">
                <a:cs typeface="Times New Roman" panose="02020603050405020304" pitchFamily="18" charset="0"/>
              </a:rPr>
              <a:t>Câu </a:t>
            </a:r>
            <a:r>
              <a:rPr lang="vi-VN" altLang="en-US" sz="2800" dirty="0">
                <a:cs typeface="Times New Roman" panose="02020603050405020304" pitchFamily="18" charset="0"/>
              </a:rPr>
              <a:t>thành ngữ này muốn nói điều gì?</a:t>
            </a:r>
            <a:endParaRPr lang="en-US" altLang="en-US" sz="2800" dirty="0">
              <a:cs typeface="Times New Roman" panose="02020603050405020304" pitchFamily="18" charset="0"/>
            </a:endParaRPr>
          </a:p>
        </p:txBody>
      </p:sp>
      <p:sp>
        <p:nvSpPr>
          <p:cNvPr id="19" name="Text Box 70"/>
          <p:cNvSpPr txBox="1">
            <a:spLocks noChangeArrowheads="1"/>
          </p:cNvSpPr>
          <p:nvPr/>
        </p:nvSpPr>
        <p:spPr bwMode="auto">
          <a:xfrm>
            <a:off x="582496" y="2540465"/>
            <a:ext cx="6691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vi-VN" altLang="en-US" sz="2800" dirty="0" smtClean="0">
                <a:cs typeface="Times New Roman" panose="02020603050405020304" pitchFamily="18" charset="0"/>
              </a:rPr>
              <a:t>Trong </a:t>
            </a:r>
            <a:r>
              <a:rPr lang="vi-VN" altLang="en-US" sz="2800" dirty="0">
                <a:cs typeface="Times New Roman" panose="02020603050405020304" pitchFamily="18" charset="0"/>
              </a:rPr>
              <a:t>câu, chữ nào chứa chữ hoa </a:t>
            </a:r>
            <a:r>
              <a:rPr lang="en-US" altLang="en-US" sz="2800" b="1" dirty="0" smtClean="0">
                <a:cs typeface="Times New Roman" panose="02020603050405020304" pitchFamily="18" charset="0"/>
              </a:rPr>
              <a:t>N</a:t>
            </a:r>
            <a:r>
              <a:rPr lang="vi-VN" altLang="en-US" sz="2800" dirty="0" smtClean="0">
                <a:cs typeface="Times New Roman" panose="02020603050405020304" pitchFamily="18" charset="0"/>
              </a:rPr>
              <a:t> </a:t>
            </a:r>
            <a:r>
              <a:rPr lang="vi-VN" altLang="en-US" sz="2800" dirty="0" smtClean="0">
                <a:cs typeface="Times New Roman" panose="02020603050405020304" pitchFamily="18" charset="0"/>
              </a:rPr>
              <a:t>kiểu 2</a:t>
            </a:r>
            <a:r>
              <a:rPr lang="en-US" altLang="en-US" sz="2800" dirty="0" smtClean="0">
                <a:cs typeface="Times New Roman" panose="02020603050405020304" pitchFamily="18" charset="0"/>
              </a:rPr>
              <a:t> ? </a:t>
            </a:r>
            <a:endParaRPr lang="en-US" altLang="en-US" sz="2800" dirty="0">
              <a:cs typeface="Times New Roman" panose="02020603050405020304" pitchFamily="18" charset="0"/>
            </a:endParaRPr>
          </a:p>
        </p:txBody>
      </p:sp>
      <p:sp>
        <p:nvSpPr>
          <p:cNvPr id="20" name="Text Box 70"/>
          <p:cNvSpPr txBox="1">
            <a:spLocks noChangeArrowheads="1"/>
          </p:cNvSpPr>
          <p:nvPr/>
        </p:nvSpPr>
        <p:spPr bwMode="auto">
          <a:xfrm>
            <a:off x="593069" y="2514318"/>
            <a:ext cx="6691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Muôn</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chứa</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hoa</a:t>
            </a:r>
            <a:r>
              <a:rPr lang="en-US" altLang="en-US" sz="2800" dirty="0" smtClean="0">
                <a:solidFill>
                  <a:srgbClr val="0000CC"/>
                </a:solidFill>
                <a:cs typeface="Times New Roman" panose="02020603050405020304" pitchFamily="18" charset="0"/>
              </a:rPr>
              <a:t> N </a:t>
            </a:r>
            <a:r>
              <a:rPr lang="en-US" altLang="en-US" sz="2800" dirty="0" err="1" smtClean="0">
                <a:solidFill>
                  <a:srgbClr val="0000CC"/>
                </a:solidFill>
                <a:cs typeface="Times New Roman" panose="02020603050405020304" pitchFamily="18" charset="0"/>
              </a:rPr>
              <a:t>kiểu</a:t>
            </a:r>
            <a:r>
              <a:rPr lang="en-US" altLang="en-US" sz="2800" dirty="0" smtClean="0">
                <a:solidFill>
                  <a:srgbClr val="0000CC"/>
                </a:solidFill>
                <a:cs typeface="Times New Roman" panose="02020603050405020304" pitchFamily="18" charset="0"/>
              </a:rPr>
              <a:t> 2.</a:t>
            </a:r>
            <a:endParaRPr lang="en-US" altLang="en-US" sz="2800" dirty="0">
              <a:solidFill>
                <a:srgbClr val="0000CC"/>
              </a:solidFill>
              <a:cs typeface="Times New Roman" panose="02020603050405020304" pitchFamily="18" charset="0"/>
            </a:endParaRPr>
          </a:p>
        </p:txBody>
      </p:sp>
      <p:sp>
        <p:nvSpPr>
          <p:cNvPr id="21" name="Text Box 70"/>
          <p:cNvSpPr txBox="1">
            <a:spLocks noChangeArrowheads="1"/>
          </p:cNvSpPr>
          <p:nvPr/>
        </p:nvSpPr>
        <p:spPr bwMode="auto">
          <a:xfrm>
            <a:off x="522491" y="3112985"/>
            <a:ext cx="7820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Những</a:t>
            </a:r>
            <a:r>
              <a:rPr lang="en-US" altLang="en-US" sz="2800" dirty="0" smtClean="0">
                <a:cs typeface="Times New Roman" panose="02020603050405020304" pitchFamily="18" charset="0"/>
              </a:rPr>
              <a:t> con </a:t>
            </a:r>
            <a:r>
              <a:rPr lang="en-US" altLang="en-US" sz="2800" dirty="0" err="1" smtClean="0">
                <a:cs typeface="Times New Roman" panose="02020603050405020304" pitchFamily="18" charset="0"/>
              </a:rPr>
              <a:t>chữ</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nào</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cao</a:t>
            </a:r>
            <a:r>
              <a:rPr lang="en-US" altLang="en-US" sz="2800" dirty="0" smtClean="0">
                <a:cs typeface="Times New Roman" panose="02020603050405020304" pitchFamily="18" charset="0"/>
              </a:rPr>
              <a:t> 2,5 li ?</a:t>
            </a:r>
            <a:endParaRPr lang="en-US" altLang="en-US" sz="2800" dirty="0">
              <a:cs typeface="Times New Roman" panose="02020603050405020304" pitchFamily="18" charset="0"/>
            </a:endParaRPr>
          </a:p>
        </p:txBody>
      </p:sp>
      <p:sp>
        <p:nvSpPr>
          <p:cNvPr id="22" name="Text Box 70"/>
          <p:cNvSpPr txBox="1">
            <a:spLocks noChangeArrowheads="1"/>
          </p:cNvSpPr>
          <p:nvPr/>
        </p:nvSpPr>
        <p:spPr bwMode="auto">
          <a:xfrm>
            <a:off x="489367" y="3636205"/>
            <a:ext cx="7820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Những</a:t>
            </a:r>
            <a:r>
              <a:rPr lang="en-US" altLang="en-US" sz="2800" dirty="0" smtClean="0">
                <a:cs typeface="Times New Roman" panose="02020603050405020304" pitchFamily="18" charset="0"/>
              </a:rPr>
              <a:t> con </a:t>
            </a:r>
            <a:r>
              <a:rPr lang="en-US" altLang="en-US" sz="2800" dirty="0" err="1" smtClean="0">
                <a:cs typeface="Times New Roman" panose="02020603050405020304" pitchFamily="18" charset="0"/>
              </a:rPr>
              <a:t>chữ</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còn</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lại</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cao</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mấy</a:t>
            </a:r>
            <a:r>
              <a:rPr lang="en-US" altLang="en-US" sz="2800" dirty="0" smtClean="0">
                <a:cs typeface="Times New Roman" panose="02020603050405020304" pitchFamily="18" charset="0"/>
              </a:rPr>
              <a:t> li ?</a:t>
            </a:r>
            <a:endParaRPr lang="en-US" altLang="en-US" sz="2800" dirty="0">
              <a:cs typeface="Times New Roman" panose="02020603050405020304" pitchFamily="18" charset="0"/>
            </a:endParaRPr>
          </a:p>
        </p:txBody>
      </p:sp>
      <p:sp>
        <p:nvSpPr>
          <p:cNvPr id="23" name="Text Box 70"/>
          <p:cNvSpPr txBox="1">
            <a:spLocks noChangeArrowheads="1"/>
          </p:cNvSpPr>
          <p:nvPr/>
        </p:nvSpPr>
        <p:spPr bwMode="auto">
          <a:xfrm>
            <a:off x="392088" y="4673142"/>
            <a:ext cx="7852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en-US" altLang="en-US" sz="2800" dirty="0" smtClean="0">
                <a:cs typeface="Times New Roman" panose="02020603050405020304" pitchFamily="18" charset="0"/>
              </a:rPr>
              <a:t>- </a:t>
            </a:r>
            <a:r>
              <a:rPr lang="vi-VN" altLang="en-US" sz="2800" dirty="0" smtClean="0">
                <a:cs typeface="Times New Roman" panose="02020603050405020304" pitchFamily="18" charset="0"/>
              </a:rPr>
              <a:t>Khoảng </a:t>
            </a:r>
            <a:r>
              <a:rPr lang="vi-VN" altLang="en-US" sz="2800" dirty="0">
                <a:cs typeface="Times New Roman" panose="02020603050405020304" pitchFamily="18" charset="0"/>
              </a:rPr>
              <a:t>cách giữa các chữ ghi tiếng </a:t>
            </a:r>
            <a:r>
              <a:rPr lang="vi-VN" altLang="en-US" sz="2800" dirty="0" smtClean="0">
                <a:cs typeface="Times New Roman" panose="02020603050405020304" pitchFamily="18" charset="0"/>
              </a:rPr>
              <a:t>viết </a:t>
            </a:r>
            <a:r>
              <a:rPr lang="vi-VN" altLang="en-US" sz="2800" dirty="0">
                <a:cs typeface="Times New Roman" panose="02020603050405020304" pitchFamily="18" charset="0"/>
              </a:rPr>
              <a:t>thế nào?</a:t>
            </a:r>
            <a:endParaRPr lang="en-US" altLang="en-US" sz="2800" dirty="0">
              <a:cs typeface="Times New Roman" panose="02020603050405020304" pitchFamily="18" charset="0"/>
            </a:endParaRPr>
          </a:p>
        </p:txBody>
      </p:sp>
      <p:sp>
        <p:nvSpPr>
          <p:cNvPr id="24" name="Text Box 70"/>
          <p:cNvSpPr txBox="1">
            <a:spLocks noChangeArrowheads="1"/>
          </p:cNvSpPr>
          <p:nvPr/>
        </p:nvSpPr>
        <p:spPr bwMode="auto">
          <a:xfrm>
            <a:off x="392088" y="5245662"/>
            <a:ext cx="7852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en-US" altLang="en-US" sz="2800" dirty="0" smtClean="0">
                <a:solidFill>
                  <a:srgbClr val="0000FF"/>
                </a:solidFill>
                <a:cs typeface="Times New Roman" panose="02020603050405020304" pitchFamily="18" charset="0"/>
              </a:rPr>
              <a:t>- </a:t>
            </a:r>
            <a:r>
              <a:rPr lang="vi-VN" altLang="en-US" sz="2800" dirty="0" smtClean="0">
                <a:solidFill>
                  <a:srgbClr val="0000FF"/>
                </a:solidFill>
                <a:cs typeface="Times New Roman" panose="02020603050405020304" pitchFamily="18" charset="0"/>
              </a:rPr>
              <a:t>Khoảng </a:t>
            </a:r>
            <a:r>
              <a:rPr lang="vi-VN" altLang="en-US" sz="2800" dirty="0">
                <a:solidFill>
                  <a:srgbClr val="0000FF"/>
                </a:solidFill>
                <a:cs typeface="Times New Roman" panose="02020603050405020304" pitchFamily="18" charset="0"/>
              </a:rPr>
              <a:t>cách giữa các chữ ghi </a:t>
            </a:r>
            <a:r>
              <a:rPr lang="vi-VN" altLang="en-US" sz="2800" dirty="0" smtClean="0">
                <a:solidFill>
                  <a:srgbClr val="0000FF"/>
                </a:solidFill>
                <a:cs typeface="Times New Roman" panose="02020603050405020304" pitchFamily="18" charset="0"/>
              </a:rPr>
              <a:t>tiếng</a:t>
            </a:r>
            <a:r>
              <a:rPr lang="en-US" altLang="en-US" sz="2800" dirty="0" smtClean="0">
                <a:solidFill>
                  <a:srgbClr val="0000FF"/>
                </a:solidFill>
                <a:cs typeface="Times New Roman" panose="02020603050405020304" pitchFamily="18" charset="0"/>
              </a:rPr>
              <a:t> </a:t>
            </a:r>
            <a:r>
              <a:rPr lang="en-US" altLang="en-US" sz="2800" dirty="0" err="1" smtClean="0">
                <a:solidFill>
                  <a:srgbClr val="0000FF"/>
                </a:solidFill>
                <a:cs typeface="Times New Roman" panose="02020603050405020304" pitchFamily="18" charset="0"/>
              </a:rPr>
              <a:t>là</a:t>
            </a:r>
            <a:r>
              <a:rPr lang="en-US" altLang="en-US" sz="2800" dirty="0" smtClean="0">
                <a:solidFill>
                  <a:srgbClr val="0000FF"/>
                </a:solidFill>
                <a:cs typeface="Times New Roman" panose="02020603050405020304" pitchFamily="18" charset="0"/>
              </a:rPr>
              <a:t> 1 con </a:t>
            </a:r>
            <a:r>
              <a:rPr lang="en-US" altLang="en-US" sz="2800" dirty="0" err="1" smtClean="0">
                <a:solidFill>
                  <a:srgbClr val="0000FF"/>
                </a:solidFill>
                <a:cs typeface="Times New Roman" panose="02020603050405020304" pitchFamily="18" charset="0"/>
              </a:rPr>
              <a:t>chữ</a:t>
            </a:r>
            <a:r>
              <a:rPr lang="en-US" altLang="en-US" sz="2800" dirty="0" smtClean="0">
                <a:solidFill>
                  <a:srgbClr val="0000FF"/>
                </a:solidFill>
                <a:cs typeface="Times New Roman" panose="02020603050405020304" pitchFamily="18" charset="0"/>
              </a:rPr>
              <a:t> </a:t>
            </a:r>
            <a:r>
              <a:rPr lang="en-US" altLang="en-US" sz="2800" dirty="0" smtClean="0">
                <a:solidFill>
                  <a:srgbClr val="0000FF"/>
                </a:solidFill>
                <a:cs typeface="Times New Roman" panose="02020603050405020304" pitchFamily="18" charset="0"/>
              </a:rPr>
              <a:t>o.</a:t>
            </a:r>
            <a:endParaRPr lang="en-US" altLang="en-US" sz="2800" dirty="0">
              <a:solidFill>
                <a:srgbClr val="0000FF"/>
              </a:solidFill>
              <a:cs typeface="Times New Roman" panose="02020603050405020304" pitchFamily="18" charset="0"/>
            </a:endParaRPr>
          </a:p>
        </p:txBody>
      </p:sp>
      <p:sp>
        <p:nvSpPr>
          <p:cNvPr id="25" name="Text Box 70"/>
          <p:cNvSpPr txBox="1">
            <a:spLocks noChangeArrowheads="1"/>
          </p:cNvSpPr>
          <p:nvPr/>
        </p:nvSpPr>
        <p:spPr bwMode="auto">
          <a:xfrm>
            <a:off x="5379085" y="3112985"/>
            <a:ext cx="1263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en-US" altLang="en-US" sz="2800" dirty="0" smtClean="0">
                <a:solidFill>
                  <a:srgbClr val="0000CC"/>
                </a:solidFill>
                <a:cs typeface="Times New Roman" panose="02020603050405020304" pitchFamily="18" charset="0"/>
              </a:rPr>
              <a:t>M, g, h</a:t>
            </a:r>
            <a:endParaRPr lang="en-US" altLang="en-US" sz="2800" dirty="0">
              <a:solidFill>
                <a:srgbClr val="0000CC"/>
              </a:solidFill>
              <a:cs typeface="Times New Roman" panose="02020603050405020304" pitchFamily="18" charset="0"/>
            </a:endParaRPr>
          </a:p>
        </p:txBody>
      </p:sp>
      <p:sp>
        <p:nvSpPr>
          <p:cNvPr id="26" name="Text Box 70"/>
          <p:cNvSpPr txBox="1">
            <a:spLocks noChangeArrowheads="1"/>
          </p:cNvSpPr>
          <p:nvPr/>
        </p:nvSpPr>
        <p:spPr bwMode="auto">
          <a:xfrm>
            <a:off x="682176" y="4130172"/>
            <a:ext cx="7820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defTabSz="914400" fontAlgn="base">
              <a:spcBef>
                <a:spcPct val="50000"/>
              </a:spcBef>
              <a:spcAft>
                <a:spcPct val="0"/>
              </a:spcAft>
            </a:pPr>
            <a:r>
              <a:rPr lang="en-US" altLang="en-US" sz="2800" dirty="0" smtClean="0">
                <a:solidFill>
                  <a:srgbClr val="0000CC"/>
                </a:solidFill>
                <a:cs typeface="Times New Roman" panose="02020603050405020304" pitchFamily="18" charset="0"/>
              </a:rPr>
              <a:t>Con </a:t>
            </a: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t </a:t>
            </a:r>
            <a:r>
              <a:rPr lang="en-US" altLang="en-US" sz="2800" dirty="0" err="1" smtClean="0">
                <a:solidFill>
                  <a:srgbClr val="0000CC"/>
                </a:solidFill>
                <a:cs typeface="Times New Roman" panose="02020603050405020304" pitchFamily="18" charset="0"/>
              </a:rPr>
              <a:t>cao</a:t>
            </a:r>
            <a:r>
              <a:rPr lang="en-US" altLang="en-US" sz="2800" dirty="0" smtClean="0">
                <a:solidFill>
                  <a:srgbClr val="0000CC"/>
                </a:solidFill>
                <a:cs typeface="Times New Roman" panose="02020603050405020304" pitchFamily="18" charset="0"/>
              </a:rPr>
              <a:t> 1,5 li, </a:t>
            </a:r>
            <a:r>
              <a:rPr lang="en-US" altLang="en-US" sz="2800" dirty="0" err="1" smtClean="0">
                <a:solidFill>
                  <a:srgbClr val="0000CC"/>
                </a:solidFill>
                <a:cs typeface="Times New Roman" panose="02020603050405020304" pitchFamily="18" charset="0"/>
              </a:rPr>
              <a:t>các</a:t>
            </a:r>
            <a:r>
              <a:rPr lang="en-US" altLang="en-US" sz="2800" dirty="0" smtClean="0">
                <a:solidFill>
                  <a:srgbClr val="0000CC"/>
                </a:solidFill>
                <a:cs typeface="Times New Roman" panose="02020603050405020304" pitchFamily="18" charset="0"/>
              </a:rPr>
              <a:t> con </a:t>
            </a: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còn</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lại</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cao</a:t>
            </a:r>
            <a:r>
              <a:rPr lang="en-US" altLang="en-US" sz="2800" dirty="0" smtClean="0">
                <a:solidFill>
                  <a:srgbClr val="0000CC"/>
                </a:solidFill>
                <a:cs typeface="Times New Roman" panose="02020603050405020304" pitchFamily="18" charset="0"/>
              </a:rPr>
              <a:t> 1 li.</a:t>
            </a:r>
            <a:endParaRPr lang="en-US" altLang="en-US" sz="2800" dirty="0">
              <a:solidFill>
                <a:srgbClr val="0000CC"/>
              </a:solidFill>
              <a:cs typeface="Times New Roman" panose="02020603050405020304" pitchFamily="18" charset="0"/>
            </a:endParaRPr>
          </a:p>
        </p:txBody>
      </p:sp>
    </p:spTree>
    <p:extLst>
      <p:ext uri="{BB962C8B-B14F-4D97-AF65-F5344CB8AC3E}">
        <p14:creationId xmlns:p14="http://schemas.microsoft.com/office/powerpoint/2010/main" val="1572444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grpId="1" nodeType="clickEffect">
                                  <p:stCondLst>
                                    <p:cond delay="0"/>
                                  </p:stCondLst>
                                  <p:childTnLst>
                                    <p:animEffect transition="out" filter="box(out)">
                                      <p:cBhvr>
                                        <p:cTn id="29" dur="2000"/>
                                        <p:tgtEl>
                                          <p:spTgt spid="19"/>
                                        </p:tgtEl>
                                      </p:cBhvr>
                                    </p:animEffect>
                                    <p:set>
                                      <p:cBhvr>
                                        <p:cTn id="30" dur="1" fill="hold">
                                          <p:stCondLst>
                                            <p:cond delay="19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 presetClass="exit" presetSubtype="32" fill="hold" grpId="1" nodeType="clickEffect">
                                  <p:stCondLst>
                                    <p:cond delay="0"/>
                                  </p:stCondLst>
                                  <p:childTnLst>
                                    <p:animEffect transition="out" filter="box(out)">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21" grpId="0"/>
      <p:bldP spid="22" grpId="0"/>
      <p:bldP spid="23" grpId="0"/>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412" y="147918"/>
            <a:ext cx="6157378" cy="6548718"/>
          </a:xfrm>
          <a:prstGeom prst="rect">
            <a:avLst/>
          </a:prstGeom>
        </p:spPr>
      </p:pic>
      <p:sp>
        <p:nvSpPr>
          <p:cNvPr id="17" name="TextBox 16"/>
          <p:cNvSpPr txBox="1"/>
          <p:nvPr/>
        </p:nvSpPr>
        <p:spPr>
          <a:xfrm>
            <a:off x="561675" y="147918"/>
            <a:ext cx="2679066" cy="523212"/>
          </a:xfrm>
          <a:prstGeom prst="rect">
            <a:avLst/>
          </a:prstGeom>
          <a:noFill/>
        </p:spPr>
        <p:txBody>
          <a:bodyPr wrap="square" lIns="91432" tIns="45716" rIns="91432" bIns="45716" rtlCol="0">
            <a:spAutoFit/>
          </a:bodyPr>
          <a:lstStyle/>
          <a:p>
            <a:pPr algn="just"/>
            <a:r>
              <a:rPr lang="en-US" sz="2800" b="1" dirty="0">
                <a:latin typeface="Times New Roman" panose="02020603050405020304" pitchFamily="18" charset="0"/>
                <a:cs typeface="Times New Roman" panose="02020603050405020304" pitchFamily="18" charset="0"/>
              </a:rPr>
              <a:t>3</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vở</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366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Administrator\Desktop\hinh-nen-Powerpoint-32.jpg">
            <a:extLst>
              <a:ext uri="{FF2B5EF4-FFF2-40B4-BE49-F238E27FC236}">
                <a16:creationId xmlns:a16="http://schemas.microsoft.com/office/drawing/2014/main" xmlns="" id="{96952750-2029-48DA-A18D-BED5C2538DA4}"/>
              </a:ext>
            </a:extLst>
          </p:cNvPr>
          <p:cNvPicPr>
            <a:picLocks noChangeAspect="1" noChangeArrowheads="1"/>
          </p:cNvPicPr>
          <p:nvPr/>
        </p:nvPicPr>
        <p:blipFill>
          <a:blip r:embed="rId2"/>
          <a:srcRect/>
          <a:stretch>
            <a:fillRect/>
          </a:stretch>
        </p:blipFill>
        <p:spPr bwMode="auto">
          <a:xfrm>
            <a:off x="-345990" y="-457200"/>
            <a:ext cx="13172990" cy="7315200"/>
          </a:xfrm>
          <a:prstGeom prst="rect">
            <a:avLst/>
          </a:prstGeom>
          <a:noFill/>
        </p:spPr>
      </p:pic>
      <p:sp>
        <p:nvSpPr>
          <p:cNvPr id="16" name="Title 2">
            <a:extLst>
              <a:ext uri="{FF2B5EF4-FFF2-40B4-BE49-F238E27FC236}">
                <a16:creationId xmlns:a16="http://schemas.microsoft.com/office/drawing/2014/main" xmlns="" id="{BE039069-C07E-4D9A-8683-C661D40F3EC3}"/>
              </a:ext>
            </a:extLst>
          </p:cNvPr>
          <p:cNvSpPr>
            <a:spLocks noGrp="1"/>
          </p:cNvSpPr>
          <p:nvPr>
            <p:ph type="ctrTitle"/>
          </p:nvPr>
        </p:nvSpPr>
        <p:spPr>
          <a:xfrm>
            <a:off x="962958" y="640230"/>
            <a:ext cx="9436100" cy="1270000"/>
          </a:xfrm>
        </p:spPr>
        <p:txBody>
          <a:bodyPr>
            <a:normAutofit fontScale="90000"/>
          </a:bodyPr>
          <a:lstStyle/>
          <a:p>
            <a:pPr lvl="0"/>
            <a:r>
              <a:rPr lang="en-US" sz="4000" b="1" u="sng" kern="1200" dirty="0">
                <a:latin typeface="Times New Roman" panose="02020603050405020304" pitchFamily="18" charset="0"/>
                <a:cs typeface="Times New Roman" panose="02020603050405020304" pitchFamily="18" charset="0"/>
              </a:rPr>
              <a:t/>
            </a:r>
            <a:br>
              <a:rPr lang="en-US" sz="4000" b="1" u="sng" kern="1200" dirty="0">
                <a:latin typeface="Times New Roman" panose="02020603050405020304" pitchFamily="18" charset="0"/>
                <a:cs typeface="Times New Roman" panose="02020603050405020304" pitchFamily="18" charset="0"/>
              </a:rPr>
            </a:br>
            <a:r>
              <a:rPr lang="en-US" sz="4000" b="1" u="sng" kern="1200" dirty="0">
                <a:latin typeface="Times New Roman" panose="02020603050405020304" pitchFamily="18" charset="0"/>
                <a:cs typeface="Times New Roman" panose="02020603050405020304" pitchFamily="18" charset="0"/>
              </a:rPr>
              <a:t/>
            </a:r>
            <a:br>
              <a:rPr lang="en-US" sz="4000" b="1" u="sng" kern="1200" dirty="0">
                <a:latin typeface="Times New Roman" panose="02020603050405020304" pitchFamily="18" charset="0"/>
                <a:cs typeface="Times New Roman" panose="02020603050405020304" pitchFamily="18" charset="0"/>
              </a:rPr>
            </a:br>
            <a:r>
              <a:rPr lang="en-US" sz="4000" b="1" u="sng" kern="1200" dirty="0">
                <a:latin typeface="Times New Roman" panose="02020603050405020304" pitchFamily="18" charset="0"/>
                <a:cs typeface="Times New Roman" panose="02020603050405020304" pitchFamily="18" charset="0"/>
              </a:rPr>
              <a:t>BÀI 27</a:t>
            </a:r>
            <a:r>
              <a:rPr lang="en-US" sz="4000" b="1" kern="1200" dirty="0">
                <a:latin typeface="Times New Roman" panose="02020603050405020304" pitchFamily="18" charset="0"/>
                <a:cs typeface="Times New Roman" panose="02020603050405020304" pitchFamily="18" charset="0"/>
              </a:rPr>
              <a:t>: CHUYỆN QUẢ BẦU</a:t>
            </a:r>
            <a:r>
              <a:rPr lang="en-US" sz="8800" b="1" kern="1200" dirty="0">
                <a:latin typeface="Times New Roman" panose="02020603050405020304" pitchFamily="18" charset="0"/>
                <a:cs typeface="Times New Roman" panose="02020603050405020304" pitchFamily="18" charset="0"/>
              </a:rPr>
              <a:t/>
            </a:r>
            <a:br>
              <a:rPr lang="en-US" sz="8800" b="1" kern="1200" dirty="0">
                <a:latin typeface="Times New Roman" panose="02020603050405020304" pitchFamily="18" charset="0"/>
                <a:cs typeface="Times New Roman" panose="02020603050405020304" pitchFamily="18" charset="0"/>
              </a:rPr>
            </a:br>
            <a:endParaRPr lang="en-US" dirty="0"/>
          </a:p>
        </p:txBody>
      </p:sp>
      <p:grpSp>
        <p:nvGrpSpPr>
          <p:cNvPr id="17" name="14">
            <a:extLst>
              <a:ext uri="{FF2B5EF4-FFF2-40B4-BE49-F238E27FC236}">
                <a16:creationId xmlns:a16="http://schemas.microsoft.com/office/drawing/2014/main" xmlns="" id="{5B100BC2-0366-4AEE-A1D9-4CDB21922017}"/>
              </a:ext>
            </a:extLst>
          </p:cNvPr>
          <p:cNvGrpSpPr>
            <a:grpSpLocks noGrp="1"/>
          </p:cNvGrpSpPr>
          <p:nvPr/>
        </p:nvGrpSpPr>
        <p:grpSpPr>
          <a:xfrm>
            <a:off x="2695709" y="2468819"/>
            <a:ext cx="6289591" cy="1915296"/>
            <a:chOff x="2158125" y="1345434"/>
            <a:chExt cx="1441374" cy="1512168"/>
          </a:xfrm>
        </p:grpSpPr>
        <p:sp>
          <p:nvSpPr>
            <p:cNvPr id="18" name="15">
              <a:extLst>
                <a:ext uri="{FF2B5EF4-FFF2-40B4-BE49-F238E27FC236}">
                  <a16:creationId xmlns:a16="http://schemas.microsoft.com/office/drawing/2014/main" xmlns="" id="{57C33E33-0C63-4AFE-B76B-94F44E3E567A}"/>
                </a:ext>
              </a:extLst>
            </p:cNvPr>
            <p:cNvSpPr/>
            <p:nvPr/>
          </p:nvSpPr>
          <p:spPr>
            <a:xfrm>
              <a:off x="2158125" y="1345434"/>
              <a:ext cx="1441374"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a:extLst>
                <a:ext uri="{FF2B5EF4-FFF2-40B4-BE49-F238E27FC236}">
                  <a16:creationId xmlns:a16="http://schemas.microsoft.com/office/drawing/2014/main" xmlns="" id="{CA8B8E7A-76DD-4BC3-B2FA-413C9FDB0F7F}"/>
                </a:ext>
              </a:extLst>
            </p:cNvPr>
            <p:cNvSpPr txBox="1"/>
            <p:nvPr/>
          </p:nvSpPr>
          <p:spPr>
            <a:xfrm>
              <a:off x="2208337" y="1556684"/>
              <a:ext cx="1378326" cy="947686"/>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72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4  </a:t>
              </a:r>
              <a:endParaRPr kumimoji="0" lang="zh-CN" altLang="en-US" sz="72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1516953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xmlns="" id="{854BFC26-4EAA-4C3A-B1DA-0D41DBB19257}"/>
              </a:ext>
            </a:extLst>
          </p:cNvPr>
          <p:cNvSpPr>
            <a:spLocks noGrp="1"/>
          </p:cNvSpPr>
          <p:nvPr>
            <p:ph type="subTitle" idx="1"/>
          </p:nvPr>
        </p:nvSpPr>
        <p:spPr>
          <a:xfrm>
            <a:off x="471835" y="1953685"/>
            <a:ext cx="10500965" cy="1849760"/>
          </a:xfrm>
        </p:spPr>
        <p:txBody>
          <a:bodyPr>
            <a:noAutofit/>
          </a:bodyPr>
          <a:lstStyle/>
          <a:p>
            <a:endParaRPr lang="vi-VN" sz="2400" dirty="0">
              <a:latin typeface="Times New Roman" panose="02020603050405020304" pitchFamily="18" charset="0"/>
              <a:cs typeface="Times New Roman" panose="02020603050405020304" pitchFamily="18" charset="0"/>
            </a:endParaRPr>
          </a:p>
          <a:p>
            <a:pPr algn="l"/>
            <a:r>
              <a:rPr lang="en-US" sz="4800" b="1" dirty="0" smtClean="0">
                <a:solidFill>
                  <a:schemeClr val="tx1"/>
                </a:solidFill>
                <a:latin typeface="Times New Roman" panose="02020603050405020304" pitchFamily="18" charset="0"/>
                <a:cs typeface="Times New Roman" panose="02020603050405020304" pitchFamily="18" charset="0"/>
              </a:rPr>
              <a:t>                          </a:t>
            </a:r>
            <a:r>
              <a:rPr lang="vi-VN" sz="4800" b="1" dirty="0" smtClean="0">
                <a:solidFill>
                  <a:schemeClr val="tx1"/>
                </a:solidFill>
                <a:latin typeface="Times New Roman" panose="02020603050405020304" pitchFamily="18" charset="0"/>
                <a:cs typeface="Times New Roman" panose="02020603050405020304" pitchFamily="18" charset="0"/>
              </a:rPr>
              <a:t>Nói </a:t>
            </a:r>
            <a:r>
              <a:rPr lang="vi-VN" sz="4800" b="1" dirty="0">
                <a:solidFill>
                  <a:schemeClr val="tx1"/>
                </a:solidFill>
                <a:latin typeface="Times New Roman" panose="02020603050405020304" pitchFamily="18" charset="0"/>
                <a:cs typeface="Times New Roman" panose="02020603050405020304" pitchFamily="18" charset="0"/>
              </a:rPr>
              <a:t>và </a:t>
            </a:r>
            <a:r>
              <a:rPr lang="vi-VN" sz="4800" b="1" dirty="0" smtClean="0">
                <a:solidFill>
                  <a:schemeClr val="tx1"/>
                </a:solidFill>
                <a:latin typeface="Times New Roman" panose="02020603050405020304" pitchFamily="18" charset="0"/>
                <a:cs typeface="Times New Roman" panose="02020603050405020304" pitchFamily="18" charset="0"/>
              </a:rPr>
              <a:t>nghe</a:t>
            </a:r>
            <a:r>
              <a:rPr lang="vi-VN" sz="4800" dirty="0" smtClean="0">
                <a:latin typeface="Times New Roman" panose="02020603050405020304" pitchFamily="18" charset="0"/>
                <a:cs typeface="Times New Roman" panose="02020603050405020304" pitchFamily="18" charset="0"/>
              </a:rPr>
              <a:t> </a:t>
            </a:r>
            <a:endParaRPr lang="en-US" sz="4800" dirty="0" smtClean="0">
              <a:latin typeface="Times New Roman" panose="02020603050405020304" pitchFamily="18" charset="0"/>
              <a:cs typeface="Times New Roman" panose="02020603050405020304" pitchFamily="18" charset="0"/>
            </a:endParaRPr>
          </a:p>
          <a:p>
            <a:pPr algn="l"/>
            <a:r>
              <a:rPr lang="en-US" sz="4800" dirty="0" smtClean="0">
                <a:solidFill>
                  <a:srgbClr val="C00000"/>
                </a:solidFill>
                <a:latin typeface="Times New Roman" panose="02020603050405020304" pitchFamily="18" charset="0"/>
                <a:cs typeface="Times New Roman" panose="02020603050405020304" pitchFamily="18" charset="0"/>
              </a:rPr>
              <a:t>                 </a:t>
            </a:r>
            <a:r>
              <a:rPr lang="vi-VN" sz="4800" dirty="0" smtClean="0">
                <a:solidFill>
                  <a:srgbClr val="C00000"/>
                </a:solidFill>
                <a:latin typeface="Times New Roman" panose="02020603050405020304" pitchFamily="18" charset="0"/>
                <a:cs typeface="Times New Roman" panose="02020603050405020304" pitchFamily="18" charset="0"/>
              </a:rPr>
              <a:t>Kể </a:t>
            </a:r>
            <a:r>
              <a:rPr lang="vi-VN" sz="4800" dirty="0">
                <a:solidFill>
                  <a:srgbClr val="C00000"/>
                </a:solidFill>
                <a:latin typeface="Times New Roman" panose="02020603050405020304" pitchFamily="18" charset="0"/>
                <a:cs typeface="Times New Roman" panose="02020603050405020304" pitchFamily="18" charset="0"/>
              </a:rPr>
              <a:t>chuyện Chuyện quả bầu</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971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9A0E8A66-EB8A-474A-832C-005914589763}"/>
              </a:ext>
            </a:extLst>
          </p:cNvPr>
          <p:cNvSpPr txBox="1">
            <a:spLocks/>
          </p:cNvSpPr>
          <p:nvPr/>
        </p:nvSpPr>
        <p:spPr>
          <a:xfrm>
            <a:off x="241497" y="0"/>
            <a:ext cx="11282632" cy="9152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41294A"/>
              </a:buClr>
              <a:buSzPts val="2000"/>
              <a:buFont typeface="Montserrat Medium"/>
              <a:buNone/>
              <a:defRPr sz="2667" b="1" i="0" u="none" strike="noStrike" cap="none">
                <a:solidFill>
                  <a:schemeClr val="dk1"/>
                </a:solidFill>
                <a:latin typeface="Nunito"/>
                <a:ea typeface="Nunito"/>
                <a:cs typeface="Nunito"/>
                <a:sym typeface="Nunito"/>
              </a:defRPr>
            </a:lvl1pPr>
            <a:lvl2pPr marR="0" lvl="1"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2pPr>
            <a:lvl3pPr marR="0" lvl="2"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3pPr>
            <a:lvl4pPr marR="0" lvl="3"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4pPr>
            <a:lvl5pPr marR="0" lvl="4"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5pPr>
            <a:lvl6pPr marR="0" lvl="5"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6pPr>
            <a:lvl7pPr marR="0" lvl="6"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7pPr>
            <a:lvl8pPr marR="0" lvl="7"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8pPr>
            <a:lvl9pPr marR="0" lvl="8"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9pPr>
          </a:lstStyle>
          <a:p>
            <a:pPr algn="l"/>
            <a:r>
              <a:rPr lang="vi-VN" sz="2800" kern="0" dirty="0">
                <a:latin typeface="+mj-lt"/>
              </a:rPr>
              <a:t/>
            </a:r>
            <a:br>
              <a:rPr lang="vi-VN" sz="2800" kern="0" dirty="0">
                <a:latin typeface="+mj-lt"/>
              </a:rPr>
            </a:br>
            <a:r>
              <a:rPr lang="vi-VN" sz="2800" kern="0" dirty="0">
                <a:solidFill>
                  <a:schemeClr val="tx1"/>
                </a:solidFill>
                <a:latin typeface="+mj-lt"/>
              </a:rPr>
              <a:t>1</a:t>
            </a:r>
            <a:r>
              <a:rPr lang="vi-VN" sz="2800" kern="0" dirty="0">
                <a:latin typeface="+mj-lt"/>
              </a:rPr>
              <a:t>. </a:t>
            </a:r>
            <a:r>
              <a:rPr lang="vi-VN" sz="2800" kern="0" dirty="0">
                <a:solidFill>
                  <a:srgbClr val="000000"/>
                </a:solidFill>
                <a:latin typeface="+mj-lt"/>
              </a:rPr>
              <a:t>Dựa vào tranh và câu hỏi gợi ý, nói về nội </a:t>
            </a:r>
            <a:r>
              <a:rPr lang="vi-VN" sz="2800" kern="0" dirty="0" smtClean="0">
                <a:solidFill>
                  <a:srgbClr val="000000"/>
                </a:solidFill>
                <a:latin typeface="+mj-lt"/>
              </a:rPr>
              <a:t>dung</a:t>
            </a:r>
            <a:r>
              <a:rPr lang="en-US" sz="2800" kern="0" dirty="0" smtClean="0">
                <a:solidFill>
                  <a:srgbClr val="000000"/>
                </a:solidFill>
                <a:latin typeface="+mj-lt"/>
              </a:rPr>
              <a:t> </a:t>
            </a:r>
            <a:r>
              <a:rPr lang="vi-VN" sz="2800" kern="0" dirty="0" smtClean="0">
                <a:solidFill>
                  <a:srgbClr val="000000"/>
                </a:solidFill>
                <a:latin typeface="+mj-lt"/>
              </a:rPr>
              <a:t>của </a:t>
            </a:r>
            <a:r>
              <a:rPr lang="vi-VN" sz="2800" kern="0" dirty="0">
                <a:solidFill>
                  <a:srgbClr val="000000"/>
                </a:solidFill>
                <a:latin typeface="+mj-lt"/>
              </a:rPr>
              <a:t>từng tranh.</a:t>
            </a:r>
            <a:br>
              <a:rPr lang="vi-VN" sz="2800" kern="0" dirty="0">
                <a:solidFill>
                  <a:srgbClr val="000000"/>
                </a:solidFill>
                <a:latin typeface="+mj-lt"/>
              </a:rPr>
            </a:br>
            <a:endParaRPr lang="en-US" sz="2800" kern="0" dirty="0">
              <a:solidFill>
                <a:srgbClr val="000000"/>
              </a:solidFill>
              <a:latin typeface="+mj-lt"/>
            </a:endParaRPr>
          </a:p>
        </p:txBody>
      </p:sp>
      <p:pic>
        <p:nvPicPr>
          <p:cNvPr id="2" name="Picture 1"/>
          <p:cNvPicPr>
            <a:picLocks noChangeAspect="1"/>
          </p:cNvPicPr>
          <p:nvPr/>
        </p:nvPicPr>
        <p:blipFill>
          <a:blip r:embed="rId2"/>
          <a:stretch>
            <a:fillRect/>
          </a:stretch>
        </p:blipFill>
        <p:spPr>
          <a:xfrm>
            <a:off x="1169895" y="1696850"/>
            <a:ext cx="9802906" cy="4824974"/>
          </a:xfrm>
          <a:prstGeom prst="rect">
            <a:avLst/>
          </a:prstGeom>
        </p:spPr>
      </p:pic>
      <p:sp>
        <p:nvSpPr>
          <p:cNvPr id="3" name="Rectangle 2"/>
          <p:cNvSpPr/>
          <p:nvPr/>
        </p:nvSpPr>
        <p:spPr>
          <a:xfrm>
            <a:off x="3529854" y="1035840"/>
            <a:ext cx="5082988" cy="54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Chuyện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bầu</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8283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41294" y="4617296"/>
            <a:ext cx="10623177" cy="2062103"/>
          </a:xfrm>
          <a:prstGeom prst="rect">
            <a:avLst/>
          </a:prstGeom>
        </p:spPr>
        <p:txBody>
          <a:bodyPr wrap="square">
            <a:spAutoFit/>
          </a:bodyPr>
          <a:lstStyle/>
          <a:p>
            <a:r>
              <a:rPr lang="vi-VN" sz="3200" dirty="0">
                <a:latin typeface="+mj-lt"/>
              </a:rPr>
              <a:t>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endParaRPr lang="en-US" sz="3200" dirty="0">
              <a:latin typeface="+mj-lt"/>
            </a:endParaRPr>
          </a:p>
        </p:txBody>
      </p:sp>
      <p:pic>
        <p:nvPicPr>
          <p:cNvPr id="17" name="Picture 16"/>
          <p:cNvPicPr>
            <a:picLocks noChangeAspect="1"/>
          </p:cNvPicPr>
          <p:nvPr/>
        </p:nvPicPr>
        <p:blipFill>
          <a:blip r:embed="rId2"/>
          <a:stretch>
            <a:fillRect/>
          </a:stretch>
        </p:blipFill>
        <p:spPr>
          <a:xfrm>
            <a:off x="1761565" y="507994"/>
            <a:ext cx="7974106" cy="3889194"/>
          </a:xfrm>
          <a:prstGeom prst="rect">
            <a:avLst/>
          </a:prstGeom>
        </p:spPr>
      </p:pic>
    </p:spTree>
    <p:extLst>
      <p:ext uri="{BB962C8B-B14F-4D97-AF65-F5344CB8AC3E}">
        <p14:creationId xmlns:p14="http://schemas.microsoft.com/office/powerpoint/2010/main" val="1734938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121129" y="5274840"/>
            <a:ext cx="7093609"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Dúi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lụt</a:t>
            </a:r>
            <a:endParaRPr lang="en-US" sz="3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a:off x="1936376" y="564117"/>
            <a:ext cx="8485095" cy="4223036"/>
          </a:xfrm>
          <a:prstGeom prst="rect">
            <a:avLst/>
          </a:prstGeom>
        </p:spPr>
      </p:pic>
    </p:spTree>
    <p:extLst>
      <p:ext uri="{BB962C8B-B14F-4D97-AF65-F5344CB8AC3E}">
        <p14:creationId xmlns:p14="http://schemas.microsoft.com/office/powerpoint/2010/main" val="2630177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hinh-nen-Powerpoint-32.jpg"/>
          <p:cNvPicPr>
            <a:picLocks noChangeAspect="1" noChangeArrowheads="1"/>
          </p:cNvPicPr>
          <p:nvPr/>
        </p:nvPicPr>
        <p:blipFill>
          <a:blip r:embed="rId2"/>
          <a:srcRect/>
          <a:stretch>
            <a:fillRect/>
          </a:stretch>
        </p:blipFill>
        <p:spPr bwMode="auto">
          <a:xfrm>
            <a:off x="-345990" y="-457200"/>
            <a:ext cx="13172990" cy="7315200"/>
          </a:xfrm>
          <a:prstGeom prst="rect">
            <a:avLst/>
          </a:prstGeom>
          <a:noFill/>
        </p:spPr>
      </p:pic>
      <p:sp>
        <p:nvSpPr>
          <p:cNvPr id="3" name="Title 2"/>
          <p:cNvSpPr>
            <a:spLocks noGrp="1"/>
          </p:cNvSpPr>
          <p:nvPr>
            <p:ph type="ctrTitle"/>
          </p:nvPr>
        </p:nvSpPr>
        <p:spPr>
          <a:xfrm>
            <a:off x="1370445" y="1609126"/>
            <a:ext cx="9436100" cy="1270000"/>
          </a:xfrm>
        </p:spPr>
        <p:txBody>
          <a:bodyPr>
            <a:noAutofit/>
          </a:bodyPr>
          <a:lstStyle/>
          <a:p>
            <a:pPr lvl="0"/>
            <a:r>
              <a:rPr lang="en-US" sz="4400" b="1" u="sng" kern="1200" dirty="0">
                <a:latin typeface="Times New Roman" panose="02020603050405020304" pitchFamily="18" charset="0"/>
                <a:cs typeface="Times New Roman" panose="02020603050405020304" pitchFamily="18" charset="0"/>
              </a:rPr>
              <a:t/>
            </a:r>
            <a:br>
              <a:rPr lang="en-US" sz="4400" b="1" u="sng" kern="1200" dirty="0">
                <a:latin typeface="Times New Roman" panose="02020603050405020304" pitchFamily="18" charset="0"/>
                <a:cs typeface="Times New Roman" panose="02020603050405020304" pitchFamily="18" charset="0"/>
              </a:rPr>
            </a:br>
            <a:r>
              <a:rPr lang="en-US" sz="4400" b="1" u="sng" kern="1200" dirty="0">
                <a:latin typeface="Times New Roman" panose="02020603050405020304" pitchFamily="18" charset="0"/>
                <a:cs typeface="Times New Roman" panose="02020603050405020304" pitchFamily="18" charset="0"/>
              </a:rPr>
              <a:t/>
            </a:r>
            <a:br>
              <a:rPr lang="en-US" sz="4400" b="1" u="sng" kern="1200" dirty="0">
                <a:latin typeface="Times New Roman" panose="02020603050405020304" pitchFamily="18" charset="0"/>
                <a:cs typeface="Times New Roman" panose="02020603050405020304" pitchFamily="18" charset="0"/>
              </a:rPr>
            </a:br>
            <a:r>
              <a:rPr lang="en-US" sz="4400" b="1" kern="1200" dirty="0">
                <a:latin typeface="Times New Roman" panose="02020603050405020304" pitchFamily="18" charset="0"/>
                <a:cs typeface="Times New Roman" panose="02020603050405020304" pitchFamily="18" charset="0"/>
              </a:rPr>
              <a:t>BÀI 27: CHUYỆN QUẢ BẦU</a:t>
            </a:r>
            <a:br>
              <a:rPr lang="en-US" sz="4400" b="1" kern="1200" dirty="0">
                <a:latin typeface="Times New Roman" panose="02020603050405020304" pitchFamily="18" charset="0"/>
                <a:cs typeface="Times New Roman" panose="02020603050405020304" pitchFamily="18" charset="0"/>
              </a:rPr>
            </a:br>
            <a:endParaRPr lang="en-US" sz="4400" dirty="0"/>
          </a:p>
        </p:txBody>
      </p:sp>
      <p:grpSp>
        <p:nvGrpSpPr>
          <p:cNvPr id="2" name="14">
            <a:extLst>
              <a:ext uri="{FF2B5EF4-FFF2-40B4-BE49-F238E27FC236}">
                <a16:creationId xmlns:a16="http://schemas.microsoft.com/office/drawing/2014/main" xmlns="" id="{2186EBBF-DC48-4AB5-A27A-424B0FCE2637}"/>
              </a:ext>
            </a:extLst>
          </p:cNvPr>
          <p:cNvGrpSpPr>
            <a:grpSpLocks noGrp="1"/>
          </p:cNvGrpSpPr>
          <p:nvPr/>
        </p:nvGrpSpPr>
        <p:grpSpPr>
          <a:xfrm>
            <a:off x="2943699" y="2532762"/>
            <a:ext cx="6289591" cy="1915296"/>
            <a:chOff x="2158125" y="1345434"/>
            <a:chExt cx="1441374" cy="1512168"/>
          </a:xfrm>
        </p:grpSpPr>
        <p:sp>
          <p:nvSpPr>
            <p:cNvPr id="6" name="15">
              <a:extLst>
                <a:ext uri="{FF2B5EF4-FFF2-40B4-BE49-F238E27FC236}">
                  <a16:creationId xmlns:a16="http://schemas.microsoft.com/office/drawing/2014/main" xmlns="" id="{FFCE2733-9D26-4ECD-A649-B3252E89DC75}"/>
                </a:ext>
              </a:extLst>
            </p:cNvPr>
            <p:cNvSpPr/>
            <p:nvPr/>
          </p:nvSpPr>
          <p:spPr>
            <a:xfrm>
              <a:off x="2158125" y="1345434"/>
              <a:ext cx="1441374"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7" name="TextBox 67">
              <a:extLst>
                <a:ext uri="{FF2B5EF4-FFF2-40B4-BE49-F238E27FC236}">
                  <a16:creationId xmlns:a16="http://schemas.microsoft.com/office/drawing/2014/main" xmlns="" id="{CD266F93-4930-44EE-B40F-F068D42EC517}"/>
                </a:ext>
              </a:extLst>
            </p:cNvPr>
            <p:cNvSpPr txBox="1"/>
            <p:nvPr/>
          </p:nvSpPr>
          <p:spPr>
            <a:xfrm>
              <a:off x="2189649" y="1445428"/>
              <a:ext cx="1378326" cy="656090"/>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48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48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8" name="TextBox 67">
              <a:extLst>
                <a:ext uri="{FF2B5EF4-FFF2-40B4-BE49-F238E27FC236}">
                  <a16:creationId xmlns:a16="http://schemas.microsoft.com/office/drawing/2014/main" xmlns="" id="{CD266F93-4930-44EE-B40F-F068D42EC517}"/>
                </a:ext>
              </a:extLst>
            </p:cNvPr>
            <p:cNvSpPr txBox="1"/>
            <p:nvPr/>
          </p:nvSpPr>
          <p:spPr>
            <a:xfrm>
              <a:off x="2189649" y="2020081"/>
              <a:ext cx="1378326" cy="656090"/>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lang="en-US" altLang="zh-CN" sz="4800" b="1"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ĐỌC</a:t>
              </a:r>
              <a:endParaRPr kumimoji="0" lang="zh-CN" altLang="en-US" sz="48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24435" y="4870135"/>
            <a:ext cx="11376212" cy="1569660"/>
          </a:xfrm>
          <a:prstGeom prst="rect">
            <a:avLst/>
          </a:prstGeom>
        </p:spPr>
        <p:txBody>
          <a:bodyPr wrap="square">
            <a:spAutoFit/>
          </a:bodyPr>
          <a:lstStyle/>
          <a:p>
            <a:r>
              <a:rPr lang="vi-VN" sz="3200" dirty="0">
                <a:latin typeface="+mj-lt"/>
              </a:rPr>
              <a:t>Từ trong quả bầu, những con người bé nhỏ bước ra. Người Khơ Mú ra trước. Tiếp đến, người Thái, người Mường, người Dao, người Hmông, người Ê-đê, người Ba-na, người Kinh,... lần lượt ra theo.</a:t>
            </a:r>
            <a:endParaRPr lang="en-US" sz="3200" dirty="0">
              <a:latin typeface="+mj-lt"/>
            </a:endParaRPr>
          </a:p>
        </p:txBody>
      </p:sp>
      <p:pic>
        <p:nvPicPr>
          <p:cNvPr id="17" name="Picture 16"/>
          <p:cNvPicPr>
            <a:picLocks noChangeAspect="1"/>
          </p:cNvPicPr>
          <p:nvPr/>
        </p:nvPicPr>
        <p:blipFill>
          <a:blip r:embed="rId2"/>
          <a:stretch>
            <a:fillRect/>
          </a:stretch>
        </p:blipFill>
        <p:spPr>
          <a:xfrm>
            <a:off x="1721224" y="188259"/>
            <a:ext cx="8727141" cy="4571999"/>
          </a:xfrm>
          <a:prstGeom prst="rect">
            <a:avLst/>
          </a:prstGeom>
        </p:spPr>
      </p:pic>
    </p:spTree>
    <p:extLst>
      <p:ext uri="{BB962C8B-B14F-4D97-AF65-F5344CB8AC3E}">
        <p14:creationId xmlns:p14="http://schemas.microsoft.com/office/powerpoint/2010/main" val="2957221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573306" y="542259"/>
            <a:ext cx="9278471" cy="4621412"/>
          </a:xfrm>
          <a:prstGeom prst="rect">
            <a:avLst/>
          </a:prstGeom>
        </p:spPr>
      </p:pic>
      <p:sp>
        <p:nvSpPr>
          <p:cNvPr id="16" name="Rectangle 15"/>
          <p:cNvSpPr/>
          <p:nvPr/>
        </p:nvSpPr>
        <p:spPr>
          <a:xfrm>
            <a:off x="1384927" y="5597569"/>
            <a:ext cx="9164688" cy="584775"/>
          </a:xfrm>
          <a:prstGeom prst="rect">
            <a:avLst/>
          </a:prstGeom>
        </p:spPr>
        <p:txBody>
          <a:bodyPr wrap="none">
            <a:spAutoFit/>
          </a:bodyPr>
          <a:lstStyle/>
          <a:p>
            <a:r>
              <a:rPr lang="vi-VN" sz="3200" dirty="0">
                <a:latin typeface="+mj-lt"/>
              </a:rPr>
              <a:t>Người vợ sinh ra quả bầu. Họ để quả bầu trên gác bếp.</a:t>
            </a:r>
            <a:endParaRPr lang="en-US" sz="3200" dirty="0">
              <a:latin typeface="+mj-lt"/>
            </a:endParaRPr>
          </a:p>
        </p:txBody>
      </p:sp>
    </p:spTree>
    <p:extLst>
      <p:ext uri="{BB962C8B-B14F-4D97-AF65-F5344CB8AC3E}">
        <p14:creationId xmlns:p14="http://schemas.microsoft.com/office/powerpoint/2010/main" val="1085433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r="50113" b="49258"/>
          <a:stretch/>
        </p:blipFill>
        <p:spPr>
          <a:xfrm>
            <a:off x="1143584" y="1047139"/>
            <a:ext cx="4716889" cy="2880014"/>
          </a:xfrm>
          <a:prstGeom prst="rect">
            <a:avLst/>
          </a:prstGeom>
        </p:spPr>
      </p:pic>
      <p:pic>
        <p:nvPicPr>
          <p:cNvPr id="16" name="Picture 15"/>
          <p:cNvPicPr>
            <a:picLocks noChangeAspect="1"/>
          </p:cNvPicPr>
          <p:nvPr/>
        </p:nvPicPr>
        <p:blipFill rotWithShape="1">
          <a:blip r:embed="rId2"/>
          <a:srcRect l="52949" r="1066" b="50773"/>
          <a:stretch/>
        </p:blipFill>
        <p:spPr>
          <a:xfrm>
            <a:off x="6462420" y="1090129"/>
            <a:ext cx="4197929" cy="2794034"/>
          </a:xfrm>
          <a:prstGeom prst="rect">
            <a:avLst/>
          </a:prstGeom>
        </p:spPr>
      </p:pic>
      <p:pic>
        <p:nvPicPr>
          <p:cNvPr id="17" name="Picture 16"/>
          <p:cNvPicPr>
            <a:picLocks noChangeAspect="1"/>
          </p:cNvPicPr>
          <p:nvPr/>
        </p:nvPicPr>
        <p:blipFill rotWithShape="1">
          <a:blip r:embed="rId2"/>
          <a:srcRect l="2119" t="50448" r="49772"/>
          <a:stretch/>
        </p:blipFill>
        <p:spPr>
          <a:xfrm>
            <a:off x="1143584" y="3884163"/>
            <a:ext cx="4391891" cy="2812473"/>
          </a:xfrm>
          <a:prstGeom prst="rect">
            <a:avLst/>
          </a:prstGeom>
        </p:spPr>
      </p:pic>
      <p:pic>
        <p:nvPicPr>
          <p:cNvPr id="18" name="Picture 17"/>
          <p:cNvPicPr>
            <a:picLocks noChangeAspect="1"/>
          </p:cNvPicPr>
          <p:nvPr/>
        </p:nvPicPr>
        <p:blipFill rotWithShape="1">
          <a:blip r:embed="rId2"/>
          <a:srcRect l="54026" t="50294"/>
          <a:stretch/>
        </p:blipFill>
        <p:spPr>
          <a:xfrm>
            <a:off x="6462420" y="3884163"/>
            <a:ext cx="4197023" cy="2821183"/>
          </a:xfrm>
          <a:prstGeom prst="rect">
            <a:avLst/>
          </a:prstGeom>
        </p:spPr>
      </p:pic>
      <p:sp>
        <p:nvSpPr>
          <p:cNvPr id="19" name="Title 1">
            <a:extLst>
              <a:ext uri="{FF2B5EF4-FFF2-40B4-BE49-F238E27FC236}">
                <a16:creationId xmlns:a16="http://schemas.microsoft.com/office/drawing/2014/main" xmlns="" id="{BAA9B21F-F200-4E93-BA82-49DAB30B7012}"/>
              </a:ext>
            </a:extLst>
          </p:cNvPr>
          <p:cNvSpPr txBox="1">
            <a:spLocks/>
          </p:cNvSpPr>
          <p:nvPr/>
        </p:nvSpPr>
        <p:spPr>
          <a:xfrm>
            <a:off x="433413" y="142795"/>
            <a:ext cx="11491425" cy="9941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41294A"/>
              </a:buClr>
              <a:buSzPts val="2000"/>
              <a:buFont typeface="Montserrat Medium"/>
              <a:buNone/>
              <a:defRPr sz="2667" b="1" i="0" u="none" strike="noStrike" cap="none">
                <a:solidFill>
                  <a:schemeClr val="dk1"/>
                </a:solidFill>
                <a:latin typeface="Nunito"/>
                <a:ea typeface="Nunito"/>
                <a:cs typeface="Nunito"/>
                <a:sym typeface="Nunito"/>
              </a:defRPr>
            </a:lvl1pPr>
            <a:lvl2pPr marR="0" lvl="1"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2pPr>
            <a:lvl3pPr marR="0" lvl="2"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3pPr>
            <a:lvl4pPr marR="0" lvl="3"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4pPr>
            <a:lvl5pPr marR="0" lvl="4"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5pPr>
            <a:lvl6pPr marR="0" lvl="5"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6pPr>
            <a:lvl7pPr marR="0" lvl="6"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7pPr>
            <a:lvl8pPr marR="0" lvl="7"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8pPr>
            <a:lvl9pPr marR="0" lvl="8"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9pPr>
          </a:lstStyle>
          <a:p>
            <a:pPr algn="l"/>
            <a:r>
              <a:rPr lang="vi-VN" sz="2800" kern="0" dirty="0">
                <a:solidFill>
                  <a:srgbClr val="00CC00"/>
                </a:solidFill>
                <a:latin typeface="+mj-lt"/>
              </a:rPr>
              <a:t> </a:t>
            </a:r>
            <a:r>
              <a:rPr lang="vi-VN" sz="2800" kern="0" dirty="0">
                <a:solidFill>
                  <a:schemeClr val="tx1"/>
                </a:solidFill>
                <a:latin typeface="+mj-lt"/>
              </a:rPr>
              <a:t>2. </a:t>
            </a:r>
            <a:r>
              <a:rPr lang="vi-VN" sz="2800" kern="0" dirty="0">
                <a:solidFill>
                  <a:srgbClr val="000000"/>
                </a:solidFill>
                <a:latin typeface="+mj-lt"/>
              </a:rPr>
              <a:t>Sắp xếp các tranh sau theo trình tự của câu chuyện.</a:t>
            </a:r>
            <a:endParaRPr lang="en-US" sz="2800" kern="0" dirty="0">
              <a:solidFill>
                <a:srgbClr val="000000"/>
              </a:solidFill>
              <a:latin typeface="+mj-lt"/>
            </a:endParaRPr>
          </a:p>
        </p:txBody>
      </p:sp>
      <p:sp>
        <p:nvSpPr>
          <p:cNvPr id="21" name="Rectangle 20"/>
          <p:cNvSpPr/>
          <p:nvPr/>
        </p:nvSpPr>
        <p:spPr>
          <a:xfrm>
            <a:off x="3502028" y="531899"/>
            <a:ext cx="5082988" cy="54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Chuyện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bầu</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971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4.16667E-7 -1.48148E-6 L 0.41693 0.00209 " pathEditMode="relative" rAng="0" ptsTypes="AA">
                                      <p:cBhvr>
                                        <p:cTn id="13" dur="2000" fill="hold"/>
                                        <p:tgtEl>
                                          <p:spTgt spid="15"/>
                                        </p:tgtEl>
                                        <p:attrNameLst>
                                          <p:attrName>ppt_x</p:attrName>
                                          <p:attrName>ppt_y</p:attrName>
                                        </p:attrNameLst>
                                      </p:cBhvr>
                                      <p:rCtr x="21810" y="185"/>
                                    </p:animMotion>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196 0.00208 L -0.41497 -1.48148E-6 " pathEditMode="relative" rAng="0" ptsTypes="AA">
                                      <p:cBhvr>
                                        <p:cTn id="17" dur="2000" fill="hold"/>
                                        <p:tgtEl>
                                          <p:spTgt spid="16"/>
                                        </p:tgtEl>
                                        <p:attrNameLst>
                                          <p:attrName>ppt_x</p:attrName>
                                          <p:attrName>ppt_y</p:attrName>
                                        </p:attrNameLst>
                                      </p:cBhvr>
                                      <p:rCtr x="-20846" y="-116"/>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1.875E-6 3.7037E-6 L 0.44193 -0.00463 " pathEditMode="relative" rAng="0" ptsTypes="AA">
                                      <p:cBhvr>
                                        <p:cTn id="21" dur="2000" fill="hold"/>
                                        <p:tgtEl>
                                          <p:spTgt spid="17"/>
                                        </p:tgtEl>
                                        <p:attrNameLst>
                                          <p:attrName>ppt_x</p:attrName>
                                          <p:attrName>ppt_y</p:attrName>
                                        </p:attrNameLst>
                                      </p:cBhvr>
                                      <p:rCtr x="22096" y="-231"/>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54167E-6 -7.40741E-7 L -0.42838 -0.0007 " pathEditMode="relative" rAng="0" ptsTypes="AA">
                                      <p:cBhvr>
                                        <p:cTn id="25" dur="2000" fill="hold"/>
                                        <p:tgtEl>
                                          <p:spTgt spid="18"/>
                                        </p:tgtEl>
                                        <p:attrNameLst>
                                          <p:attrName>ppt_x</p:attrName>
                                          <p:attrName>ppt_y</p:attrName>
                                        </p:attrNameLst>
                                      </p:cBhvr>
                                      <p:rCtr x="-2149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xmlns="" id="{B3DA0122-3E86-4068-8DBB-B79B2F887E71}"/>
              </a:ext>
            </a:extLst>
          </p:cNvPr>
          <p:cNvSpPr txBox="1">
            <a:spLocks/>
          </p:cNvSpPr>
          <p:nvPr/>
        </p:nvSpPr>
        <p:spPr>
          <a:xfrm>
            <a:off x="407842" y="234820"/>
            <a:ext cx="9312697" cy="56669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41294A"/>
              </a:buClr>
              <a:buSzPts val="2000"/>
              <a:buFont typeface="Montserrat Medium"/>
              <a:buNone/>
              <a:defRPr sz="2667" b="1" i="0" u="none" strike="noStrike" cap="none">
                <a:solidFill>
                  <a:schemeClr val="dk1"/>
                </a:solidFill>
                <a:latin typeface="Nunito"/>
                <a:ea typeface="Nunito"/>
                <a:cs typeface="Nunito"/>
                <a:sym typeface="Nunito"/>
              </a:defRPr>
            </a:lvl1pPr>
            <a:lvl2pPr marR="0" lvl="1"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2pPr>
            <a:lvl3pPr marR="0" lvl="2"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3pPr>
            <a:lvl4pPr marR="0" lvl="3"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4pPr>
            <a:lvl5pPr marR="0" lvl="4"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5pPr>
            <a:lvl6pPr marR="0" lvl="5"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6pPr>
            <a:lvl7pPr marR="0" lvl="6"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7pPr>
            <a:lvl8pPr marR="0" lvl="7"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8pPr>
            <a:lvl9pPr marR="0" lvl="8"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9pPr>
          </a:lstStyle>
          <a:p>
            <a:pPr algn="l"/>
            <a:r>
              <a:rPr lang="en-US" sz="3200" kern="0" dirty="0">
                <a:solidFill>
                  <a:schemeClr val="tx1"/>
                </a:solidFill>
                <a:latin typeface="Times New Roman" panose="02020603050405020304" pitchFamily="18" charset="0"/>
                <a:cs typeface="Times New Roman" panose="02020603050405020304" pitchFamily="18" charset="0"/>
              </a:rPr>
              <a:t>3.</a:t>
            </a:r>
            <a:r>
              <a:rPr lang="en-US" sz="3200" kern="0" dirty="0">
                <a:solidFill>
                  <a:srgbClr val="000000"/>
                </a:solidFill>
                <a:latin typeface="Times New Roman" panose="02020603050405020304" pitchFamily="18" charset="0"/>
                <a:cs typeface="Times New Roman" panose="02020603050405020304" pitchFamily="18" charset="0"/>
              </a:rPr>
              <a:t>Kể</a:t>
            </a:r>
            <a:r>
              <a:rPr lang="en-US" sz="3200" kern="0" dirty="0">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lại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đoạn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câu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chuyện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theo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tranh</a:t>
            </a:r>
            <a:r>
              <a:rPr lang="en-US" sz="2000" kern="0" dirty="0">
                <a:latin typeface="Times New Roman" panose="02020603050405020304" pitchFamily="18" charset="0"/>
                <a:cs typeface="Times New Roman" panose="02020603050405020304" pitchFamily="18" charset="0"/>
              </a:rPr>
              <a:t>.</a:t>
            </a:r>
          </a:p>
        </p:txBody>
      </p:sp>
      <p:pic>
        <p:nvPicPr>
          <p:cNvPr id="17" name="Picture 3">
            <a:extLst>
              <a:ext uri="{FF2B5EF4-FFF2-40B4-BE49-F238E27FC236}">
                <a16:creationId xmlns:a16="http://schemas.microsoft.com/office/drawing/2014/main" xmlns="" id="{77E2286A-6202-4B9C-8165-82805ABCD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19" y="1651996"/>
            <a:ext cx="5193363" cy="227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a:extLst>
              <a:ext uri="{FF2B5EF4-FFF2-40B4-BE49-F238E27FC236}">
                <a16:creationId xmlns:a16="http://schemas.microsoft.com/office/drawing/2014/main" xmlns="" id="{B44472F5-964F-4DB2-A04E-3E4EE343B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343" y="1604032"/>
            <a:ext cx="5327398" cy="210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a:extLst>
              <a:ext uri="{FF2B5EF4-FFF2-40B4-BE49-F238E27FC236}">
                <a16:creationId xmlns:a16="http://schemas.microsoft.com/office/drawing/2014/main" xmlns="" id="{EEF0DED4-71A6-482A-A6A3-1A5EBBF51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02" y="4132678"/>
            <a:ext cx="5076480" cy="241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a:extLst>
              <a:ext uri="{FF2B5EF4-FFF2-40B4-BE49-F238E27FC236}">
                <a16:creationId xmlns:a16="http://schemas.microsoft.com/office/drawing/2014/main" xmlns="" id="{042F862B-471C-4347-8975-8E90A012F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270" y="3929888"/>
            <a:ext cx="5384095" cy="261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stretch>
            <a:fillRect/>
          </a:stretch>
        </p:blipFill>
        <p:spPr>
          <a:xfrm>
            <a:off x="3308867" y="651387"/>
            <a:ext cx="5084505" cy="749873"/>
          </a:xfrm>
          <a:prstGeom prst="rect">
            <a:avLst/>
          </a:prstGeom>
        </p:spPr>
      </p:pic>
    </p:spTree>
    <p:extLst>
      <p:ext uri="{BB962C8B-B14F-4D97-AF65-F5344CB8AC3E}">
        <p14:creationId xmlns:p14="http://schemas.microsoft.com/office/powerpoint/2010/main" val="947917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par>
                                <p:cTn id="13" presetID="21"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2000"/>
                                        <p:tgtEl>
                                          <p:spTgt spid="18"/>
                                        </p:tgtEl>
                                      </p:cBhvr>
                                    </p:animEffect>
                                  </p:childTnLst>
                                </p:cTn>
                              </p:par>
                              <p:par>
                                <p:cTn id="16" presetID="21" presetClass="entr" presetSubtype="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1"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51585" y="194905"/>
            <a:ext cx="7584843" cy="5304785"/>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54381" y="356660"/>
            <a:ext cx="7874076" cy="3676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48" y="3958584"/>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72347" y="1411428"/>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72644" y="-153893"/>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349" y="4363236"/>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 xmlns:a16="http://schemas.microsoft.com/office/drawing/2014/main" id="{55BAEC85-0BE8-45F1-B26C-11C35861F6D6}"/>
              </a:ext>
            </a:extLst>
          </p:cNvPr>
          <p:cNvSpPr txBox="1">
            <a:spLocks noChangeArrowheads="1"/>
          </p:cNvSpPr>
          <p:nvPr/>
        </p:nvSpPr>
        <p:spPr bwMode="auto">
          <a:xfrm>
            <a:off x="2941177" y="499721"/>
            <a:ext cx="6611207" cy="67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457131">
              <a:spcBef>
                <a:spcPct val="0"/>
              </a:spcBef>
              <a:buClrTx/>
              <a:buNone/>
              <a:defRPr/>
            </a:pPr>
            <a:r>
              <a:rPr lang="en-US" altLang="en-US" sz="3600" b="1" dirty="0" err="1">
                <a:solidFill>
                  <a:srgbClr val="C00000"/>
                </a:solidFill>
                <a:latin typeface="Times New Roman" panose="02020603050405020304" pitchFamily="18" charset="0"/>
                <a:cs typeface="Times New Roman" panose="02020603050405020304" pitchFamily="18" charset="0"/>
              </a:rPr>
              <a:t>Củng</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cố</a:t>
            </a:r>
            <a:r>
              <a:rPr lang="en-US" altLang="en-US" sz="3600" b="1" dirty="0">
                <a:solidFill>
                  <a:srgbClr val="C00000"/>
                </a:solidFill>
                <a:latin typeface="Times New Roman" panose="02020603050405020304" pitchFamily="18" charset="0"/>
                <a:cs typeface="Times New Roman" panose="02020603050405020304" pitchFamily="18" charset="0"/>
              </a:rPr>
              <a:t> - </a:t>
            </a:r>
            <a:r>
              <a:rPr lang="en-US" altLang="en-US" sz="3600" b="1" dirty="0" err="1">
                <a:solidFill>
                  <a:srgbClr val="C00000"/>
                </a:solidFill>
                <a:latin typeface="Times New Roman" panose="02020603050405020304" pitchFamily="18" charset="0"/>
                <a:cs typeface="Times New Roman" panose="02020603050405020304" pitchFamily="18" charset="0"/>
              </a:rPr>
              <a:t>Dặn</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dò</a:t>
            </a:r>
            <a:endParaRPr lang="en-US" altLang="en-US" sz="3600" b="1" dirty="0">
              <a:solidFill>
                <a:srgbClr val="C00000"/>
              </a:solidFill>
              <a:latin typeface="Times New Roman" panose="02020603050405020304" pitchFamily="18" charset="0"/>
              <a:cs typeface="Times New Roman" panose="02020603050405020304" pitchFamily="18" charset="0"/>
            </a:endParaRPr>
          </a:p>
        </p:txBody>
      </p:sp>
      <p:sp>
        <p:nvSpPr>
          <p:cNvPr id="15" name="TextBox 4">
            <a:extLst>
              <a:ext uri="{FF2B5EF4-FFF2-40B4-BE49-F238E27FC236}">
                <a16:creationId xmlns="" xmlns:a16="http://schemas.microsoft.com/office/drawing/2014/main" id="{B83557F6-4915-4A72-87D6-2CE1DFBBB2FD}"/>
              </a:ext>
            </a:extLst>
          </p:cNvPr>
          <p:cNvSpPr txBox="1">
            <a:spLocks noChangeArrowheads="1"/>
          </p:cNvSpPr>
          <p:nvPr/>
        </p:nvSpPr>
        <p:spPr bwMode="auto">
          <a:xfrm>
            <a:off x="2765958" y="2412412"/>
            <a:ext cx="6995251" cy="221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457131">
              <a:spcBef>
                <a:spcPct val="0"/>
              </a:spcBef>
              <a:buClrTx/>
              <a:buNone/>
              <a:defRPr/>
            </a:pPr>
            <a:r>
              <a:rPr lang="en-US" altLang="en-US" b="1" dirty="0" smtClean="0">
                <a:latin typeface="Times New Roman" panose="02020603050405020304" pitchFamily="18" charset="0"/>
                <a:cs typeface="Times New Roman" panose="02020603050405020304" pitchFamily="18" charset="0"/>
              </a:rPr>
              <a:t>Chuẩn </a:t>
            </a:r>
            <a:r>
              <a:rPr lang="en-US" altLang="en-US" b="1" dirty="0" err="1" smtClean="0">
                <a:latin typeface="Times New Roman" panose="02020603050405020304" pitchFamily="18" charset="0"/>
                <a:cs typeface="Times New Roman" panose="02020603050405020304" pitchFamily="18" charset="0"/>
              </a:rPr>
              <a:t>bị</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bài</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sau</a:t>
            </a:r>
            <a:r>
              <a:rPr lang="en-US" altLang="en-US" b="1" dirty="0" smtClean="0">
                <a:latin typeface="Times New Roman" panose="02020603050405020304" pitchFamily="18" charset="0"/>
                <a:cs typeface="Times New Roman" panose="02020603050405020304" pitchFamily="18" charset="0"/>
              </a:rPr>
              <a:t>:</a:t>
            </a:r>
          </a:p>
          <a:p>
            <a:pPr algn="ctr" defTabSz="457131">
              <a:spcBef>
                <a:spcPct val="0"/>
              </a:spcBef>
              <a:buClrTx/>
              <a:buNone/>
              <a:defRPr/>
            </a:pPr>
            <a:r>
              <a:rPr lang="en-US" altLang="en-US" sz="2400" b="1" dirty="0" smtClean="0">
                <a:solidFill>
                  <a:srgbClr val="002060"/>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Bài</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vi-VN" altLang="en-US" sz="3600" b="1" dirty="0" smtClean="0">
                <a:solidFill>
                  <a:srgbClr val="0000CC"/>
                </a:solidFill>
                <a:latin typeface="Times New Roman" panose="02020603050405020304" pitchFamily="18" charset="0"/>
                <a:cs typeface="Times New Roman" panose="02020603050405020304" pitchFamily="18" charset="0"/>
              </a:rPr>
              <a:t>2</a:t>
            </a:r>
            <a:r>
              <a:rPr lang="en-US" altLang="en-US" sz="3600" b="1" dirty="0" smtClean="0">
                <a:solidFill>
                  <a:srgbClr val="0000CC"/>
                </a:solidFill>
                <a:latin typeface="Times New Roman" panose="02020603050405020304" pitchFamily="18" charset="0"/>
                <a:cs typeface="Times New Roman" panose="02020603050405020304" pitchFamily="18" charset="0"/>
              </a:rPr>
              <a:t>8: </a:t>
            </a:r>
            <a:r>
              <a:rPr lang="en-US" altLang="en-US" sz="3600" b="1" dirty="0" err="1" smtClean="0">
                <a:solidFill>
                  <a:srgbClr val="0000CC"/>
                </a:solidFill>
                <a:latin typeface="Times New Roman" panose="02020603050405020304" pitchFamily="18" charset="0"/>
                <a:cs typeface="Times New Roman" panose="02020603050405020304" pitchFamily="18" charset="0"/>
              </a:rPr>
              <a:t>Khám</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phá</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đáy</a:t>
            </a:r>
            <a:r>
              <a:rPr lang="en-US" altLang="en-US" sz="3600" b="1" dirty="0" smtClean="0">
                <a:solidFill>
                  <a:srgbClr val="0000CC"/>
                </a:solidFill>
                <a:latin typeface="Times New Roman" panose="02020603050405020304" pitchFamily="18" charset="0"/>
                <a:cs typeface="Times New Roman" panose="02020603050405020304" pitchFamily="18" charset="0"/>
              </a:rPr>
              <a:t> </a:t>
            </a:r>
            <a:r>
              <a:rPr lang="en-US" altLang="en-US" sz="3600" b="1" dirty="0" err="1" smtClean="0">
                <a:solidFill>
                  <a:srgbClr val="0000CC"/>
                </a:solidFill>
                <a:latin typeface="Times New Roman" panose="02020603050405020304" pitchFamily="18" charset="0"/>
                <a:cs typeface="Times New Roman" panose="02020603050405020304" pitchFamily="18" charset="0"/>
              </a:rPr>
              <a:t>biển</a:t>
            </a:r>
            <a:r>
              <a:rPr lang="en-US" altLang="en-US" sz="3600" b="1" dirty="0" smtClean="0">
                <a:solidFill>
                  <a:srgbClr val="0000CC"/>
                </a:solidFill>
                <a:latin typeface="Times New Roman" panose="02020603050405020304" pitchFamily="18" charset="0"/>
                <a:cs typeface="Times New Roman" panose="02020603050405020304" pitchFamily="18" charset="0"/>
              </a:rPr>
              <a:t> ở </a:t>
            </a:r>
            <a:r>
              <a:rPr lang="en-US" altLang="en-US" sz="3600" b="1" dirty="0" err="1" smtClean="0">
                <a:solidFill>
                  <a:srgbClr val="0000CC"/>
                </a:solidFill>
                <a:latin typeface="Times New Roman" panose="02020603050405020304" pitchFamily="18" charset="0"/>
                <a:cs typeface="Times New Roman" panose="02020603050405020304" pitchFamily="18" charset="0"/>
              </a:rPr>
              <a:t>Trường</a:t>
            </a:r>
            <a:r>
              <a:rPr lang="en-US" altLang="en-US" sz="3600" b="1" dirty="0" smtClean="0">
                <a:solidFill>
                  <a:srgbClr val="0000CC"/>
                </a:solidFill>
                <a:latin typeface="Times New Roman" panose="02020603050405020304" pitchFamily="18" charset="0"/>
                <a:cs typeface="Times New Roman" panose="02020603050405020304" pitchFamily="18" charset="0"/>
              </a:rPr>
              <a:t> Sa</a:t>
            </a:r>
            <a:endParaRPr lang="en-US" altLang="en-US" sz="3600" b="1" dirty="0" smtClean="0">
              <a:solidFill>
                <a:srgbClr val="0000CC"/>
              </a:solidFill>
              <a:latin typeface="Times New Roman" panose="02020603050405020304" pitchFamily="18" charset="0"/>
              <a:cs typeface="Times New Roman" panose="02020603050405020304" pitchFamily="18" charset="0"/>
            </a:endParaRPr>
          </a:p>
          <a:p>
            <a:pPr algn="ctr" defTabSz="457131">
              <a:spcBef>
                <a:spcPct val="0"/>
              </a:spcBef>
              <a:buClrTx/>
              <a:buNone/>
              <a:defRPr/>
            </a:pPr>
            <a:r>
              <a:rPr lang="en-US" altLang="en-US" sz="2800" b="1" dirty="0" smtClean="0">
                <a:solidFill>
                  <a:srgbClr val="002060"/>
                </a:solidFill>
                <a:latin typeface="Times New Roman" panose="02020603050405020304" pitchFamily="18" charset="0"/>
                <a:cs typeface="Times New Roman" panose="02020603050405020304" pitchFamily="18" charset="0"/>
              </a:rPr>
              <a:t>   </a:t>
            </a:r>
            <a:endParaRPr lang="en-US" altLang="en-US" sz="2800" b="1" dirty="0">
              <a:solidFill>
                <a:srgbClr val="002060"/>
              </a:solidFill>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xmlns="" id="{68EEE0B7-9CA5-4EC9-8B76-D620F57F70C5}"/>
              </a:ext>
            </a:extLst>
          </p:cNvPr>
          <p:cNvSpPr txBox="1">
            <a:spLocks/>
          </p:cNvSpPr>
          <p:nvPr/>
        </p:nvSpPr>
        <p:spPr>
          <a:xfrm>
            <a:off x="3113821" y="1182713"/>
            <a:ext cx="6548118" cy="104887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41294A"/>
              </a:buClr>
              <a:buSzPts val="2000"/>
              <a:buFont typeface="Montserrat Medium"/>
              <a:buNone/>
              <a:defRPr sz="2667" b="1" i="0" u="none" strike="noStrike" cap="none">
                <a:solidFill>
                  <a:schemeClr val="dk1"/>
                </a:solidFill>
                <a:latin typeface="Nunito"/>
                <a:ea typeface="Nunito"/>
                <a:cs typeface="Nunito"/>
                <a:sym typeface="Nunito"/>
              </a:defRPr>
            </a:lvl1pPr>
            <a:lvl2pPr marR="0" lvl="1"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2pPr>
            <a:lvl3pPr marR="0" lvl="2"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3pPr>
            <a:lvl4pPr marR="0" lvl="3"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4pPr>
            <a:lvl5pPr marR="0" lvl="4"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5pPr>
            <a:lvl6pPr marR="0" lvl="5"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6pPr>
            <a:lvl7pPr marR="0" lvl="6"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7pPr>
            <a:lvl8pPr marR="0" lvl="7"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8pPr>
            <a:lvl9pPr marR="0" lvl="8" algn="ctr" rtl="0">
              <a:lnSpc>
                <a:spcPct val="80000"/>
              </a:lnSpc>
              <a:spcBef>
                <a:spcPts val="0"/>
              </a:spcBef>
              <a:spcAft>
                <a:spcPts val="0"/>
              </a:spcAft>
              <a:buClr>
                <a:srgbClr val="41294A"/>
              </a:buClr>
              <a:buSzPts val="2000"/>
              <a:buFont typeface="Montserrat Medium"/>
              <a:buNone/>
              <a:defRPr sz="2667" b="0" i="0" u="none" strike="noStrike" cap="none">
                <a:solidFill>
                  <a:srgbClr val="41294A"/>
                </a:solidFill>
                <a:latin typeface="Montserrat Medium"/>
                <a:ea typeface="Montserrat Medium"/>
                <a:cs typeface="Montserrat Medium"/>
                <a:sym typeface="Montserrat Medium"/>
              </a:defRPr>
            </a:lvl9pPr>
          </a:lstStyle>
          <a:p>
            <a:pPr algn="l"/>
            <a:r>
              <a:rPr lang="en-US" sz="3600" kern="0" dirty="0" err="1">
                <a:latin typeface="Times New Roman" panose="02020603050405020304" pitchFamily="18" charset="0"/>
                <a:cs typeface="Times New Roman" panose="02020603050405020304" pitchFamily="18" charset="0"/>
              </a:rPr>
              <a:t>Hỏi</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người</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thân</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về</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tên</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của</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một</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số</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dân</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tộc</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thiểu</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số</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trên</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đất</a:t>
            </a:r>
            <a:r>
              <a:rPr lang="en-US" sz="3600" kern="0" dirty="0">
                <a:latin typeface="Times New Roman" panose="02020603050405020304" pitchFamily="18" charset="0"/>
                <a:cs typeface="Times New Roman" panose="02020603050405020304" pitchFamily="18" charset="0"/>
              </a:rPr>
              <a:t> </a:t>
            </a:r>
            <a:r>
              <a:rPr lang="en-US" sz="3600" kern="0" dirty="0" err="1">
                <a:latin typeface="Times New Roman" panose="02020603050405020304" pitchFamily="18" charset="0"/>
                <a:cs typeface="Times New Roman" panose="02020603050405020304" pitchFamily="18" charset="0"/>
              </a:rPr>
              <a:t>nước</a:t>
            </a:r>
            <a:r>
              <a:rPr lang="en-US" sz="3600" kern="0"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4230375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386;p32">
            <a:extLst>
              <a:ext uri="{FF2B5EF4-FFF2-40B4-BE49-F238E27FC236}">
                <a16:creationId xmlns:a16="http://schemas.microsoft.com/office/drawing/2014/main" xmlns="" id="{6DA89392-9502-41E1-98CB-0C0D86A6DE7A}"/>
              </a:ext>
            </a:extLst>
          </p:cNvPr>
          <p:cNvSpPr txBox="1">
            <a:spLocks noGrp="1"/>
          </p:cNvSpPr>
          <p:nvPr>
            <p:ph type="subTitle" idx="1"/>
          </p:nvPr>
        </p:nvSpPr>
        <p:spPr>
          <a:xfrm>
            <a:off x="2591800" y="74316"/>
            <a:ext cx="7064693" cy="615440"/>
          </a:xfrm>
          <a:prstGeom prst="rect">
            <a:avLst/>
          </a:prstGeom>
        </p:spPr>
        <p:txBody>
          <a:bodyPr spcFirstLastPara="1" wrap="square" lIns="121900" tIns="121900" rIns="121900" bIns="121900" anchor="b" anchorCtr="0">
            <a:noAutofit/>
          </a:bodyPr>
          <a:lstStyle/>
          <a:p>
            <a:pPr marL="0" indent="0"/>
            <a:r>
              <a:rPr lang="en" sz="2800" b="1" dirty="0">
                <a:solidFill>
                  <a:srgbClr val="0070C0"/>
                </a:solidFill>
                <a:latin typeface="Times New Roman" panose="02020603050405020304" pitchFamily="18" charset="0"/>
                <a:cs typeface="Times New Roman" panose="02020603050405020304" pitchFamily="18" charset="0"/>
              </a:rPr>
              <a:t>CHUYỆN Q</a:t>
            </a:r>
            <a:r>
              <a:rPr lang="en-US" sz="2800" b="1" dirty="0">
                <a:solidFill>
                  <a:srgbClr val="0070C0"/>
                </a:solidFill>
                <a:latin typeface="Times New Roman" panose="02020603050405020304" pitchFamily="18" charset="0"/>
                <a:cs typeface="Times New Roman" panose="02020603050405020304" pitchFamily="18" charset="0"/>
              </a:rPr>
              <a:t>UẢ BẦU</a:t>
            </a:r>
            <a:endParaRPr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F31208-4E52-44A9-A5BE-310229E7013E}"/>
              </a:ext>
            </a:extLst>
          </p:cNvPr>
          <p:cNvSpPr txBox="1"/>
          <p:nvPr/>
        </p:nvSpPr>
        <p:spPr>
          <a:xfrm>
            <a:off x="619760" y="632884"/>
            <a:ext cx="10958521"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dúi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nó</a:t>
            </a:r>
            <a:r>
              <a:rPr lang="en-US" sz="26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1C0E44B3-09E5-4838-9A7B-5A83E16BED1F}"/>
              </a:ext>
            </a:extLst>
          </p:cNvPr>
          <p:cNvSpPr txBox="1"/>
          <p:nvPr/>
        </p:nvSpPr>
        <p:spPr>
          <a:xfrm>
            <a:off x="284205" y="1451919"/>
            <a:ext cx="11380573" cy="2492990"/>
          </a:xfrm>
          <a:prstGeom prst="rect">
            <a:avLst/>
          </a:prstGeom>
          <a:noFill/>
        </p:spPr>
        <p:txBody>
          <a:bodyPr wrap="square" rtlCol="0">
            <a:spAutoFit/>
          </a:bodyPr>
          <a:lstStyle/>
          <a:p>
            <a:pPr marL="285750" indent="-285750"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dúi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lớn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chỉ</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tránh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nói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bà</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chẳng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ai</a:t>
            </a:r>
            <a:r>
              <a:rPr lang="en-US" sz="2600" dirty="0">
                <a:latin typeface="Times New Roman" pitchFamily="18" charset="0"/>
                <a:cs typeface="Times New Roman" pitchFamily="18" charset="0"/>
              </a:rPr>
              <a:t> tin.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dúi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khoét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rỗng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gỗ</a:t>
            </a:r>
            <a:r>
              <a:rPr lang="en-US" sz="2600" dirty="0">
                <a:latin typeface="Times New Roman" pitchFamily="18" charset="0"/>
                <a:cs typeface="Times New Roman" pitchFamily="18" charset="0"/>
              </a:rPr>
              <a:t> to, </a:t>
            </a:r>
            <a:r>
              <a:rPr lang="en-US" sz="2600" dirty="0" err="1">
                <a:latin typeface="Times New Roman" pitchFamily="18" charset="0"/>
                <a:cs typeface="Times New Roman" pitchFamily="18" charset="0"/>
              </a:rPr>
              <a:t>chuẩn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bỏ</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Vừa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mọi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mưa</a:t>
            </a:r>
            <a:r>
              <a:rPr lang="en-US" sz="2600" dirty="0">
                <a:latin typeface="Times New Roman" pitchFamily="18" charset="0"/>
                <a:cs typeface="Times New Roman" pitchFamily="18" charset="0"/>
              </a:rPr>
              <a:t> to, </a:t>
            </a:r>
            <a:r>
              <a:rPr lang="en-US" sz="2600" dirty="0" err="1">
                <a:latin typeface="Times New Roman" pitchFamily="18" charset="0"/>
                <a:cs typeface="Times New Roman" pitchFamily="18" charset="0"/>
              </a:rPr>
              <a:t>gió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lớn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ngập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mênh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Muôn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chìm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Nhờ</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gỗ</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nổi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thoát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nạn</a:t>
            </a:r>
            <a:r>
              <a:rPr lang="en-US" sz="2600" dirty="0">
                <a:latin typeface="Times New Roman" pitchFamily="18" charset="0"/>
                <a:cs typeface="Times New Roman" pitchFamily="18" charset="0"/>
              </a:rPr>
              <a:t>. </a:t>
            </a:r>
          </a:p>
          <a:p>
            <a:pPr marL="285750" indent="-285750"/>
            <a:endParaRPr lang="en-US" sz="26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E852BCD8-2B36-4E70-A438-29426031430A}"/>
              </a:ext>
            </a:extLst>
          </p:cNvPr>
          <p:cNvSpPr txBox="1"/>
          <p:nvPr/>
        </p:nvSpPr>
        <p:spPr>
          <a:xfrm>
            <a:off x="520907" y="3564791"/>
            <a:ext cx="11206480" cy="3293209"/>
          </a:xfrm>
          <a:prstGeom prst="rect">
            <a:avLst/>
          </a:prstGeom>
          <a:noFill/>
        </p:spPr>
        <p:txBody>
          <a:bodyPr wrap="square" rtlCol="0">
            <a:spAutoFit/>
          </a:bodyPr>
          <a:lstStyle/>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lâu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a:t>
            </a:r>
          </a:p>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hôm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về</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đùa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xuống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áp</a:t>
            </a:r>
            <a:r>
              <a:rPr lang="en-US" sz="2600" dirty="0">
                <a:latin typeface="Times New Roman" pitchFamily="18" charset="0"/>
                <a:cs typeface="Times New Roman" pitchFamily="18" charset="0"/>
              </a:rPr>
              <a:t> tai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bèn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dùi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thay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những</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nhỏ</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Mú</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Dao,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Ê-</a:t>
            </a:r>
            <a:r>
              <a:rPr lang="en-US" sz="2600" dirty="0" err="1">
                <a:latin typeface="Times New Roman" pitchFamily="18" charset="0"/>
                <a:cs typeface="Times New Roman" pitchFamily="18" charset="0"/>
              </a:rPr>
              <a:t>đê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Ba-na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Kinh</a:t>
            </a:r>
            <a:r>
              <a:rPr lang="en-US" sz="2600" dirty="0">
                <a:latin typeface="Times New Roman" pitchFamily="18" charset="0"/>
                <a:cs typeface="Times New Roman" pitchFamily="18" charset="0"/>
              </a:rPr>
              <a:t>,…</a:t>
            </a:r>
            <a:r>
              <a:rPr lang="en-US" sz="2600" dirty="0" err="1">
                <a:latin typeface="Times New Roman" pitchFamily="18" charset="0"/>
                <a:cs typeface="Times New Roman" pitchFamily="18" charset="0"/>
              </a:rPr>
              <a:t>lần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lượt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theo</a:t>
            </a:r>
            <a:r>
              <a:rPr lang="en-US" sz="2600" dirty="0">
                <a:latin typeface="Times New Roman" pitchFamily="18" charset="0"/>
                <a:cs typeface="Times New Roman" pitchFamily="18" charset="0"/>
              </a:rPr>
              <a:t>.</a:t>
            </a:r>
          </a:p>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em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ta </a:t>
            </a:r>
            <a:r>
              <a:rPr lang="en-US" sz="2600" dirty="0" err="1">
                <a:latin typeface="Times New Roman" pitchFamily="18" charset="0"/>
                <a:cs typeface="Times New Roman" pitchFamily="18" charset="0"/>
              </a:rPr>
              <a:t>ngày</a:t>
            </a:r>
            <a:r>
              <a:rPr lang="en-US" sz="2600" dirty="0">
                <a:latin typeface="Times New Roman" pitchFamily="18" charset="0"/>
                <a:cs typeface="Times New Roman" pitchFamily="18" charset="0"/>
              </a:rPr>
              <a:t> nay.</a:t>
            </a:r>
          </a:p>
          <a:p>
            <a:pPr algn="r"/>
            <a:r>
              <a:rPr lang="en-US" sz="2600"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Theo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Mú</a:t>
            </a:r>
            <a:r>
              <a:rPr lang="en-US" sz="2600" i="1"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5893937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0576" y="2743200"/>
            <a:ext cx="10085294" cy="1075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Times New Roman" panose="02020603050405020304" pitchFamily="18" charset="0"/>
                <a:cs typeface="Times New Roman" panose="02020603050405020304" pitchFamily="18" charset="0"/>
              </a:rPr>
              <a:t>Chú ý </a:t>
            </a:r>
            <a:r>
              <a:rPr lang="en-US" sz="3600" dirty="0" err="1">
                <a:solidFill>
                  <a:schemeClr val="tx1"/>
                </a:solidFill>
                <a:latin typeface="Times New Roman" panose="02020603050405020304" pitchFamily="18" charset="0"/>
                <a:cs typeface="Times New Roman" panose="02020603050405020304" pitchFamily="18" charset="0"/>
              </a:rPr>
              <a:t>đọc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đúng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Ngắt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nghỉ</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nhấn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giọng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đúng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chỗ</a:t>
            </a:r>
            <a:r>
              <a:rPr lang="en-US" sz="3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110850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1456177" y="2829698"/>
            <a:ext cx="4072000" cy="691978"/>
          </a:xfrm>
          <a:prstGeom prst="rect">
            <a:avLst/>
          </a:prstGeom>
        </p:spPr>
        <p:txBody>
          <a:bodyPr spcFirstLastPara="1" wrap="square" lIns="121900" tIns="121900" rIns="121900" bIns="121900" anchor="t" anchorCtr="0">
            <a:noAutofit/>
          </a:bodyPr>
          <a:lstStyle/>
          <a:p>
            <a:pPr marL="0" indent="0"/>
            <a:r>
              <a:rPr lang="en-US" sz="4000" b="1" dirty="0" err="1" smtClean="0">
                <a:latin typeface="Times New Roman" panose="02020603050405020304" pitchFamily="18" charset="0"/>
                <a:cs typeface="Times New Roman" panose="02020603050405020304" pitchFamily="18" charset="0"/>
              </a:rPr>
              <a:t>khoét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rỗng</a:t>
            </a:r>
            <a:endParaRPr sz="4000" b="1" dirty="0">
              <a:latin typeface="Times New Roman" panose="02020603050405020304" pitchFamily="18" charset="0"/>
              <a:cs typeface="Times New Roman" panose="02020603050405020304" pitchFamily="18" charset="0"/>
            </a:endParaRPr>
          </a:p>
        </p:txBody>
      </p:sp>
      <p:sp>
        <p:nvSpPr>
          <p:cNvPr id="54" name="Subtitle 53"/>
          <p:cNvSpPr>
            <a:spLocks noGrp="1"/>
          </p:cNvSpPr>
          <p:nvPr>
            <p:ph type="subTitle" idx="2"/>
          </p:nvPr>
        </p:nvSpPr>
        <p:spPr>
          <a:xfrm>
            <a:off x="5837133" y="3521676"/>
            <a:ext cx="3264363" cy="716692"/>
          </a:xfrm>
        </p:spPr>
        <p:txBody>
          <a:bodyPr/>
          <a:lstStyle/>
          <a:p>
            <a:r>
              <a:rPr lang="en-US" sz="4000" b="1" dirty="0" err="1">
                <a:latin typeface="Times New Roman" pitchFamily="18" charset="0"/>
                <a:cs typeface="Times New Roman" pitchFamily="18" charset="0"/>
              </a:rPr>
              <a:t>Ba</a:t>
            </a:r>
            <a:r>
              <a:rPr lang="en-US" sz="4000" b="1" dirty="0">
                <a:latin typeface="Times New Roman" pitchFamily="18" charset="0"/>
                <a:cs typeface="Times New Roman" pitchFamily="18" charset="0"/>
              </a:rPr>
              <a:t> - </a:t>
            </a:r>
            <a:r>
              <a:rPr lang="en-US" sz="4000" b="1" dirty="0" err="1">
                <a:latin typeface="Times New Roman" pitchFamily="18" charset="0"/>
                <a:cs typeface="Times New Roman" pitchFamily="18" charset="0"/>
              </a:rPr>
              <a:t>na</a:t>
            </a:r>
            <a:endParaRPr lang="en-US" sz="4000" b="1" dirty="0">
              <a:latin typeface="Times New Roman" pitchFamily="18" charset="0"/>
              <a:cs typeface="Times New Roman" pitchFamily="18" charset="0"/>
            </a:endParaRPr>
          </a:p>
        </p:txBody>
      </p:sp>
      <p:sp>
        <p:nvSpPr>
          <p:cNvPr id="55" name="Subtitle 54"/>
          <p:cNvSpPr>
            <a:spLocks noGrp="1"/>
          </p:cNvSpPr>
          <p:nvPr>
            <p:ph type="subTitle" idx="3"/>
          </p:nvPr>
        </p:nvSpPr>
        <p:spPr>
          <a:xfrm>
            <a:off x="5941419" y="2091604"/>
            <a:ext cx="3311610" cy="700395"/>
          </a:xfrm>
        </p:spPr>
        <p:txBody>
          <a:bodyPr/>
          <a:lstStyle/>
          <a:p>
            <a:r>
              <a:rPr lang="en-US" sz="4000" b="1" dirty="0" err="1">
                <a:latin typeface="Times New Roman" pitchFamily="18" charset="0"/>
                <a:cs typeface="Times New Roman" pitchFamily="18" charset="0"/>
              </a:rPr>
              <a:t>Khơ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Mú</a:t>
            </a:r>
            <a:endParaRPr lang="en-US" sz="4000" b="1" dirty="0">
              <a:latin typeface="Times New Roman" pitchFamily="18" charset="0"/>
              <a:cs typeface="Times New Roman" pitchFamily="18" charset="0"/>
            </a:endParaRPr>
          </a:p>
        </p:txBody>
      </p:sp>
      <p:sp>
        <p:nvSpPr>
          <p:cNvPr id="56" name="Subtitle 55"/>
          <p:cNvSpPr>
            <a:spLocks noGrp="1"/>
          </p:cNvSpPr>
          <p:nvPr>
            <p:ph type="subTitle" idx="4"/>
          </p:nvPr>
        </p:nvSpPr>
        <p:spPr>
          <a:xfrm>
            <a:off x="5677566" y="2851955"/>
            <a:ext cx="3274541" cy="742086"/>
          </a:xfrm>
        </p:spPr>
        <p:txBody>
          <a:bodyPr/>
          <a:lstStyle/>
          <a:p>
            <a:r>
              <a:rPr lang="en-US" sz="4000" b="1" dirty="0">
                <a:latin typeface="Times New Roman" pitchFamily="18" charset="0"/>
                <a:cs typeface="Times New Roman" pitchFamily="18" charset="0"/>
              </a:rPr>
              <a:t>Ê - </a:t>
            </a:r>
            <a:r>
              <a:rPr lang="en-US" sz="4000" b="1" dirty="0" err="1">
                <a:latin typeface="Times New Roman" pitchFamily="18" charset="0"/>
                <a:cs typeface="Times New Roman" pitchFamily="18" charset="0"/>
              </a:rPr>
              <a:t>đê</a:t>
            </a:r>
            <a:endParaRPr lang="en-US" sz="4000" b="1" dirty="0">
              <a:latin typeface="Times New Roman" pitchFamily="18" charset="0"/>
              <a:cs typeface="Times New Roman" pitchFamily="18" charset="0"/>
            </a:endParaRPr>
          </a:p>
        </p:txBody>
      </p:sp>
      <p:sp>
        <p:nvSpPr>
          <p:cNvPr id="88" name="Google Shape;1686;p48">
            <a:extLst>
              <a:ext uri="{FF2B5EF4-FFF2-40B4-BE49-F238E27FC236}">
                <a16:creationId xmlns:a16="http://schemas.microsoft.com/office/drawing/2014/main" xmlns="" id="{000419CB-DAA0-491E-94E1-E0C9517F87CC}"/>
              </a:ext>
            </a:extLst>
          </p:cNvPr>
          <p:cNvSpPr txBox="1">
            <a:spLocks/>
          </p:cNvSpPr>
          <p:nvPr/>
        </p:nvSpPr>
        <p:spPr>
          <a:xfrm>
            <a:off x="1542188" y="3550479"/>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b="1" kern="0" dirty="0" err="1">
                <a:latin typeface="Times New Roman" panose="02020603050405020304" pitchFamily="18" charset="0"/>
                <a:cs typeface="Times New Roman" panose="02020603050405020304" pitchFamily="18" charset="0"/>
              </a:rPr>
              <a:t>nương</a:t>
            </a:r>
            <a:endParaRPr lang="en-US" sz="4000" b="1"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a16="http://schemas.microsoft.com/office/drawing/2014/main" xmlns="" id="{DEA9B0AC-08DD-40E6-9768-154CB99817CF}"/>
              </a:ext>
            </a:extLst>
          </p:cNvPr>
          <p:cNvSpPr txBox="1">
            <a:spLocks/>
          </p:cNvSpPr>
          <p:nvPr/>
        </p:nvSpPr>
        <p:spPr>
          <a:xfrm>
            <a:off x="1456177" y="2053602"/>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b="1" kern="0" dirty="0" err="1" smtClean="0">
                <a:latin typeface="Times New Roman" panose="02020603050405020304" pitchFamily="18" charset="0"/>
                <a:cs typeface="Times New Roman" panose="02020603050405020304" pitchFamily="18" charset="0"/>
              </a:rPr>
              <a:t>lũ</a:t>
            </a:r>
            <a:r>
              <a:rPr lang="en-US" sz="4000" b="1" kern="0" dirty="0" smtClean="0">
                <a:latin typeface="Times New Roman" panose="02020603050405020304" pitchFamily="18" charset="0"/>
                <a:cs typeface="Times New Roman" panose="02020603050405020304" pitchFamily="18" charset="0"/>
              </a:rPr>
              <a:t> </a:t>
            </a:r>
            <a:r>
              <a:rPr lang="en-US" sz="4000" b="1" kern="0" dirty="0" err="1" smtClean="0">
                <a:latin typeface="Times New Roman" panose="02020603050405020304" pitchFamily="18" charset="0"/>
                <a:cs typeface="Times New Roman" panose="02020603050405020304" pitchFamily="18" charset="0"/>
              </a:rPr>
              <a:t>lụt</a:t>
            </a:r>
            <a:endParaRPr lang="en-US" sz="4000" b="1" kern="0" dirty="0">
              <a:latin typeface="Times New Roman" panose="02020603050405020304" pitchFamily="18" charset="0"/>
              <a:cs typeface="Times New Roman" panose="02020603050405020304" pitchFamily="18" charset="0"/>
            </a:endParaRPr>
          </a:p>
        </p:txBody>
      </p:sp>
      <p:sp>
        <p:nvSpPr>
          <p:cNvPr id="104" name="Google Shape;386;p32">
            <a:extLst>
              <a:ext uri="{FF2B5EF4-FFF2-40B4-BE49-F238E27FC236}">
                <a16:creationId xmlns:a16="http://schemas.microsoft.com/office/drawing/2014/main" xmlns=""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b="1" kern="0" dirty="0">
                <a:solidFill>
                  <a:srgbClr val="0070C0"/>
                </a:solidFill>
                <a:latin typeface="Times New Roman" panose="02020603050405020304" pitchFamily="18" charset="0"/>
                <a:cs typeface="Times New Roman" panose="02020603050405020304" pitchFamily="18" charset="0"/>
              </a:rPr>
              <a:t>LUYỆN ĐỌC TỪ KHÓ</a:t>
            </a:r>
          </a:p>
        </p:txBody>
      </p:sp>
      <p:sp>
        <p:nvSpPr>
          <p:cNvPr id="29" name="Google Shape;1686;p48">
            <a:extLst>
              <a:ext uri="{FF2B5EF4-FFF2-40B4-BE49-F238E27FC236}">
                <a16:creationId xmlns:a16="http://schemas.microsoft.com/office/drawing/2014/main" xmlns="" id="{000419CB-DAA0-491E-94E1-E0C9517F87CC}"/>
              </a:ext>
            </a:extLst>
          </p:cNvPr>
          <p:cNvSpPr txBox="1">
            <a:spLocks/>
          </p:cNvSpPr>
          <p:nvPr/>
        </p:nvSpPr>
        <p:spPr>
          <a:xfrm>
            <a:off x="1582529" y="4306012"/>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b="1" kern="0" dirty="0" err="1" smtClean="0">
                <a:latin typeface="Times New Roman" panose="02020603050405020304" pitchFamily="18" charset="0"/>
                <a:cs typeface="Times New Roman" panose="02020603050405020304" pitchFamily="18" charset="0"/>
              </a:rPr>
              <a:t>lao</a:t>
            </a:r>
            <a:r>
              <a:rPr lang="en-US" sz="4000" b="1" kern="0" dirty="0" smtClean="0">
                <a:latin typeface="Times New Roman" panose="02020603050405020304" pitchFamily="18" charset="0"/>
                <a:cs typeface="Times New Roman" panose="02020603050405020304" pitchFamily="18" charset="0"/>
              </a:rPr>
              <a:t> </a:t>
            </a:r>
            <a:r>
              <a:rPr lang="en-US" sz="4000" b="1" kern="0" dirty="0" err="1" smtClean="0">
                <a:latin typeface="Times New Roman" panose="02020603050405020304" pitchFamily="18" charset="0"/>
                <a:cs typeface="Times New Roman" panose="02020603050405020304" pitchFamily="18" charset="0"/>
              </a:rPr>
              <a:t>xao</a:t>
            </a:r>
            <a:endParaRPr lang="en-US" sz="4000" b="1" kern="0" dirty="0">
              <a:latin typeface="Times New Roman" panose="02020603050405020304" pitchFamily="18" charset="0"/>
              <a:cs typeface="Times New Roman" panose="02020603050405020304" pitchFamily="18" charset="0"/>
            </a:endParaRPr>
          </a:p>
        </p:txBody>
      </p:sp>
      <p:sp>
        <p:nvSpPr>
          <p:cNvPr id="30" name="Subtitle 54"/>
          <p:cNvSpPr txBox="1">
            <a:spLocks/>
          </p:cNvSpPr>
          <p:nvPr/>
        </p:nvSpPr>
        <p:spPr>
          <a:xfrm>
            <a:off x="5837133" y="4267650"/>
            <a:ext cx="3311610" cy="7003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None/>
              <a:defRPr sz="2667" b="0" i="0" u="none" strike="noStrike" cap="none">
                <a:solidFill>
                  <a:schemeClr val="dk1"/>
                </a:solidFill>
                <a:latin typeface="Nunito"/>
                <a:ea typeface="Nunito"/>
                <a:cs typeface="Nunito"/>
                <a:sym typeface="Nunito"/>
              </a:defRPr>
            </a:lvl9pPr>
          </a:lstStyle>
          <a:p>
            <a:r>
              <a:rPr lang="en-US" sz="4000" b="1" kern="0" dirty="0" err="1" smtClean="0">
                <a:latin typeface="Times New Roman" pitchFamily="18" charset="0"/>
                <a:cs typeface="Times New Roman" pitchFamily="18" charset="0"/>
              </a:rPr>
              <a:t>lần</a:t>
            </a:r>
            <a:r>
              <a:rPr lang="en-US" sz="4000" b="1" kern="0" dirty="0" smtClean="0">
                <a:latin typeface="Times New Roman" pitchFamily="18" charset="0"/>
                <a:cs typeface="Times New Roman" pitchFamily="18" charset="0"/>
              </a:rPr>
              <a:t> </a:t>
            </a:r>
            <a:r>
              <a:rPr lang="en-US" sz="4000" b="1" kern="0" dirty="0" err="1" smtClean="0">
                <a:latin typeface="Times New Roman" pitchFamily="18" charset="0"/>
                <a:cs typeface="Times New Roman" pitchFamily="18" charset="0"/>
              </a:rPr>
              <a:t>lượt</a:t>
            </a:r>
            <a:endParaRPr lang="en-US" sz="4000" b="1" kern="0" dirty="0">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86">
                                            <p:txEl>
                                              <p:pRg st="0" end="0"/>
                                            </p:txEl>
                                          </p:spTgt>
                                        </p:tgtEl>
                                        <p:attrNameLst>
                                          <p:attrName>style.visibility</p:attrName>
                                        </p:attrNameLst>
                                      </p:cBhvr>
                                      <p:to>
                                        <p:strVal val="visible"/>
                                      </p:to>
                                    </p:set>
                                    <p:animEffect transition="in" filter="wipe(down)">
                                      <p:cBhvr>
                                        <p:cTn id="12" dur="500"/>
                                        <p:tgtEl>
                                          <p:spTgt spid="16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ipe(down)">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blinds(horizontal)">
                                      <p:cBhvr>
                                        <p:cTn id="27" dur="500"/>
                                        <p:tgtEl>
                                          <p:spTgt spid="5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6">
                                            <p:txEl>
                                              <p:pRg st="0" end="0"/>
                                            </p:txEl>
                                          </p:spTgt>
                                        </p:tgtEl>
                                        <p:attrNameLst>
                                          <p:attrName>style.visibility</p:attrName>
                                        </p:attrNameLst>
                                      </p:cBhvr>
                                      <p:to>
                                        <p:strVal val="visible"/>
                                      </p:to>
                                    </p:set>
                                    <p:animEffect transition="in" filter="blinds(horizontal)">
                                      <p:cBhvr>
                                        <p:cTn id="32" dur="500"/>
                                        <p:tgtEl>
                                          <p:spTgt spid="5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linds(horizont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animEffect transition="in" filter="blinds(horizontal)">
                                      <p:cBhvr>
                                        <p:cTn id="4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6" grpId="0" build="p"/>
      <p:bldP spid="54" grpId="0" build="p"/>
      <p:bldP spid="55" grpId="0" build="p"/>
      <p:bldP spid="56" grpId="0" build="p"/>
      <p:bldP spid="88" grpId="0"/>
      <p:bldP spid="89" grpId="0"/>
      <p:bldP spid="29" grpId="0"/>
      <p:bldP spid="30"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Google Shape;386;p32">
            <a:extLst>
              <a:ext uri="{FF2B5EF4-FFF2-40B4-BE49-F238E27FC236}">
                <a16:creationId xmlns:a16="http://schemas.microsoft.com/office/drawing/2014/main" xmlns="" id="{6DA89392-9502-41E1-98CB-0C0D86A6DE7A}"/>
              </a:ext>
            </a:extLst>
          </p:cNvPr>
          <p:cNvSpPr txBox="1">
            <a:spLocks noGrp="1"/>
          </p:cNvSpPr>
          <p:nvPr>
            <p:ph type="subTitle" idx="1"/>
          </p:nvPr>
        </p:nvSpPr>
        <p:spPr>
          <a:xfrm>
            <a:off x="2966719" y="0"/>
            <a:ext cx="7064693" cy="615440"/>
          </a:xfrm>
          <a:prstGeom prst="rect">
            <a:avLst/>
          </a:prstGeom>
        </p:spPr>
        <p:txBody>
          <a:bodyPr spcFirstLastPara="1" wrap="square" lIns="121900" tIns="121900" rIns="121900" bIns="121900" anchor="b" anchorCtr="0">
            <a:noAutofit/>
          </a:bodyPr>
          <a:lstStyle/>
          <a:p>
            <a:pPr marL="0" indent="0"/>
            <a:r>
              <a:rPr lang="en" sz="2800" b="1" dirty="0">
                <a:solidFill>
                  <a:srgbClr val="0070C0"/>
                </a:solidFill>
                <a:latin typeface="Times New Roman" panose="02020603050405020304" pitchFamily="18" charset="0"/>
                <a:cs typeface="Times New Roman" panose="02020603050405020304" pitchFamily="18" charset="0"/>
              </a:rPr>
              <a:t>CHUYỆN Q</a:t>
            </a:r>
            <a:r>
              <a:rPr lang="en-US" sz="2800" b="1" dirty="0">
                <a:solidFill>
                  <a:srgbClr val="0070C0"/>
                </a:solidFill>
                <a:latin typeface="Times New Roman" panose="02020603050405020304" pitchFamily="18" charset="0"/>
                <a:cs typeface="Times New Roman" panose="02020603050405020304" pitchFamily="18" charset="0"/>
              </a:rPr>
              <a:t>UẢ BẦU</a:t>
            </a:r>
            <a:endParaRPr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F31208-4E52-44A9-A5BE-310229E7013E}"/>
              </a:ext>
            </a:extLst>
          </p:cNvPr>
          <p:cNvSpPr txBox="1"/>
          <p:nvPr/>
        </p:nvSpPr>
        <p:spPr>
          <a:xfrm>
            <a:off x="619760" y="632884"/>
            <a:ext cx="10958521" cy="892552"/>
          </a:xfrm>
          <a:prstGeom prst="rect">
            <a:avLst/>
          </a:prstGeom>
          <a:noFill/>
        </p:spPr>
        <p:txBody>
          <a:bodyPr wrap="square" rtlCol="0">
            <a:spAutoFit/>
          </a:bodyP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dúi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nó</a:t>
            </a:r>
            <a:r>
              <a:rPr lang="en-US" sz="2600"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xmlns="" id="{7791FD22-94BE-48D4-BB2D-7869657DCF40}"/>
              </a:ext>
            </a:extLst>
          </p:cNvPr>
          <p:cNvSpPr/>
          <p:nvPr/>
        </p:nvSpPr>
        <p:spPr>
          <a:xfrm>
            <a:off x="0" y="615440"/>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7" name="TextBox 6">
            <a:extLst>
              <a:ext uri="{FF2B5EF4-FFF2-40B4-BE49-F238E27FC236}">
                <a16:creationId xmlns:a16="http://schemas.microsoft.com/office/drawing/2014/main" xmlns="" id="{1C0E44B3-09E5-4838-9A7B-5A83E16BED1F}"/>
              </a:ext>
            </a:extLst>
          </p:cNvPr>
          <p:cNvSpPr txBox="1"/>
          <p:nvPr/>
        </p:nvSpPr>
        <p:spPr>
          <a:xfrm>
            <a:off x="284205" y="1451919"/>
            <a:ext cx="11380573" cy="2492990"/>
          </a:xfrm>
          <a:prstGeom prst="rect">
            <a:avLst/>
          </a:prstGeom>
          <a:noFill/>
        </p:spPr>
        <p:txBody>
          <a:bodyPr wrap="square" rtlCol="0">
            <a:spAutoFit/>
          </a:bodyPr>
          <a:lstStyle/>
          <a:p>
            <a:pPr marL="285750" indent="-285750"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dúi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lớn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chỉ</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tránh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nói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với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bà</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nhưng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chẳng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ai</a:t>
            </a:r>
            <a:r>
              <a:rPr lang="en-US" sz="2600" dirty="0">
                <a:latin typeface="Times New Roman" pitchFamily="18" charset="0"/>
                <a:cs typeface="Times New Roman" pitchFamily="18" charset="0"/>
              </a:rPr>
              <a:t> tin.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dúi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khoét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rỗng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gỗ</a:t>
            </a:r>
            <a:r>
              <a:rPr lang="en-US" sz="2600" dirty="0">
                <a:latin typeface="Times New Roman" pitchFamily="18" charset="0"/>
                <a:cs typeface="Times New Roman" pitchFamily="18" charset="0"/>
              </a:rPr>
              <a:t> to, </a:t>
            </a:r>
            <a:r>
              <a:rPr lang="en-US" sz="2600" dirty="0" err="1">
                <a:latin typeface="Times New Roman" pitchFamily="18" charset="0"/>
                <a:cs typeface="Times New Roman" pitchFamily="18" charset="0"/>
              </a:rPr>
              <a:t>chuẩn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bỏ</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Vừa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chuẩn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bị</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mọi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mưa</a:t>
            </a:r>
            <a:r>
              <a:rPr lang="en-US" sz="2600" dirty="0">
                <a:latin typeface="Times New Roman" pitchFamily="18" charset="0"/>
                <a:cs typeface="Times New Roman" pitchFamily="18" charset="0"/>
              </a:rPr>
              <a:t> to, </a:t>
            </a:r>
            <a:r>
              <a:rPr lang="en-US" sz="2600" dirty="0" err="1">
                <a:latin typeface="Times New Roman" pitchFamily="18" charset="0"/>
                <a:cs typeface="Times New Roman" pitchFamily="18" charset="0"/>
              </a:rPr>
              <a:t>gió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lớn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ngập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mênh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Muôn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chìm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Nhờ</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gỗ</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nổi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thoát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nạn</a:t>
            </a:r>
            <a:r>
              <a:rPr lang="en-US" sz="2600" dirty="0">
                <a:latin typeface="Times New Roman" pitchFamily="18" charset="0"/>
                <a:cs typeface="Times New Roman" pitchFamily="18" charset="0"/>
              </a:rPr>
              <a:t>. </a:t>
            </a:r>
          </a:p>
          <a:p>
            <a:pPr marL="285750" indent="-285750"/>
            <a:endParaRPr lang="en-US" sz="2600" dirty="0">
              <a:latin typeface="Times New Roman" pitchFamily="18" charset="0"/>
              <a:cs typeface="Times New Roman" pitchFamily="18" charset="0"/>
            </a:endParaRPr>
          </a:p>
        </p:txBody>
      </p:sp>
      <p:sp>
        <p:nvSpPr>
          <p:cNvPr id="8" name="Oval 7">
            <a:extLst>
              <a:ext uri="{FF2B5EF4-FFF2-40B4-BE49-F238E27FC236}">
                <a16:creationId xmlns:a16="http://schemas.microsoft.com/office/drawing/2014/main" xmlns="" id="{A024A64B-3AAE-4FF0-BD15-8519FBBC647A}"/>
              </a:ext>
            </a:extLst>
          </p:cNvPr>
          <p:cNvSpPr/>
          <p:nvPr/>
        </p:nvSpPr>
        <p:spPr>
          <a:xfrm>
            <a:off x="0" y="1459188"/>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9" name="TextBox 8">
            <a:extLst>
              <a:ext uri="{FF2B5EF4-FFF2-40B4-BE49-F238E27FC236}">
                <a16:creationId xmlns:a16="http://schemas.microsoft.com/office/drawing/2014/main" xmlns="" id="{E852BCD8-2B36-4E70-A438-29426031430A}"/>
              </a:ext>
            </a:extLst>
          </p:cNvPr>
          <p:cNvSpPr txBox="1"/>
          <p:nvPr/>
        </p:nvSpPr>
        <p:spPr>
          <a:xfrm>
            <a:off x="520907" y="3564791"/>
            <a:ext cx="11206480" cy="3293209"/>
          </a:xfrm>
          <a:prstGeom prst="rect">
            <a:avLst/>
          </a:prstGeom>
          <a:noFill/>
        </p:spPr>
        <p:txBody>
          <a:bodyPr wrap="square" rtlCol="0">
            <a:spAutoFit/>
          </a:bodyPr>
          <a:lstStyle/>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lâu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sinh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a:t>
            </a:r>
          </a:p>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Một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hôm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về</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đùa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họ</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xuống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áp</a:t>
            </a:r>
            <a:r>
              <a:rPr lang="en-US" sz="2600" dirty="0">
                <a:latin typeface="Times New Roman" pitchFamily="18" charset="0"/>
                <a:cs typeface="Times New Roman" pitchFamily="18" charset="0"/>
              </a:rPr>
              <a:t> tai </a:t>
            </a:r>
            <a:r>
              <a:rPr lang="en-US" sz="2600" dirty="0" err="1">
                <a:latin typeface="Times New Roman" pitchFamily="18" charset="0"/>
                <a:cs typeface="Times New Roman" pitchFamily="18" charset="0"/>
              </a:rPr>
              <a:t>nghe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bèn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lấy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que</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dùi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thay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bầu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những</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nhỏ</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Khơ</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Mú</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Thái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Mường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Dao,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Ê-</a:t>
            </a:r>
            <a:r>
              <a:rPr lang="en-US" sz="2600" dirty="0" err="1">
                <a:latin typeface="Times New Roman" pitchFamily="18" charset="0"/>
                <a:cs typeface="Times New Roman" pitchFamily="18" charset="0"/>
              </a:rPr>
              <a:t>đê</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Ba-na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Kinh</a:t>
            </a:r>
            <a:r>
              <a:rPr lang="en-US" sz="2600" dirty="0">
                <a:latin typeface="Times New Roman" pitchFamily="18" charset="0"/>
                <a:cs typeface="Times New Roman" pitchFamily="18" charset="0"/>
              </a:rPr>
              <a:t>,…</a:t>
            </a:r>
            <a:r>
              <a:rPr lang="en-US" sz="2600" dirty="0" err="1">
                <a:latin typeface="Times New Roman" pitchFamily="18" charset="0"/>
                <a:cs typeface="Times New Roman" pitchFamily="18" charset="0"/>
              </a:rPr>
              <a:t>lần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lượt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theo</a:t>
            </a:r>
            <a:r>
              <a:rPr lang="en-US" sz="2600" dirty="0">
                <a:latin typeface="Times New Roman" pitchFamily="18" charset="0"/>
                <a:cs typeface="Times New Roman" pitchFamily="18" charset="0"/>
              </a:rPr>
              <a:t>.</a:t>
            </a:r>
          </a:p>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tổ</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tộc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em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nước</a:t>
            </a:r>
            <a:r>
              <a:rPr lang="en-US" sz="2600" dirty="0">
                <a:latin typeface="Times New Roman" pitchFamily="18" charset="0"/>
                <a:cs typeface="Times New Roman" pitchFamily="18" charset="0"/>
              </a:rPr>
              <a:t> ta </a:t>
            </a:r>
            <a:r>
              <a:rPr lang="en-US" sz="2600" dirty="0" err="1">
                <a:latin typeface="Times New Roman" pitchFamily="18" charset="0"/>
                <a:cs typeface="Times New Roman" pitchFamily="18" charset="0"/>
              </a:rPr>
              <a:t>ngày</a:t>
            </a:r>
            <a:r>
              <a:rPr lang="en-US" sz="2600" dirty="0">
                <a:latin typeface="Times New Roman" pitchFamily="18" charset="0"/>
                <a:cs typeface="Times New Roman" pitchFamily="18" charset="0"/>
              </a:rPr>
              <a:t> nay.</a:t>
            </a:r>
          </a:p>
          <a:p>
            <a:pPr algn="r"/>
            <a:r>
              <a:rPr lang="en-US" sz="2600"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Theo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Mú</a:t>
            </a:r>
            <a:r>
              <a:rPr lang="en-US" sz="2600" i="1" dirty="0">
                <a:latin typeface="Times New Roman" panose="02020603050405020304" pitchFamily="18" charset="0"/>
                <a:cs typeface="Times New Roman" panose="02020603050405020304" pitchFamily="18" charset="0"/>
              </a:rPr>
              <a:t>)</a:t>
            </a:r>
          </a:p>
        </p:txBody>
      </p:sp>
      <p:sp>
        <p:nvSpPr>
          <p:cNvPr id="10" name="Oval 9">
            <a:extLst>
              <a:ext uri="{FF2B5EF4-FFF2-40B4-BE49-F238E27FC236}">
                <a16:creationId xmlns:a16="http://schemas.microsoft.com/office/drawing/2014/main" xmlns="" id="{929ED3D2-C8F8-4990-B80C-D75CB7C2086C}"/>
              </a:ext>
            </a:extLst>
          </p:cNvPr>
          <p:cNvSpPr/>
          <p:nvPr/>
        </p:nvSpPr>
        <p:spPr>
          <a:xfrm>
            <a:off x="0" y="3511788"/>
            <a:ext cx="609600" cy="55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spTree>
    <p:custDataLst>
      <p:tags r:id="rId1"/>
    </p:custDataLst>
    <p:extLst>
      <p:ext uri="{BB962C8B-B14F-4D97-AF65-F5344CB8AC3E}">
        <p14:creationId xmlns:p14="http://schemas.microsoft.com/office/powerpoint/2010/main" val="40613331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0C519B"/>
                                      </p:to>
                                    </p:animClr>
                                  </p:childTnLst>
                                </p:cTn>
                              </p:par>
                              <p:par>
                                <p:cTn id="7" presetID="2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grpId="0" nodeType="clickEffect">
                                  <p:stCondLst>
                                    <p:cond delay="0"/>
                                  </p:stCondLst>
                                  <p:childTnLst>
                                    <p:animClr clrSpc="rgb" dir="cw">
                                      <p:cBhvr override="childStyle">
                                        <p:cTn id="13" dur="2000" fill="hold"/>
                                        <p:tgtEl>
                                          <p:spTgt spid="7"/>
                                        </p:tgtEl>
                                        <p:attrNameLst>
                                          <p:attrName>style.color</p:attrName>
                                        </p:attrNameLst>
                                      </p:cBhvr>
                                      <p:to>
                                        <a:srgbClr val="D47F01"/>
                                      </p:to>
                                    </p:animClr>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dir="cw">
                                      <p:cBhvr override="childStyle">
                                        <p:cTn id="20" dur="2000" fill="hold"/>
                                        <p:tgtEl>
                                          <p:spTgt spid="9"/>
                                        </p:tgtEl>
                                        <p:attrNameLst>
                                          <p:attrName>style.color</p:attrName>
                                        </p:attrNameLst>
                                      </p:cBhvr>
                                      <p:to>
                                        <a:srgbClr val="7030A0"/>
                                      </p:to>
                                    </p:animClr>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386;p32">
            <a:extLst>
              <a:ext uri="{FF2B5EF4-FFF2-40B4-BE49-F238E27FC236}">
                <a16:creationId xmlns:a16="http://schemas.microsoft.com/office/drawing/2014/main" xmlns="" id="{6DA89392-9502-41E1-98CB-0C0D86A6DE7A}"/>
              </a:ext>
            </a:extLst>
          </p:cNvPr>
          <p:cNvSpPr txBox="1">
            <a:spLocks noGrp="1"/>
          </p:cNvSpPr>
          <p:nvPr>
            <p:ph type="subTitle" idx="1"/>
          </p:nvPr>
        </p:nvSpPr>
        <p:spPr>
          <a:xfrm>
            <a:off x="2188388" y="464281"/>
            <a:ext cx="7064693" cy="615440"/>
          </a:xfrm>
          <a:prstGeom prst="rect">
            <a:avLst/>
          </a:prstGeom>
        </p:spPr>
        <p:txBody>
          <a:bodyPr spcFirstLastPara="1" wrap="square" lIns="121900" tIns="121900" rIns="121900" bIns="121900" anchor="b" anchorCtr="0">
            <a:noAutofit/>
          </a:bodyPr>
          <a:lstStyle/>
          <a:p>
            <a:pPr marL="0" indent="0"/>
            <a:r>
              <a:rPr lang="en-US" sz="3600" b="1" dirty="0" err="1" smtClean="0">
                <a:solidFill>
                  <a:srgbClr val="0070C0"/>
                </a:solidFill>
                <a:latin typeface="Times New Roman" panose="02020603050405020304" pitchFamily="18" charset="0"/>
                <a:cs typeface="Times New Roman" panose="02020603050405020304" pitchFamily="18" charset="0"/>
              </a:rPr>
              <a:t>Luyện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đọc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đoạn</a:t>
            </a:r>
            <a:r>
              <a:rPr lang="en-US" sz="3600" b="1" dirty="0" smtClean="0">
                <a:solidFill>
                  <a:srgbClr val="0070C0"/>
                </a:solidFill>
                <a:latin typeface="Times New Roman" panose="02020603050405020304" pitchFamily="18" charset="0"/>
                <a:cs typeface="Times New Roman" panose="02020603050405020304" pitchFamily="18" charset="0"/>
              </a:rPr>
              <a:t> 1</a:t>
            </a:r>
            <a:endParaRPr sz="36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E8F31208-4E52-44A9-A5BE-310229E7013E}"/>
              </a:ext>
            </a:extLst>
          </p:cNvPr>
          <p:cNvSpPr txBox="1"/>
          <p:nvPr/>
        </p:nvSpPr>
        <p:spPr>
          <a:xfrm>
            <a:off x="364266" y="1372472"/>
            <a:ext cx="10958521" cy="1200329"/>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dúi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Dúi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611858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3.1"/>
</p:tagLst>
</file>

<file path=ppt/tags/tag2.xml><?xml version="1.0" encoding="utf-8"?>
<p:tagLst xmlns:a="http://schemas.openxmlformats.org/drawingml/2006/main" xmlns:r="http://schemas.openxmlformats.org/officeDocument/2006/relationships" xmlns:p="http://schemas.openxmlformats.org/presentationml/2006/main">
  <p:tag name="TIMING" val="|0.8|2.3|2"/>
</p:tagLst>
</file>

<file path=ppt/tags/tag3.xml><?xml version="1.0" encoding="utf-8"?>
<p:tagLst xmlns:a="http://schemas.openxmlformats.org/drawingml/2006/main" xmlns:r="http://schemas.openxmlformats.org/officeDocument/2006/relationships" xmlns:p="http://schemas.openxmlformats.org/presentationml/2006/main">
  <p:tag name="TIMING" val="|0.8|0.9|0.8|0.8|0.8|0.8"/>
</p:tagLst>
</file>

<file path=ppt/tags/tag4.xml><?xml version="1.0" encoding="utf-8"?>
<p:tagLst xmlns:a="http://schemas.openxmlformats.org/drawingml/2006/main" xmlns:r="http://schemas.openxmlformats.org/officeDocument/2006/relationships" xmlns:p="http://schemas.openxmlformats.org/presentationml/2006/main">
  <p:tag name="TIMING" val="|0.8|2.3|2"/>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0.8|2.3|2"/>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TotalTime>
  <Words>2044</Words>
  <Application>Microsoft Office PowerPoint</Application>
  <PresentationFormat>Widescreen</PresentationFormat>
  <Paragraphs>150</Paragraphs>
  <Slides>44</Slides>
  <Notes>10</Notes>
  <HiddenSlides>0</HiddenSlides>
  <MMClips>2</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44</vt:i4>
      </vt:variant>
    </vt:vector>
  </HeadingPairs>
  <TitlesOfParts>
    <vt:vector size="65" baseType="lpstr">
      <vt:lpstr>맑은 고딕</vt:lpstr>
      <vt:lpstr>Microsoft YaHei</vt:lpstr>
      <vt:lpstr>宋体</vt:lpstr>
      <vt:lpstr>宋体</vt:lpstr>
      <vt:lpstr>Aachen</vt:lpstr>
      <vt:lpstr>Arial</vt:lpstr>
      <vt:lpstr>Calibri</vt:lpstr>
      <vt:lpstr>Calibri Light</vt:lpstr>
      <vt:lpstr>Cambria</vt:lpstr>
      <vt:lpstr>Just Another Hand</vt:lpstr>
      <vt:lpstr>Montserrat</vt:lpstr>
      <vt:lpstr>Montserrat Medium</vt:lpstr>
      <vt:lpstr>Nunito</vt:lpstr>
      <vt:lpstr>Nunito SemiBold</vt:lpstr>
      <vt:lpstr>Roboto</vt:lpstr>
      <vt:lpstr>Times New Roman</vt:lpstr>
      <vt:lpstr>UVN Viet Sach</vt:lpstr>
      <vt:lpstr>Wingdings</vt:lpstr>
      <vt:lpstr>等线</vt:lpstr>
      <vt:lpstr>6_Office Theme</vt:lpstr>
      <vt:lpstr>Office Theme</vt:lpstr>
      <vt:lpstr>PowerPoint Presentation</vt:lpstr>
      <vt:lpstr>KHỞI ĐỘNG</vt:lpstr>
      <vt:lpstr>PowerPoint Presentation</vt:lpstr>
      <vt:lpstr>  BÀI 27: CHUYỆN QUẢ BẦU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27: CHUYỆN QUẢ BẦU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27: CHUYỆN QUẢ BẦU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cp:lastModifiedBy>
  <cp:revision>207</cp:revision>
  <dcterms:created xsi:type="dcterms:W3CDTF">2021-06-19T10:18:58Z</dcterms:created>
  <dcterms:modified xsi:type="dcterms:W3CDTF">2022-04-11T15:22:37Z</dcterms:modified>
</cp:coreProperties>
</file>