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31"/>
  </p:notesMasterIdLst>
  <p:sldIdLst>
    <p:sldId id="295" r:id="rId3"/>
    <p:sldId id="348" r:id="rId4"/>
    <p:sldId id="256" r:id="rId5"/>
    <p:sldId id="337" r:id="rId6"/>
    <p:sldId id="339" r:id="rId7"/>
    <p:sldId id="258" r:id="rId8"/>
    <p:sldId id="345" r:id="rId9"/>
    <p:sldId id="358" r:id="rId10"/>
    <p:sldId id="259" r:id="rId11"/>
    <p:sldId id="262" r:id="rId12"/>
    <p:sldId id="263" r:id="rId13"/>
    <p:sldId id="264" r:id="rId14"/>
    <p:sldId id="265" r:id="rId15"/>
    <p:sldId id="328" r:id="rId16"/>
    <p:sldId id="331" r:id="rId17"/>
    <p:sldId id="351" r:id="rId18"/>
    <p:sldId id="260" r:id="rId19"/>
    <p:sldId id="261" r:id="rId20"/>
    <p:sldId id="266" r:id="rId21"/>
    <p:sldId id="267" r:id="rId22"/>
    <p:sldId id="268" r:id="rId23"/>
    <p:sldId id="269" r:id="rId24"/>
    <p:sldId id="271" r:id="rId25"/>
    <p:sldId id="277" r:id="rId26"/>
    <p:sldId id="274" r:id="rId27"/>
    <p:sldId id="357" r:id="rId28"/>
    <p:sldId id="275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3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  <p:cmAuthor id="2" name="Nhung Pham" initials="NP" lastIdx="1" clrIdx="1">
    <p:extLst>
      <p:ext uri="{19B8F6BF-5375-455C-9EA6-DF929625EA0E}">
        <p15:presenceInfo xmlns:p15="http://schemas.microsoft.com/office/powerpoint/2012/main" userId="b728687ff6e823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7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7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3" r:id="rId12"/>
    <p:sldLayoutId id="21474837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0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TNXH 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55D5-BCCD-4523-861B-3CFFCB31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44" y="1676400"/>
            <a:ext cx="36628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9D6714-4E6D-42CF-A43F-475FEC5B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6119" y="4381499"/>
            <a:ext cx="4338328" cy="2438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đang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chơi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cờ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b="1" dirty="0" err="1">
                <a:solidFill>
                  <a:srgbClr val="FF0000">
                    <a:alpha val="55000"/>
                  </a:srgbClr>
                </a:solidFill>
              </a:rPr>
              <a:t>vua</a:t>
            </a:r>
            <a:r>
              <a:rPr lang="en-US" sz="4800" b="1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box, picture frame&#10;&#10;Description automatically generated">
            <a:extLst>
              <a:ext uri="{FF2B5EF4-FFF2-40B4-BE49-F238E27FC236}">
                <a16:creationId xmlns:a16="http://schemas.microsoft.com/office/drawing/2014/main" id="{88062678-88CB-4E4A-A7EA-07B525F6F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178566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5259ED4-CA6C-4B62-ADCB-1986E84D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7863841" cy="693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435BC-8F3C-4789-BBEB-5F9612B3EA29}"/>
              </a:ext>
            </a:extLst>
          </p:cNvPr>
          <p:cNvSpPr txBox="1"/>
          <p:nvPr/>
        </p:nvSpPr>
        <p:spPr>
          <a:xfrm>
            <a:off x="8036560" y="4439920"/>
            <a:ext cx="404368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Mẹ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bạn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khám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bệnh</a:t>
            </a:r>
            <a:r>
              <a:rPr lang="en-US" sz="4800" b="1" dirty="0">
                <a:solidFill>
                  <a:srgbClr val="FF00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6832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F612-8941-49C5-910F-E4171A1A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92" y="1676400"/>
            <a:ext cx="4267206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567D885D-710C-4876-BDE7-9DDEE2F7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7" y="5146040"/>
            <a:ext cx="5410202" cy="16588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Gia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đình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mừng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thọ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ông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A07653D-B408-4315-98DD-E462157C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-6" y="-3"/>
            <a:ext cx="6781803" cy="7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8246-CE64-4A50-9C76-BE86358B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120" y="4165600"/>
            <a:ext cx="4246880" cy="26774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Gia </a:t>
            </a:r>
            <a:r>
              <a:rPr lang="en-US" sz="4800" dirty="0" err="1">
                <a:solidFill>
                  <a:srgbClr val="FF0000"/>
                </a:solidFill>
              </a:rPr>
              <a:t>đình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quây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bên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mâm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cơm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CC1A332-B284-4CDC-B7F1-2F670268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45120" cy="6843078"/>
          </a:xfrm>
        </p:spPr>
      </p:pic>
    </p:spTree>
    <p:extLst>
      <p:ext uri="{BB962C8B-B14F-4D97-AF65-F5344CB8AC3E}">
        <p14:creationId xmlns:p14="http://schemas.microsoft.com/office/powerpoint/2010/main" val="10075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720"/>
            <a:ext cx="12191999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4400" b="1" kern="0" dirty="0">
              <a:solidFill>
                <a:srgbClr val="66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082800"/>
            <a:ext cx="12192000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Gia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2140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90320"/>
            <a:ext cx="121920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24454-E47A-4F96-BEC3-83DD57A7F94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" y="71120"/>
            <a:ext cx="12324080" cy="6868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69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8658225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2192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" y="356598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4944626"/>
            <a:ext cx="1210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8175-F401-4A0E-A1B0-26A40E5F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1676400"/>
            <a:ext cx="4571998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5E3C83-13B6-4490-8C95-7AF4EC24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237" y="4368800"/>
            <a:ext cx="5186683" cy="2286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Bạn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xoa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bóp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lưng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cho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bà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khỏi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đau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33C48A-1DCC-4F6D-B286-5843D4D4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1" b="1"/>
          <a:stretch/>
        </p:blipFill>
        <p:spPr>
          <a:xfrm>
            <a:off x="-45243" y="0"/>
            <a:ext cx="6827039" cy="714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861148" y="259276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BB7B3F-AFBE-4001-A492-72E9F92BA15F}"/>
              </a:ext>
            </a:extLst>
          </p:cNvPr>
          <p:cNvSpPr txBox="1"/>
          <p:nvPr/>
        </p:nvSpPr>
        <p:spPr>
          <a:xfrm>
            <a:off x="0" y="310279"/>
            <a:ext cx="1219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KHỞI ĐỘNG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  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hãy</a:t>
            </a:r>
            <a:r>
              <a:rPr lang="en-US" sz="5400" dirty="0"/>
              <a:t> </a:t>
            </a:r>
            <a:r>
              <a:rPr lang="en-US" sz="5400" dirty="0" err="1"/>
              <a:t>kể</a:t>
            </a:r>
            <a:r>
              <a:rPr lang="en-US" sz="5400" dirty="0"/>
              <a:t> </a:t>
            </a:r>
            <a:r>
              <a:rPr lang="en-US" sz="5400" dirty="0" err="1"/>
              <a:t>tên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thành</a:t>
            </a:r>
            <a:r>
              <a:rPr lang="en-US" sz="5400" dirty="0"/>
              <a:t> </a:t>
            </a:r>
            <a:r>
              <a:rPr lang="en-US" sz="5400" dirty="0" err="1"/>
              <a:t>viên</a:t>
            </a:r>
            <a:r>
              <a:rPr lang="en-US" sz="5400" dirty="0"/>
              <a:t> </a:t>
            </a:r>
            <a:r>
              <a:rPr lang="en-US" sz="5400" dirty="0" err="1"/>
              <a:t>trong</a:t>
            </a:r>
            <a:r>
              <a:rPr lang="en-US" sz="5400" dirty="0"/>
              <a:t> </a:t>
            </a:r>
            <a:r>
              <a:rPr lang="en-US" sz="5400" dirty="0" err="1"/>
              <a:t>gia</a:t>
            </a:r>
            <a:r>
              <a:rPr lang="en-US" sz="5400" dirty="0"/>
              <a:t> </a:t>
            </a:r>
            <a:r>
              <a:rPr lang="en-US" sz="5400" dirty="0" err="1"/>
              <a:t>đình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cao</a:t>
            </a:r>
            <a:r>
              <a:rPr lang="en-US" sz="5400" dirty="0"/>
              <a:t> </a:t>
            </a:r>
            <a:r>
              <a:rPr lang="en-US" sz="5400" dirty="0" err="1"/>
              <a:t>tuổi</a:t>
            </a:r>
            <a:r>
              <a:rPr lang="en-US" sz="5400" dirty="0"/>
              <a:t> </a:t>
            </a:r>
            <a:r>
              <a:rPr lang="en-US" sz="5400" dirty="0" err="1"/>
              <a:t>nhất</a:t>
            </a:r>
            <a:r>
              <a:rPr lang="en-US" sz="5400" dirty="0"/>
              <a:t> </a:t>
            </a:r>
            <a:r>
              <a:rPr lang="en-US" sz="5400" dirty="0" err="1"/>
              <a:t>đến</a:t>
            </a:r>
            <a:r>
              <a:rPr lang="en-US" sz="5400" dirty="0"/>
              <a:t> </a:t>
            </a:r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ít</a:t>
            </a:r>
            <a:r>
              <a:rPr lang="en-US" sz="5400" dirty="0"/>
              <a:t> </a:t>
            </a:r>
            <a:r>
              <a:rPr lang="en-US" sz="5400" dirty="0" err="1"/>
              <a:t>tuổi</a:t>
            </a:r>
            <a:r>
              <a:rPr lang="en-US" sz="5400" dirty="0"/>
              <a:t> </a:t>
            </a:r>
            <a:r>
              <a:rPr lang="en-US" sz="5400" dirty="0" err="1"/>
              <a:t>nhất</a:t>
            </a:r>
            <a:r>
              <a:rPr lang="en-US" sz="54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482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7F8B-ABC7-44D4-AB85-720A83DD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144" y="1676400"/>
            <a:ext cx="3967653" cy="1216153"/>
          </a:xfrm>
        </p:spPr>
        <p:txBody>
          <a:bodyPr anchor="t">
            <a:normAutofit/>
          </a:bodyPr>
          <a:lstStyle/>
          <a:p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69C430-14BB-4094-BAA6-93E83517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930" y="4846320"/>
            <a:ext cx="5150069" cy="1798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An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giúp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bố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thu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hoạch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4800" dirty="0" err="1">
                <a:solidFill>
                  <a:srgbClr val="FF0000">
                    <a:alpha val="55000"/>
                  </a:srgbClr>
                </a:solidFill>
              </a:rPr>
              <a:t>rau</a:t>
            </a:r>
            <a:r>
              <a:rPr lang="en-US" sz="4800" dirty="0">
                <a:solidFill>
                  <a:srgbClr val="FF0000">
                    <a:alpha val="55000"/>
                  </a:srgbClr>
                </a:solidFill>
              </a:rPr>
              <a:t> 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14E6B-8544-4078-934D-EB4F4CB6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>
          <a:xfrm>
            <a:off x="0" y="0"/>
            <a:ext cx="7041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B55C-F51C-4FDE-B203-31A538C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5039360"/>
            <a:ext cx="4714240" cy="1595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Anh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An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gấp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áo</a:t>
            </a:r>
            <a:r>
              <a:rPr lang="en-US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326DAF-91B4-4096-85AC-C41834FE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6320" cy="6929120"/>
          </a:xfrm>
        </p:spPr>
      </p:pic>
    </p:spTree>
    <p:extLst>
      <p:ext uri="{BB962C8B-B14F-4D97-AF65-F5344CB8AC3E}">
        <p14:creationId xmlns:p14="http://schemas.microsoft.com/office/powerpoint/2010/main" val="15055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72D3-51AE-4817-B00F-F993FC7D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280" y="4744720"/>
            <a:ext cx="4744720" cy="192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Mẹ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giúp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thủ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công</a:t>
            </a:r>
            <a:r>
              <a:rPr lang="en-US" sz="4800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5" name="Content Placeholder 4" descr="A picture containing text, clipart, picture frame&#10;&#10;Description automatically generated">
            <a:extLst>
              <a:ext uri="{FF2B5EF4-FFF2-40B4-BE49-F238E27FC236}">
                <a16:creationId xmlns:a16="http://schemas.microsoft.com/office/drawing/2014/main" id="{EDC05FE7-DEDA-4952-B141-B6C9E98DF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7447280" cy="7122160"/>
          </a:xfrm>
        </p:spPr>
      </p:pic>
    </p:spTree>
    <p:extLst>
      <p:ext uri="{BB962C8B-B14F-4D97-AF65-F5344CB8AC3E}">
        <p14:creationId xmlns:p14="http://schemas.microsoft.com/office/powerpoint/2010/main" val="19327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 2 :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- </a:t>
            </a:r>
            <a:r>
              <a:rPr lang="en-US" sz="4400" dirty="0" err="1"/>
              <a:t>Vì</a:t>
            </a:r>
            <a:r>
              <a:rPr lang="en-US" sz="4400" dirty="0"/>
              <a:t> </a:t>
            </a:r>
            <a:r>
              <a:rPr lang="en-US" sz="4400" dirty="0" err="1"/>
              <a:t>sao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gia</a:t>
            </a:r>
            <a:r>
              <a:rPr lang="en-US" sz="4400" dirty="0"/>
              <a:t>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thể</a:t>
            </a:r>
            <a:r>
              <a:rPr lang="en-US" sz="4400" dirty="0"/>
              <a:t> hiện </a:t>
            </a:r>
            <a:r>
              <a:rPr lang="en-US" sz="4400" dirty="0" err="1"/>
              <a:t>sự</a:t>
            </a:r>
            <a:r>
              <a:rPr lang="en-US" sz="4400" dirty="0"/>
              <a:t> chia </a:t>
            </a:r>
            <a:r>
              <a:rPr lang="en-US" sz="4400" dirty="0" err="1"/>
              <a:t>sẻ</a:t>
            </a:r>
            <a:r>
              <a:rPr lang="en-US" sz="4400" dirty="0"/>
              <a:t> , </a:t>
            </a:r>
            <a:r>
              <a:rPr lang="en-US" sz="4400" dirty="0" err="1"/>
              <a:t>quan</a:t>
            </a:r>
            <a:r>
              <a:rPr lang="en-US" sz="4400" dirty="0"/>
              <a:t> </a:t>
            </a:r>
            <a:r>
              <a:rPr lang="en-US" sz="4400" dirty="0" err="1"/>
              <a:t>tâm</a:t>
            </a:r>
            <a:r>
              <a:rPr lang="en-US" sz="4400" dirty="0"/>
              <a:t> , </a:t>
            </a:r>
            <a:r>
              <a:rPr lang="en-US" sz="4400" dirty="0" err="1"/>
              <a:t>chăm</a:t>
            </a:r>
            <a:r>
              <a:rPr lang="en-US" sz="4400" dirty="0"/>
              <a:t> </a:t>
            </a:r>
            <a:r>
              <a:rPr lang="en-US" sz="4400" dirty="0" err="1"/>
              <a:t>sóc</a:t>
            </a:r>
            <a:r>
              <a:rPr lang="en-US" sz="4400" dirty="0"/>
              <a:t> , </a:t>
            </a:r>
            <a:r>
              <a:rPr lang="en-US" sz="4400" dirty="0" err="1"/>
              <a:t>yêu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nhau</a:t>
            </a:r>
            <a:r>
              <a:rPr lang="en-US" sz="4400" dirty="0"/>
              <a:t> 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CC3A0-6F3C-490D-A508-A9C47E260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" y="1906270"/>
            <a:ext cx="1041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KẾT LUẬN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: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Mỗi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có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một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hoặc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nhiều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thế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hệ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cùng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chung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sống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Những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người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trong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gia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đình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cần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chia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sẻ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quan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tâm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chăm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sóc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yêu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thương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nhau</a:t>
            </a:r>
            <a:r>
              <a:rPr kumimoji="0" lang="en-US" altLang="zh-CN" sz="48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1209040" y="1888177"/>
            <a:ext cx="1098296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: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5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8697" y="1976845"/>
            <a:ext cx="7672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05817832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074659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5300" b="1" dirty="0" err="1">
                <a:solidFill>
                  <a:srgbClr val="0070C0"/>
                </a:solidFill>
              </a:rPr>
              <a:t>Hãy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cùng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tìm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hiểu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về</a:t>
            </a:r>
            <a:r>
              <a:rPr lang="en-US" sz="5300" b="1" dirty="0">
                <a:solidFill>
                  <a:srgbClr val="0070C0"/>
                </a:solidFill>
              </a:rPr>
              <a:t>: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* </a:t>
            </a:r>
            <a:r>
              <a:rPr lang="en-US" sz="5300" b="1" dirty="0" err="1">
                <a:solidFill>
                  <a:srgbClr val="0070C0"/>
                </a:solidFill>
              </a:rPr>
              <a:t>Các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thành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viên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mỗi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thế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hệ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trong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gia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đình</a:t>
            </a:r>
            <a:r>
              <a:rPr lang="en-US" sz="5300" b="1" dirty="0">
                <a:solidFill>
                  <a:srgbClr val="0070C0"/>
                </a:solidFill>
              </a:rPr>
              <a:t> .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 * </a:t>
            </a:r>
            <a:r>
              <a:rPr lang="en-US" sz="5300" b="1" dirty="0" err="1">
                <a:solidFill>
                  <a:srgbClr val="0070C0"/>
                </a:solidFill>
              </a:rPr>
              <a:t>Sự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quan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tâm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chăm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sóc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yêu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thương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các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thành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viên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trong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gia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đình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nhiều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thế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hệ</a:t>
            </a:r>
            <a:r>
              <a:rPr lang="en-US" sz="5300" b="1" dirty="0">
                <a:solidFill>
                  <a:srgbClr val="0070C0"/>
                </a:solidFill>
              </a:rPr>
              <a:t> .</a:t>
            </a:r>
            <a:br>
              <a:rPr lang="en-US" sz="3200" dirty="0">
                <a:solidFill>
                  <a:srgbClr val="0070C0"/>
                </a:solidFill>
              </a:rPr>
            </a:br>
            <a:br>
              <a:rPr lang="en-US" sz="3200" dirty="0"/>
            </a:br>
            <a:br>
              <a:rPr lang="en-US" sz="5300" dirty="0">
                <a:solidFill>
                  <a:srgbClr val="0070C0"/>
                </a:solidFill>
              </a:rPr>
            </a:br>
            <a:br>
              <a:rPr lang="en-US" sz="3200" dirty="0">
                <a:solidFill>
                  <a:srgbClr val="0070C0"/>
                </a:solidFill>
              </a:rPr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9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71121"/>
            <a:ext cx="11390558" cy="1541039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000" b="1" u="sng" dirty="0"/>
              <a:t>HOẠT ĐỘNG 1: </a:t>
            </a:r>
            <a:r>
              <a:rPr lang="en-US" sz="4100" dirty="0" err="1"/>
              <a:t>Tìm</a:t>
            </a:r>
            <a:r>
              <a:rPr lang="en-US" sz="4100" dirty="0"/>
              <a:t> </a:t>
            </a:r>
            <a:r>
              <a:rPr lang="en-US" sz="4100" dirty="0" err="1"/>
              <a:t>hiểu</a:t>
            </a:r>
            <a:r>
              <a:rPr lang="en-US" sz="4100" dirty="0"/>
              <a:t> </a:t>
            </a:r>
            <a:r>
              <a:rPr lang="en-US" sz="4100" dirty="0" err="1"/>
              <a:t>các</a:t>
            </a:r>
            <a:r>
              <a:rPr lang="en-US" sz="4100" dirty="0"/>
              <a:t> </a:t>
            </a:r>
            <a:r>
              <a:rPr lang="en-US" sz="4100" dirty="0" err="1"/>
              <a:t>thế</a:t>
            </a:r>
            <a:r>
              <a:rPr lang="en-US" sz="4100" dirty="0"/>
              <a:t> </a:t>
            </a:r>
            <a:r>
              <a:rPr lang="en-US" sz="4100" dirty="0" err="1"/>
              <a:t>hệ</a:t>
            </a:r>
            <a:r>
              <a:rPr lang="en-US" sz="4100" dirty="0"/>
              <a:t> </a:t>
            </a:r>
            <a:r>
              <a:rPr lang="en-US" sz="4100" dirty="0" err="1"/>
              <a:t>trong</a:t>
            </a:r>
            <a:r>
              <a:rPr lang="en-US" sz="4100" dirty="0"/>
              <a:t> </a:t>
            </a:r>
            <a:r>
              <a:rPr lang="en-US" sz="4100" dirty="0" err="1"/>
              <a:t>gia</a:t>
            </a:r>
            <a:r>
              <a:rPr lang="en-US" sz="4100" dirty="0"/>
              <a:t> </a:t>
            </a:r>
            <a:r>
              <a:rPr lang="en-US" sz="4100" dirty="0" err="1"/>
              <a:t>đình</a:t>
            </a:r>
            <a:r>
              <a:rPr lang="en-US" sz="4100" dirty="0"/>
              <a:t> </a:t>
            </a:r>
            <a:r>
              <a:rPr lang="en-US" sz="4100" dirty="0" err="1"/>
              <a:t>bạn</a:t>
            </a:r>
            <a:r>
              <a:rPr lang="en-US" sz="4100" dirty="0"/>
              <a:t> </a:t>
            </a:r>
            <a:r>
              <a:rPr lang="en-US" sz="4100" dirty="0" err="1"/>
              <a:t>Hà</a:t>
            </a:r>
            <a:r>
              <a:rPr lang="en-US" sz="4100" dirty="0"/>
              <a:t> </a:t>
            </a:r>
            <a:r>
              <a:rPr lang="en-US" sz="4100" dirty="0" err="1"/>
              <a:t>và</a:t>
            </a:r>
            <a:r>
              <a:rPr lang="en-US" sz="4100" dirty="0"/>
              <a:t> </a:t>
            </a:r>
            <a:r>
              <a:rPr lang="en-US" sz="4100" dirty="0" err="1"/>
              <a:t>gia</a:t>
            </a:r>
            <a:r>
              <a:rPr lang="en-US" sz="4100" dirty="0"/>
              <a:t> </a:t>
            </a:r>
            <a:r>
              <a:rPr lang="en-US" sz="4100" dirty="0" err="1"/>
              <a:t>đình</a:t>
            </a:r>
            <a:r>
              <a:rPr lang="en-US" sz="4100" dirty="0"/>
              <a:t> </a:t>
            </a:r>
            <a:r>
              <a:rPr lang="en-US" sz="4100" dirty="0" err="1"/>
              <a:t>bạn</a:t>
            </a:r>
            <a:r>
              <a:rPr lang="en-US" sz="4100" dirty="0"/>
              <a:t> An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7E81F-67AF-4212-99B8-9347AB96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2A5FFF-5FD7-47B3-9CFB-BDC7B3A4FE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0" y="7061606"/>
            <a:ext cx="12192000" cy="28169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99BB6-9FA3-4708-B839-CEC7CB715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061606"/>
            <a:ext cx="12192001" cy="54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D7924-0450-455A-9776-1AD524555F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795068"/>
            <a:ext cx="12191999" cy="54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1B7AE-99C9-4C8A-8889-AB132AE315A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640"/>
            <a:ext cx="12191999" cy="5750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4A4C73-5DD9-44B6-83E4-B5ACE9106584}"/>
              </a:ext>
            </a:extLst>
          </p:cNvPr>
          <p:cNvSpPr txBox="1"/>
          <p:nvPr/>
        </p:nvSpPr>
        <p:spPr>
          <a:xfrm>
            <a:off x="0" y="16256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/>
              <a:t>HOẠT ĐỘNG 1: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hệ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Hà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4200D-1847-48C9-8EEF-F8BAF89CAF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600" y="6888480"/>
            <a:ext cx="12090400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B0092-6478-44C4-81D4-0BCBE07067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959599"/>
            <a:ext cx="12192000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99"/>
            <a:ext cx="12192000" cy="547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77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1823"/>
            <a:ext cx="11711709" cy="250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 err="1">
                <a:solidFill>
                  <a:srgbClr val="FF0000"/>
                </a:solidFill>
              </a:rPr>
              <a:t>Thảo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luận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nhóm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đôi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0070C0"/>
                </a:solidFill>
              </a:rPr>
              <a:t>+ Gia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đình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bạn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Hà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mấy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thế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hệ</a:t>
            </a:r>
            <a:r>
              <a:rPr lang="en-US" altLang="en-US" sz="3600" b="1" kern="0" dirty="0">
                <a:solidFill>
                  <a:srgbClr val="0070C0"/>
                </a:solidFill>
              </a:rPr>
              <a:t> ?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Kể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các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thành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viên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của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mỗi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thế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hệ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trong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gia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đình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bạn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Hà</a:t>
            </a:r>
            <a:r>
              <a:rPr lang="en-US" altLang="en-US" sz="3600" b="1" kern="0" dirty="0">
                <a:solidFill>
                  <a:srgbClr val="0070C0"/>
                </a:solidFill>
              </a:rPr>
              <a:t> ?</a:t>
            </a: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981" y="2356510"/>
            <a:ext cx="1059641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Gia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đình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hai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.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thứ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nhất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bố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và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mẹ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,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thứ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hai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anh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trai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và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1120" y="3866669"/>
            <a:ext cx="1178282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3600" b="1" kern="0" dirty="0">
                <a:solidFill>
                  <a:srgbClr val="0070C0"/>
                </a:solidFill>
              </a:rPr>
              <a:t>+ Gia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đình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bạn</a:t>
            </a:r>
            <a:r>
              <a:rPr lang="en-US" altLang="en-US" sz="3600" b="1" kern="0" dirty="0">
                <a:solidFill>
                  <a:srgbClr val="0070C0"/>
                </a:solidFill>
              </a:rPr>
              <a:t> An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mấy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thế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hệ</a:t>
            </a:r>
            <a:r>
              <a:rPr lang="en-US" altLang="en-US" sz="3600" b="1" kern="0" dirty="0">
                <a:solidFill>
                  <a:srgbClr val="0070C0"/>
                </a:solidFill>
              </a:rPr>
              <a:t> ?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Kể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các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thành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viên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của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mỗi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thế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hệ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trong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gia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đình</a:t>
            </a:r>
            <a:r>
              <a:rPr lang="en-US" altLang="en-US" sz="3600" b="1" kern="0" dirty="0">
                <a:solidFill>
                  <a:srgbClr val="0070C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70C0"/>
                </a:solidFill>
              </a:rPr>
              <a:t>bạn</a:t>
            </a:r>
            <a:r>
              <a:rPr lang="en-US" altLang="en-US" sz="3600" b="1" kern="0" dirty="0">
                <a:solidFill>
                  <a:srgbClr val="0070C0"/>
                </a:solidFill>
              </a:rPr>
              <a:t> An ?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616" y="4753360"/>
            <a:ext cx="1059641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Gia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đình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An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ba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.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thứ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nhất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ông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và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của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An ,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thứ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hai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bố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và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mẹ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An ,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thế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thệ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thứ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ba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có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An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và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em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gái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của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3600" b="1" i="0" u="none" strike="noStrike" kern="0" cap="none" spc="0" normalizeH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bạn</a:t>
            </a:r>
            <a:r>
              <a:rPr kumimoji="0" lang="en-US" altLang="en-US" sz="3600" b="1" i="0" u="none" strike="noStrike" kern="0" cap="none" spc="0" normalizeH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An 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14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KẾT LUẬN 1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0070C0"/>
                </a:solidFill>
              </a:rPr>
              <a:t>Mỗi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đình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một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hoặc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nhiều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thế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hệ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cùng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chung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sống</a:t>
            </a:r>
            <a:r>
              <a:rPr lang="en-US" sz="4800" b="1" dirty="0">
                <a:solidFill>
                  <a:srgbClr val="0070C0"/>
                </a:solidFill>
              </a:rPr>
              <a:t> .</a:t>
            </a:r>
            <a:br>
              <a:rPr lang="en-US" sz="4800" dirty="0">
                <a:solidFill>
                  <a:srgbClr val="0070C0"/>
                </a:solidFill>
              </a:rPr>
            </a:br>
            <a:br>
              <a:rPr lang="en-US" sz="1400" dirty="0">
                <a:solidFill>
                  <a:srgbClr val="0070C0"/>
                </a:solidFill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778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57E8B-27E1-4832-90A4-832C27AFEB8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" y="0"/>
            <a:ext cx="9731375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531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23440"/>
            <a:ext cx="12029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THẢO LUẬN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, 3 , 4 ( </a:t>
            </a:r>
            <a:r>
              <a:rPr lang="en-US" sz="4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SGK 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881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719</Words>
  <Application>Microsoft Office PowerPoint</Application>
  <PresentationFormat>Widescreen</PresentationFormat>
  <Paragraphs>48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Times New Roman</vt:lpstr>
      <vt:lpstr>UTM Avo</vt:lpstr>
      <vt:lpstr>Verdana</vt:lpstr>
      <vt:lpstr>1_Office Theme</vt:lpstr>
      <vt:lpstr>6_Office Theme</vt:lpstr>
      <vt:lpstr>PowerPoint Presentation</vt:lpstr>
      <vt:lpstr>PowerPoint Presentation</vt:lpstr>
      <vt:lpstr>  Hãy cùng tìm hiểu về: * Các thành viên của mỗi thế hệ trong gia đình .  * Sự quan tâm , chăm sóc , yêu thương của các thành viên trong gia đình nhiều thế hệ .        </vt:lpstr>
      <vt:lpstr>HOẠT ĐỘNG 1: Tìm hiểu các thế hệ trong gia đình bạn Hà và gia đình bạn 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 đình bạn Hà quây quần bên mâm cơm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Anh em bạn An giúp bố gấp quần áo .</vt:lpstr>
      <vt:lpstr>Mẹ bạn An giúp em bạn An làm thủ công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42</cp:revision>
  <dcterms:created xsi:type="dcterms:W3CDTF">2021-05-27T09:39:36Z</dcterms:created>
  <dcterms:modified xsi:type="dcterms:W3CDTF">2025-09-16T00:23:28Z</dcterms:modified>
</cp:coreProperties>
</file>