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tags/tag18.xml" ContentType="application/vnd.openxmlformats-officedocument.presentationml.tags+xml"/>
  <Override PartName="/ppt/notesSlides/notesSlide13.xml" ContentType="application/vnd.openxmlformats-officedocument.presentationml.notesSlide+xml"/>
  <Override PartName="/ppt/tags/tag19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  <p:sldMasterId id="2147483700" r:id="rId3"/>
    <p:sldMasterId id="2147483713" r:id="rId4"/>
  </p:sldMasterIdLst>
  <p:notesMasterIdLst>
    <p:notesMasterId r:id="rId41"/>
  </p:notesMasterIdLst>
  <p:sldIdLst>
    <p:sldId id="519" r:id="rId5"/>
    <p:sldId id="522" r:id="rId6"/>
    <p:sldId id="263" r:id="rId7"/>
    <p:sldId id="530" r:id="rId8"/>
    <p:sldId id="277" r:id="rId9"/>
    <p:sldId id="265" r:id="rId10"/>
    <p:sldId id="285" r:id="rId11"/>
    <p:sldId id="288" r:id="rId12"/>
    <p:sldId id="289" r:id="rId13"/>
    <p:sldId id="290" r:id="rId14"/>
    <p:sldId id="260" r:id="rId15"/>
    <p:sldId id="292" r:id="rId16"/>
    <p:sldId id="294" r:id="rId17"/>
    <p:sldId id="531" r:id="rId18"/>
    <p:sldId id="326" r:id="rId19"/>
    <p:sldId id="532" r:id="rId20"/>
    <p:sldId id="299" r:id="rId21"/>
    <p:sldId id="534" r:id="rId22"/>
    <p:sldId id="300" r:id="rId23"/>
    <p:sldId id="301" r:id="rId24"/>
    <p:sldId id="535" r:id="rId25"/>
    <p:sldId id="302" r:id="rId26"/>
    <p:sldId id="527" r:id="rId27"/>
    <p:sldId id="528" r:id="rId28"/>
    <p:sldId id="529" r:id="rId29"/>
    <p:sldId id="525" r:id="rId30"/>
    <p:sldId id="523" r:id="rId31"/>
    <p:sldId id="327" r:id="rId32"/>
    <p:sldId id="485" r:id="rId33"/>
    <p:sldId id="486" r:id="rId34"/>
    <p:sldId id="328" r:id="rId35"/>
    <p:sldId id="526" r:id="rId36"/>
    <p:sldId id="524" r:id="rId37"/>
    <p:sldId id="483" r:id="rId38"/>
    <p:sldId id="267" r:id="rId39"/>
    <p:sldId id="47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00FFFF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20/08/2025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8915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791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73609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247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3674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41745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1634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9550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180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6637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3190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6436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42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487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47307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754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6358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6752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923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3565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20/08/2025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981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20/08/2025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20/08/2025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20/08/2025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20/08/2025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20/08/2025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20/08/2025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20/08/2025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20/08/2025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20/08/2025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20/08/2025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20/08/2025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16177198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20/08/2025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20/08/2025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20/08/2025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20/08/2025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20/08/2025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20/08/2025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20/08/2025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20/08/2025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20/08/2025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20/08/2025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20/08/2025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2" indent="0" algn="ctr">
              <a:buNone/>
              <a:defRPr sz="1500"/>
            </a:lvl2pPr>
            <a:lvl3pPr marL="685766" indent="0" algn="ctr">
              <a:buNone/>
              <a:defRPr sz="1351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8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2110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73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1633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6141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2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2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3238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373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8139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9"/>
            <a:ext cx="6172201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2"/>
            <a:ext cx="3932239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82" indent="0">
              <a:buNone/>
              <a:defRPr sz="1051"/>
            </a:lvl2pPr>
            <a:lvl3pPr marL="685766" indent="0">
              <a:buNone/>
              <a:defRPr sz="900"/>
            </a:lvl3pPr>
            <a:lvl4pPr marL="1028649" indent="0">
              <a:buNone/>
              <a:defRPr sz="751"/>
            </a:lvl4pPr>
            <a:lvl5pPr marL="1371532" indent="0">
              <a:buNone/>
              <a:defRPr sz="751"/>
            </a:lvl5pPr>
            <a:lvl6pPr marL="1714414" indent="0">
              <a:buNone/>
              <a:defRPr sz="751"/>
            </a:lvl6pPr>
            <a:lvl7pPr marL="2057298" indent="0">
              <a:buNone/>
              <a:defRPr sz="751"/>
            </a:lvl7pPr>
            <a:lvl8pPr marL="2400180" indent="0">
              <a:buNone/>
              <a:defRPr sz="751"/>
            </a:lvl8pPr>
            <a:lvl9pPr marL="2743062" indent="0">
              <a:buNone/>
              <a:defRPr sz="7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21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9" y="987429"/>
            <a:ext cx="6172201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82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8" indent="0">
              <a:buNone/>
              <a:defRPr sz="1500"/>
            </a:lvl7pPr>
            <a:lvl8pPr marL="2400180" indent="0">
              <a:buNone/>
              <a:defRPr sz="1500"/>
            </a:lvl8pPr>
            <a:lvl9pPr marL="274306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2"/>
            <a:ext cx="3932239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82" indent="0">
              <a:buNone/>
              <a:defRPr sz="1051"/>
            </a:lvl2pPr>
            <a:lvl3pPr marL="685766" indent="0">
              <a:buNone/>
              <a:defRPr sz="900"/>
            </a:lvl3pPr>
            <a:lvl4pPr marL="1028649" indent="0">
              <a:buNone/>
              <a:defRPr sz="751"/>
            </a:lvl4pPr>
            <a:lvl5pPr marL="1371532" indent="0">
              <a:buNone/>
              <a:defRPr sz="751"/>
            </a:lvl5pPr>
            <a:lvl6pPr marL="1714414" indent="0">
              <a:buNone/>
              <a:defRPr sz="751"/>
            </a:lvl6pPr>
            <a:lvl7pPr marL="2057298" indent="0">
              <a:buNone/>
              <a:defRPr sz="751"/>
            </a:lvl7pPr>
            <a:lvl8pPr marL="2400180" indent="0">
              <a:buNone/>
              <a:defRPr sz="751"/>
            </a:lvl8pPr>
            <a:lvl9pPr marL="2743062" indent="0">
              <a:buNone/>
              <a:defRPr sz="7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7266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0625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6098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9" y="108237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7" y="6502011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8" y="131272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3199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29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6554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79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40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1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40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46341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3" r:id="rId21"/>
    <p:sldLayoutId id="2147483684" r:id="rId22"/>
    <p:sldLayoutId id="2147483699" r:id="rId23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20/08/2025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  <p:sldLayoutId id="2147483712" r:id="rId13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20/08/2025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3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  <a:pPr defTabSz="914377"/>
              <a:t>20/08/2025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3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0726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8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1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3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82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4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8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2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8.png"/><Relationship Id="rId2" Type="http://schemas.microsoft.com/office/2007/relationships/media" Target="../media/media8.m4a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9.m4a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2" Type="http://schemas.microsoft.com/office/2007/relationships/media" Target="../media/media9.m4a"/><Relationship Id="rId1" Type="http://schemas.openxmlformats.org/officeDocument/2006/relationships/tags" Target="../tags/tag11.xml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6.xml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2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3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video" Target="../media/media11.mp4"/><Relationship Id="rId7" Type="http://schemas.openxmlformats.org/officeDocument/2006/relationships/image" Target="../media/image14.png"/><Relationship Id="rId2" Type="http://schemas.microsoft.com/office/2007/relationships/media" Target="../media/media11.mp4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14.xml"/><Relationship Id="rId5" Type="http://schemas.openxmlformats.org/officeDocument/2006/relationships/audio" Target="../media/media12.m4a"/><Relationship Id="rId4" Type="http://schemas.microsoft.com/office/2007/relationships/media" Target="../media/media12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5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8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6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7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microsoft.com/office/2007/relationships/hdphoto" Target="../media/hdphoto5.wdp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8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9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5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2389265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1507588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NIỀM VUI CỦA BI VÀ BỐNG</a:t>
            </a:r>
          </a:p>
        </p:txBody>
      </p:sp>
      <p:sp>
        <p:nvSpPr>
          <p:cNvPr id="2" name="Rectangle 1"/>
          <p:cNvSpPr/>
          <p:nvPr/>
        </p:nvSpPr>
        <p:spPr>
          <a:xfrm>
            <a:off x="360319" y="-23855"/>
            <a:ext cx="11587670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TUẦN 2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r>
              <a:rPr lang="en-US" sz="28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r>
              <a:rPr lang="en-US" sz="28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……..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772553" y="3007040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/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2939650" y="315220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7128855" y="371243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7072006" y="371243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555166D-5E94-4918-9FA1-1126BB2EF7CE}"/>
              </a:ext>
            </a:extLst>
          </p:cNvPr>
          <p:cNvCxnSpPr>
            <a:cxnSpLocks/>
          </p:cNvCxnSpPr>
          <p:nvPr/>
        </p:nvCxnSpPr>
        <p:spPr>
          <a:xfrm flipH="1">
            <a:off x="8031692" y="316466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4BF368-F4F4-4A43-8C2F-9A68AC2FB1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97550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buNone/>
            </a:pP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Hũ: bình sành sứ (thủy tinh,…) loại nhỏ, ở giữa phình ra, nhỏ dần về đáy, dùng để đựng.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794827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532566" y="28645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56" name="Picture 55" descr="A child and a child running in front of a rainbow&#10;&#10;Description automatically generated with low confidence">
            <a:extLst>
              <a:ext uri="{FF2B5EF4-FFF2-40B4-BE49-F238E27FC236}">
                <a16:creationId xmlns:a16="http://schemas.microsoft.com/office/drawing/2014/main" id="{4BDFF1CB-61E7-428E-87E7-B95749DDF9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" y="1127211"/>
            <a:ext cx="11369040" cy="6009863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F6E518EE-C252-4CC5-8D5A-EBFC513D3F79}"/>
              </a:ext>
            </a:extLst>
          </p:cNvPr>
          <p:cNvSpPr/>
          <p:nvPr/>
        </p:nvSpPr>
        <p:spPr>
          <a:xfrm>
            <a:off x="8320366" y="479405"/>
            <a:ext cx="2965534" cy="889848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0FAB490-1BE0-47F2-9FE1-5F4EF79096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438963" y="1793780"/>
            <a:ext cx="6191850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Hũ: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bình sành sứ (thủy tinh,…) loại nhỏ, ở giữa phình ra, nhỏ dần về đáy, dùng để đựng.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628968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10" name="Picture 9" descr="A picture containing ceramic ware&#10;&#10;Description automatically generated">
            <a:extLst>
              <a:ext uri="{FF2B5EF4-FFF2-40B4-BE49-F238E27FC236}">
                <a16:creationId xmlns:a16="http://schemas.microsoft.com/office/drawing/2014/main" id="{D50C3030-E727-4A67-93F8-87E25B8E54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719" y="1589921"/>
            <a:ext cx="3397390" cy="3397390"/>
          </a:xfrm>
          <a:prstGeom prst="rect">
            <a:avLst/>
          </a:prstGeom>
        </p:spPr>
      </p:pic>
      <p:pic>
        <p:nvPicPr>
          <p:cNvPr id="14" name="Picture 13" descr="A picture containing pot&#10;&#10;Description automatically generated">
            <a:extLst>
              <a:ext uri="{FF2B5EF4-FFF2-40B4-BE49-F238E27FC236}">
                <a16:creationId xmlns:a16="http://schemas.microsoft.com/office/drawing/2014/main" id="{6D92D7E6-F256-4C2B-B699-FC8194CE05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104" y="2818043"/>
            <a:ext cx="3861032" cy="3861032"/>
          </a:xfrm>
          <a:prstGeom prst="rect">
            <a:avLst/>
          </a:prstGeom>
        </p:spPr>
      </p:pic>
      <p:pic>
        <p:nvPicPr>
          <p:cNvPr id="16" name="Picture 15" descr="A glass of milk&#10;&#10;Description automatically generated with low confidence">
            <a:extLst>
              <a:ext uri="{FF2B5EF4-FFF2-40B4-BE49-F238E27FC236}">
                <a16:creationId xmlns:a16="http://schemas.microsoft.com/office/drawing/2014/main" id="{F6F27FA9-7FDC-4A90-87A7-1F22F91BFD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27" y="772119"/>
            <a:ext cx="2609306" cy="260930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A76FDC8-D579-4FBE-902C-00497E57C3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7648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096108" y="2538171"/>
            <a:ext cx="7452841" cy="1354559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1981190" y="2279956"/>
            <a:ext cx="7650233" cy="1575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5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823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66719" y="0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 CỦA BI VÀ BỐNG 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619760" y="632884"/>
            <a:ext cx="1120648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619760" y="3429000"/>
            <a:ext cx="112064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Bi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Anh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Ở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ạ?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619760" y="5873920"/>
            <a:ext cx="112064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(Theo 108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619760" y="4352904"/>
            <a:ext cx="11206480" cy="8882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endParaRPr lang="en-US" sz="3600" b="1" kern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lang="en-US" sz="3600" b="1" u="sng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36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3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36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3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Nunito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6753497" y="3108960"/>
            <a:ext cx="4728754" cy="39189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53589" y="3486795"/>
            <a:ext cx="600891" cy="0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593669" y="3866606"/>
            <a:ext cx="6191794" cy="39188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022771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378;p32">
            <a:extLst>
              <a:ext uri="{FF2B5EF4-FFF2-40B4-BE49-F238E27FC236}">
                <a16:creationId xmlns:a16="http://schemas.microsoft.com/office/drawing/2014/main" id="{CA923413-3221-474B-8560-FFE24617202A}"/>
              </a:ext>
            </a:extLst>
          </p:cNvPr>
          <p:cNvGrpSpPr/>
          <p:nvPr/>
        </p:nvGrpSpPr>
        <p:grpSpPr>
          <a:xfrm>
            <a:off x="3162654" y="604312"/>
            <a:ext cx="6887969" cy="931176"/>
            <a:chOff x="603225" y="2182575"/>
            <a:chExt cx="2577800" cy="424450"/>
          </a:xfrm>
        </p:grpSpPr>
        <p:sp>
          <p:nvSpPr>
            <p:cNvPr id="25" name="Google Shape;380;p32">
              <a:extLst>
                <a:ext uri="{FF2B5EF4-FFF2-40B4-BE49-F238E27FC236}">
                  <a16:creationId xmlns:a16="http://schemas.microsoft.com/office/drawing/2014/main" id="{4F15B1BA-4CFE-4696-9D88-D7F7F428B8A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81;p32">
              <a:extLst>
                <a:ext uri="{FF2B5EF4-FFF2-40B4-BE49-F238E27FC236}">
                  <a16:creationId xmlns:a16="http://schemas.microsoft.com/office/drawing/2014/main" id="{6D126A5F-0DA6-4386-9932-8AE4787BF0C5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79;p32">
              <a:extLst>
                <a:ext uri="{FF2B5EF4-FFF2-40B4-BE49-F238E27FC236}">
                  <a16:creationId xmlns:a16="http://schemas.microsoft.com/office/drawing/2014/main" id="{16429A8E-42D4-48B3-83D3-E66A34ABB035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35C9293-33E2-4FE6-AC87-A60D0DF72C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355" b="49768"/>
          <a:stretch/>
        </p:blipFill>
        <p:spPr>
          <a:xfrm>
            <a:off x="513363" y="1782926"/>
            <a:ext cx="3121742" cy="17403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D7BFCBB-FA44-418C-AED9-5F2003730A3A}"/>
              </a:ext>
            </a:extLst>
          </p:cNvPr>
          <p:cNvSpPr txBox="1"/>
          <p:nvPr/>
        </p:nvSpPr>
        <p:spPr>
          <a:xfrm>
            <a:off x="7169075" y="1941297"/>
            <a:ext cx="4145486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Bi sẽ mua một con ngựa hồng và một cái ô tô.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48002F4-A3FA-486D-9031-6971729FB0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886" t="49007" r="1469" b="761"/>
          <a:stretch/>
        </p:blipFill>
        <p:spPr>
          <a:xfrm>
            <a:off x="3896017" y="1941297"/>
            <a:ext cx="3121742" cy="17403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B00D2F0-C32E-4480-A832-97B6A65B61AA}"/>
              </a:ext>
            </a:extLst>
          </p:cNvPr>
          <p:cNvSpPr txBox="1"/>
          <p:nvPr/>
        </p:nvSpPr>
        <p:spPr>
          <a:xfrm>
            <a:off x="951557" y="4784297"/>
            <a:ext cx="3870132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Bống sẽ mua búp bê và quần áo đẹp.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EF1219E-D86C-44CE-BE06-E3490AFA03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375" t="49007" r="47980" b="761"/>
          <a:stretch/>
        </p:blipFill>
        <p:spPr>
          <a:xfrm>
            <a:off x="5456888" y="4647565"/>
            <a:ext cx="2835874" cy="15810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BC95BA-12FF-43F9-8283-5D3D92FC6D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644" t="993" r="1711" b="48775"/>
          <a:stretch/>
        </p:blipFill>
        <p:spPr>
          <a:xfrm>
            <a:off x="8718411" y="4466250"/>
            <a:ext cx="2835874" cy="1581003"/>
          </a:xfrm>
          <a:prstGeom prst="rect">
            <a:avLst/>
          </a:prstGeom>
        </p:spPr>
      </p:pic>
      <p:sp>
        <p:nvSpPr>
          <p:cNvPr id="21" name="Google Shape;386;p32">
            <a:extLst>
              <a:ext uri="{FF2B5EF4-FFF2-40B4-BE49-F238E27FC236}">
                <a16:creationId xmlns:a16="http://schemas.microsoft.com/office/drawing/2014/main" id="{EC5BB427-6410-4142-A09E-92C9356D6140}"/>
              </a:ext>
            </a:extLst>
          </p:cNvPr>
          <p:cNvSpPr txBox="1">
            <a:spLocks/>
          </p:cNvSpPr>
          <p:nvPr/>
        </p:nvSpPr>
        <p:spPr>
          <a:xfrm>
            <a:off x="2735833" y="287778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35587550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66719" y="0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 CỦA BI VÀ BỐNG 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619760" y="632884"/>
            <a:ext cx="1120648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619760" y="3429000"/>
            <a:ext cx="112064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Bi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Anh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Ở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ạ?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619760" y="5873920"/>
            <a:ext cx="112064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(Theo 108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grpSp>
        <p:nvGrpSpPr>
          <p:cNvPr id="8" name="Google Shape;786;p36"/>
          <p:cNvGrpSpPr/>
          <p:nvPr/>
        </p:nvGrpSpPr>
        <p:grpSpPr>
          <a:xfrm rot="-10790939">
            <a:off x="876186" y="2234752"/>
            <a:ext cx="9662377" cy="1564701"/>
            <a:chOff x="1881479" y="1597500"/>
            <a:chExt cx="1106346" cy="402847"/>
          </a:xfrm>
        </p:grpSpPr>
        <p:sp>
          <p:nvSpPr>
            <p:cNvPr id="10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1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664861" y="2674483"/>
            <a:ext cx="9363368" cy="7613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có bảy hũ vàng, hai anh em đã làm gì?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271234" y="5460642"/>
            <a:ext cx="68515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725769" y="5873920"/>
            <a:ext cx="75083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CF3B0ED-3CA4-4DE0-ABC1-79FB22A9436A}"/>
              </a:ext>
            </a:extLst>
          </p:cNvPr>
          <p:cNvSpPr txBox="1"/>
          <p:nvPr/>
        </p:nvSpPr>
        <p:spPr>
          <a:xfrm>
            <a:off x="386817" y="2666433"/>
            <a:ext cx="708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Google Shape;792;p36">
            <a:extLst>
              <a:ext uri="{FF2B5EF4-FFF2-40B4-BE49-F238E27FC236}">
                <a16:creationId xmlns:a16="http://schemas.microsoft.com/office/drawing/2014/main" id="{23E25605-BBC2-4F8F-B438-0BA18FF77D19}"/>
              </a:ext>
            </a:extLst>
          </p:cNvPr>
          <p:cNvSpPr txBox="1">
            <a:spLocks/>
          </p:cNvSpPr>
          <p:nvPr/>
        </p:nvSpPr>
        <p:spPr>
          <a:xfrm>
            <a:off x="568583" y="2268318"/>
            <a:ext cx="11523523" cy="16909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en-US" sz="4000" b="1" u="sng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4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40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04184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421A586C-3923-4038-A7A8-73EA6F59214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0" y="380404"/>
            <a:ext cx="11449049" cy="611564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65B7304-672B-4184-8580-661A17C9E7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1559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593" objId="2"/>
        <p14:triggerEvt type="onClick" time="3593" objId="2"/>
        <p14:stopEvt time="65199" objId="2"/>
        <p14:playEvt time="66085" objId="2"/>
        <p14:stopEvt time="66564" objId="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66719" y="0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 CỦA BI VÀ BỐNG 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619760" y="632884"/>
            <a:ext cx="1120648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619760" y="3429000"/>
            <a:ext cx="112064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Bi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Anh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Ở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ạ?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619760" y="5873920"/>
            <a:ext cx="112064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(Theo 108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2346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D2ABAEC8-348B-4D64-86E7-9D05725EDA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54" y="1422948"/>
            <a:ext cx="11149292" cy="50356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194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9093" y="702686"/>
            <a:ext cx="11730507" cy="4241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1+2)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3: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NIỀM VUI CỦA BI VÀ BỐNG </a:t>
            </a:r>
            <a:endParaRPr lang="en-US" sz="1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MỤC TIÊU: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hem Bi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than,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ĐỒ DÙNG DẠY HỌC: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GV: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HS: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BTTV.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CÁC HOẠT ĐỘNG DẠY HỌC: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50479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386;p32">
            <a:extLst>
              <a:ext uri="{FF2B5EF4-FFF2-40B4-BE49-F238E27FC236}">
                <a16:creationId xmlns:a16="http://schemas.microsoft.com/office/drawing/2014/main" id="{15E81FD1-6227-4E8F-9825-DEE3F62DB3D3}"/>
              </a:ext>
            </a:extLst>
          </p:cNvPr>
          <p:cNvSpPr txBox="1">
            <a:spLocks/>
          </p:cNvSpPr>
          <p:nvPr/>
        </p:nvSpPr>
        <p:spPr>
          <a:xfrm>
            <a:off x="326103" y="640079"/>
            <a:ext cx="8279417" cy="613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hơp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E3393F5E-2AD7-4E87-8700-92693924FF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703858"/>
              </p:ext>
            </p:extLst>
          </p:nvPr>
        </p:nvGraphicFramePr>
        <p:xfrm>
          <a:off x="894080" y="3207784"/>
          <a:ext cx="10149840" cy="3172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4920">
                  <a:extLst>
                    <a:ext uri="{9D8B030D-6E8A-4147-A177-3AD203B41FA5}">
                      <a16:colId xmlns:a16="http://schemas.microsoft.com/office/drawing/2014/main" val="662107059"/>
                    </a:ext>
                  </a:extLst>
                </a:gridCol>
                <a:gridCol w="5074920">
                  <a:extLst>
                    <a:ext uri="{9D8B030D-6E8A-4147-A177-3AD203B41FA5}">
                      <a16:colId xmlns:a16="http://schemas.microsoft.com/office/drawing/2014/main" val="1134011245"/>
                    </a:ext>
                  </a:extLst>
                </a:gridCol>
              </a:tblGrid>
              <a:tr h="94079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vật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1605483"/>
                  </a:ext>
                </a:extLst>
              </a:tr>
              <a:tr h="22319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9910628"/>
                  </a:ext>
                </a:extLst>
              </a:tr>
            </a:tbl>
          </a:graphicData>
        </a:graphic>
      </p:graphicFrame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4127BA63-FE5F-4F0D-A545-E343982E4B3E}"/>
              </a:ext>
            </a:extLst>
          </p:cNvPr>
          <p:cNvSpPr/>
          <p:nvPr/>
        </p:nvSpPr>
        <p:spPr>
          <a:xfrm>
            <a:off x="812800" y="1253834"/>
            <a:ext cx="223520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106B061D-8E8D-4753-9CAE-F1A74D8A853E}"/>
              </a:ext>
            </a:extLst>
          </p:cNvPr>
          <p:cNvSpPr/>
          <p:nvPr/>
        </p:nvSpPr>
        <p:spPr>
          <a:xfrm>
            <a:off x="3926843" y="1278308"/>
            <a:ext cx="178308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143B6EDB-C541-43F9-AD4A-7D8CC2C1729F}"/>
              </a:ext>
            </a:extLst>
          </p:cNvPr>
          <p:cNvSpPr/>
          <p:nvPr/>
        </p:nvSpPr>
        <p:spPr>
          <a:xfrm>
            <a:off x="6629402" y="1324954"/>
            <a:ext cx="147827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</a:p>
        </p:txBody>
      </p:sp>
      <p:sp>
        <p:nvSpPr>
          <p:cNvPr id="22" name="Thought Bubble: Cloud 21">
            <a:extLst>
              <a:ext uri="{FF2B5EF4-FFF2-40B4-BE49-F238E27FC236}">
                <a16:creationId xmlns:a16="http://schemas.microsoft.com/office/drawing/2014/main" id="{2D9489B0-6045-4BEB-9EAE-1C7FAF5ABE19}"/>
              </a:ext>
            </a:extLst>
          </p:cNvPr>
          <p:cNvSpPr/>
          <p:nvPr/>
        </p:nvSpPr>
        <p:spPr>
          <a:xfrm>
            <a:off x="8956042" y="1324954"/>
            <a:ext cx="147827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6BFA6D74-D9D8-45A2-B391-364F0CAC38B6}"/>
              </a:ext>
            </a:extLst>
          </p:cNvPr>
          <p:cNvSpPr/>
          <p:nvPr/>
        </p:nvSpPr>
        <p:spPr>
          <a:xfrm>
            <a:off x="1356360" y="2223189"/>
            <a:ext cx="223520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hought Bubble: Cloud 23">
            <a:extLst>
              <a:ext uri="{FF2B5EF4-FFF2-40B4-BE49-F238E27FC236}">
                <a16:creationId xmlns:a16="http://schemas.microsoft.com/office/drawing/2014/main" id="{2B33E5C4-6684-44FE-A22F-211CA3B4C106}"/>
              </a:ext>
            </a:extLst>
          </p:cNvPr>
          <p:cNvSpPr/>
          <p:nvPr/>
        </p:nvSpPr>
        <p:spPr>
          <a:xfrm>
            <a:off x="4495801" y="2237503"/>
            <a:ext cx="178308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hought Bubble: Cloud 24">
            <a:extLst>
              <a:ext uri="{FF2B5EF4-FFF2-40B4-BE49-F238E27FC236}">
                <a16:creationId xmlns:a16="http://schemas.microsoft.com/office/drawing/2014/main" id="{EC12C127-018D-4821-86B6-2CA3BB366659}"/>
              </a:ext>
            </a:extLst>
          </p:cNvPr>
          <p:cNvSpPr/>
          <p:nvPr/>
        </p:nvSpPr>
        <p:spPr>
          <a:xfrm>
            <a:off x="7044692" y="2237503"/>
            <a:ext cx="212851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hought Bubble: Cloud 25">
            <a:extLst>
              <a:ext uri="{FF2B5EF4-FFF2-40B4-BE49-F238E27FC236}">
                <a16:creationId xmlns:a16="http://schemas.microsoft.com/office/drawing/2014/main" id="{B7DF54CD-FC72-4BE9-85FF-B52D6EA55F31}"/>
              </a:ext>
            </a:extLst>
          </p:cNvPr>
          <p:cNvSpPr/>
          <p:nvPr/>
        </p:nvSpPr>
        <p:spPr>
          <a:xfrm>
            <a:off x="9939021" y="2223189"/>
            <a:ext cx="147827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154F69D-7072-4706-BE76-DEB196B91D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70219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111E-6 L -0.26511 0.430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55" y="215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-0.22422 0.4328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1" y="216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64114 0.6108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57" y="3053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-0.475 0.478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50" y="2391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43646 0.441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23" y="2208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0.40196 0.4814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91" y="2407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7.40741E-7 L 0.35742 0.2914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1456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L 0.13243 0.449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15" y="2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4" grpId="0" animBg="1"/>
      <p:bldP spid="25" grpId="0" animBg="1"/>
      <p:bldP spid="26" grpId="0" animBg="1"/>
      <p:bldP spid="2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66719" y="0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 CỦA BI VÀ BỐNG 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619760" y="632884"/>
            <a:ext cx="1120648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619760" y="3429000"/>
            <a:ext cx="112064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Bi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Anh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Ở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ạ?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619760" y="5873920"/>
            <a:ext cx="112064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(Theo 108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8" name="Google Shape;792;p36">
            <a:extLst>
              <a:ext uri="{FF2B5EF4-FFF2-40B4-BE49-F238E27FC236}">
                <a16:creationId xmlns:a16="http://schemas.microsoft.com/office/drawing/2014/main" id="{C0F61090-E16C-421A-93D2-92BC9E9B06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86925" y="3669144"/>
            <a:ext cx="11352675" cy="1360294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trong bài những câu cho thấy sự ngạc nhiên của Bi khi nhìn thấy cầu vồng.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045029" y="1476103"/>
            <a:ext cx="5081451" cy="391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096554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sp>
        <p:nvSpPr>
          <p:cNvPr id="21" name="Google Shape;792;p36">
            <a:extLst>
              <a:ext uri="{FF2B5EF4-FFF2-40B4-BE49-F238E27FC236}">
                <a16:creationId xmlns:a16="http://schemas.microsoft.com/office/drawing/2014/main" id="{C0F61090-E16C-421A-93D2-92BC9E9B06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76872" y="1441937"/>
            <a:ext cx="9344487" cy="108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trong bài những câu cho thấy sự ngạc nhiên của Bi khi nhìn thấy cầu vồng.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A6BF288-08BC-4392-881A-9A3A089AA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849BF2F-38B0-41AC-BD11-1A3AE60118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7" r="12237"/>
          <a:stretch/>
        </p:blipFill>
        <p:spPr>
          <a:xfrm>
            <a:off x="2324213" y="2394530"/>
            <a:ext cx="7191375" cy="3975454"/>
          </a:xfrm>
          <a:prstGeom prst="roundRect">
            <a:avLst/>
          </a:prstGeom>
        </p:spPr>
      </p:pic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F6A18C2A-AD9D-470A-BD15-E19E6FC1DAF2}"/>
              </a:ext>
            </a:extLst>
          </p:cNvPr>
          <p:cNvSpPr/>
          <p:nvPr/>
        </p:nvSpPr>
        <p:spPr>
          <a:xfrm>
            <a:off x="3869392" y="2935262"/>
            <a:ext cx="4933185" cy="493738"/>
          </a:xfrm>
          <a:prstGeom prst="wedgeRoundRectCallout">
            <a:avLst>
              <a:gd name="adj1" fmla="val -39911"/>
              <a:gd name="adj2" fmla="val 151600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4C6002-B0D9-499E-AC72-C7A70B3F8F07}"/>
              </a:ext>
            </a:extLst>
          </p:cNvPr>
          <p:cNvSpPr txBox="1"/>
          <p:nvPr/>
        </p:nvSpPr>
        <p:spPr>
          <a:xfrm>
            <a:off x="3876315" y="2810845"/>
            <a:ext cx="5581605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  <a:latin typeface="+mj-lt"/>
              </a:rPr>
              <a:t>Cầu vồng kìa! Em nhìn xem! Đẹp quá!</a:t>
            </a:r>
          </a:p>
        </p:txBody>
      </p:sp>
    </p:spTree>
    <p:extLst>
      <p:ext uri="{BB962C8B-B14F-4D97-AF65-F5344CB8AC3E}">
        <p14:creationId xmlns:p14="http://schemas.microsoft.com/office/powerpoint/2010/main" val="28191265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8CB05DB-8082-4F5E-8152-459E0B2DB7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9" t="7524" b="-1049"/>
          <a:stretch/>
        </p:blipFill>
        <p:spPr bwMode="auto">
          <a:xfrm>
            <a:off x="5957381" y="920083"/>
            <a:ext cx="4559075" cy="50806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4907C75E-67C1-4DA9-997B-8DAA30D9BA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4"/>
          <a:stretch/>
        </p:blipFill>
        <p:spPr bwMode="auto">
          <a:xfrm>
            <a:off x="1654995" y="942918"/>
            <a:ext cx="4622287" cy="50098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8 Trang trí lớp học ý tưởng | hình ảnh, giáo dục, power points">
            <a:extLst>
              <a:ext uri="{FF2B5EF4-FFF2-40B4-BE49-F238E27FC236}">
                <a16:creationId xmlns:a16="http://schemas.microsoft.com/office/drawing/2014/main" id="{EC1B8C01-9298-4D88-BEEC-C5B5EFA56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cripture Clipart Open Book Outline 758548 2423002 - Hình Quyển Sách Mở,  Cliparts &amp;amp; Cartoons - Jing.fm">
            <a:extLst>
              <a:ext uri="{FF2B5EF4-FFF2-40B4-BE49-F238E27FC236}">
                <a16:creationId xmlns:a16="http://schemas.microsoft.com/office/drawing/2014/main" id="{C16C0895-802F-4A54-BB33-4ADEB070E2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" t="9545" b="7953"/>
          <a:stretch/>
        </p:blipFill>
        <p:spPr bwMode="auto">
          <a:xfrm>
            <a:off x="3196959" y="2003193"/>
            <a:ext cx="4806040" cy="229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8F0DC8-8393-47D4-8F64-7FD75BC55172}"/>
              </a:ext>
            </a:extLst>
          </p:cNvPr>
          <p:cNvSpPr txBox="1"/>
          <p:nvPr/>
        </p:nvSpPr>
        <p:spPr>
          <a:xfrm>
            <a:off x="3543784" y="2381783"/>
            <a:ext cx="4381016" cy="1107996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33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Vở</a:t>
            </a:r>
            <a:r>
              <a:rPr lang="en-US" altLang="zh-CN" sz="33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3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33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3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tập</a:t>
            </a:r>
            <a:r>
              <a:rPr lang="en-US" altLang="zh-CN" sz="33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3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Tiếng</a:t>
            </a:r>
            <a:r>
              <a:rPr lang="en-US" altLang="zh-CN" sz="33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3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việt</a:t>
            </a:r>
            <a:r>
              <a:rPr lang="en-US" altLang="zh-CN" sz="33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3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trang</a:t>
            </a:r>
            <a:r>
              <a:rPr lang="en-US" altLang="zh-CN" sz="33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8</a:t>
            </a:r>
            <a:endParaRPr lang="zh-CN" altLang="en-US" sz="33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949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2201" y="187287"/>
            <a:ext cx="1172194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spc="30" dirty="0">
                <a:solidFill>
                  <a:srgbClr val="008000"/>
                </a:solidFill>
                <a:latin typeface="Open Sans"/>
              </a:rPr>
              <a:t>Câu 1:</a:t>
            </a:r>
            <a:r>
              <a:rPr lang="vi-VN" sz="2800" b="1" spc="30" dirty="0">
                <a:solidFill>
                  <a:srgbClr val="212529"/>
                </a:solidFill>
                <a:latin typeface="Open Sans"/>
              </a:rPr>
              <a:t> Câu chuyện trong bài đọc diễn ra khi nào? (đánh dấu </a:t>
            </a:r>
            <a:r>
              <a:rPr lang="vi-VN" sz="2800" spc="30" dirty="0">
                <a:solidFill>
                  <a:srgbClr val="212529"/>
                </a:solidFill>
                <a:latin typeface="MJXc-TeX-main-R"/>
              </a:rPr>
              <a:t>√</a:t>
            </a:r>
            <a:r>
              <a:rPr lang="vi-VN" sz="2800" b="1" spc="30" dirty="0">
                <a:solidFill>
                  <a:srgbClr val="212529"/>
                </a:solidFill>
                <a:latin typeface="Open Sans"/>
              </a:rPr>
              <a:t> vào ô trống trước đáp án đúng)</a:t>
            </a:r>
            <a:endParaRPr lang="vi-VN" sz="2800" dirty="0">
              <a:solidFill>
                <a:srgbClr val="212529"/>
              </a:solidFill>
              <a:latin typeface="Open Sans"/>
            </a:endParaRPr>
          </a:p>
          <a:p>
            <a:r>
              <a:rPr lang="vi-VN" sz="2800" spc="30" dirty="0" smtClean="0">
                <a:solidFill>
                  <a:srgbClr val="212529"/>
                </a:solidFill>
                <a:latin typeface="MJXc-TeX-ams-R"/>
              </a:rPr>
              <a:t>□</a:t>
            </a:r>
            <a:r>
              <a:rPr lang="en-US" sz="2800" spc="30" dirty="0" smtClean="0">
                <a:solidFill>
                  <a:srgbClr val="212529"/>
                </a:solidFill>
                <a:latin typeface="Open Sans"/>
              </a:rPr>
              <a:t> </a:t>
            </a:r>
            <a:r>
              <a:rPr lang="vi-VN" sz="2800" spc="30" dirty="0">
                <a:solidFill>
                  <a:srgbClr val="212529"/>
                </a:solidFill>
                <a:latin typeface="Open Sans"/>
              </a:rPr>
              <a:t> Vào một ngày mưa</a:t>
            </a:r>
            <a:endParaRPr lang="vi-VN" sz="2800" dirty="0">
              <a:solidFill>
                <a:srgbClr val="212529"/>
              </a:solidFill>
              <a:latin typeface="Open Sans"/>
            </a:endParaRPr>
          </a:p>
          <a:p>
            <a:r>
              <a:rPr lang="vi-VN" sz="2800" spc="30" dirty="0" smtClean="0">
                <a:solidFill>
                  <a:srgbClr val="212529"/>
                </a:solidFill>
                <a:latin typeface="MJXc-TeX-ams-R"/>
              </a:rPr>
              <a:t>□</a:t>
            </a:r>
            <a:r>
              <a:rPr lang="en-US" sz="2800" spc="30" dirty="0">
                <a:solidFill>
                  <a:srgbClr val="212529"/>
                </a:solidFill>
                <a:latin typeface="Open Sans"/>
              </a:rPr>
              <a:t> </a:t>
            </a:r>
            <a:r>
              <a:rPr lang="vi-VN" sz="2800" spc="30" dirty="0">
                <a:solidFill>
                  <a:srgbClr val="212529"/>
                </a:solidFill>
                <a:latin typeface="Open Sans"/>
              </a:rPr>
              <a:t> Vào một ngày không mưa</a:t>
            </a:r>
            <a:endParaRPr lang="vi-VN" sz="2800" dirty="0">
              <a:solidFill>
                <a:srgbClr val="212529"/>
              </a:solidFill>
              <a:latin typeface="Open Sans"/>
            </a:endParaRPr>
          </a:p>
          <a:p>
            <a:r>
              <a:rPr lang="vi-VN" sz="2800" spc="30" dirty="0" smtClean="0">
                <a:solidFill>
                  <a:srgbClr val="212529"/>
                </a:solidFill>
                <a:latin typeface="MJXc-TeX-ams-R"/>
              </a:rPr>
              <a:t>□</a:t>
            </a:r>
            <a:r>
              <a:rPr lang="en-US" sz="2800" spc="30" dirty="0" smtClean="0">
                <a:solidFill>
                  <a:srgbClr val="212529"/>
                </a:solidFill>
                <a:latin typeface="Open Sans"/>
              </a:rPr>
              <a:t> </a:t>
            </a:r>
            <a:r>
              <a:rPr lang="vi-VN" sz="2800" spc="30" dirty="0">
                <a:solidFill>
                  <a:srgbClr val="212529"/>
                </a:solidFill>
                <a:latin typeface="Open Sans"/>
              </a:rPr>
              <a:t> Vào một ngày mưa, có cầu vồng xuất hiện</a:t>
            </a:r>
            <a:endParaRPr lang="vi-VN" sz="2800" b="0" i="0" dirty="0">
              <a:solidFill>
                <a:srgbClr val="212529"/>
              </a:solidFill>
              <a:effectLst/>
              <a:latin typeface="Open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1820173"/>
            <a:ext cx="7687722" cy="7498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2201" y="2690336"/>
            <a:ext cx="1189869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pc="30" dirty="0">
                <a:solidFill>
                  <a:srgbClr val="008000"/>
                </a:solidFill>
                <a:latin typeface="Open Sans"/>
              </a:rPr>
              <a:t> </a:t>
            </a:r>
            <a:r>
              <a:rPr lang="en-US" sz="2800" b="1" spc="30" dirty="0" err="1">
                <a:solidFill>
                  <a:srgbClr val="008000"/>
                </a:solidFill>
                <a:latin typeface="Open Sans"/>
              </a:rPr>
              <a:t>Câu</a:t>
            </a:r>
            <a:r>
              <a:rPr lang="en-US" sz="2800" b="1" spc="30" dirty="0">
                <a:solidFill>
                  <a:srgbClr val="008000"/>
                </a:solidFill>
                <a:latin typeface="Open Sans"/>
              </a:rPr>
              <a:t> 2:</a:t>
            </a:r>
            <a:r>
              <a:rPr lang="en-US" sz="2800" b="1" dirty="0">
                <a:solidFill>
                  <a:srgbClr val="212529"/>
                </a:solidFill>
                <a:latin typeface="Open Sans"/>
              </a:rPr>
              <a:t> </a:t>
            </a:r>
            <a:r>
              <a:rPr lang="en-US" sz="2800" b="1" dirty="0" err="1">
                <a:solidFill>
                  <a:srgbClr val="212529"/>
                </a:solidFill>
                <a:latin typeface="Open Sans"/>
              </a:rPr>
              <a:t>Dựa</a:t>
            </a:r>
            <a:r>
              <a:rPr lang="en-US" sz="2800" b="1" dirty="0">
                <a:solidFill>
                  <a:srgbClr val="212529"/>
                </a:solidFill>
                <a:latin typeface="Open Sans"/>
              </a:rPr>
              <a:t> </a:t>
            </a:r>
            <a:r>
              <a:rPr lang="en-US" sz="2800" b="1" dirty="0" err="1">
                <a:solidFill>
                  <a:srgbClr val="212529"/>
                </a:solidFill>
                <a:latin typeface="Open Sans"/>
              </a:rPr>
              <a:t>vào</a:t>
            </a:r>
            <a:r>
              <a:rPr lang="en-US" sz="2800" b="1" dirty="0">
                <a:solidFill>
                  <a:srgbClr val="212529"/>
                </a:solidFill>
                <a:latin typeface="Open Sans"/>
              </a:rPr>
              <a:t> </a:t>
            </a:r>
            <a:r>
              <a:rPr lang="en-US" sz="2800" b="1" dirty="0" err="1">
                <a:solidFill>
                  <a:srgbClr val="212529"/>
                </a:solidFill>
                <a:latin typeface="Open Sans"/>
              </a:rPr>
              <a:t>bài</a:t>
            </a:r>
            <a:r>
              <a:rPr lang="en-US" sz="2800" b="1" dirty="0">
                <a:solidFill>
                  <a:srgbClr val="212529"/>
                </a:solidFill>
                <a:latin typeface="Open Sans"/>
              </a:rPr>
              <a:t> </a:t>
            </a:r>
            <a:r>
              <a:rPr lang="en-US" sz="2800" b="1" dirty="0" err="1">
                <a:solidFill>
                  <a:srgbClr val="212529"/>
                </a:solidFill>
                <a:latin typeface="Open Sans"/>
              </a:rPr>
              <a:t>đọc</a:t>
            </a:r>
            <a:r>
              <a:rPr lang="en-US" sz="2800" b="1" dirty="0">
                <a:solidFill>
                  <a:srgbClr val="212529"/>
                </a:solidFill>
                <a:latin typeface="Open Sans"/>
              </a:rPr>
              <a:t>, </a:t>
            </a:r>
            <a:r>
              <a:rPr lang="en-US" sz="2800" b="1" dirty="0" err="1">
                <a:solidFill>
                  <a:srgbClr val="212529"/>
                </a:solidFill>
                <a:latin typeface="Open Sans"/>
              </a:rPr>
              <a:t>điền</a:t>
            </a:r>
            <a:r>
              <a:rPr lang="en-US" sz="2800" b="1" dirty="0">
                <a:solidFill>
                  <a:srgbClr val="212529"/>
                </a:solidFill>
                <a:latin typeface="Open Sans"/>
              </a:rPr>
              <a:t> </a:t>
            </a:r>
            <a:r>
              <a:rPr lang="en-US" sz="2800" b="1" dirty="0" err="1">
                <a:solidFill>
                  <a:srgbClr val="212529"/>
                </a:solidFill>
                <a:latin typeface="Open Sans"/>
              </a:rPr>
              <a:t>từ</a:t>
            </a:r>
            <a:r>
              <a:rPr lang="en-US" sz="2800" b="1" dirty="0">
                <a:solidFill>
                  <a:srgbClr val="212529"/>
                </a:solidFill>
                <a:latin typeface="Open Sans"/>
              </a:rPr>
              <a:t> </a:t>
            </a:r>
            <a:r>
              <a:rPr lang="en-US" sz="2800" b="1" dirty="0" err="1">
                <a:solidFill>
                  <a:srgbClr val="212529"/>
                </a:solidFill>
                <a:latin typeface="Open Sans"/>
              </a:rPr>
              <a:t>ngữ</a:t>
            </a:r>
            <a:r>
              <a:rPr lang="en-US" sz="2800" b="1" dirty="0">
                <a:solidFill>
                  <a:srgbClr val="212529"/>
                </a:solidFill>
                <a:latin typeface="Open Sans"/>
              </a:rPr>
              <a:t> </a:t>
            </a:r>
            <a:r>
              <a:rPr lang="en-US" sz="2800" b="1" dirty="0" err="1">
                <a:solidFill>
                  <a:srgbClr val="212529"/>
                </a:solidFill>
                <a:latin typeface="Open Sans"/>
              </a:rPr>
              <a:t>thích</a:t>
            </a:r>
            <a:r>
              <a:rPr lang="en-US" sz="2800" b="1" dirty="0">
                <a:solidFill>
                  <a:srgbClr val="212529"/>
                </a:solidFill>
                <a:latin typeface="Open Sans"/>
              </a:rPr>
              <a:t> </a:t>
            </a:r>
            <a:r>
              <a:rPr lang="en-US" sz="2800" b="1" dirty="0" err="1">
                <a:solidFill>
                  <a:srgbClr val="212529"/>
                </a:solidFill>
                <a:latin typeface="Open Sans"/>
              </a:rPr>
              <a:t>hợp</a:t>
            </a:r>
            <a:r>
              <a:rPr lang="en-US" sz="2800" b="1" dirty="0">
                <a:solidFill>
                  <a:srgbClr val="212529"/>
                </a:solidFill>
                <a:latin typeface="Open Sans"/>
              </a:rPr>
              <a:t> </a:t>
            </a:r>
            <a:r>
              <a:rPr lang="en-US" sz="2800" b="1" dirty="0" err="1">
                <a:solidFill>
                  <a:srgbClr val="212529"/>
                </a:solidFill>
                <a:latin typeface="Open Sans"/>
              </a:rPr>
              <a:t>vào</a:t>
            </a:r>
            <a:r>
              <a:rPr lang="en-US" sz="2800" b="1" dirty="0">
                <a:solidFill>
                  <a:srgbClr val="212529"/>
                </a:solidFill>
                <a:latin typeface="Open Sans"/>
              </a:rPr>
              <a:t> </a:t>
            </a:r>
            <a:r>
              <a:rPr lang="en-US" sz="2800" b="1" dirty="0" err="1">
                <a:solidFill>
                  <a:srgbClr val="212529"/>
                </a:solidFill>
                <a:latin typeface="Open Sans"/>
              </a:rPr>
              <a:t>chỗ</a:t>
            </a:r>
            <a:r>
              <a:rPr lang="en-US" sz="2800" b="1" dirty="0">
                <a:solidFill>
                  <a:srgbClr val="212529"/>
                </a:solidFill>
                <a:latin typeface="Open Sans"/>
              </a:rPr>
              <a:t> </a:t>
            </a:r>
            <a:r>
              <a:rPr lang="en-US" sz="2800" b="1" dirty="0" err="1">
                <a:solidFill>
                  <a:srgbClr val="212529"/>
                </a:solidFill>
                <a:latin typeface="Open Sans"/>
              </a:rPr>
              <a:t>trống</a:t>
            </a:r>
            <a:r>
              <a:rPr lang="en-US" sz="2800" b="1" dirty="0">
                <a:solidFill>
                  <a:srgbClr val="212529"/>
                </a:solidFill>
                <a:latin typeface="Open Sans"/>
              </a:rPr>
              <a:t>:</a:t>
            </a:r>
            <a:endParaRPr lang="en-US" sz="2800" dirty="0">
              <a:solidFill>
                <a:srgbClr val="212529"/>
              </a:solidFill>
              <a:latin typeface="Open Sans"/>
            </a:endParaRPr>
          </a:p>
          <a:p>
            <a:r>
              <a:rPr lang="en-US" sz="2800" dirty="0" err="1">
                <a:solidFill>
                  <a:srgbClr val="212529"/>
                </a:solidFill>
                <a:latin typeface="Open Sans"/>
              </a:rPr>
              <a:t>Nếu</a:t>
            </a:r>
            <a:r>
              <a:rPr lang="en-US" sz="2800" dirty="0">
                <a:solidFill>
                  <a:srgbClr val="212529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Open Sans"/>
              </a:rPr>
              <a:t>có</a:t>
            </a:r>
            <a:r>
              <a:rPr lang="en-US" sz="2800" dirty="0">
                <a:solidFill>
                  <a:srgbClr val="212529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Open Sans"/>
              </a:rPr>
              <a:t>bảy</a:t>
            </a:r>
            <a:r>
              <a:rPr lang="en-US" sz="2800" dirty="0">
                <a:solidFill>
                  <a:srgbClr val="212529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Open Sans"/>
              </a:rPr>
              <a:t>hũ</a:t>
            </a:r>
            <a:r>
              <a:rPr lang="en-US" sz="2800" dirty="0">
                <a:solidFill>
                  <a:srgbClr val="212529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Open Sans"/>
              </a:rPr>
              <a:t>vàng</a:t>
            </a:r>
            <a:r>
              <a:rPr lang="en-US" sz="2800" dirty="0">
                <a:solidFill>
                  <a:srgbClr val="212529"/>
                </a:solidFill>
                <a:latin typeface="Open Sans"/>
              </a:rPr>
              <a:t>, </a:t>
            </a:r>
            <a:r>
              <a:rPr lang="en-US" sz="2800" dirty="0" err="1">
                <a:solidFill>
                  <a:srgbClr val="212529"/>
                </a:solidFill>
                <a:latin typeface="Open Sans"/>
              </a:rPr>
              <a:t>Bống</a:t>
            </a:r>
            <a:r>
              <a:rPr lang="en-US" sz="2800" dirty="0">
                <a:solidFill>
                  <a:srgbClr val="212529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Open Sans"/>
              </a:rPr>
              <a:t>sẽ</a:t>
            </a:r>
            <a:r>
              <a:rPr lang="en-US" sz="2800" dirty="0">
                <a:solidFill>
                  <a:srgbClr val="212529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Open Sans"/>
              </a:rPr>
              <a:t>mua</a:t>
            </a:r>
            <a:r>
              <a:rPr lang="en-US" sz="2800" dirty="0">
                <a:solidFill>
                  <a:srgbClr val="212529"/>
                </a:solidFill>
                <a:latin typeface="Open Sans"/>
              </a:rPr>
              <a:t> .................. </a:t>
            </a:r>
            <a:r>
              <a:rPr lang="en-US" sz="2800" dirty="0" err="1">
                <a:solidFill>
                  <a:srgbClr val="212529"/>
                </a:solidFill>
                <a:latin typeface="Open Sans"/>
              </a:rPr>
              <a:t>và</a:t>
            </a:r>
            <a:r>
              <a:rPr lang="en-US" sz="2800" dirty="0">
                <a:solidFill>
                  <a:srgbClr val="212529"/>
                </a:solidFill>
                <a:latin typeface="Open Sans"/>
              </a:rPr>
              <a:t> .....................................</a:t>
            </a:r>
          </a:p>
          <a:p>
            <a:r>
              <a:rPr lang="en-US" sz="2800" dirty="0" err="1">
                <a:solidFill>
                  <a:srgbClr val="212529"/>
                </a:solidFill>
                <a:latin typeface="Open Sans"/>
              </a:rPr>
              <a:t>Còn</a:t>
            </a:r>
            <a:r>
              <a:rPr lang="en-US" sz="2800" dirty="0">
                <a:solidFill>
                  <a:srgbClr val="212529"/>
                </a:solidFill>
                <a:latin typeface="Open Sans"/>
              </a:rPr>
              <a:t> Bi </a:t>
            </a:r>
            <a:r>
              <a:rPr lang="en-US" sz="2800" dirty="0" err="1">
                <a:solidFill>
                  <a:srgbClr val="212529"/>
                </a:solidFill>
                <a:latin typeface="Open Sans"/>
              </a:rPr>
              <a:t>sẽ</a:t>
            </a:r>
            <a:r>
              <a:rPr lang="en-US" sz="2800" dirty="0">
                <a:solidFill>
                  <a:srgbClr val="212529"/>
                </a:solidFill>
                <a:latin typeface="Open Sans"/>
              </a:rPr>
              <a:t> </a:t>
            </a:r>
            <a:r>
              <a:rPr lang="en-US" sz="2800" dirty="0" err="1" smtClean="0">
                <a:solidFill>
                  <a:srgbClr val="212529"/>
                </a:solidFill>
                <a:latin typeface="Open Sans"/>
              </a:rPr>
              <a:t>mua</a:t>
            </a:r>
            <a:r>
              <a:rPr lang="en-US" sz="2800" dirty="0" smtClean="0">
                <a:solidFill>
                  <a:srgbClr val="212529"/>
                </a:solidFill>
                <a:latin typeface="Open Sans"/>
              </a:rPr>
              <a:t>   </a:t>
            </a:r>
            <a:r>
              <a:rPr lang="en-US" sz="2800" dirty="0">
                <a:solidFill>
                  <a:srgbClr val="212529"/>
                </a:solidFill>
                <a:latin typeface="Open Sans"/>
              </a:rPr>
              <a:t>................. </a:t>
            </a:r>
            <a:r>
              <a:rPr lang="en-US" sz="2800" dirty="0" err="1">
                <a:solidFill>
                  <a:srgbClr val="212529"/>
                </a:solidFill>
                <a:latin typeface="Open Sans"/>
              </a:rPr>
              <a:t>và</a:t>
            </a:r>
            <a:r>
              <a:rPr lang="en-US" sz="2800" dirty="0">
                <a:solidFill>
                  <a:srgbClr val="212529"/>
                </a:solidFill>
                <a:latin typeface="Open Sans"/>
              </a:rPr>
              <a:t> ...........................</a:t>
            </a:r>
            <a:endParaRPr lang="en-US" sz="2800" b="0" i="0" dirty="0">
              <a:solidFill>
                <a:srgbClr val="212529"/>
              </a:solidFill>
              <a:effectLst/>
              <a:latin typeface="Open San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16532" y="3121223"/>
            <a:ext cx="5537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Open Sans"/>
              </a:rPr>
              <a:t>búp</a:t>
            </a:r>
            <a:r>
              <a:rPr lang="en-US" sz="2800" b="1" dirty="0">
                <a:solidFill>
                  <a:srgbClr val="FF0000"/>
                </a:solidFill>
                <a:latin typeface="Open Sans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Open Sans"/>
              </a:rPr>
              <a:t>bê</a:t>
            </a:r>
            <a:r>
              <a:rPr lang="en-US" sz="2800" dirty="0">
                <a:solidFill>
                  <a:srgbClr val="FF0000"/>
                </a:solidFill>
                <a:latin typeface="Open Sans"/>
              </a:rPr>
              <a:t> </a:t>
            </a:r>
            <a:r>
              <a:rPr lang="en-US" sz="2800" dirty="0" smtClean="0">
                <a:solidFill>
                  <a:srgbClr val="FF0000"/>
                </a:solidFill>
                <a:latin typeface="Open Sans"/>
              </a:rPr>
              <a:t>      </a:t>
            </a:r>
            <a:r>
              <a:rPr lang="en-US" sz="2800" dirty="0">
                <a:solidFill>
                  <a:srgbClr val="FF0000"/>
                </a:solidFill>
                <a:latin typeface="Open Sans"/>
              </a:rPr>
              <a:t> </a:t>
            </a:r>
            <a:r>
              <a:rPr lang="en-US" sz="2800" b="1" dirty="0" err="1">
                <a:solidFill>
                  <a:srgbClr val="FF0000"/>
                </a:solidFill>
                <a:latin typeface="Open Sans"/>
              </a:rPr>
              <a:t>quần</a:t>
            </a:r>
            <a:r>
              <a:rPr lang="en-US" sz="2800" b="1" dirty="0">
                <a:solidFill>
                  <a:srgbClr val="FF0000"/>
                </a:solidFill>
                <a:latin typeface="Open Sans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Open Sans"/>
              </a:rPr>
              <a:t>áo</a:t>
            </a:r>
            <a:r>
              <a:rPr lang="en-US" sz="2800" dirty="0">
                <a:solidFill>
                  <a:srgbClr val="FF0000"/>
                </a:solidFill>
                <a:latin typeface="Open Sans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28577" y="3552110"/>
            <a:ext cx="56618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Open Sans"/>
              </a:rPr>
              <a:t>ngựa</a:t>
            </a:r>
            <a:r>
              <a:rPr lang="en-US" sz="2800" b="1" dirty="0">
                <a:solidFill>
                  <a:srgbClr val="FF0000"/>
                </a:solidFill>
                <a:latin typeface="Open Sans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Open Sans"/>
              </a:rPr>
              <a:t>hồng</a:t>
            </a:r>
            <a:r>
              <a:rPr lang="en-US" sz="2800" dirty="0">
                <a:solidFill>
                  <a:srgbClr val="FF0000"/>
                </a:solidFill>
                <a:latin typeface="Open Sans"/>
              </a:rPr>
              <a:t> </a:t>
            </a:r>
            <a:r>
              <a:rPr lang="en-US" sz="2800" dirty="0" smtClean="0">
                <a:solidFill>
                  <a:srgbClr val="FF0000"/>
                </a:solidFill>
                <a:latin typeface="Open Sans"/>
              </a:rPr>
              <a:t>     </a:t>
            </a:r>
            <a:r>
              <a:rPr lang="en-US" sz="2800" dirty="0">
                <a:solidFill>
                  <a:srgbClr val="FF0000"/>
                </a:solidFill>
                <a:latin typeface="Open Sans"/>
              </a:rPr>
              <a:t> </a:t>
            </a:r>
            <a:r>
              <a:rPr lang="en-US" sz="2800" b="1" dirty="0">
                <a:solidFill>
                  <a:srgbClr val="FF0000"/>
                </a:solidFill>
                <a:latin typeface="Open Sans"/>
              </a:rPr>
              <a:t>ô </a:t>
            </a:r>
            <a:r>
              <a:rPr lang="en-US" sz="2800" b="1" dirty="0" err="1">
                <a:solidFill>
                  <a:srgbClr val="FF0000"/>
                </a:solidFill>
                <a:latin typeface="Open Sans"/>
              </a:rPr>
              <a:t>tô</a:t>
            </a:r>
            <a:r>
              <a:rPr lang="en-US" sz="2800" b="1" dirty="0">
                <a:solidFill>
                  <a:srgbClr val="FF0000"/>
                </a:solidFill>
                <a:latin typeface="Open Sans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0531" y="4195621"/>
            <a:ext cx="1181035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spc="30" dirty="0">
                <a:solidFill>
                  <a:srgbClr val="008000"/>
                </a:solidFill>
                <a:latin typeface="Open Sans"/>
              </a:rPr>
              <a:t> </a:t>
            </a:r>
            <a:r>
              <a:rPr lang="vi-VN" sz="2800" b="1" spc="30" dirty="0">
                <a:solidFill>
                  <a:srgbClr val="008000"/>
                </a:solidFill>
                <a:latin typeface="Open Sans"/>
              </a:rPr>
              <a:t>Câu 3:</a:t>
            </a:r>
            <a:r>
              <a:rPr lang="vi-VN" sz="2800" b="1" dirty="0">
                <a:solidFill>
                  <a:srgbClr val="212529"/>
                </a:solidFill>
                <a:latin typeface="Open Sans"/>
              </a:rPr>
              <a:t> Khi biết không có bảy hũ vàng, Bống cảm thấy thế nào?</a:t>
            </a:r>
            <a:endParaRPr lang="vi-VN" sz="2800" dirty="0">
              <a:solidFill>
                <a:srgbClr val="212529"/>
              </a:solidFill>
              <a:latin typeface="Open Sans"/>
            </a:endParaRPr>
          </a:p>
          <a:p>
            <a:r>
              <a:rPr lang="vi-VN" sz="2800" dirty="0" smtClean="0">
                <a:solidFill>
                  <a:srgbClr val="212529"/>
                </a:solidFill>
                <a:latin typeface="MJXc-TeX-ams-R"/>
              </a:rPr>
              <a:t>□</a:t>
            </a:r>
            <a:r>
              <a:rPr lang="en-US" sz="2800" dirty="0" smtClean="0">
                <a:solidFill>
                  <a:srgbClr val="212529"/>
                </a:solidFill>
                <a:latin typeface="Open Sans"/>
              </a:rPr>
              <a:t>  </a:t>
            </a:r>
            <a:r>
              <a:rPr lang="vi-VN" sz="2800" dirty="0">
                <a:solidFill>
                  <a:srgbClr val="212529"/>
                </a:solidFill>
                <a:latin typeface="Open Sans"/>
              </a:rPr>
              <a:t> Bống rất buồn và thất vọng.</a:t>
            </a:r>
          </a:p>
          <a:p>
            <a:r>
              <a:rPr lang="vi-VN" sz="2800" dirty="0" smtClean="0">
                <a:solidFill>
                  <a:srgbClr val="212529"/>
                </a:solidFill>
                <a:latin typeface="MJXc-TeX-ams-R"/>
              </a:rPr>
              <a:t>□</a:t>
            </a:r>
            <a:r>
              <a:rPr lang="en-US" sz="2800" dirty="0" smtClean="0">
                <a:solidFill>
                  <a:srgbClr val="212529"/>
                </a:solidFill>
                <a:latin typeface="Open Sans"/>
              </a:rPr>
              <a:t>  </a:t>
            </a:r>
            <a:r>
              <a:rPr lang="vi-VN" sz="2800" dirty="0">
                <a:solidFill>
                  <a:srgbClr val="212529"/>
                </a:solidFill>
                <a:latin typeface="Open Sans"/>
              </a:rPr>
              <a:t> Bống cảm thấy bình thường.</a:t>
            </a:r>
          </a:p>
          <a:p>
            <a:r>
              <a:rPr lang="vi-VN" sz="2800" dirty="0" smtClean="0">
                <a:solidFill>
                  <a:srgbClr val="212529"/>
                </a:solidFill>
                <a:latin typeface="MJXc-TeX-ams-R"/>
              </a:rPr>
              <a:t>□</a:t>
            </a:r>
            <a:r>
              <a:rPr lang="en-US" sz="2800" dirty="0" smtClean="0">
                <a:solidFill>
                  <a:srgbClr val="212529"/>
                </a:solidFill>
                <a:latin typeface="Open Sans"/>
              </a:rPr>
              <a:t>  </a:t>
            </a:r>
            <a:r>
              <a:rPr lang="vi-VN" sz="2800" dirty="0">
                <a:solidFill>
                  <a:srgbClr val="212529"/>
                </a:solidFill>
                <a:latin typeface="Open Sans"/>
              </a:rPr>
              <a:t> Bống vẫn vui vẻ và nghĩ ngay đến việc vẽ những gì anh Bi thích.</a:t>
            </a:r>
            <a:endParaRPr lang="vi-VN" sz="2800" b="0" i="0" dirty="0">
              <a:solidFill>
                <a:srgbClr val="212529"/>
              </a:solidFill>
              <a:effectLst/>
              <a:latin typeface="Open San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8" y="5408046"/>
            <a:ext cx="11095682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3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8046" y="111596"/>
            <a:ext cx="1173915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spc="30" dirty="0">
                <a:solidFill>
                  <a:srgbClr val="008000"/>
                </a:solidFill>
                <a:latin typeface="Open Sans"/>
              </a:rPr>
              <a:t> </a:t>
            </a:r>
            <a:r>
              <a:rPr lang="vi-VN" sz="2800" b="1" spc="30" dirty="0">
                <a:solidFill>
                  <a:srgbClr val="008000"/>
                </a:solidFill>
                <a:latin typeface="Open Sans"/>
              </a:rPr>
              <a:t>Câu 4:</a:t>
            </a:r>
            <a:r>
              <a:rPr lang="vi-VN" sz="2800" b="1" dirty="0">
                <a:solidFill>
                  <a:srgbClr val="212529"/>
                </a:solidFill>
                <a:latin typeface="Open Sans"/>
              </a:rPr>
              <a:t> Xếp các từ ngữ trong ngoặc đơn vào nhóm thích hợp:</a:t>
            </a:r>
            <a:endParaRPr lang="vi-VN" sz="2800" dirty="0">
              <a:solidFill>
                <a:srgbClr val="212529"/>
              </a:solidFill>
              <a:latin typeface="Open Sans"/>
            </a:endParaRPr>
          </a:p>
          <a:p>
            <a:r>
              <a:rPr lang="vi-VN" sz="2800" dirty="0">
                <a:solidFill>
                  <a:srgbClr val="212529"/>
                </a:solidFill>
                <a:latin typeface="Open Sans"/>
              </a:rPr>
              <a:t>(hũ vàng, búp bê, Bi, Bống, quần áo, ô tô, anh, em)</a:t>
            </a:r>
          </a:p>
          <a:p>
            <a:r>
              <a:rPr lang="vi-VN" sz="2800" dirty="0">
                <a:solidFill>
                  <a:srgbClr val="212529"/>
                </a:solidFill>
                <a:latin typeface="Open Sans"/>
              </a:rPr>
              <a:t>a. Từ ngữ chỉ người: </a:t>
            </a:r>
            <a:r>
              <a:rPr lang="vi-VN" sz="2800" dirty="0" smtClean="0">
                <a:solidFill>
                  <a:srgbClr val="212529"/>
                </a:solidFill>
                <a:latin typeface="Open Sans"/>
              </a:rPr>
              <a:t>..............................................................................</a:t>
            </a:r>
            <a:endParaRPr lang="vi-VN" sz="2800" dirty="0">
              <a:solidFill>
                <a:srgbClr val="212529"/>
              </a:solidFill>
              <a:latin typeface="Open Sans"/>
            </a:endParaRPr>
          </a:p>
          <a:p>
            <a:r>
              <a:rPr lang="vi-VN" sz="2800" dirty="0">
                <a:solidFill>
                  <a:srgbClr val="212529"/>
                </a:solidFill>
                <a:latin typeface="Open Sans"/>
              </a:rPr>
              <a:t>b. Từ ngữ chỉ đồ vật: </a:t>
            </a:r>
            <a:r>
              <a:rPr lang="vi-VN" sz="2800" dirty="0" smtClean="0">
                <a:solidFill>
                  <a:srgbClr val="008000"/>
                </a:solidFill>
                <a:latin typeface="Open Sans"/>
              </a:rPr>
              <a:t>................................................................................</a:t>
            </a:r>
            <a:endParaRPr lang="vi-VN" sz="2800" b="0" i="0" dirty="0">
              <a:solidFill>
                <a:srgbClr val="212529"/>
              </a:solidFill>
              <a:effectLst/>
              <a:latin typeface="Open San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99225" y="945271"/>
            <a:ext cx="52709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12529"/>
                </a:solidFill>
                <a:latin typeface="Open Sans"/>
              </a:rPr>
              <a:t> </a:t>
            </a:r>
            <a:r>
              <a:rPr lang="en-US" sz="2800" dirty="0">
                <a:solidFill>
                  <a:srgbClr val="FF0000"/>
                </a:solidFill>
                <a:latin typeface="Open Sans"/>
              </a:rPr>
              <a:t>Bi, </a:t>
            </a:r>
            <a:r>
              <a:rPr lang="en-US" sz="2800" dirty="0" err="1">
                <a:solidFill>
                  <a:srgbClr val="FF0000"/>
                </a:solidFill>
                <a:latin typeface="Open Sans"/>
              </a:rPr>
              <a:t>Bống</a:t>
            </a:r>
            <a:r>
              <a:rPr lang="en-US" sz="2800" dirty="0">
                <a:solidFill>
                  <a:srgbClr val="FF0000"/>
                </a:solidFill>
                <a:latin typeface="Open Sans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Open Sans"/>
              </a:rPr>
              <a:t>anh</a:t>
            </a:r>
            <a:r>
              <a:rPr lang="en-US" sz="2800" dirty="0">
                <a:solidFill>
                  <a:srgbClr val="FF0000"/>
                </a:solidFill>
                <a:latin typeface="Open Sans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Open Sans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Open Sans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99225" y="1372142"/>
            <a:ext cx="63697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Open Sans"/>
              </a:rPr>
              <a:t>hũ</a:t>
            </a:r>
            <a:r>
              <a:rPr lang="en-US" sz="2800" dirty="0">
                <a:solidFill>
                  <a:srgbClr val="FF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Open Sans"/>
              </a:rPr>
              <a:t>vàng</a:t>
            </a:r>
            <a:r>
              <a:rPr lang="en-US" sz="2800" dirty="0">
                <a:solidFill>
                  <a:srgbClr val="FF0000"/>
                </a:solidFill>
                <a:latin typeface="Open Sans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Open Sans"/>
              </a:rPr>
              <a:t>búp</a:t>
            </a:r>
            <a:r>
              <a:rPr lang="en-US" sz="2800" dirty="0">
                <a:solidFill>
                  <a:srgbClr val="FF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Open Sans"/>
              </a:rPr>
              <a:t>bê</a:t>
            </a:r>
            <a:r>
              <a:rPr lang="en-US" sz="2800" dirty="0">
                <a:solidFill>
                  <a:srgbClr val="FF0000"/>
                </a:solidFill>
                <a:latin typeface="Open Sans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Open Sans"/>
              </a:rPr>
              <a:t>quần</a:t>
            </a:r>
            <a:r>
              <a:rPr lang="en-US" sz="2800" dirty="0">
                <a:solidFill>
                  <a:srgbClr val="FF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Open Sans"/>
              </a:rPr>
              <a:t>áo</a:t>
            </a:r>
            <a:r>
              <a:rPr lang="en-US" sz="2800" dirty="0">
                <a:solidFill>
                  <a:srgbClr val="FF0000"/>
                </a:solidFill>
                <a:latin typeface="Open Sans"/>
              </a:rPr>
              <a:t>, ô </a:t>
            </a:r>
            <a:r>
              <a:rPr lang="en-US" sz="2800" dirty="0" err="1">
                <a:solidFill>
                  <a:srgbClr val="FF0000"/>
                </a:solidFill>
                <a:latin typeface="Open Sans"/>
              </a:rPr>
              <a:t>tô</a:t>
            </a:r>
            <a:r>
              <a:rPr lang="en-US" sz="2800" dirty="0">
                <a:solidFill>
                  <a:srgbClr val="FF0000"/>
                </a:solidFill>
                <a:latin typeface="Open Sans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8046" y="2253211"/>
            <a:ext cx="117391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spc="30" dirty="0">
                <a:solidFill>
                  <a:srgbClr val="008000"/>
                </a:solidFill>
                <a:latin typeface="Open Sans"/>
              </a:rPr>
              <a:t> Câu 5:</a:t>
            </a:r>
            <a:r>
              <a:rPr lang="vi-VN" sz="2800" b="1" dirty="0">
                <a:solidFill>
                  <a:srgbClr val="212529"/>
                </a:solidFill>
                <a:latin typeface="Open Sans"/>
              </a:rPr>
              <a:t> Viết lại những câu thể hiện sự ngạc nhiên của Bi trước sự xuất hiện của cầu vồng.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539931" y="3798167"/>
            <a:ext cx="107594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  <a:latin typeface="Open Sans"/>
              </a:rPr>
              <a:t>                      </a:t>
            </a:r>
            <a:r>
              <a:rPr lang="en-US" sz="3200" b="1" dirty="0" err="1" smtClean="0">
                <a:solidFill>
                  <a:srgbClr val="008000"/>
                </a:solidFill>
                <a:latin typeface="Open Sans"/>
              </a:rPr>
              <a:t>Trả</a:t>
            </a:r>
            <a:r>
              <a:rPr lang="en-US" sz="3200" b="1" dirty="0" smtClean="0">
                <a:solidFill>
                  <a:srgbClr val="008000"/>
                </a:solidFill>
                <a:latin typeface="Open Sans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Open Sans"/>
              </a:rPr>
              <a:t>lời</a:t>
            </a:r>
            <a:endParaRPr lang="en-US" sz="3200" dirty="0">
              <a:solidFill>
                <a:srgbClr val="212529"/>
              </a:solidFill>
              <a:latin typeface="Open Sans"/>
            </a:endParaRPr>
          </a:p>
          <a:p>
            <a:r>
              <a:rPr lang="en-US" sz="3200" dirty="0" err="1">
                <a:solidFill>
                  <a:srgbClr val="212529"/>
                </a:solidFill>
                <a:latin typeface="Open Sans"/>
              </a:rPr>
              <a:t>Cầu</a:t>
            </a:r>
            <a:r>
              <a:rPr lang="en-US" sz="3200" dirty="0">
                <a:solidFill>
                  <a:srgbClr val="212529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Open Sans"/>
              </a:rPr>
              <a:t>vồng</a:t>
            </a:r>
            <a:r>
              <a:rPr lang="en-US" sz="3200" dirty="0">
                <a:solidFill>
                  <a:srgbClr val="212529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Open Sans"/>
              </a:rPr>
              <a:t>kìa</a:t>
            </a:r>
            <a:r>
              <a:rPr lang="en-US" sz="3200" dirty="0">
                <a:solidFill>
                  <a:srgbClr val="212529"/>
                </a:solidFill>
                <a:latin typeface="Open Sans"/>
              </a:rPr>
              <a:t>! </a:t>
            </a:r>
            <a:r>
              <a:rPr lang="en-US" sz="3200" dirty="0" err="1">
                <a:solidFill>
                  <a:srgbClr val="212529"/>
                </a:solidFill>
                <a:latin typeface="Open Sans"/>
              </a:rPr>
              <a:t>Em</a:t>
            </a:r>
            <a:r>
              <a:rPr lang="en-US" sz="3200" dirty="0">
                <a:solidFill>
                  <a:srgbClr val="212529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Open Sans"/>
              </a:rPr>
              <a:t>nhìn</a:t>
            </a:r>
            <a:r>
              <a:rPr lang="en-US" sz="3200" dirty="0">
                <a:solidFill>
                  <a:srgbClr val="212529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Open Sans"/>
              </a:rPr>
              <a:t>xem</a:t>
            </a:r>
            <a:r>
              <a:rPr lang="en-US" sz="3200" dirty="0">
                <a:solidFill>
                  <a:srgbClr val="212529"/>
                </a:solidFill>
                <a:latin typeface="Open Sans"/>
              </a:rPr>
              <a:t>. </a:t>
            </a:r>
            <a:r>
              <a:rPr lang="en-US" sz="3200" dirty="0" err="1">
                <a:solidFill>
                  <a:srgbClr val="212529"/>
                </a:solidFill>
                <a:latin typeface="Open Sans"/>
              </a:rPr>
              <a:t>Đẹp</a:t>
            </a:r>
            <a:r>
              <a:rPr lang="en-US" sz="3200" dirty="0">
                <a:solidFill>
                  <a:srgbClr val="212529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Open Sans"/>
              </a:rPr>
              <a:t>quá</a:t>
            </a:r>
            <a:r>
              <a:rPr lang="en-US" sz="3200" dirty="0">
                <a:solidFill>
                  <a:srgbClr val="212529"/>
                </a:solidFill>
                <a:latin typeface="Open Sans"/>
              </a:rPr>
              <a:t>!</a:t>
            </a:r>
            <a:endParaRPr lang="en-US" sz="3200" b="0" i="0" dirty="0">
              <a:solidFill>
                <a:srgbClr val="212529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53506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2389265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8000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3</a:t>
              </a:r>
              <a:r>
                <a:rPr kumimoji="0" lang="en-US" altLang="zh-CN" sz="8000" b="0" i="0" u="none" strike="noStrike" kern="1200" cap="none" spc="30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1507588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VIẾT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CHỮ HOA:  Ă, Â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0319" y="-23855"/>
            <a:ext cx="11587670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280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  <a:r>
              <a:rPr lang="en-US" sz="28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…..tháng…….. </a:t>
            </a:r>
            <a:r>
              <a:rPr lang="en-US" sz="280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……..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24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6366" y="682580"/>
            <a:ext cx="11153104" cy="4150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3)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 HOA Ă, Â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MỤC TIÊU: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Ă, Â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ĐỒ DÙNG DẠY HỌC: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GV: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Ă, Â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HS: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CÁC HOẠT ĐỘNG DẠY HỌC: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14152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2A3C3E13-A761-4EE7-8533-C3C1B37D6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732" y="3980258"/>
            <a:ext cx="2382813" cy="2051850"/>
          </a:xfrm>
          <a:prstGeom prst="rect">
            <a:avLst/>
          </a:prstGeom>
        </p:spPr>
      </p:pic>
      <p:pic>
        <p:nvPicPr>
          <p:cNvPr id="16" name="Picture 2" descr="Lý thuyết chữ hoa: a, ă, â tiếng việt 2">
            <a:extLst>
              <a:ext uri="{FF2B5EF4-FFF2-40B4-BE49-F238E27FC236}">
                <a16:creationId xmlns:a16="http://schemas.microsoft.com/office/drawing/2014/main" id="{59AEE3D0-B106-4BF8-A22C-DC9FA43E6E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6" t="-2761" r="34532" b="-1"/>
          <a:stretch/>
        </p:blipFill>
        <p:spPr bwMode="auto">
          <a:xfrm>
            <a:off x="617402" y="2347486"/>
            <a:ext cx="2990330" cy="348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Diagram, engineering drawing&#10;&#10;Description automatically generated">
            <a:extLst>
              <a:ext uri="{FF2B5EF4-FFF2-40B4-BE49-F238E27FC236}">
                <a16:creationId xmlns:a16="http://schemas.microsoft.com/office/drawing/2014/main" id="{6B215644-905E-49FA-8F4E-35836FFB3C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583" b="21875"/>
          <a:stretch/>
        </p:blipFill>
        <p:spPr>
          <a:xfrm>
            <a:off x="9366644" y="3967045"/>
            <a:ext cx="2207954" cy="1828191"/>
          </a:xfrm>
          <a:prstGeom prst="rect">
            <a:avLst/>
          </a:prstGeom>
        </p:spPr>
      </p:pic>
      <p:pic>
        <p:nvPicPr>
          <p:cNvPr id="18" name="Picture 2" descr="Lý thuyết chữ hoa: a, ă, â tiếng việt 2">
            <a:extLst>
              <a:ext uri="{FF2B5EF4-FFF2-40B4-BE49-F238E27FC236}">
                <a16:creationId xmlns:a16="http://schemas.microsoft.com/office/drawing/2014/main" id="{29505C9E-6055-466C-969A-1ED4F40E04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2" t="-1381" r="-224" b="-1381"/>
          <a:stretch/>
        </p:blipFill>
        <p:spPr bwMode="auto">
          <a:xfrm>
            <a:off x="6539972" y="2308029"/>
            <a:ext cx="2990330" cy="348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C475521-7A33-44A2-8529-828CB4B89D41}"/>
              </a:ext>
            </a:extLst>
          </p:cNvPr>
          <p:cNvSpPr txBox="1"/>
          <p:nvPr/>
        </p:nvSpPr>
        <p:spPr>
          <a:xfrm>
            <a:off x="2955183" y="946762"/>
            <a:ext cx="5731617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Ă, Â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3270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ướng dẫn viết chữ Ă hoa - Instructions to write uppercase letters Ă - 写大写字母的说明">
            <a:hlinkClick r:id="" action="ppaction://media"/>
            <a:extLst>
              <a:ext uri="{FF2B5EF4-FFF2-40B4-BE49-F238E27FC236}">
                <a16:creationId xmlns:a16="http://schemas.microsoft.com/office/drawing/2014/main" id="{B3433468-E8AB-46DA-9902-F4267B940C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650" y="97744"/>
            <a:ext cx="11950700" cy="66625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06439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3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ild and a child running in front of a rainbow&#10;&#10;Description automatically generated with low confidence">
            <a:extLst>
              <a:ext uri="{FF2B5EF4-FFF2-40B4-BE49-F238E27FC236}">
                <a16:creationId xmlns:a16="http://schemas.microsoft.com/office/drawing/2014/main" id="{552932AB-8441-41C5-A8A9-198504550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5512"/>
            <a:ext cx="12020550" cy="65408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3E2267E-5488-4A55-A290-AD4AB3E9BB39}"/>
              </a:ext>
            </a:extLst>
          </p:cNvPr>
          <p:cNvSpPr txBox="1"/>
          <p:nvPr/>
        </p:nvSpPr>
        <p:spPr>
          <a:xfrm>
            <a:off x="1206398" y="92233"/>
            <a:ext cx="5885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Google Shape;928;p37">
            <a:extLst>
              <a:ext uri="{FF2B5EF4-FFF2-40B4-BE49-F238E27FC236}">
                <a16:creationId xmlns:a16="http://schemas.microsoft.com/office/drawing/2014/main" id="{FC6C6026-6A40-4940-88A0-9E2C135C9153}"/>
              </a:ext>
            </a:extLst>
          </p:cNvPr>
          <p:cNvSpPr txBox="1"/>
          <p:nvPr/>
        </p:nvSpPr>
        <p:spPr>
          <a:xfrm>
            <a:off x="1206398" y="582292"/>
            <a:ext cx="6159151" cy="677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Đoán xem hai bạn nhỏ nói gì với nhau?</a:t>
            </a:r>
            <a:endParaRPr sz="28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grpSp>
        <p:nvGrpSpPr>
          <p:cNvPr id="27" name="Google Shape;378;p32">
            <a:extLst>
              <a:ext uri="{FF2B5EF4-FFF2-40B4-BE49-F238E27FC236}">
                <a16:creationId xmlns:a16="http://schemas.microsoft.com/office/drawing/2014/main" id="{E11E78E0-F5CE-47FE-8A12-693C6680D16B}"/>
              </a:ext>
            </a:extLst>
          </p:cNvPr>
          <p:cNvGrpSpPr/>
          <p:nvPr/>
        </p:nvGrpSpPr>
        <p:grpSpPr>
          <a:xfrm>
            <a:off x="2508410" y="35144"/>
            <a:ext cx="7693187" cy="1266841"/>
            <a:chOff x="603225" y="2182575"/>
            <a:chExt cx="2577800" cy="424450"/>
          </a:xfrm>
        </p:grpSpPr>
        <p:sp>
          <p:nvSpPr>
            <p:cNvPr id="28" name="Google Shape;379;p32">
              <a:extLst>
                <a:ext uri="{FF2B5EF4-FFF2-40B4-BE49-F238E27FC236}">
                  <a16:creationId xmlns:a16="http://schemas.microsoft.com/office/drawing/2014/main" id="{9BC0BB4A-48CC-4B3A-8524-A4B32DA3E522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80;p32">
              <a:extLst>
                <a:ext uri="{FF2B5EF4-FFF2-40B4-BE49-F238E27FC236}">
                  <a16:creationId xmlns:a16="http://schemas.microsoft.com/office/drawing/2014/main" id="{9966CD12-A9DA-4DB6-886C-55FE78293B4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81;p32">
              <a:extLst>
                <a:ext uri="{FF2B5EF4-FFF2-40B4-BE49-F238E27FC236}">
                  <a16:creationId xmlns:a16="http://schemas.microsoft.com/office/drawing/2014/main" id="{2B2A8A97-0202-4FA3-A581-A6FC71D1CC87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386;p32">
            <a:extLst>
              <a:ext uri="{FF2B5EF4-FFF2-40B4-BE49-F238E27FC236}">
                <a16:creationId xmlns:a16="http://schemas.microsoft.com/office/drawing/2014/main" id="{8A82FDD3-03E5-4D5C-A48E-7C045179A9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04813" y="56987"/>
            <a:ext cx="7070400" cy="1082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 CỦA BI VÀ BỐNG</a:t>
            </a:r>
            <a:endParaRPr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BA41D5F-1617-478D-B34C-8A41933325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647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8" grpId="0"/>
      <p:bldP spid="3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iết chữ Â hoa - Instructions to write uppercase letters Â - 写大写字母的说明">
            <a:hlinkClick r:id="" action="ppaction://media"/>
            <a:extLst>
              <a:ext uri="{FF2B5EF4-FFF2-40B4-BE49-F238E27FC236}">
                <a16:creationId xmlns:a16="http://schemas.microsoft.com/office/drawing/2014/main" id="{8124CB7C-2E06-4B0B-A8FD-810D299B6E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7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55336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4C89809E-4DAE-4B3F-8F7A-84E38EFD47E7}"/>
              </a:ext>
            </a:extLst>
          </p:cNvPr>
          <p:cNvSpPr/>
          <p:nvPr/>
        </p:nvSpPr>
        <p:spPr>
          <a:xfrm>
            <a:off x="932180" y="658987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52CEF4-9DF6-4674-87E6-E637E625E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500187"/>
            <a:ext cx="7467600" cy="126682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7A9665-D65A-4F8D-BB27-97CB230E49AF}"/>
              </a:ext>
            </a:extLst>
          </p:cNvPr>
          <p:cNvSpPr/>
          <p:nvPr/>
        </p:nvSpPr>
        <p:spPr>
          <a:xfrm>
            <a:off x="2028825" y="3349437"/>
            <a:ext cx="7886700" cy="2667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61DE52-4F2F-4F0A-B520-7E08026636D3}"/>
              </a:ext>
            </a:extLst>
          </p:cNvPr>
          <p:cNvSpPr txBox="1"/>
          <p:nvPr/>
        </p:nvSpPr>
        <p:spPr>
          <a:xfrm>
            <a:off x="2609849" y="3571875"/>
            <a:ext cx="5200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B963DB-6FE8-46F5-82F5-CA65073C43A9}"/>
              </a:ext>
            </a:extLst>
          </p:cNvPr>
          <p:cNvSpPr txBox="1"/>
          <p:nvPr/>
        </p:nvSpPr>
        <p:spPr>
          <a:xfrm>
            <a:off x="2600324" y="4290358"/>
            <a:ext cx="6134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E2058B-35A1-42CE-970E-CF27740C63C3}"/>
              </a:ext>
            </a:extLst>
          </p:cNvPr>
          <p:cNvSpPr txBox="1"/>
          <p:nvPr/>
        </p:nvSpPr>
        <p:spPr>
          <a:xfrm>
            <a:off x="2609850" y="5035362"/>
            <a:ext cx="505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 ô li?</a:t>
            </a:r>
          </a:p>
        </p:txBody>
      </p:sp>
    </p:spTree>
    <p:extLst>
      <p:ext uri="{BB962C8B-B14F-4D97-AF65-F5344CB8AC3E}">
        <p14:creationId xmlns:p14="http://schemas.microsoft.com/office/powerpoint/2010/main" val="1434618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1" grpId="0"/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2389265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8000" spc="300" noProof="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4</a:t>
              </a:r>
              <a:r>
                <a:rPr kumimoji="0" lang="en-US" altLang="zh-CN" sz="8000" b="0" i="0" u="none" strike="noStrike" kern="1200" cap="none" spc="30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1507588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NIỀM VUI CỦA BI VÀ BỐNG</a:t>
            </a:r>
          </a:p>
        </p:txBody>
      </p:sp>
      <p:sp>
        <p:nvSpPr>
          <p:cNvPr id="2" name="Rectangle 1"/>
          <p:cNvSpPr/>
          <p:nvPr/>
        </p:nvSpPr>
        <p:spPr>
          <a:xfrm>
            <a:off x="360319" y="-23855"/>
            <a:ext cx="11587670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280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r>
              <a:rPr lang="en-US" sz="28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  <a:r>
              <a:rPr lang="en-US" sz="28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09 </a:t>
            </a:r>
            <a:r>
              <a:rPr lang="en-US" sz="280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8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2276" y="767519"/>
            <a:ext cx="11130924" cy="4446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4)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NIỀM VUI CỦA BI VÀ BỐNG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MỤC TIÊU: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– 2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ĐỒ DÙNG DẠY HỌC: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GV: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HS: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VBT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CÁC HOẠT ĐỘNG DẠY HỌC: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86638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73038"/>
            <a:ext cx="12192000" cy="720725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dirty="0" err="1"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600" dirty="0"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600" dirty="0"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600" dirty="0"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dirty="0"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dirty="0"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33BCFB-D822-488A-8BAD-E8A5D0DDF61B}"/>
              </a:ext>
            </a:extLst>
          </p:cNvPr>
          <p:cNvSpPr txBox="1">
            <a:spLocks/>
          </p:cNvSpPr>
          <p:nvPr/>
        </p:nvSpPr>
        <p:spPr>
          <a:xfrm>
            <a:off x="-1" y="17373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0BE876-AA93-42EF-9628-3615A55AF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928" y="1066872"/>
            <a:ext cx="6791325" cy="5838825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F867942D-7CAB-4C45-90E4-2D6DC4EB8B88}"/>
              </a:ext>
            </a:extLst>
          </p:cNvPr>
          <p:cNvSpPr/>
          <p:nvPr/>
        </p:nvSpPr>
        <p:spPr>
          <a:xfrm>
            <a:off x="-578071" y="823184"/>
            <a:ext cx="3297880" cy="2164747"/>
          </a:xfrm>
          <a:prstGeom prst="cloudCallout">
            <a:avLst>
              <a:gd name="adj1" fmla="val 57253"/>
              <a:gd name="adj2" fmla="val 3070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7D4F59BD-86A9-49AE-9C2C-73EDA323AE75}"/>
              </a:ext>
            </a:extLst>
          </p:cNvPr>
          <p:cNvSpPr/>
          <p:nvPr/>
        </p:nvSpPr>
        <p:spPr>
          <a:xfrm>
            <a:off x="8544911" y="152475"/>
            <a:ext cx="3755208" cy="2445489"/>
          </a:xfrm>
          <a:prstGeom prst="cloudCallout">
            <a:avLst>
              <a:gd name="adj1" fmla="val -46604"/>
              <a:gd name="adj2" fmla="val 4886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búp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quần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áo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ngựa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ô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</a:t>
            </a: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747164D3-41AF-4873-AC1F-4DEE861A4DF2}"/>
              </a:ext>
            </a:extLst>
          </p:cNvPr>
          <p:cNvSpPr/>
          <p:nvPr/>
        </p:nvSpPr>
        <p:spPr>
          <a:xfrm>
            <a:off x="-322888" y="3058510"/>
            <a:ext cx="3495325" cy="3184635"/>
          </a:xfrm>
          <a:prstGeom prst="cloudCallout">
            <a:avLst>
              <a:gd name="adj1" fmla="val 57723"/>
              <a:gd name="adj2" fmla="val 2911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Anh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tặng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búp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quần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áo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đủ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sắc</a:t>
            </a: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tặng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anh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ngựa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ô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</a:t>
            </a: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A821495F-E21A-415F-8896-AA8DD15E8D23}"/>
              </a:ext>
            </a:extLst>
          </p:cNvPr>
          <p:cNvSpPr/>
          <p:nvPr/>
        </p:nvSpPr>
        <p:spPr>
          <a:xfrm>
            <a:off x="9124339" y="2861855"/>
            <a:ext cx="3645730" cy="3807885"/>
          </a:xfrm>
          <a:prstGeom prst="cloudCallout">
            <a:avLst>
              <a:gd name="adj1" fmla="val -58093"/>
              <a:gd name="adj2" fmla="val 1753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hũ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anh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cười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vẻ</a:t>
            </a: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3928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526977" y="512128"/>
            <a:ext cx="10781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1-2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E6DD12-1884-46F3-BD89-C2E7C6D66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241" y="1096904"/>
            <a:ext cx="5969517" cy="53705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66719" y="0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 CỦA BI VÀ BỐNG 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619760" y="632884"/>
            <a:ext cx="1120648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619760" y="3429000"/>
            <a:ext cx="112064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Bi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Anh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Ở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ạ?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619760" y="5873920"/>
            <a:ext cx="112064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(Theo 108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41974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873525" y="2499876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ũ vàng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>
            <a:extLst>
              <a:ext uri="{FF2B5EF4-FFF2-40B4-BE49-F238E27FC236}">
                <a16:creationId xmlns:a16="http://schemas.microsoft.com/office/drawing/2014/main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5209289" y="3404499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85769" y="4334832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C874099-9C1F-43A7-BCB2-5975B872F399}"/>
              </a:ext>
            </a:extLst>
          </p:cNvPr>
          <p:cNvCxnSpPr/>
          <p:nvPr/>
        </p:nvCxnSpPr>
        <p:spPr>
          <a:xfrm flipV="1">
            <a:off x="5633545" y="3180080"/>
            <a:ext cx="398342" cy="45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 flipV="1">
            <a:off x="5633545" y="4074160"/>
            <a:ext cx="835624" cy="143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86A025D1-49ED-401F-B035-76398F5140D9}"/>
              </a:ext>
            </a:extLst>
          </p:cNvPr>
          <p:cNvCxnSpPr>
            <a:cxnSpLocks/>
          </p:cNvCxnSpPr>
          <p:nvPr/>
        </p:nvCxnSpPr>
        <p:spPr>
          <a:xfrm>
            <a:off x="5633545" y="5002924"/>
            <a:ext cx="835624" cy="120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0" name="Google Shape;378;p32">
            <a:extLst>
              <a:ext uri="{FF2B5EF4-FFF2-40B4-BE49-F238E27FC236}">
                <a16:creationId xmlns:a16="http://schemas.microsoft.com/office/drawing/2014/main" id="{926121A4-5C1A-48FF-977D-84092DAEFBFF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>
              <a:extLst>
                <a:ext uri="{FF2B5EF4-FFF2-40B4-BE49-F238E27FC236}">
                  <a16:creationId xmlns:a16="http://schemas.microsoft.com/office/drawing/2014/main" id="{31190D26-AB75-4A5B-8AA6-89C532CCE3F9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80;p32">
              <a:extLst>
                <a:ext uri="{FF2B5EF4-FFF2-40B4-BE49-F238E27FC236}">
                  <a16:creationId xmlns:a16="http://schemas.microsoft.com/office/drawing/2014/main" id="{EB208419-4119-440D-A16C-9220BAB5C848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81;p32">
              <a:extLst>
                <a:ext uri="{FF2B5EF4-FFF2-40B4-BE49-F238E27FC236}">
                  <a16:creationId xmlns:a16="http://schemas.microsoft.com/office/drawing/2014/main" id="{90B94524-488C-4A8F-9183-2B2BEF04EC3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386;p32">
            <a:extLst>
              <a:ext uri="{FF2B5EF4-FFF2-40B4-BE49-F238E27FC236}">
                <a16:creationId xmlns:a16="http://schemas.microsoft.com/office/drawing/2014/main" id="{7D76E32D-C560-4ACA-947B-AC36318F8724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88" grpId="0"/>
      <p:bldP spid="8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66719" y="0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 CỦA BI VÀ BỐNG 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619760" y="632884"/>
            <a:ext cx="1120648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60960" y="61544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619760" y="3429000"/>
            <a:ext cx="112064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Anh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Ở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ạ?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60960" y="341155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619760" y="5873920"/>
            <a:ext cx="112064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108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29ED3D2-C8F8-4990-B80C-D75CB7C2086C}"/>
              </a:ext>
            </a:extLst>
          </p:cNvPr>
          <p:cNvSpPr/>
          <p:nvPr/>
        </p:nvSpPr>
        <p:spPr>
          <a:xfrm>
            <a:off x="60960" y="5785431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93937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7F0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40528" y="2968634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Anh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KHÓ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AEA3AA-18AF-4320-9820-A89D2C56E117}"/>
              </a:ext>
            </a:extLst>
          </p:cNvPr>
          <p:cNvCxnSpPr>
            <a:cxnSpLocks/>
          </p:cNvCxnSpPr>
          <p:nvPr/>
        </p:nvCxnSpPr>
        <p:spPr>
          <a:xfrm flipH="1">
            <a:off x="3596640" y="313083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7274560" y="31596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11039163" y="314731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365349C-3245-4C97-B11C-A3F7F3FBEC04}"/>
              </a:ext>
            </a:extLst>
          </p:cNvPr>
          <p:cNvCxnSpPr>
            <a:cxnSpLocks/>
          </p:cNvCxnSpPr>
          <p:nvPr/>
        </p:nvCxnSpPr>
        <p:spPr>
          <a:xfrm flipH="1">
            <a:off x="11119565" y="31596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E5A73B-876B-4BAC-9C5E-7FA38C81A5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41199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604520" y="2959910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3027680" y="313858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8056880" y="312401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11008667" y="312401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11095043" y="31405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FD3AA4-6C4A-40B8-AE76-9285942184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81409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604520" y="2981377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ạ?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2300405" y="316005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4118210" y="317608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7326329" y="36917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7265380" y="367196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6AAAA6A-F9B8-4ADD-A095-FA42137A3CDE}"/>
              </a:ext>
            </a:extLst>
          </p:cNvPr>
          <p:cNvCxnSpPr>
            <a:cxnSpLocks/>
          </p:cNvCxnSpPr>
          <p:nvPr/>
        </p:nvCxnSpPr>
        <p:spPr>
          <a:xfrm flipH="1">
            <a:off x="2361488" y="316005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555166D-5E94-4918-9FA1-1126BB2EF7CE}"/>
              </a:ext>
            </a:extLst>
          </p:cNvPr>
          <p:cNvCxnSpPr>
            <a:cxnSpLocks/>
          </p:cNvCxnSpPr>
          <p:nvPr/>
        </p:nvCxnSpPr>
        <p:spPr>
          <a:xfrm flipH="1">
            <a:off x="7574492" y="313542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D5ADA4A-BEAF-4F27-A743-32A1BD0CF7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19031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2240</Words>
  <Application>Microsoft Office PowerPoint</Application>
  <PresentationFormat>Widescreen</PresentationFormat>
  <Paragraphs>228</Paragraphs>
  <Slides>36</Slides>
  <Notes>15</Notes>
  <HiddenSlides>0</HiddenSlides>
  <MMClips>25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60" baseType="lpstr">
      <vt:lpstr>Microsoft YaHei</vt:lpstr>
      <vt:lpstr>SimSun</vt:lpstr>
      <vt:lpstr>Arial</vt:lpstr>
      <vt:lpstr>Arial-Rounded</vt:lpstr>
      <vt:lpstr>Calibri</vt:lpstr>
      <vt:lpstr>Calibri Light</vt:lpstr>
      <vt:lpstr>等线</vt:lpstr>
      <vt:lpstr>Just Another Hand</vt:lpstr>
      <vt:lpstr>Livvic</vt:lpstr>
      <vt:lpstr>MJXc-TeX-ams-R</vt:lpstr>
      <vt:lpstr>MJXc-TeX-main-R</vt:lpstr>
      <vt:lpstr>Montserrat</vt:lpstr>
      <vt:lpstr>Montserrat Medium</vt:lpstr>
      <vt:lpstr>Nunito</vt:lpstr>
      <vt:lpstr>Nunito SemiBold</vt:lpstr>
      <vt:lpstr>Open Sans</vt:lpstr>
      <vt:lpstr>Roboto</vt:lpstr>
      <vt:lpstr>Roboto Condensed Light</vt:lpstr>
      <vt:lpstr>Times New Roman</vt:lpstr>
      <vt:lpstr>Wingdings</vt:lpstr>
      <vt:lpstr>Volicy Bulletin Board Thesis by Slidesgo</vt:lpstr>
      <vt:lpstr>6_Office Theme</vt:lpstr>
      <vt:lpstr>2_Office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Nói tiếp để hoàn thành câu dưới đây: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Administrator</cp:lastModifiedBy>
  <cp:revision>63</cp:revision>
  <dcterms:created xsi:type="dcterms:W3CDTF">2021-06-19T10:18:58Z</dcterms:created>
  <dcterms:modified xsi:type="dcterms:W3CDTF">2025-08-19T23:39:49Z</dcterms:modified>
</cp:coreProperties>
</file>