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62" r:id="rId3"/>
    <p:sldId id="264" r:id="rId4"/>
    <p:sldId id="263" r:id="rId5"/>
    <p:sldId id="259" r:id="rId6"/>
    <p:sldId id="266" r:id="rId7"/>
    <p:sldId id="267" r:id="rId8"/>
    <p:sldId id="268" r:id="rId9"/>
    <p:sldId id="269" r:id="rId10"/>
    <p:sldId id="270" r:id="rId11"/>
    <p:sldId id="260" r:id="rId12"/>
    <p:sldId id="271" r:id="rId13"/>
    <p:sldId id="272" r:id="rId14"/>
    <p:sldId id="273" r:id="rId15"/>
    <p:sldId id="274" r:id="rId16"/>
    <p:sldId id="275" r:id="rId17"/>
    <p:sldId id="276" r:id="rId18"/>
    <p:sldId id="277" r:id="rId19"/>
    <p:sldId id="278" r:id="rId20"/>
    <p:sldId id="280" r:id="rId21"/>
    <p:sldId id="279" r:id="rId22"/>
    <p:sldId id="281" r:id="rId23"/>
    <p:sldId id="282" r:id="rId24"/>
    <p:sldId id="283" r:id="rId25"/>
    <p:sldId id="284" r:id="rId26"/>
    <p:sldId id="285" r:id="rId27"/>
    <p:sldId id="286" r:id="rId28"/>
    <p:sldId id="318" r:id="rId29"/>
  </p:sldIdLst>
  <p:sldSz cx="12192000" cy="6858000"/>
  <p:notesSz cx="6858000" cy="9144000"/>
  <p:embeddedFontLst>
    <p:embeddedFont>
      <p:font typeface="#9Slide03 AmpleSoft Bold" panose="02000000000000000000" pitchFamily="2" charset="0"/>
      <p:regular r:id="rId30"/>
    </p:embeddedFont>
    <p:embeddedFont>
      <p:font typeface="#9Slide05 Aphrodite Pro" panose="02000000000000000000" pitchFamily="2" charset="0"/>
      <p:regular r:id="rId31"/>
    </p:embeddedFont>
    <p:embeddedFont>
      <p:font typeface="#9Slide05 SVNHeritage" panose="02000503000000020003" pitchFamily="2" charset="0"/>
      <p:regular r:id="rId32"/>
    </p:embeddedFont>
    <p:embeddedFont>
      <p:font typeface="#9Slide05 SVNUT Triumph" panose="00000500000000000000" pitchFamily="2" charset="0"/>
      <p:italic r:id="rId33"/>
    </p:embeddedFont>
    <p:embeddedFont>
      <p:font typeface="#9Slide05 VL Fadilla" pitchFamily="2" charset="0"/>
      <p:regular r:id="rId34"/>
    </p:embeddedFont>
    <p:embeddedFont>
      <p:font typeface="#9Slide07 Altus" pitchFamily="2" charset="0"/>
      <p:regular r:id="rId35"/>
    </p:embeddedFont>
    <p:embeddedFont>
      <p:font typeface="#9Slide07 HoneyCream" pitchFamily="2" charset="0"/>
      <p:regular r:id="rId36"/>
    </p:embeddedFont>
    <p:embeddedFont>
      <p:font typeface="#9Slide07 Koni" pitchFamily="2" charset="0"/>
      <p:bold r:id="rId37"/>
    </p:embeddedFont>
    <p:embeddedFont>
      <p:font typeface="Calibri" panose="020F0502020204030204" pitchFamily="34" charset="0"/>
      <p:regular r:id="rId38"/>
      <p:bold r:id="rId39"/>
      <p:italic r:id="rId40"/>
      <p:boldItalic r:id="rId41"/>
    </p:embeddedFont>
    <p:embeddedFont>
      <p:font typeface="Calibri Light" panose="020F0302020204030204" pitchFamily="34" charset="0"/>
      <p:regular r:id="rId42"/>
      <p:italic r:id="rId43"/>
    </p:embeddedFont>
    <p:embeddedFont>
      <p:font typeface="Fredoka One" panose="02000000000000000000" pitchFamily="2" charset="0"/>
      <p:regular r:id="rId44"/>
    </p:embeddedFont>
    <p:embeddedFont>
      <p:font typeface="SVN-Dancing Script" panose="02040603050506020204" pitchFamily="18" charset="0"/>
      <p:regular r:id="rId45"/>
    </p:embeddedFont>
    <p:embeddedFont>
      <p:font typeface="SVN-Newton" panose="02040603050506020204" pitchFamily="18" charset="0"/>
      <p:regular r:id="rId46"/>
    </p:embeddedFont>
    <p:embeddedFont>
      <p:font typeface="SVN-Poky's" panose="020B0606040200020203" pitchFamily="34" charset="0"/>
      <p:regular r:id="rId47"/>
    </p:embeddedFont>
    <p:embeddedFont>
      <p:font typeface="UTM Showcard" panose="02040603050506020204" pitchFamily="18" charset="0"/>
      <p:regular r:id="rId48"/>
    </p:embeddedFont>
    <p:embeddedFont>
      <p:font typeface="UTM Wedding K&amp;T" panose="02040603050506020204" pitchFamily="18" charset="0"/>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9900"/>
    <a:srgbClr val="FF99CC"/>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4" d="100"/>
          <a:sy n="84" d="100"/>
        </p:scale>
        <p:origin x="658" y="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8.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49" Type="http://schemas.openxmlformats.org/officeDocument/2006/relationships/font" Target="fonts/font20.fntdata"/></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13582"/>
          <a:stretch/>
        </p:blipFill>
        <p:spPr>
          <a:xfrm>
            <a:off x="0" y="2863"/>
            <a:ext cx="12192000" cy="6858594"/>
          </a:xfrm>
          <a:prstGeom prst="rect">
            <a:avLst/>
          </a:prstGeom>
        </p:spPr>
      </p:pic>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4268874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11051" cy="6858000"/>
          </a:xfrm>
          <a:prstGeom prst="rect">
            <a:avLst/>
          </a:prstGeom>
        </p:spPr>
      </p:pic>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023494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ABEE1C-14C6-492A-8FAF-24022EC3F99F}" type="datetimeFigureOut">
              <a:rPr lang="en-US" smtClean="0"/>
              <a:t>8/27/2022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CA0D1C-0A45-49C3-8A26-6858D5C3427C}" type="slidenum">
              <a:rPr lang="en-US" smtClean="0"/>
              <a:t>‹#›</a:t>
            </a:fld>
            <a:endParaRPr lang="en-US"/>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b="32970"/>
          <a:stretch/>
        </p:blipFill>
        <p:spPr>
          <a:xfrm>
            <a:off x="0" y="-38099"/>
            <a:ext cx="12192000" cy="6896100"/>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000094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3B2FB8-6B1D-4F67-A3BF-A431EECAA7D5}"/>
              </a:ext>
            </a:extLst>
          </p:cNvPr>
          <p:cNvSpPr>
            <a:spLocks noChangeAspect="1"/>
          </p:cNvSpPr>
          <p:nvPr userDrawn="1">
            <p:custDataLst>
              <p:tags r:id="rId1"/>
            </p:custDataLst>
          </p:nvPr>
        </p:nvSpPr>
        <p:spPr>
          <a:xfrm>
            <a:off x="0" y="0"/>
            <a:ext cx="12192000" cy="6858000"/>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089249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897855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2ABEE1C-14C6-492A-8FAF-24022EC3F99F}" type="datetimeFigureOut">
              <a:rPr lang="en-US" smtClean="0"/>
              <a:t>8/27/2022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CA0D1C-0A45-49C3-8A26-6858D5C3427C}" type="slidenum">
              <a:rPr lang="en-US" smtClean="0"/>
              <a:t>‹#›</a:t>
            </a:fld>
            <a:endParaRPr lang="en-US"/>
          </a:p>
        </p:txBody>
      </p:sp>
      <p:sp>
        <p:nvSpPr>
          <p:cNvPr id="7"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8"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7158422" y="-332863"/>
            <a:ext cx="5033578" cy="5193601"/>
          </a:xfrm>
          <a:prstGeom prst="rect">
            <a:avLst/>
          </a:prstGeom>
        </p:spPr>
      </p:pic>
      <p:sp>
        <p:nvSpPr>
          <p:cNvPr id="10" name="Title 1">
            <a:extLst>
              <a:ext uri="{FF2B5EF4-FFF2-40B4-BE49-F238E27FC236}">
                <a16:creationId xmlns:a16="http://schemas.microsoft.com/office/drawing/2014/main" id="{BB66E918-B6BD-4A9D-9B88-DC80541FF285}"/>
              </a:ext>
            </a:extLst>
          </p:cNvPr>
          <p:cNvSpPr txBox="1">
            <a:spLocks/>
          </p:cNvSpPr>
          <p:nvPr userDrawn="1"/>
        </p:nvSpPr>
        <p:spPr>
          <a:xfrm>
            <a:off x="7940104" y="5285041"/>
            <a:ext cx="4378104" cy="7874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a:solidFill>
                  <a:srgbClr val="38A838"/>
                </a:solidFill>
                <a:latin typeface="#9Slide07 HoneyCream" pitchFamily="2" charset="0"/>
              </a:rPr>
              <a:t>Măng non</a:t>
            </a:r>
            <a:endParaRPr kumimoji="0" lang="en-US" sz="6000" b="0" i="0" u="none" strike="noStrike" kern="1200" cap="none" spc="0" normalizeH="0" baseline="0" noProof="0" dirty="0">
              <a:ln>
                <a:noFill/>
              </a:ln>
              <a:solidFill>
                <a:srgbClr val="38A838"/>
              </a:solidFill>
              <a:effectLst/>
              <a:uLnTx/>
              <a:uFillTx/>
              <a:latin typeface="#9Slide07 HoneyCream" pitchFamily="2" charset="0"/>
              <a:ea typeface="+mj-ea"/>
              <a:cs typeface="+mj-cs"/>
            </a:endParaRPr>
          </a:p>
        </p:txBody>
      </p:sp>
      <p:sp>
        <p:nvSpPr>
          <p:cNvPr id="11" name="TextBox 10">
            <a:extLst>
              <a:ext uri="{FF2B5EF4-FFF2-40B4-BE49-F238E27FC236}">
                <a16:creationId xmlns:a16="http://schemas.microsoft.com/office/drawing/2014/main" id="{764462CE-C7A3-4832-85C5-6799F05DB6DA}"/>
              </a:ext>
            </a:extLst>
          </p:cNvPr>
          <p:cNvSpPr txBox="1"/>
          <p:nvPr userDrawn="1"/>
        </p:nvSpPr>
        <p:spPr>
          <a:xfrm>
            <a:off x="-179204" y="2427972"/>
            <a:ext cx="8771356"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50000"/>
                  </a:srgbClr>
                </a:solidFill>
                <a:effectLst/>
                <a:uLnTx/>
                <a:uFillTx/>
                <a:latin typeface="SVN-Newton" panose="02040603050506020204" pitchFamily="18" charset="0"/>
                <a:ea typeface="+mn-ea"/>
                <a:cs typeface="Times New Roman" panose="02020603050405020304" pitchFamily="18" charset="0"/>
              </a:rPr>
              <a:t>MĂNG NON – TÀI LIỆU </a:t>
            </a:r>
            <a:r>
              <a:rPr kumimoji="0" lang="en-US" sz="2400" b="1" i="0" u="none" strike="noStrike" kern="1200" cap="none" spc="0" normalizeH="0" baseline="0" noProof="0">
                <a:ln>
                  <a:noFill/>
                </a:ln>
                <a:solidFill>
                  <a:srgbClr val="70AD47">
                    <a:lumMod val="50000"/>
                  </a:srgbClr>
                </a:solidFill>
                <a:effectLst/>
                <a:uLnTx/>
                <a:uFillTx/>
                <a:latin typeface="SVN-Newton" panose="02040603050506020204" pitchFamily="18" charset="0"/>
                <a:ea typeface="+mn-ea"/>
                <a:cs typeface="Times New Roman" panose="02020603050405020304" pitchFamily="18" charset="0"/>
              </a:rPr>
              <a:t>TIỂU HỌC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Mời truy cập: </a:t>
            </a:r>
            <a:r>
              <a:rPr kumimoji="0" lang="en-US" sz="2400" b="0" i="0" u="none" strike="noStrike" kern="1200" cap="none" spc="0" normalizeH="0" baseline="0" noProof="0">
                <a:ln>
                  <a:noFill/>
                </a:ln>
                <a:solidFill>
                  <a:srgbClr val="D60093"/>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a:ln>
                <a:noFill/>
              </a:ln>
              <a:solidFill>
                <a:srgbClr val="D60093"/>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7D31">
                    <a:lumMod val="50000"/>
                  </a:srgbClr>
                </a:solidFill>
                <a:effectLst/>
                <a:uLnTx/>
                <a:uFillTx/>
                <a:latin typeface="SVN-Newton" panose="02040603050506020204" pitchFamily="18" charset="0"/>
                <a:ea typeface="+mn-ea"/>
                <a:cs typeface="Times New Roman" panose="02020603050405020304" pitchFamily="18" charset="0"/>
              </a:rPr>
              <a:t>SĐT ZALO </a:t>
            </a:r>
            <a:r>
              <a:rPr kumimoji="0" lang="en-US" sz="2400" b="1" i="0" u="none" strike="noStrike" kern="1200" cap="none" spc="0" normalizeH="0" baseline="0" noProof="0">
                <a:ln>
                  <a:noFill/>
                </a:ln>
                <a:solidFill>
                  <a:srgbClr val="002060"/>
                </a:solidFill>
                <a:effectLst/>
                <a:uLnTx/>
                <a:uFillTx/>
                <a:latin typeface="SVN-Newton" panose="02040603050506020204" pitchFamily="18" charset="0"/>
                <a:ea typeface="+mn-ea"/>
                <a:cs typeface="Times New Roman" panose="02020603050405020304" pitchFamily="18" charset="0"/>
              </a:rPr>
              <a:t>: </a:t>
            </a:r>
            <a:r>
              <a:rPr kumimoji="0" lang="en-US" sz="2400" b="1" i="0" u="sng" strike="noStrike" kern="1200" cap="none" spc="0" normalizeH="0" baseline="0" noProof="0">
                <a:ln>
                  <a:noFill/>
                </a:ln>
                <a:solidFill>
                  <a:srgbClr val="00206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a:ln>
                  <a:noFill/>
                </a:ln>
                <a:solidFill>
                  <a:srgbClr val="002060"/>
                </a:solidFill>
                <a:effectLst/>
                <a:uLnTx/>
                <a:uFillTx/>
                <a:latin typeface="SVN-Newton" panose="02040603050506020204" pitchFamily="18" charset="0"/>
                <a:ea typeface="+mn-ea"/>
                <a:cs typeface="+mn-cs"/>
              </a:rPr>
              <a:t> - </a:t>
            </a:r>
            <a:r>
              <a:rPr kumimoji="0" lang="en-US" sz="2400" b="1" i="0" u="sng" strike="noStrike" kern="1200" cap="none" spc="0" normalizeH="0" baseline="0" noProof="0">
                <a:ln>
                  <a:noFill/>
                </a:ln>
                <a:solidFill>
                  <a:srgbClr val="00206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0206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68BA84BA-7715-4E91-81B0-249042A131BB}"/>
              </a:ext>
            </a:extLst>
          </p:cNvPr>
          <p:cNvSpPr txBox="1">
            <a:spLocks/>
          </p:cNvSpPr>
          <p:nvPr userDrawn="1"/>
        </p:nvSpPr>
        <p:spPr>
          <a:xfrm>
            <a:off x="452456" y="3615120"/>
            <a:ext cx="7883351" cy="4423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B0F0"/>
                </a:solidFill>
                <a:effectLst/>
                <a:uLnTx/>
                <a:uFillTx/>
                <a:latin typeface="#9Slide07 Altus" pitchFamily="2" charset="0"/>
                <a:ea typeface="+mj-ea"/>
                <a:cs typeface="+mj-cs"/>
              </a:rPr>
              <a:t>GIÁO ÁN ĐIỆN TỬ LỚP 3 – BỘ SÁCH KẾT NỐI TRI THỨC VỚI CUỘC SỐNG</a:t>
            </a:r>
          </a:p>
        </p:txBody>
      </p:sp>
      <p:sp>
        <p:nvSpPr>
          <p:cNvPr id="13" name="Title 1">
            <a:extLst>
              <a:ext uri="{FF2B5EF4-FFF2-40B4-BE49-F238E27FC236}">
                <a16:creationId xmlns:a16="http://schemas.microsoft.com/office/drawing/2014/main" id="{268FA995-F566-4FD9-9739-68ECC855989E}"/>
              </a:ext>
            </a:extLst>
          </p:cNvPr>
          <p:cNvSpPr txBox="1">
            <a:spLocks/>
          </p:cNvSpPr>
          <p:nvPr userDrawn="1"/>
        </p:nvSpPr>
        <p:spPr>
          <a:xfrm>
            <a:off x="449900" y="3236106"/>
            <a:ext cx="7883351" cy="12003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50AE47"/>
                </a:solidFill>
                <a:effectLst/>
                <a:uLnTx/>
                <a:uFillTx/>
                <a:latin typeface="#9Slide07 Altus" pitchFamily="2" charset="0"/>
                <a:ea typeface="+mj-ea"/>
                <a:cs typeface="+mj-cs"/>
              </a:rPr>
              <a:t>Nhận soạn bài giảng yêu cầu – Thiết kế bài giảng E – Learning</a:t>
            </a:r>
          </a:p>
        </p:txBody>
      </p:sp>
    </p:spTree>
    <p:extLst>
      <p:ext uri="{BB962C8B-B14F-4D97-AF65-F5344CB8AC3E}">
        <p14:creationId xmlns:p14="http://schemas.microsoft.com/office/powerpoint/2010/main" val="2457881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ABEE1C-14C6-492A-8FAF-24022EC3F99F}" type="datetimeFigureOut">
              <a:rPr lang="en-US" smtClean="0"/>
              <a:t>8/27/2022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CA0D1C-0A45-49C3-8A26-6858D5C3427C}" type="slidenum">
              <a:rPr lang="en-US" smtClean="0"/>
              <a:t>‹#›</a:t>
            </a:fld>
            <a:endParaRPr lang="en-US"/>
          </a:p>
        </p:txBody>
      </p:sp>
    </p:spTree>
    <p:extLst>
      <p:ext uri="{BB962C8B-B14F-4D97-AF65-F5344CB8AC3E}">
        <p14:creationId xmlns:p14="http://schemas.microsoft.com/office/powerpoint/2010/main" val="3857809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3588223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57533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s://www.facebook.com/groups/629898828017053" TargetMode="Externa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0.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ABEE1C-14C6-492A-8FAF-24022EC3F99F}" type="datetimeFigureOut">
              <a:rPr lang="en-US" smtClean="0"/>
              <a:t>8/27/2022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CA0D1C-0A45-49C3-8A26-6858D5C3427C}"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9"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1">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9Slide07 HoneyCream" pitchFamily="2" charset="0"/>
              </a:rPr>
              <a:t>Măng Non</a:t>
            </a:r>
            <a:endParaRPr lang="en-US" sz="3200" b="0" dirty="0">
              <a:solidFill>
                <a:srgbClr val="50AE47"/>
              </a:solidFill>
              <a:latin typeface="#9Slide07 HoneyCream" pitchFamily="2" charset="0"/>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3822317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 id="2147483657" r:id="rId5"/>
    <p:sldLayoutId id="2147483658" r:id="rId6"/>
    <p:sldLayoutId id="214748365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tx2">
                    <a:lumMod val="20000"/>
                    <a:lumOff val="80000"/>
                  </a:schemeClr>
                </a:solidFill>
                <a:latin typeface="#9Slide07 HoneyCream" pitchFamily="2" charset="0"/>
              </a:rPr>
              <a:t>Măng Non</a:t>
            </a:r>
            <a:endParaRPr lang="en-US" sz="3200" b="0" dirty="0">
              <a:solidFill>
                <a:schemeClr val="tx2">
                  <a:lumMod val="20000"/>
                  <a:lumOff val="80000"/>
                </a:schemeClr>
              </a:solidFill>
              <a:latin typeface="#9Slide07 HoneyCream" pitchFamily="2" charset="0"/>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extLst>
      <p:ext uri="{BB962C8B-B14F-4D97-AF65-F5344CB8AC3E}">
        <p14:creationId xmlns:p14="http://schemas.microsoft.com/office/powerpoint/2010/main" val="178143362"/>
      </p:ext>
    </p:extLst>
  </p:cSld>
  <p:clrMap bg1="lt1" tx1="dk1" bg2="dk2" tx2="lt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8.png"/><Relationship Id="rId5" Type="http://schemas.microsoft.com/office/2007/relationships/hdphoto" Target="../media/hdphoto2.wdp"/><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jpeg"/><Relationship Id="rId1" Type="http://schemas.openxmlformats.org/officeDocument/2006/relationships/slideLayout" Target="../slideLayouts/slideLayout3.xml"/><Relationship Id="rId4" Type="http://schemas.microsoft.com/office/2007/relationships/hdphoto" Target="../media/hdphoto10.wdp"/></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jpeg"/><Relationship Id="rId1" Type="http://schemas.openxmlformats.org/officeDocument/2006/relationships/slideLayout" Target="../slideLayouts/slideLayout3.xml"/><Relationship Id="rId4" Type="http://schemas.microsoft.com/office/2007/relationships/hdphoto" Target="../media/hdphoto10.wdp"/></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3.emf"/><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0.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11.wdp"/><Relationship Id="rId7"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2.png"/><Relationship Id="rId9" Type="http://schemas.microsoft.com/office/2007/relationships/hdphoto" Target="../media/hdphoto4.wdp"/></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19.png"/><Relationship Id="rId11" Type="http://schemas.microsoft.com/office/2007/relationships/hdphoto" Target="../media/hdphoto13.wdp"/><Relationship Id="rId5" Type="http://schemas.microsoft.com/office/2007/relationships/hdphoto" Target="../media/hdphoto12.wdp"/><Relationship Id="rId10" Type="http://schemas.openxmlformats.org/officeDocument/2006/relationships/image" Target="../media/image36.png"/><Relationship Id="rId4" Type="http://schemas.openxmlformats.org/officeDocument/2006/relationships/image" Target="../media/image35.png"/><Relationship Id="rId9"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 Id="rId4" Type="http://schemas.microsoft.com/office/2007/relationships/hdphoto" Target="../media/hdphoto14.wdp"/></Relationships>
</file>

<file path=ppt/slides/_rels/slide1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image" Target="../media/image33.emf"/><Relationship Id="rId5" Type="http://schemas.microsoft.com/office/2007/relationships/hdphoto" Target="../media/hdphoto10.wdp"/><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3.xml"/><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3.emf"/><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0.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20.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5.png"/><Relationship Id="rId1" Type="http://schemas.openxmlformats.org/officeDocument/2006/relationships/slideLayout" Target="../slideLayouts/slideLayout9.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hdphoto" Target="../media/hdphoto2.wdp"/><Relationship Id="rId7"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21.png"/><Relationship Id="rId5" Type="http://schemas.microsoft.com/office/2007/relationships/hdphoto" Target="../media/hdphoto4.wdp"/><Relationship Id="rId4" Type="http://schemas.openxmlformats.org/officeDocument/2006/relationships/image" Target="../media/image20.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27.emf"/><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8.wdp"/><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slideLayout" Target="../slideLayouts/slideLayout4.xml"/><Relationship Id="rId5" Type="http://schemas.microsoft.com/office/2007/relationships/hdphoto" Target="../media/hdphoto9.wdp"/><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102" b="100000" l="0" r="100000">
                        <a14:foregroundMark x1="4092" y1="7551" x2="18331" y2="16429"/>
                        <a14:foregroundMark x1="42390" y1="5816" x2="42390" y2="11939"/>
                        <a14:foregroundMark x1="15221" y1="95510" x2="15221" y2="95510"/>
                        <a14:foregroundMark x1="35352" y1="98878" x2="35352" y2="98878"/>
                        <a14:foregroundMark x1="49591" y1="95816" x2="49591" y2="95816"/>
                        <a14:foregroundMark x1="97218" y1="97551" x2="97218" y2="97551"/>
                        <a14:foregroundMark x1="28151" y1="25000" x2="26023" y2="29184"/>
                      </a14:backgroundRemoval>
                    </a14:imgEffect>
                  </a14:imgLayer>
                </a14:imgProps>
              </a:ext>
              <a:ext uri="{28A0092B-C50C-407E-A947-70E740481C1C}">
                <a14:useLocalDpi xmlns:a14="http://schemas.microsoft.com/office/drawing/2010/main" val="0"/>
              </a:ext>
            </a:extLst>
          </a:blip>
          <a:stretch>
            <a:fillRect/>
          </a:stretch>
        </p:blipFill>
        <p:spPr>
          <a:xfrm>
            <a:off x="8511470" y="2807903"/>
            <a:ext cx="2417681" cy="3877784"/>
          </a:xfrm>
          <a:prstGeom prst="rect">
            <a:avLst/>
          </a:prstGeom>
        </p:spPr>
      </p:pic>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370983" y="3360730"/>
            <a:ext cx="4261751" cy="3596185"/>
          </a:xfrm>
          <a:prstGeom prst="rect">
            <a:avLst/>
          </a:prstGeom>
        </p:spPr>
      </p:pic>
      <p:pic>
        <p:nvPicPr>
          <p:cNvPr id="3" name="Picture 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5454384" y="4433034"/>
            <a:ext cx="3247210" cy="2256281"/>
          </a:xfrm>
          <a:prstGeom prst="rect">
            <a:avLst/>
          </a:prstGeom>
        </p:spPr>
      </p:pic>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8"/>
          <a:stretch>
            <a:fillRect/>
          </a:stretch>
        </p:blipFill>
        <p:spPr>
          <a:xfrm>
            <a:off x="368489" y="132425"/>
            <a:ext cx="1076509" cy="1065851"/>
          </a:xfrm>
          <a:prstGeom prst="rect">
            <a:avLst/>
          </a:prstGeom>
        </p:spPr>
      </p:pic>
      <p:grpSp>
        <p:nvGrpSpPr>
          <p:cNvPr id="9" name="Group 8"/>
          <p:cNvGrpSpPr/>
          <p:nvPr/>
        </p:nvGrpSpPr>
        <p:grpSpPr>
          <a:xfrm>
            <a:off x="-1034302" y="955343"/>
            <a:ext cx="2811440" cy="1105510"/>
            <a:chOff x="-856881" y="1091821"/>
            <a:chExt cx="2811440" cy="1105510"/>
          </a:xfrm>
        </p:grpSpPr>
        <p:sp>
          <p:nvSpPr>
            <p:cNvPr id="7"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defTabSz="1219170">
                <a:buClr>
                  <a:srgbClr val="FF8E77"/>
                </a:buClr>
              </a:pPr>
              <a:r>
                <a:rPr lang="en-US" sz="2400" b="1" kern="0">
                  <a:ln w="60325">
                    <a:solidFill>
                      <a:schemeClr val="bg1"/>
                    </a:solidFill>
                  </a:ln>
                  <a:solidFill>
                    <a:srgbClr val="002060"/>
                  </a:solidFill>
                  <a:effectLst>
                    <a:outerShdw blurRad="38100" dist="38100" dir="2700000" algn="tl">
                      <a:srgbClr val="000000">
                        <a:alpha val="43137"/>
                      </a:srgbClr>
                    </a:outerShdw>
                  </a:effectLst>
                  <a:latin typeface="#9Slide05 Aphrodite Pro" panose="02000000000000000000" pitchFamily="2" charset="0"/>
                </a:rPr>
                <a:t>Tiếng việt 2</a:t>
              </a:r>
            </a:p>
          </p:txBody>
        </p:sp>
        <p:sp>
          <p:nvSpPr>
            <p:cNvPr id="8" name="Google Shape;1910;p31">
              <a:extLst>
                <a:ext uri="{FF2B5EF4-FFF2-40B4-BE49-F238E27FC236}">
                  <a16:creationId xmlns:a16="http://schemas.microsoft.com/office/drawing/2014/main" id="{E4CC77B8-F17E-79E4-B3C9-5B07D794B153}"/>
                </a:ext>
              </a:extLst>
            </p:cNvPr>
            <p:cNvSpPr txBox="1">
              <a:spLocks/>
            </p:cNvSpPr>
            <p:nvPr/>
          </p:nvSpPr>
          <p:spPr>
            <a:xfrm>
              <a:off x="-856881"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defTabSz="1219170">
                <a:buClr>
                  <a:srgbClr val="FF8E77"/>
                </a:buClr>
              </a:pPr>
              <a:r>
                <a:rPr lang="en-US" sz="2400" b="1" kern="0">
                  <a:solidFill>
                    <a:srgbClr val="002060"/>
                  </a:solidFill>
                  <a:effectLst>
                    <a:outerShdw blurRad="38100" dist="38100" dir="2700000" algn="tl">
                      <a:srgbClr val="000000">
                        <a:alpha val="43137"/>
                      </a:srgbClr>
                    </a:outerShdw>
                  </a:effectLst>
                  <a:latin typeface="#9Slide05 Aphrodite Pro" panose="02000000000000000000" pitchFamily="2" charset="0"/>
                </a:rPr>
                <a:t>Tiếng việt 2</a:t>
              </a:r>
            </a:p>
          </p:txBody>
        </p:sp>
      </p:grpSp>
      <p:grpSp>
        <p:nvGrpSpPr>
          <p:cNvPr id="16" name="Group 15"/>
          <p:cNvGrpSpPr/>
          <p:nvPr/>
        </p:nvGrpSpPr>
        <p:grpSpPr>
          <a:xfrm>
            <a:off x="2112364" y="185901"/>
            <a:ext cx="3103733" cy="769442"/>
            <a:chOff x="4907503" y="496677"/>
            <a:chExt cx="3103733" cy="769442"/>
          </a:xfrm>
        </p:grpSpPr>
        <p:sp>
          <p:nvSpPr>
            <p:cNvPr id="14" name="Rounded Rectangle 13"/>
            <p:cNvSpPr/>
            <p:nvPr/>
          </p:nvSpPr>
          <p:spPr>
            <a:xfrm>
              <a:off x="4907503" y="496678"/>
              <a:ext cx="2953607" cy="769441"/>
            </a:xfrm>
            <a:prstGeom prst="roundRect">
              <a:avLst/>
            </a:prstGeom>
            <a:solidFill>
              <a:schemeClr val="bg1"/>
            </a:solidFill>
            <a:ln w="28575">
              <a:solidFill>
                <a:schemeClr val="accent4">
                  <a:lumMod val="75000"/>
                </a:schemeClr>
              </a:solidFill>
              <a:prstDash val="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275188" y="496677"/>
              <a:ext cx="2736048" cy="769441"/>
            </a:xfrm>
            <a:prstGeom prst="rect">
              <a:avLst/>
            </a:prstGeom>
            <a:noFill/>
          </p:spPr>
          <p:txBody>
            <a:bodyPr wrap="square" rtlCol="0">
              <a:spAutoFit/>
              <a:scene3d>
                <a:camera prst="orthographicFront"/>
                <a:lightRig rig="threePt" dir="t"/>
              </a:scene3d>
              <a:sp3d extrusionH="57150">
                <a:bevelT h="25400" prst="softRound"/>
              </a:sp3d>
            </a:bodyPr>
            <a:lstStyle/>
            <a:p>
              <a:r>
                <a:rPr lang="en-US" sz="4400">
                  <a:solidFill>
                    <a:srgbClr val="FFC000"/>
                  </a:solidFill>
                  <a:latin typeface="UVN Binh Duong" pitchFamily="2" charset="0"/>
                </a:rPr>
                <a:t>TUẦN 3</a:t>
              </a:r>
              <a:endParaRPr lang="en-US" sz="4400" dirty="0">
                <a:solidFill>
                  <a:srgbClr val="FFC000"/>
                </a:solidFill>
                <a:latin typeface="UVN Binh Duong" pitchFamily="2" charset="0"/>
              </a:endParaRPr>
            </a:p>
          </p:txBody>
        </p:sp>
      </p:grpSp>
      <p:pic>
        <p:nvPicPr>
          <p:cNvPr id="17" name="Picture 16" descr="A picture containing watch, green&#10;&#10;Description automatically generated">
            <a:extLst>
              <a:ext uri="{FF2B5EF4-FFF2-40B4-BE49-F238E27FC236}">
                <a16:creationId xmlns:a16="http://schemas.microsoft.com/office/drawing/2014/main" id="{E358E3FC-E69F-929B-2943-EDF1FDA770B1}"/>
              </a:ext>
            </a:extLst>
          </p:cNvPr>
          <p:cNvPicPr>
            <a:picLocks noChangeAspect="1"/>
          </p:cNvPicPr>
          <p:nvPr/>
        </p:nvPicPr>
        <p:blipFill>
          <a:blip r:embed="rId9"/>
          <a:stretch>
            <a:fillRect/>
          </a:stretch>
        </p:blipFill>
        <p:spPr>
          <a:xfrm>
            <a:off x="11145419" y="3661764"/>
            <a:ext cx="866279" cy="919176"/>
          </a:xfrm>
          <a:prstGeom prst="rect">
            <a:avLst/>
          </a:prstGeom>
        </p:spPr>
      </p:pic>
      <p:grpSp>
        <p:nvGrpSpPr>
          <p:cNvPr id="20" name="Group 19"/>
          <p:cNvGrpSpPr/>
          <p:nvPr/>
        </p:nvGrpSpPr>
        <p:grpSpPr>
          <a:xfrm>
            <a:off x="207866" y="1751103"/>
            <a:ext cx="12167815" cy="1080876"/>
            <a:chOff x="1428565" y="2084929"/>
            <a:chExt cx="9474746" cy="1080876"/>
          </a:xfrm>
        </p:grpSpPr>
        <p:sp>
          <p:nvSpPr>
            <p:cNvPr id="18" name="Google Shape;1910;p31">
              <a:extLst>
                <a:ext uri="{FF2B5EF4-FFF2-40B4-BE49-F238E27FC236}">
                  <a16:creationId xmlns:a16="http://schemas.microsoft.com/office/drawing/2014/main" id="{B4486D36-6C53-75D6-BF08-C59D05FCF23A}"/>
                </a:ext>
              </a:extLst>
            </p:cNvPr>
            <p:cNvSpPr txBox="1">
              <a:spLocks/>
            </p:cNvSpPr>
            <p:nvPr/>
          </p:nvSpPr>
          <p:spPr>
            <a:xfrm>
              <a:off x="1428565" y="2084929"/>
              <a:ext cx="9474746" cy="105680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defTabSz="1219170">
                <a:buClr>
                  <a:srgbClr val="FFFFFF"/>
                </a:buClr>
              </a:pPr>
              <a:r>
                <a:rPr lang="en-US" sz="9000" kern="0">
                  <a:ln w="165100">
                    <a:solidFill>
                      <a:schemeClr val="bg1"/>
                    </a:solidFill>
                  </a:ln>
                  <a:solidFill>
                    <a:schemeClr val="bg1"/>
                  </a:solidFill>
                  <a:effectLst>
                    <a:outerShdw blurRad="50800" dist="38100" dir="8100000" algn="tr" rotWithShape="0">
                      <a:prstClr val="black">
                        <a:alpha val="40000"/>
                      </a:prstClr>
                    </a:outerShdw>
                  </a:effectLst>
                  <a:latin typeface="SVN-Poky's" panose="020B0606040200020203" pitchFamily="34" charset="0"/>
                </a:rPr>
                <a:t>Em  có xinh không ?</a:t>
              </a:r>
            </a:p>
          </p:txBody>
        </p:sp>
        <p:sp>
          <p:nvSpPr>
            <p:cNvPr id="19" name="Google Shape;1910;p31">
              <a:extLst>
                <a:ext uri="{FF2B5EF4-FFF2-40B4-BE49-F238E27FC236}">
                  <a16:creationId xmlns:a16="http://schemas.microsoft.com/office/drawing/2014/main" id="{B4486D36-6C53-75D6-BF08-C59D05FCF23A}"/>
                </a:ext>
              </a:extLst>
            </p:cNvPr>
            <p:cNvSpPr txBox="1">
              <a:spLocks/>
            </p:cNvSpPr>
            <p:nvPr/>
          </p:nvSpPr>
          <p:spPr>
            <a:xfrm>
              <a:off x="1428565" y="2109005"/>
              <a:ext cx="9474746" cy="1056800"/>
            </a:xfrm>
            <a:prstGeom prst="rect">
              <a:avLst/>
            </a:prstGeom>
            <a:noFill/>
            <a:ln>
              <a:noFill/>
            </a:ln>
          </p:spPr>
          <p:txBody>
            <a:bodyPr spcFirstLastPara="1" wrap="square" lIns="121900" tIns="121900" rIns="121900" bIns="121900"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defTabSz="1219170">
                <a:buClr>
                  <a:srgbClr val="FFFFFF"/>
                </a:buClr>
              </a:pPr>
              <a:r>
                <a:rPr lang="en-US" sz="9000" kern="0">
                  <a:ln>
                    <a:solidFill>
                      <a:srgbClr val="FFCCA9">
                        <a:lumMod val="10000"/>
                      </a:srgbClr>
                    </a:solidFill>
                  </a:ln>
                  <a:solidFill>
                    <a:srgbClr val="00CC00"/>
                  </a:solidFill>
                  <a:effectLst/>
                  <a:latin typeface="SVN-Poky's" panose="020B0606040200020203" pitchFamily="34" charset="0"/>
                </a:rPr>
                <a:t>Em</a:t>
              </a:r>
              <a:r>
                <a:rPr lang="en-US" sz="9000" kern="0">
                  <a:ln>
                    <a:solidFill>
                      <a:srgbClr val="FFCCA9">
                        <a:lumMod val="10000"/>
                      </a:srgbClr>
                    </a:solidFill>
                  </a:ln>
                  <a:solidFill>
                    <a:srgbClr val="A2DF48"/>
                  </a:solidFill>
                  <a:effectLst/>
                  <a:latin typeface="SVN-Poky's" panose="020B0606040200020203" pitchFamily="34" charset="0"/>
                </a:rPr>
                <a:t> </a:t>
              </a:r>
              <a:r>
                <a:rPr lang="en-US" sz="9000" kern="0">
                  <a:ln>
                    <a:solidFill>
                      <a:srgbClr val="FFCCA9">
                        <a:lumMod val="10000"/>
                      </a:srgbClr>
                    </a:solidFill>
                  </a:ln>
                  <a:solidFill>
                    <a:srgbClr val="EC9684">
                      <a:lumMod val="75000"/>
                    </a:srgbClr>
                  </a:solidFill>
                  <a:effectLst/>
                  <a:latin typeface="SVN-Poky's" panose="020B0606040200020203" pitchFamily="34" charset="0"/>
                </a:rPr>
                <a:t> </a:t>
              </a:r>
              <a:r>
                <a:rPr lang="en-US" sz="9000" kern="0">
                  <a:ln>
                    <a:solidFill>
                      <a:srgbClr val="FFCCA9">
                        <a:lumMod val="10000"/>
                      </a:srgbClr>
                    </a:solidFill>
                  </a:ln>
                  <a:solidFill>
                    <a:srgbClr val="FF9900"/>
                  </a:solidFill>
                  <a:effectLst/>
                  <a:latin typeface="SVN-Poky's" panose="020B0606040200020203" pitchFamily="34" charset="0"/>
                </a:rPr>
                <a:t>có</a:t>
              </a:r>
              <a:r>
                <a:rPr lang="en-US" sz="9000" kern="0">
                  <a:ln>
                    <a:solidFill>
                      <a:srgbClr val="FFCCA9">
                        <a:lumMod val="10000"/>
                      </a:srgbClr>
                    </a:solidFill>
                  </a:ln>
                  <a:solidFill>
                    <a:srgbClr val="EC9684">
                      <a:lumMod val="75000"/>
                    </a:srgbClr>
                  </a:solidFill>
                  <a:effectLst/>
                  <a:latin typeface="SVN-Poky's" panose="020B0606040200020203" pitchFamily="34" charset="0"/>
                </a:rPr>
                <a:t> </a:t>
              </a:r>
              <a:r>
                <a:rPr lang="en-US" sz="9000" kern="0">
                  <a:ln>
                    <a:solidFill>
                      <a:srgbClr val="FFCCA9">
                        <a:lumMod val="10000"/>
                      </a:srgbClr>
                    </a:solidFill>
                  </a:ln>
                  <a:solidFill>
                    <a:srgbClr val="00B0F0"/>
                  </a:solidFill>
                  <a:effectLst/>
                  <a:latin typeface="SVN-Poky's" panose="020B0606040200020203" pitchFamily="34" charset="0"/>
                </a:rPr>
                <a:t>xinh</a:t>
              </a:r>
              <a:r>
                <a:rPr lang="en-US" sz="9000" kern="0">
                  <a:ln>
                    <a:solidFill>
                      <a:srgbClr val="FFCCA9">
                        <a:lumMod val="10000"/>
                      </a:srgbClr>
                    </a:solidFill>
                  </a:ln>
                  <a:solidFill>
                    <a:srgbClr val="0070C0"/>
                  </a:solidFill>
                  <a:effectLst/>
                  <a:latin typeface="SVN-Poky's" panose="020B0606040200020203" pitchFamily="34" charset="0"/>
                </a:rPr>
                <a:t> </a:t>
              </a:r>
              <a:r>
                <a:rPr lang="en-US" sz="9000" kern="0">
                  <a:ln>
                    <a:solidFill>
                      <a:srgbClr val="FFCCA9">
                        <a:lumMod val="10000"/>
                      </a:srgbClr>
                    </a:solidFill>
                  </a:ln>
                  <a:solidFill>
                    <a:srgbClr val="FFFF00"/>
                  </a:solidFill>
                  <a:effectLst/>
                  <a:latin typeface="SVN-Poky's" panose="020B0606040200020203" pitchFamily="34" charset="0"/>
                </a:rPr>
                <a:t>không</a:t>
              </a:r>
              <a:r>
                <a:rPr lang="en-US" sz="9000" kern="0">
                  <a:ln>
                    <a:solidFill>
                      <a:srgbClr val="FFCCA9">
                        <a:lumMod val="10000"/>
                      </a:srgbClr>
                    </a:solidFill>
                  </a:ln>
                  <a:solidFill>
                    <a:srgbClr val="0070C0"/>
                  </a:solidFill>
                  <a:effectLst/>
                  <a:latin typeface="SVN-Poky's" panose="020B0606040200020203" pitchFamily="34" charset="0"/>
                </a:rPr>
                <a:t> </a:t>
              </a:r>
              <a:r>
                <a:rPr lang="en-US" sz="9000" kern="0">
                  <a:ln>
                    <a:solidFill>
                      <a:srgbClr val="FFCCA9">
                        <a:lumMod val="10000"/>
                      </a:srgbClr>
                    </a:solidFill>
                  </a:ln>
                  <a:solidFill>
                    <a:srgbClr val="FF0000"/>
                  </a:solidFill>
                  <a:effectLst/>
                  <a:latin typeface="SVN-Poky's" panose="020B0606040200020203" pitchFamily="34" charset="0"/>
                </a:rPr>
                <a:t>?</a:t>
              </a:r>
            </a:p>
          </p:txBody>
        </p:sp>
      </p:grpSp>
      <p:grpSp>
        <p:nvGrpSpPr>
          <p:cNvPr id="23" name="Group 22"/>
          <p:cNvGrpSpPr/>
          <p:nvPr/>
        </p:nvGrpSpPr>
        <p:grpSpPr>
          <a:xfrm>
            <a:off x="5262634" y="556327"/>
            <a:ext cx="2429300" cy="1332050"/>
            <a:chOff x="4951287" y="1444308"/>
            <a:chExt cx="2429300" cy="1332050"/>
          </a:xfrm>
        </p:grpSpPr>
        <p:sp>
          <p:nvSpPr>
            <p:cNvPr id="21" name="TextBox 20"/>
            <p:cNvSpPr txBox="1"/>
            <p:nvPr/>
          </p:nvSpPr>
          <p:spPr>
            <a:xfrm>
              <a:off x="4951288" y="1452919"/>
              <a:ext cx="2429299" cy="1323439"/>
            </a:xfrm>
            <a:prstGeom prst="rect">
              <a:avLst/>
            </a:prstGeom>
            <a:noFill/>
          </p:spPr>
          <p:txBody>
            <a:bodyPr wrap="square" rtlCol="0">
              <a:spAutoFit/>
            </a:bodyPr>
            <a:lstStyle/>
            <a:p>
              <a:r>
                <a:rPr lang="en-US" sz="8000">
                  <a:ln w="130175">
                    <a:solidFill>
                      <a:schemeClr val="bg1"/>
                    </a:solidFill>
                  </a:ln>
                  <a:effectLst>
                    <a:outerShdw blurRad="38100" dist="38100" dir="2700000" algn="tl">
                      <a:srgbClr val="000000">
                        <a:alpha val="43137"/>
                      </a:srgbClr>
                    </a:outerShdw>
                  </a:effectLst>
                  <a:latin typeface="#9Slide05 VL Fadilla" pitchFamily="2" charset="0"/>
                </a:rPr>
                <a:t>Bài 5</a:t>
              </a:r>
            </a:p>
          </p:txBody>
        </p:sp>
        <p:sp>
          <p:nvSpPr>
            <p:cNvPr id="22" name="TextBox 21"/>
            <p:cNvSpPr txBox="1"/>
            <p:nvPr/>
          </p:nvSpPr>
          <p:spPr>
            <a:xfrm>
              <a:off x="4951287" y="1444308"/>
              <a:ext cx="2429299" cy="1323439"/>
            </a:xfrm>
            <a:prstGeom prst="rect">
              <a:avLst/>
            </a:prstGeom>
            <a:noFill/>
          </p:spPr>
          <p:txBody>
            <a:bodyPr wrap="square" rtlCol="0">
              <a:spAutoFit/>
            </a:bodyPr>
            <a:lstStyle/>
            <a:p>
              <a:r>
                <a:rPr lang="en-US" sz="8000">
                  <a:solidFill>
                    <a:srgbClr val="FF0066"/>
                  </a:solidFill>
                  <a:effectLst>
                    <a:outerShdw blurRad="38100" dist="38100" dir="2700000" algn="tl">
                      <a:srgbClr val="000000">
                        <a:alpha val="43137"/>
                      </a:srgbClr>
                    </a:outerShdw>
                  </a:effectLst>
                  <a:latin typeface="#9Slide05 VL Fadilla" pitchFamily="2" charset="0"/>
                </a:rPr>
                <a:t>Bài 5</a:t>
              </a:r>
            </a:p>
          </p:txBody>
        </p:sp>
      </p:grpSp>
      <p:sp>
        <p:nvSpPr>
          <p:cNvPr id="24" name="TextBox 23"/>
          <p:cNvSpPr txBox="1"/>
          <p:nvPr/>
        </p:nvSpPr>
        <p:spPr>
          <a:xfrm>
            <a:off x="10929151" y="4433034"/>
            <a:ext cx="1920240" cy="523220"/>
          </a:xfrm>
          <a:prstGeom prst="rect">
            <a:avLst/>
          </a:prstGeom>
          <a:noFill/>
        </p:spPr>
        <p:txBody>
          <a:bodyPr wrap="square" rtlCol="0">
            <a:spAutoFit/>
          </a:bodyPr>
          <a:lstStyle/>
          <a:p>
            <a:r>
              <a:rPr lang="en-US" sz="2800">
                <a:solidFill>
                  <a:schemeClr val="accent6"/>
                </a:solidFill>
                <a:latin typeface="#9Slide05 SVNHeritage" panose="02000503000000020003" pitchFamily="2" charset="0"/>
              </a:rPr>
              <a:t>Măng non</a:t>
            </a:r>
          </a:p>
        </p:txBody>
      </p:sp>
      <p:pic>
        <p:nvPicPr>
          <p:cNvPr id="25" name="Picture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67772" y="-74147"/>
            <a:ext cx="2438198" cy="1389773"/>
          </a:xfrm>
          <a:prstGeom prst="rect">
            <a:avLst/>
          </a:prstGeom>
        </p:spPr>
      </p:pic>
      <p:pic>
        <p:nvPicPr>
          <p:cNvPr id="26" name="Picture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92754" y="200384"/>
            <a:ext cx="2417680" cy="1378077"/>
          </a:xfrm>
          <a:prstGeom prst="rect">
            <a:avLst/>
          </a:prstGeom>
        </p:spPr>
      </p:pic>
    </p:spTree>
    <p:extLst>
      <p:ext uri="{BB962C8B-B14F-4D97-AF65-F5344CB8AC3E}">
        <p14:creationId xmlns:p14="http://schemas.microsoft.com/office/powerpoint/2010/main" val="131359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down)">
                                      <p:cBhvr>
                                        <p:cTn id="30" dur="580">
                                          <p:stCondLst>
                                            <p:cond delay="0"/>
                                          </p:stCondLst>
                                        </p:cTn>
                                        <p:tgtEl>
                                          <p:spTgt spid="23"/>
                                        </p:tgtEl>
                                      </p:cBhvr>
                                    </p:animEffect>
                                    <p:anim calcmode="lin" valueType="num">
                                      <p:cBhvr>
                                        <p:cTn id="31"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36" dur="26">
                                          <p:stCondLst>
                                            <p:cond delay="650"/>
                                          </p:stCondLst>
                                        </p:cTn>
                                        <p:tgtEl>
                                          <p:spTgt spid="23"/>
                                        </p:tgtEl>
                                      </p:cBhvr>
                                      <p:to x="100000" y="60000"/>
                                    </p:animScale>
                                    <p:animScale>
                                      <p:cBhvr>
                                        <p:cTn id="37" dur="166" decel="50000">
                                          <p:stCondLst>
                                            <p:cond delay="676"/>
                                          </p:stCondLst>
                                        </p:cTn>
                                        <p:tgtEl>
                                          <p:spTgt spid="23"/>
                                        </p:tgtEl>
                                      </p:cBhvr>
                                      <p:to x="100000" y="100000"/>
                                    </p:animScale>
                                    <p:animScale>
                                      <p:cBhvr>
                                        <p:cTn id="38" dur="26">
                                          <p:stCondLst>
                                            <p:cond delay="1312"/>
                                          </p:stCondLst>
                                        </p:cTn>
                                        <p:tgtEl>
                                          <p:spTgt spid="23"/>
                                        </p:tgtEl>
                                      </p:cBhvr>
                                      <p:to x="100000" y="80000"/>
                                    </p:animScale>
                                    <p:animScale>
                                      <p:cBhvr>
                                        <p:cTn id="39" dur="166" decel="50000">
                                          <p:stCondLst>
                                            <p:cond delay="1338"/>
                                          </p:stCondLst>
                                        </p:cTn>
                                        <p:tgtEl>
                                          <p:spTgt spid="23"/>
                                        </p:tgtEl>
                                      </p:cBhvr>
                                      <p:to x="100000" y="100000"/>
                                    </p:animScale>
                                    <p:animScale>
                                      <p:cBhvr>
                                        <p:cTn id="40" dur="26">
                                          <p:stCondLst>
                                            <p:cond delay="1642"/>
                                          </p:stCondLst>
                                        </p:cTn>
                                        <p:tgtEl>
                                          <p:spTgt spid="23"/>
                                        </p:tgtEl>
                                      </p:cBhvr>
                                      <p:to x="100000" y="90000"/>
                                    </p:animScale>
                                    <p:animScale>
                                      <p:cBhvr>
                                        <p:cTn id="41" dur="166" decel="50000">
                                          <p:stCondLst>
                                            <p:cond delay="1668"/>
                                          </p:stCondLst>
                                        </p:cTn>
                                        <p:tgtEl>
                                          <p:spTgt spid="23"/>
                                        </p:tgtEl>
                                      </p:cBhvr>
                                      <p:to x="100000" y="100000"/>
                                    </p:animScale>
                                    <p:animScale>
                                      <p:cBhvr>
                                        <p:cTn id="42" dur="26">
                                          <p:stCondLst>
                                            <p:cond delay="1808"/>
                                          </p:stCondLst>
                                        </p:cTn>
                                        <p:tgtEl>
                                          <p:spTgt spid="23"/>
                                        </p:tgtEl>
                                      </p:cBhvr>
                                      <p:to x="100000" y="95000"/>
                                    </p:animScale>
                                    <p:animScale>
                                      <p:cBhvr>
                                        <p:cTn id="43" dur="166" decel="50000">
                                          <p:stCondLst>
                                            <p:cond delay="1834"/>
                                          </p:stCondLst>
                                        </p:cTn>
                                        <p:tgtEl>
                                          <p:spTgt spid="23"/>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p:cTn id="48" dur="1000" fill="hold"/>
                                        <p:tgtEl>
                                          <p:spTgt spid="20"/>
                                        </p:tgtEl>
                                        <p:attrNameLst>
                                          <p:attrName>ppt_w</p:attrName>
                                        </p:attrNameLst>
                                      </p:cBhvr>
                                      <p:tavLst>
                                        <p:tav tm="0">
                                          <p:val>
                                            <p:fltVal val="0"/>
                                          </p:val>
                                        </p:tav>
                                        <p:tav tm="100000">
                                          <p:val>
                                            <p:strVal val="#ppt_w"/>
                                          </p:val>
                                        </p:tav>
                                      </p:tavLst>
                                    </p:anim>
                                    <p:anim calcmode="lin" valueType="num">
                                      <p:cBhvr>
                                        <p:cTn id="49" dur="1000" fill="hold"/>
                                        <p:tgtEl>
                                          <p:spTgt spid="20"/>
                                        </p:tgtEl>
                                        <p:attrNameLst>
                                          <p:attrName>ppt_h</p:attrName>
                                        </p:attrNameLst>
                                      </p:cBhvr>
                                      <p:tavLst>
                                        <p:tav tm="0">
                                          <p:val>
                                            <p:fltVal val="0"/>
                                          </p:val>
                                        </p:tav>
                                        <p:tav tm="100000">
                                          <p:val>
                                            <p:strVal val="#ppt_h"/>
                                          </p:val>
                                        </p:tav>
                                      </p:tavLst>
                                    </p:anim>
                                    <p:anim calcmode="lin" valueType="num">
                                      <p:cBhvr>
                                        <p:cTn id="50" dur="1000" fill="hold"/>
                                        <p:tgtEl>
                                          <p:spTgt spid="20"/>
                                        </p:tgtEl>
                                        <p:attrNameLst>
                                          <p:attrName>style.rotation</p:attrName>
                                        </p:attrNameLst>
                                      </p:cBhvr>
                                      <p:tavLst>
                                        <p:tav tm="0">
                                          <p:val>
                                            <p:fltVal val="90"/>
                                          </p:val>
                                        </p:tav>
                                        <p:tav tm="100000">
                                          <p:val>
                                            <p:fltVal val="0"/>
                                          </p:val>
                                        </p:tav>
                                      </p:tavLst>
                                    </p:anim>
                                    <p:animEffect transition="in" filter="fade">
                                      <p:cBhvr>
                                        <p:cTn id="5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1982749" y="473683"/>
            <a:ext cx="4719804" cy="1265354"/>
            <a:chOff x="3173073" y="565468"/>
            <a:chExt cx="5774983"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TextBox 4"/>
            <p:cNvSpPr txBox="1"/>
            <p:nvPr/>
          </p:nvSpPr>
          <p:spPr>
            <a:xfrm>
              <a:off x="3374211" y="820419"/>
              <a:ext cx="5443577" cy="769441"/>
            </a:xfrm>
            <a:prstGeom prst="rect">
              <a:avLst/>
            </a:prstGeom>
            <a:noFill/>
          </p:spPr>
          <p:txBody>
            <a:bodyPr wrap="square" rtlCol="0">
              <a:spAutoFit/>
            </a:bodyPr>
            <a:lstStyle/>
            <a:p>
              <a:r>
                <a:rPr lang="en-US" sz="4400" b="1">
                  <a:solidFill>
                    <a:srgbClr val="FF6600"/>
                  </a:solidFill>
                  <a:latin typeface="UTM Avo" panose="02040603050506020204" pitchFamily="18" charset="0"/>
                </a:rPr>
                <a:t>Luyện đọc từ khó</a:t>
              </a:r>
            </a:p>
          </p:txBody>
        </p:sp>
      </p:gr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0" b="90351" l="9967" r="89992"/>
                    </a14:imgEffect>
                  </a14:imgLayer>
                </a14:imgProps>
              </a:ext>
              <a:ext uri="{28A0092B-C50C-407E-A947-70E740481C1C}">
                <a14:useLocalDpi xmlns:a14="http://schemas.microsoft.com/office/drawing/2010/main" val="0"/>
              </a:ext>
            </a:extLst>
          </a:blip>
          <a:stretch>
            <a:fillRect/>
          </a:stretch>
        </p:blipFill>
        <p:spPr>
          <a:xfrm flipH="1">
            <a:off x="-1584158" y="3416225"/>
            <a:ext cx="6459417" cy="3875650"/>
          </a:xfrm>
          <a:prstGeom prst="rect">
            <a:avLst/>
          </a:prstGeom>
        </p:spPr>
      </p:pic>
      <p:grpSp>
        <p:nvGrpSpPr>
          <p:cNvPr id="9" name="组合 226">
            <a:extLst>
              <a:ext uri="{FF2B5EF4-FFF2-40B4-BE49-F238E27FC236}">
                <a16:creationId xmlns:a16="http://schemas.microsoft.com/office/drawing/2014/main" id="{6AADC884-BF35-43D0-BEE5-73EFDB3037DA}"/>
              </a:ext>
            </a:extLst>
          </p:cNvPr>
          <p:cNvGrpSpPr/>
          <p:nvPr/>
        </p:nvGrpSpPr>
        <p:grpSpPr>
          <a:xfrm>
            <a:off x="3608590" y="2677293"/>
            <a:ext cx="2850827" cy="1662363"/>
            <a:chOff x="8726219" y="-661205"/>
            <a:chExt cx="2154936" cy="1322409"/>
          </a:xfrm>
        </p:grpSpPr>
        <p:sp>
          <p:nvSpPr>
            <p:cNvPr id="1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5" name="Group 14"/>
          <p:cNvGrpSpPr/>
          <p:nvPr/>
        </p:nvGrpSpPr>
        <p:grpSpPr>
          <a:xfrm>
            <a:off x="5213645" y="4522869"/>
            <a:ext cx="2835321" cy="1662362"/>
            <a:chOff x="5566572" y="3917103"/>
            <a:chExt cx="2835321" cy="1662362"/>
          </a:xfrm>
        </p:grpSpPr>
        <p:sp>
          <p:nvSpPr>
            <p:cNvPr id="13" name="任意多边形 227">
              <a:extLst>
                <a:ext uri="{FF2B5EF4-FFF2-40B4-BE49-F238E27FC236}">
                  <a16:creationId xmlns:a16="http://schemas.microsoft.com/office/drawing/2014/main" id="{A730D124-97EC-423B-B1F8-E7016A54BA28}"/>
                </a:ext>
              </a:extLst>
            </p:cNvPr>
            <p:cNvSpPr/>
            <p:nvPr/>
          </p:nvSpPr>
          <p:spPr>
            <a:xfrm rot="21387068">
              <a:off x="5566573"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 name="任意多边形 228">
              <a:extLst>
                <a:ext uri="{FF2B5EF4-FFF2-40B4-BE49-F238E27FC236}">
                  <a16:creationId xmlns:a16="http://schemas.microsoft.com/office/drawing/2014/main" id="{B3D03377-2B78-426E-A502-E3FA17FD2B87}"/>
                </a:ext>
              </a:extLst>
            </p:cNvPr>
            <p:cNvSpPr/>
            <p:nvPr/>
          </p:nvSpPr>
          <p:spPr>
            <a:xfrm rot="21387068">
              <a:off x="5566572"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6" name="TextBox 3"/>
          <p:cNvSpPr txBox="1"/>
          <p:nvPr/>
        </p:nvSpPr>
        <p:spPr>
          <a:xfrm>
            <a:off x="3468885" y="2953506"/>
            <a:ext cx="2802710"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2060"/>
                </a:solidFill>
                <a:latin typeface="UTM Avo" panose="02040603050506020204" pitchFamily="18" charset="0"/>
                <a:ea typeface="微软雅黑" panose="020B0503020204020204" charset="-122"/>
                <a:cs typeface="Arial" panose="020B0604020202020204" pitchFamily="34" charset="0"/>
              </a:rPr>
              <a:t> hươu</a:t>
            </a:r>
            <a:endParaRPr lang="zh-CN" altLang="en-US" sz="4400" b="1" dirty="0">
              <a:solidFill>
                <a:srgbClr val="002060"/>
              </a:solidFill>
              <a:latin typeface="UTM Avo" panose="02040603050506020204" pitchFamily="18" charset="0"/>
              <a:ea typeface="微软雅黑" panose="020B0503020204020204" charset="-122"/>
              <a:cs typeface="Arial" panose="020B0604020202020204" pitchFamily="34" charset="0"/>
            </a:endParaRPr>
          </a:p>
        </p:txBody>
      </p:sp>
      <p:sp>
        <p:nvSpPr>
          <p:cNvPr id="17" name="TextBox 3"/>
          <p:cNvSpPr txBox="1"/>
          <p:nvPr/>
        </p:nvSpPr>
        <p:spPr>
          <a:xfrm>
            <a:off x="5164912" y="4863280"/>
            <a:ext cx="2802710"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CC00"/>
                </a:solidFill>
                <a:latin typeface="UTM Avo" panose="02040603050506020204" pitchFamily="18" charset="0"/>
                <a:ea typeface="微软雅黑" panose="020B0503020204020204" charset="-122"/>
                <a:cs typeface="Arial" panose="020B0604020202020204" pitchFamily="34" charset="0"/>
              </a:rPr>
              <a:t>đôi sừng</a:t>
            </a:r>
            <a:endParaRPr lang="zh-CN" altLang="en-US" sz="4400" b="1" dirty="0">
              <a:solidFill>
                <a:srgbClr val="00CC00"/>
              </a:solidFill>
              <a:latin typeface="UTM Avo" panose="02040603050506020204" pitchFamily="18" charset="0"/>
              <a:ea typeface="微软雅黑" panose="020B0503020204020204" charset="-122"/>
              <a:cs typeface="Arial" panose="020B0604020202020204" pitchFamily="34" charset="0"/>
            </a:endParaRPr>
          </a:p>
        </p:txBody>
      </p:sp>
      <p:grpSp>
        <p:nvGrpSpPr>
          <p:cNvPr id="18" name="组合 226">
            <a:extLst>
              <a:ext uri="{FF2B5EF4-FFF2-40B4-BE49-F238E27FC236}">
                <a16:creationId xmlns:a16="http://schemas.microsoft.com/office/drawing/2014/main" id="{6AADC884-BF35-43D0-BEE5-73EFDB3037DA}"/>
              </a:ext>
            </a:extLst>
          </p:cNvPr>
          <p:cNvGrpSpPr/>
          <p:nvPr/>
        </p:nvGrpSpPr>
        <p:grpSpPr>
          <a:xfrm>
            <a:off x="7168448" y="2064984"/>
            <a:ext cx="2850827" cy="1662363"/>
            <a:chOff x="8726219" y="-661205"/>
            <a:chExt cx="2154936" cy="1322409"/>
          </a:xfrm>
        </p:grpSpPr>
        <p:sp>
          <p:nvSpPr>
            <p:cNvPr id="19"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21" name="TextBox 3"/>
          <p:cNvSpPr txBox="1"/>
          <p:nvPr/>
        </p:nvSpPr>
        <p:spPr>
          <a:xfrm>
            <a:off x="7028743" y="2341197"/>
            <a:ext cx="2802710"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2060"/>
                </a:solidFill>
                <a:latin typeface="UTM Avo" panose="02040603050506020204" pitchFamily="18" charset="0"/>
                <a:ea typeface="微软雅黑" panose="020B0503020204020204" charset="-122"/>
                <a:cs typeface="Arial" panose="020B0604020202020204" pitchFamily="34" charset="0"/>
              </a:rPr>
              <a:t> </a:t>
            </a:r>
            <a:r>
              <a:rPr lang="en-US" altLang="zh-CN" sz="4400" b="1">
                <a:solidFill>
                  <a:srgbClr val="FF9900"/>
                </a:solidFill>
                <a:latin typeface="UTM Avo" panose="02040603050506020204" pitchFamily="18" charset="0"/>
                <a:ea typeface="微软雅黑" panose="020B0503020204020204" charset="-122"/>
                <a:cs typeface="Arial" panose="020B0604020202020204" pitchFamily="34" charset="0"/>
              </a:rPr>
              <a:t>xinh</a:t>
            </a:r>
            <a:endParaRPr lang="zh-CN" altLang="en-US" sz="4400" b="1" dirty="0">
              <a:solidFill>
                <a:srgbClr val="FF9900"/>
              </a:solidFill>
              <a:latin typeface="UTM Avo" panose="02040603050506020204" pitchFamily="18" charset="0"/>
              <a:ea typeface="微软雅黑" panose="020B0503020204020204" charset="-122"/>
              <a:cs typeface="Arial" panose="020B0604020202020204" pitchFamily="34" charset="0"/>
            </a:endParaRPr>
          </a:p>
        </p:txBody>
      </p:sp>
      <p:grpSp>
        <p:nvGrpSpPr>
          <p:cNvPr id="22" name="组合 226">
            <a:extLst>
              <a:ext uri="{FF2B5EF4-FFF2-40B4-BE49-F238E27FC236}">
                <a16:creationId xmlns:a16="http://schemas.microsoft.com/office/drawing/2014/main" id="{6AADC884-BF35-43D0-BEE5-73EFDB3037DA}"/>
              </a:ext>
            </a:extLst>
          </p:cNvPr>
          <p:cNvGrpSpPr/>
          <p:nvPr/>
        </p:nvGrpSpPr>
        <p:grpSpPr>
          <a:xfrm>
            <a:off x="8420205" y="4149601"/>
            <a:ext cx="2850827" cy="1662363"/>
            <a:chOff x="8726219" y="-661205"/>
            <a:chExt cx="2154936" cy="1322409"/>
          </a:xfrm>
        </p:grpSpPr>
        <p:sp>
          <p:nvSpPr>
            <p:cNvPr id="23"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25" name="TextBox 3"/>
          <p:cNvSpPr txBox="1"/>
          <p:nvPr/>
        </p:nvSpPr>
        <p:spPr>
          <a:xfrm>
            <a:off x="8280500" y="4425814"/>
            <a:ext cx="2802710"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2060"/>
                </a:solidFill>
                <a:latin typeface="UTM Avo" panose="02040603050506020204" pitchFamily="18" charset="0"/>
                <a:ea typeface="微软雅黑" panose="020B0503020204020204" charset="-122"/>
                <a:cs typeface="Arial" panose="020B0604020202020204" pitchFamily="34" charset="0"/>
              </a:rPr>
              <a:t> </a:t>
            </a:r>
            <a:r>
              <a:rPr lang="en-US" altLang="zh-CN" sz="4400" b="1">
                <a:solidFill>
                  <a:srgbClr val="00B0F0"/>
                </a:solidFill>
                <a:latin typeface="UTM Avo" panose="02040603050506020204" pitchFamily="18" charset="0"/>
                <a:ea typeface="微软雅黑" panose="020B0503020204020204" charset="-122"/>
                <a:cs typeface="Arial" panose="020B0604020202020204" pitchFamily="34" charset="0"/>
              </a:rPr>
              <a:t>gương</a:t>
            </a:r>
            <a:endParaRPr lang="zh-CN" altLang="en-US" sz="4400" b="1" dirty="0">
              <a:solidFill>
                <a:srgbClr val="00B0F0"/>
              </a:solidFill>
              <a:latin typeface="UTM Avo" panose="02040603050506020204" pitchFamily="18" charset="0"/>
              <a:ea typeface="微软雅黑" panose="020B0503020204020204" charset="-122"/>
              <a:cs typeface="Arial" panose="020B0604020202020204" pitchFamily="34" charset="0"/>
            </a:endParaRPr>
          </a:p>
        </p:txBody>
      </p:sp>
    </p:spTree>
    <p:extLst>
      <p:ext uri="{BB962C8B-B14F-4D97-AF65-F5344CB8AC3E}">
        <p14:creationId xmlns:p14="http://schemas.microsoft.com/office/powerpoint/2010/main" val="201534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ppt_w</p:attrName>
                                        </p:attrNameLst>
                                      </p:cBhvr>
                                      <p:tavLst>
                                        <p:tav tm="0">
                                          <p:val>
                                            <p:fltVal val="0"/>
                                          </p:val>
                                        </p:tav>
                                        <p:tav tm="100000">
                                          <p:val>
                                            <p:strVal val="#ppt_w"/>
                                          </p:val>
                                        </p:tav>
                                      </p:tavLst>
                                    </p:anim>
                                    <p:anim calcmode="lin" valueType="num">
                                      <p:cBhvr>
                                        <p:cTn id="34" dur="500" fill="hold"/>
                                        <p:tgtEl>
                                          <p:spTgt spid="21"/>
                                        </p:tgtEl>
                                        <p:attrNameLst>
                                          <p:attrName>ppt_h</p:attrName>
                                        </p:attrNameLst>
                                      </p:cBhvr>
                                      <p:tavLst>
                                        <p:tav tm="0">
                                          <p:val>
                                            <p:fltVal val="0"/>
                                          </p:val>
                                        </p:tav>
                                        <p:tav tm="100000">
                                          <p:val>
                                            <p:strVal val="#ppt_h"/>
                                          </p:val>
                                        </p:tav>
                                      </p:tavLst>
                                    </p:anim>
                                    <p:animEffect transition="in" filter="fade">
                                      <p:cBhvr>
                                        <p:cTn id="35" dur="500"/>
                                        <p:tgtEl>
                                          <p:spTgt spid="21"/>
                                        </p:tgtEl>
                                      </p:cBhvr>
                                    </p:animEffect>
                                  </p:childTnLst>
                                </p:cTn>
                              </p:par>
                            </p:childTnLst>
                          </p:cTn>
                        </p:par>
                        <p:par>
                          <p:cTn id="36" fill="hold">
                            <p:stCondLst>
                              <p:cond delay="500"/>
                            </p:stCondLst>
                            <p:childTnLst>
                              <p:par>
                                <p:cTn id="37" presetID="42"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ppt_w</p:attrName>
                                        </p:attrNameLst>
                                      </p:cBhvr>
                                      <p:tavLst>
                                        <p:tav tm="0">
                                          <p:val>
                                            <p:fltVal val="0"/>
                                          </p:val>
                                        </p:tav>
                                        <p:tav tm="100000">
                                          <p:val>
                                            <p:strVal val="#ppt_w"/>
                                          </p:val>
                                        </p:tav>
                                      </p:tavLst>
                                    </p:anim>
                                    <p:anim calcmode="lin" valueType="num">
                                      <p:cBhvr>
                                        <p:cTn id="54" dur="500" fill="hold"/>
                                        <p:tgtEl>
                                          <p:spTgt spid="15"/>
                                        </p:tgtEl>
                                        <p:attrNameLst>
                                          <p:attrName>ppt_h</p:attrName>
                                        </p:attrNameLst>
                                      </p:cBhvr>
                                      <p:tavLst>
                                        <p:tav tm="0">
                                          <p:val>
                                            <p:fltVal val="0"/>
                                          </p:val>
                                        </p:tav>
                                        <p:tav tm="100000">
                                          <p:val>
                                            <p:strVal val="#ppt_h"/>
                                          </p:val>
                                        </p:tav>
                                      </p:tavLst>
                                    </p:anim>
                                    <p:animEffect transition="in" filter="fade">
                                      <p:cBhvr>
                                        <p:cTn id="55" dur="500"/>
                                        <p:tgtEl>
                                          <p:spTgt spid="15"/>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Effect transition="in" filter="fade">
                                      <p:cBhvr>
                                        <p:cTn id="6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314243" y="441599"/>
            <a:ext cx="4741621" cy="1701501"/>
            <a:chOff x="3173073" y="565468"/>
            <a:chExt cx="5774983" cy="1701501"/>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TextBox 4"/>
            <p:cNvSpPr txBox="1"/>
            <p:nvPr/>
          </p:nvSpPr>
          <p:spPr>
            <a:xfrm>
              <a:off x="3374211" y="820419"/>
              <a:ext cx="5443577" cy="1446550"/>
            </a:xfrm>
            <a:prstGeom prst="rect">
              <a:avLst/>
            </a:prstGeom>
            <a:noFill/>
          </p:spPr>
          <p:txBody>
            <a:bodyPr wrap="square" rtlCol="0">
              <a:spAutoFit/>
            </a:bodyPr>
            <a:lstStyle/>
            <a:p>
              <a:r>
                <a:rPr lang="en-US" sz="4400" b="1">
                  <a:solidFill>
                    <a:srgbClr val="FF6600"/>
                  </a:solidFill>
                  <a:latin typeface="UTM Avo" panose="02040603050506020204" pitchFamily="18" charset="0"/>
                </a:rPr>
                <a:t>Luyện đọc câu dài</a:t>
              </a:r>
            </a:p>
          </p:txBody>
        </p:sp>
      </p:gr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0" b="90351" l="9967" r="89992"/>
                    </a14:imgEffect>
                  </a14:imgLayer>
                </a14:imgProps>
              </a:ext>
              <a:ext uri="{28A0092B-C50C-407E-A947-70E740481C1C}">
                <a14:useLocalDpi xmlns:a14="http://schemas.microsoft.com/office/drawing/2010/main" val="0"/>
              </a:ext>
            </a:extLst>
          </a:blip>
          <a:stretch>
            <a:fillRect/>
          </a:stretch>
        </p:blipFill>
        <p:spPr>
          <a:xfrm flipH="1">
            <a:off x="-1584158" y="3416225"/>
            <a:ext cx="6459417" cy="3875650"/>
          </a:xfrm>
          <a:prstGeom prst="rect">
            <a:avLst/>
          </a:prstGeom>
        </p:spPr>
      </p:pic>
      <p:sp>
        <p:nvSpPr>
          <p:cNvPr id="26" name="圆角矩形 53"/>
          <p:cNvSpPr/>
          <p:nvPr/>
        </p:nvSpPr>
        <p:spPr>
          <a:xfrm>
            <a:off x="3532375" y="2562452"/>
            <a:ext cx="7665014" cy="2811653"/>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TextBox 11"/>
          <p:cNvSpPr txBox="1"/>
          <p:nvPr/>
        </p:nvSpPr>
        <p:spPr>
          <a:xfrm>
            <a:off x="3785937" y="2967789"/>
            <a:ext cx="7411451" cy="1938992"/>
          </a:xfrm>
          <a:prstGeom prst="rect">
            <a:avLst/>
          </a:prstGeom>
          <a:noFill/>
        </p:spPr>
        <p:txBody>
          <a:bodyPr wrap="square" rtlCol="0">
            <a:spAutoFit/>
          </a:bodyPr>
          <a:lstStyle/>
          <a:p>
            <a:r>
              <a:rPr lang="vi-VN" sz="4000">
                <a:latin typeface="UTM Avo" panose="02040603050506020204" pitchFamily="18" charset="0"/>
              </a:rPr>
              <a:t>Voi liền nhổ một khóm cỏ dại bên đường, gắn vào cằm rồi về nhà.</a:t>
            </a:r>
          </a:p>
        </p:txBody>
      </p:sp>
      <p:cxnSp>
        <p:nvCxnSpPr>
          <p:cNvPr id="28" name="Straight Connector 27"/>
          <p:cNvCxnSpPr/>
          <p:nvPr/>
        </p:nvCxnSpPr>
        <p:spPr>
          <a:xfrm flipH="1">
            <a:off x="5334784" y="3691890"/>
            <a:ext cx="240632" cy="59355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10356493" y="3625975"/>
            <a:ext cx="329635" cy="622619"/>
            <a:chOff x="5702197" y="4238137"/>
            <a:chExt cx="329635" cy="622619"/>
          </a:xfrm>
        </p:grpSpPr>
        <p:cxnSp>
          <p:nvCxnSpPr>
            <p:cNvPr id="31" name="Straight Connector 30"/>
            <p:cNvCxnSpPr/>
            <p:nvPr/>
          </p:nvCxnSpPr>
          <p:spPr>
            <a:xfrm flipH="1">
              <a:off x="5702197" y="4238137"/>
              <a:ext cx="240632" cy="59355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5791200" y="4267199"/>
              <a:ext cx="240632" cy="59355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789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up)">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2727158" y="1406785"/>
            <a:ext cx="8093128" cy="4475003"/>
          </a:xfrm>
          <a:prstGeom prst="rect">
            <a:avLst/>
          </a:prstGeom>
        </p:spPr>
      </p:pic>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42145" y="2255775"/>
            <a:ext cx="3930374" cy="3316559"/>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617895" y="4108830"/>
            <a:ext cx="3820696" cy="2654760"/>
          </a:xfrm>
          <a:prstGeom prst="rect">
            <a:avLst/>
          </a:prstGeom>
        </p:spPr>
      </p:pic>
      <p:sp>
        <p:nvSpPr>
          <p:cNvPr id="12" name="Google Shape;1910;p31">
            <a:extLst>
              <a:ext uri="{FF2B5EF4-FFF2-40B4-BE49-F238E27FC236}">
                <a16:creationId xmlns:a16="http://schemas.microsoft.com/office/drawing/2014/main" id="{B4486D36-6C53-75D6-BF08-C59D05FCF23A}"/>
              </a:ext>
            </a:extLst>
          </p:cNvPr>
          <p:cNvSpPr txBox="1">
            <a:spLocks/>
          </p:cNvSpPr>
          <p:nvPr/>
        </p:nvSpPr>
        <p:spPr>
          <a:xfrm>
            <a:off x="3265258" y="2255775"/>
            <a:ext cx="4386828" cy="1056800"/>
          </a:xfrm>
          <a:prstGeom prst="rect">
            <a:avLst/>
          </a:prstGeom>
          <a:noFill/>
          <a:ln>
            <a:noFill/>
          </a:ln>
        </p:spPr>
        <p:txBody>
          <a:bodyPr spcFirstLastPara="1" wrap="square" lIns="121900" tIns="121900" rIns="121900" bIns="121900"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defTabSz="1219170">
              <a:buClr>
                <a:srgbClr val="FFFFFF"/>
              </a:buClr>
            </a:pPr>
            <a:r>
              <a:rPr lang="en-US" sz="9600" kern="0">
                <a:ln>
                  <a:solidFill>
                    <a:srgbClr val="FFCCA9">
                      <a:lumMod val="10000"/>
                    </a:srgbClr>
                  </a:solidFill>
                </a:ln>
                <a:solidFill>
                  <a:srgbClr val="FFFF00"/>
                </a:solidFill>
                <a:effectLst>
                  <a:glow rad="101600">
                    <a:srgbClr val="EC9684">
                      <a:lumMod val="60000"/>
                      <a:lumOff val="40000"/>
                      <a:alpha val="60000"/>
                    </a:srgbClr>
                  </a:glow>
                </a:effectLst>
                <a:latin typeface="SVN-Poky's" panose="020B0606040200020203" pitchFamily="34" charset="0"/>
              </a:rPr>
              <a:t>Trả</a:t>
            </a:r>
            <a:r>
              <a:rPr lang="en-US" sz="9600" kern="0">
                <a:ln>
                  <a:solidFill>
                    <a:srgbClr val="FFCCA9">
                      <a:lumMod val="10000"/>
                    </a:srgbClr>
                  </a:solidFill>
                </a:ln>
                <a:solidFill>
                  <a:srgbClr val="FF3300"/>
                </a:solidFill>
                <a:effectLst>
                  <a:glow rad="101600">
                    <a:srgbClr val="EC9684">
                      <a:lumMod val="60000"/>
                      <a:lumOff val="40000"/>
                      <a:alpha val="60000"/>
                    </a:srgbClr>
                  </a:glow>
                </a:effectLst>
                <a:latin typeface="SVN-Poky's" panose="020B0606040200020203" pitchFamily="34" charset="0"/>
              </a:rPr>
              <a:t> </a:t>
            </a:r>
            <a:r>
              <a:rPr lang="en-US" sz="9600" kern="0">
                <a:ln>
                  <a:solidFill>
                    <a:srgbClr val="FFCCA9">
                      <a:lumMod val="10000"/>
                    </a:srgbClr>
                  </a:solidFill>
                </a:ln>
                <a:solidFill>
                  <a:srgbClr val="00B0F0"/>
                </a:solidFill>
                <a:effectLst>
                  <a:glow rad="101600">
                    <a:srgbClr val="EC9684">
                      <a:lumMod val="60000"/>
                      <a:lumOff val="40000"/>
                      <a:alpha val="60000"/>
                    </a:srgbClr>
                  </a:glow>
                </a:effectLst>
                <a:latin typeface="SVN-Poky's" panose="020B0606040200020203" pitchFamily="34" charset="0"/>
              </a:rPr>
              <a:t>lời</a:t>
            </a:r>
          </a:p>
        </p:txBody>
      </p:sp>
      <p:sp>
        <p:nvSpPr>
          <p:cNvPr id="4" name="TextBox 3"/>
          <p:cNvSpPr txBox="1"/>
          <p:nvPr/>
        </p:nvSpPr>
        <p:spPr>
          <a:xfrm>
            <a:off x="5057885" y="3866550"/>
            <a:ext cx="5470358" cy="1569660"/>
          </a:xfrm>
          <a:prstGeom prst="rect">
            <a:avLst/>
          </a:prstGeom>
          <a:noFill/>
        </p:spPr>
        <p:txBody>
          <a:bodyPr wrap="square" rtlCol="0">
            <a:spAutoFit/>
          </a:bodyPr>
          <a:lstStyle/>
          <a:p>
            <a:r>
              <a:rPr lang="en-US" sz="9600" kern="0">
                <a:ln>
                  <a:solidFill>
                    <a:srgbClr val="FFCCA9">
                      <a:lumMod val="10000"/>
                    </a:srgbClr>
                  </a:solidFill>
                </a:ln>
                <a:solidFill>
                  <a:srgbClr val="00CC00"/>
                </a:solidFill>
                <a:effectLst>
                  <a:glow rad="101600">
                    <a:srgbClr val="EC9684">
                      <a:lumMod val="60000"/>
                      <a:lumOff val="40000"/>
                      <a:alpha val="60000"/>
                    </a:srgbClr>
                  </a:glow>
                </a:effectLst>
                <a:latin typeface="SVN-Poky's" panose="020B0606040200020203" pitchFamily="34" charset="0"/>
              </a:rPr>
              <a:t>câu</a:t>
            </a:r>
            <a:r>
              <a:rPr lang="en-US" sz="9600" kern="0">
                <a:ln>
                  <a:solidFill>
                    <a:srgbClr val="FFCCA9">
                      <a:lumMod val="10000"/>
                    </a:srgbClr>
                  </a:solidFill>
                </a:ln>
                <a:solidFill>
                  <a:srgbClr val="FF3300"/>
                </a:solidFill>
                <a:effectLst>
                  <a:glow rad="101600">
                    <a:srgbClr val="EC9684">
                      <a:lumMod val="60000"/>
                      <a:lumOff val="40000"/>
                      <a:alpha val="60000"/>
                    </a:srgbClr>
                  </a:glow>
                </a:effectLst>
                <a:latin typeface="SVN-Poky's" panose="020B0606040200020203" pitchFamily="34" charset="0"/>
              </a:rPr>
              <a:t> hỏi</a:t>
            </a:r>
          </a:p>
        </p:txBody>
      </p:sp>
    </p:spTree>
    <p:extLst>
      <p:ext uri="{BB962C8B-B14F-4D97-AF65-F5344CB8AC3E}">
        <p14:creationId xmlns:p14="http://schemas.microsoft.com/office/powerpoint/2010/main" val="329641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1" presetClass="entr" presetSubtype="1"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2000"/>
                                        <p:tgtEl>
                                          <p:spTgt spid="13"/>
                                        </p:tgtEl>
                                      </p:cBhvr>
                                    </p:animEffect>
                                  </p:childTnLst>
                                </p:cTn>
                              </p:par>
                            </p:childTnLst>
                          </p:cTn>
                        </p:par>
                        <p:par>
                          <p:cTn id="18" fill="hold">
                            <p:stCondLst>
                              <p:cond delay="3000"/>
                            </p:stCondLst>
                            <p:childTnLst>
                              <p:par>
                                <p:cTn id="19" presetID="26"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80">
                                          <p:stCondLst>
                                            <p:cond delay="0"/>
                                          </p:stCondLst>
                                        </p:cTn>
                                        <p:tgtEl>
                                          <p:spTgt spid="12"/>
                                        </p:tgtEl>
                                      </p:cBhvr>
                                    </p:animEffect>
                                    <p:anim calcmode="lin" valueType="num">
                                      <p:cBhvr>
                                        <p:cTn id="2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7" dur="26">
                                          <p:stCondLst>
                                            <p:cond delay="650"/>
                                          </p:stCondLst>
                                        </p:cTn>
                                        <p:tgtEl>
                                          <p:spTgt spid="12"/>
                                        </p:tgtEl>
                                      </p:cBhvr>
                                      <p:to x="100000" y="60000"/>
                                    </p:animScale>
                                    <p:animScale>
                                      <p:cBhvr>
                                        <p:cTn id="28" dur="166" decel="50000">
                                          <p:stCondLst>
                                            <p:cond delay="676"/>
                                          </p:stCondLst>
                                        </p:cTn>
                                        <p:tgtEl>
                                          <p:spTgt spid="12"/>
                                        </p:tgtEl>
                                      </p:cBhvr>
                                      <p:to x="100000" y="100000"/>
                                    </p:animScale>
                                    <p:animScale>
                                      <p:cBhvr>
                                        <p:cTn id="29" dur="26">
                                          <p:stCondLst>
                                            <p:cond delay="1312"/>
                                          </p:stCondLst>
                                        </p:cTn>
                                        <p:tgtEl>
                                          <p:spTgt spid="12"/>
                                        </p:tgtEl>
                                      </p:cBhvr>
                                      <p:to x="100000" y="80000"/>
                                    </p:animScale>
                                    <p:animScale>
                                      <p:cBhvr>
                                        <p:cTn id="30" dur="166" decel="50000">
                                          <p:stCondLst>
                                            <p:cond delay="1338"/>
                                          </p:stCondLst>
                                        </p:cTn>
                                        <p:tgtEl>
                                          <p:spTgt spid="12"/>
                                        </p:tgtEl>
                                      </p:cBhvr>
                                      <p:to x="100000" y="100000"/>
                                    </p:animScale>
                                    <p:animScale>
                                      <p:cBhvr>
                                        <p:cTn id="31" dur="26">
                                          <p:stCondLst>
                                            <p:cond delay="1642"/>
                                          </p:stCondLst>
                                        </p:cTn>
                                        <p:tgtEl>
                                          <p:spTgt spid="12"/>
                                        </p:tgtEl>
                                      </p:cBhvr>
                                      <p:to x="100000" y="90000"/>
                                    </p:animScale>
                                    <p:animScale>
                                      <p:cBhvr>
                                        <p:cTn id="32" dur="166" decel="50000">
                                          <p:stCondLst>
                                            <p:cond delay="1668"/>
                                          </p:stCondLst>
                                        </p:cTn>
                                        <p:tgtEl>
                                          <p:spTgt spid="12"/>
                                        </p:tgtEl>
                                      </p:cBhvr>
                                      <p:to x="100000" y="100000"/>
                                    </p:animScale>
                                    <p:animScale>
                                      <p:cBhvr>
                                        <p:cTn id="33" dur="26">
                                          <p:stCondLst>
                                            <p:cond delay="1808"/>
                                          </p:stCondLst>
                                        </p:cTn>
                                        <p:tgtEl>
                                          <p:spTgt spid="12"/>
                                        </p:tgtEl>
                                      </p:cBhvr>
                                      <p:to x="100000" y="95000"/>
                                    </p:animScale>
                                    <p:animScale>
                                      <p:cBhvr>
                                        <p:cTn id="34" dur="166" decel="50000">
                                          <p:stCondLst>
                                            <p:cond delay="1834"/>
                                          </p:stCondLst>
                                        </p:cTn>
                                        <p:tgtEl>
                                          <p:spTgt spid="12"/>
                                        </p:tgtEl>
                                      </p:cBhvr>
                                      <p:to x="100000" y="100000"/>
                                    </p:animScale>
                                  </p:childTnLst>
                                </p:cTn>
                              </p:par>
                            </p:childTnLst>
                          </p:cTn>
                        </p:par>
                        <p:par>
                          <p:cTn id="35" fill="hold">
                            <p:stCondLst>
                              <p:cond delay="5000"/>
                            </p:stCondLst>
                            <p:childTnLst>
                              <p:par>
                                <p:cTn id="36" presetID="26" presetClass="entr" presetSubtype="0" fill="hold" grpId="0"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down)">
                                      <p:cBhvr>
                                        <p:cTn id="38" dur="580">
                                          <p:stCondLst>
                                            <p:cond delay="0"/>
                                          </p:stCondLst>
                                        </p:cTn>
                                        <p:tgtEl>
                                          <p:spTgt spid="4"/>
                                        </p:tgtEl>
                                      </p:cBhvr>
                                    </p:animEffect>
                                    <p:anim calcmode="lin" valueType="num">
                                      <p:cBhvr>
                                        <p:cTn id="3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4" dur="26">
                                          <p:stCondLst>
                                            <p:cond delay="650"/>
                                          </p:stCondLst>
                                        </p:cTn>
                                        <p:tgtEl>
                                          <p:spTgt spid="4"/>
                                        </p:tgtEl>
                                      </p:cBhvr>
                                      <p:to x="100000" y="60000"/>
                                    </p:animScale>
                                    <p:animScale>
                                      <p:cBhvr>
                                        <p:cTn id="45" dur="166" decel="50000">
                                          <p:stCondLst>
                                            <p:cond delay="676"/>
                                          </p:stCondLst>
                                        </p:cTn>
                                        <p:tgtEl>
                                          <p:spTgt spid="4"/>
                                        </p:tgtEl>
                                      </p:cBhvr>
                                      <p:to x="100000" y="100000"/>
                                    </p:animScale>
                                    <p:animScale>
                                      <p:cBhvr>
                                        <p:cTn id="46" dur="26">
                                          <p:stCondLst>
                                            <p:cond delay="1312"/>
                                          </p:stCondLst>
                                        </p:cTn>
                                        <p:tgtEl>
                                          <p:spTgt spid="4"/>
                                        </p:tgtEl>
                                      </p:cBhvr>
                                      <p:to x="100000" y="80000"/>
                                    </p:animScale>
                                    <p:animScale>
                                      <p:cBhvr>
                                        <p:cTn id="47" dur="166" decel="50000">
                                          <p:stCondLst>
                                            <p:cond delay="1338"/>
                                          </p:stCondLst>
                                        </p:cTn>
                                        <p:tgtEl>
                                          <p:spTgt spid="4"/>
                                        </p:tgtEl>
                                      </p:cBhvr>
                                      <p:to x="100000" y="100000"/>
                                    </p:animScale>
                                    <p:animScale>
                                      <p:cBhvr>
                                        <p:cTn id="48" dur="26">
                                          <p:stCondLst>
                                            <p:cond delay="1642"/>
                                          </p:stCondLst>
                                        </p:cTn>
                                        <p:tgtEl>
                                          <p:spTgt spid="4"/>
                                        </p:tgtEl>
                                      </p:cBhvr>
                                      <p:to x="100000" y="90000"/>
                                    </p:animScale>
                                    <p:animScale>
                                      <p:cBhvr>
                                        <p:cTn id="49" dur="166" decel="50000">
                                          <p:stCondLst>
                                            <p:cond delay="1668"/>
                                          </p:stCondLst>
                                        </p:cTn>
                                        <p:tgtEl>
                                          <p:spTgt spid="4"/>
                                        </p:tgtEl>
                                      </p:cBhvr>
                                      <p:to x="100000" y="100000"/>
                                    </p:animScale>
                                    <p:animScale>
                                      <p:cBhvr>
                                        <p:cTn id="50" dur="26">
                                          <p:stCondLst>
                                            <p:cond delay="1808"/>
                                          </p:stCondLst>
                                        </p:cTn>
                                        <p:tgtEl>
                                          <p:spTgt spid="4"/>
                                        </p:tgtEl>
                                      </p:cBhvr>
                                      <p:to x="100000" y="95000"/>
                                    </p:animScale>
                                    <p:animScale>
                                      <p:cBhvr>
                                        <p:cTn id="51"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0" b="99879" l="0" r="100000">
                        <a14:foregroundMark x1="9861" y1="5148" x2="18795" y2="12417"/>
                        <a14:foregroundMark x1="41297" y1="3998" x2="27730" y2="10539"/>
                      </a14:backgroundRemoval>
                    </a14:imgEffect>
                  </a14:imgLayer>
                </a14:imgProps>
              </a:ext>
              <a:ext uri="{28A0092B-C50C-407E-A947-70E740481C1C}">
                <a14:useLocalDpi xmlns:a14="http://schemas.microsoft.com/office/drawing/2010/main" val="0"/>
              </a:ext>
            </a:extLst>
          </a:blip>
          <a:stretch>
            <a:fillRect/>
          </a:stretch>
        </p:blipFill>
        <p:spPr>
          <a:xfrm flipH="1">
            <a:off x="2122356" y="3498261"/>
            <a:ext cx="3115229" cy="3404168"/>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102" b="100000" l="0" r="100000">
                        <a14:foregroundMark x1="4092" y1="7551" x2="18331" y2="16429"/>
                        <a14:foregroundMark x1="42390" y1="5816" x2="42390" y2="11939"/>
                        <a14:foregroundMark x1="15221" y1="95510" x2="15221" y2="95510"/>
                        <a14:foregroundMark x1="35352" y1="98878" x2="35352" y2="98878"/>
                        <a14:foregroundMark x1="49591" y1="95816" x2="49591" y2="95816"/>
                        <a14:foregroundMark x1="97218" y1="97551" x2="97218" y2="97551"/>
                        <a14:foregroundMark x1="28151" y1="25000" x2="26023" y2="29184"/>
                      </a14:backgroundRemoval>
                    </a14:imgEffect>
                  </a14:imgLayer>
                </a14:imgProps>
              </a:ext>
              <a:ext uri="{28A0092B-C50C-407E-A947-70E740481C1C}">
                <a14:useLocalDpi xmlns:a14="http://schemas.microsoft.com/office/drawing/2010/main" val="0"/>
              </a:ext>
            </a:extLst>
          </a:blip>
          <a:stretch>
            <a:fillRect/>
          </a:stretch>
        </p:blipFill>
        <p:spPr>
          <a:xfrm flipH="1">
            <a:off x="-221613" y="1318740"/>
            <a:ext cx="3014177" cy="4834522"/>
          </a:xfrm>
          <a:prstGeom prst="rect">
            <a:avLst/>
          </a:prstGeom>
        </p:spPr>
      </p:pic>
      <p:pic>
        <p:nvPicPr>
          <p:cNvPr id="2" name="Picture 1"/>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409138" y="3736001"/>
            <a:ext cx="3847871" cy="3246941"/>
          </a:xfrm>
          <a:prstGeom prst="rect">
            <a:avLst/>
          </a:prstGeom>
        </p:spPr>
      </p:pic>
      <p:pic>
        <p:nvPicPr>
          <p:cNvPr id="3" name="Picture 2"/>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371304" y="4342732"/>
            <a:ext cx="3820696" cy="2654760"/>
          </a:xfrm>
          <a:prstGeom prst="rect">
            <a:avLst/>
          </a:prstGeom>
        </p:spPr>
      </p:pic>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TextBox 7"/>
            <p:cNvSpPr txBox="1"/>
            <p:nvPr/>
          </p:nvSpPr>
          <p:spPr>
            <a:xfrm>
              <a:off x="1537100" y="657070"/>
              <a:ext cx="9901962" cy="1323439"/>
            </a:xfrm>
            <a:prstGeom prst="rect">
              <a:avLst/>
            </a:prstGeom>
            <a:noFill/>
          </p:spPr>
          <p:txBody>
            <a:bodyPr wrap="square" rtlCol="0">
              <a:spAutoFit/>
            </a:bodyPr>
            <a:lstStyle/>
            <a:p>
              <a:pPr algn="just"/>
              <a:r>
                <a:rPr lang="en-US" sz="3600" b="1" dirty="0">
                  <a:solidFill>
                    <a:srgbClr val="FF0066"/>
                  </a:solidFill>
                  <a:latin typeface="UTM Avo" panose="02040603050506020204" pitchFamily="18" charset="0"/>
                </a:rPr>
                <a:t>1.</a:t>
              </a:r>
              <a:r>
                <a:rPr lang="vi-VN" sz="4000" b="1" dirty="0">
                  <a:latin typeface="UTM Avo" panose="02040603050506020204" pitchFamily="18" charset="0"/>
                </a:rPr>
                <a:t>Voi em đã hỏi voi anh, hươu và dê điều gì?</a:t>
              </a:r>
              <a:endParaRPr lang="vi-VN" sz="3600" b="1" dirty="0">
                <a:latin typeface="UTM Avo" panose="02040603050506020204" pitchFamily="18" charset="0"/>
              </a:endParaRPr>
            </a:p>
          </p:txBody>
        </p:sp>
      </p:grpSp>
      <p:grpSp>
        <p:nvGrpSpPr>
          <p:cNvPr id="14" name="Group 13"/>
          <p:cNvGrpSpPr/>
          <p:nvPr/>
        </p:nvGrpSpPr>
        <p:grpSpPr>
          <a:xfrm>
            <a:off x="5566611" y="1980460"/>
            <a:ext cx="3785936" cy="2362272"/>
            <a:chOff x="5566611" y="1980460"/>
            <a:chExt cx="3785936" cy="2362272"/>
          </a:xfrm>
        </p:grpSpPr>
        <p:sp>
          <p:nvSpPr>
            <p:cNvPr id="12" name="Oval Callout 11"/>
            <p:cNvSpPr/>
            <p:nvPr/>
          </p:nvSpPr>
          <p:spPr>
            <a:xfrm>
              <a:off x="5566611" y="1980460"/>
              <a:ext cx="3785936" cy="2362272"/>
            </a:xfrm>
            <a:prstGeom prst="wedgeEllipseCallout">
              <a:avLst>
                <a:gd name="adj1" fmla="val 38478"/>
                <a:gd name="adj2" fmla="val 5083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644616" y="2565558"/>
              <a:ext cx="3629925" cy="1323439"/>
            </a:xfrm>
            <a:prstGeom prst="rect">
              <a:avLst/>
            </a:prstGeom>
            <a:noFill/>
          </p:spPr>
          <p:txBody>
            <a:bodyPr wrap="square" rtlCol="0">
              <a:spAutoFit/>
            </a:bodyPr>
            <a:lstStyle/>
            <a:p>
              <a:pPr algn="ctr"/>
              <a:r>
                <a:rPr lang="en-US" sz="4000" b="1" dirty="0" err="1">
                  <a:solidFill>
                    <a:srgbClr val="FF9900"/>
                  </a:solidFill>
                  <a:latin typeface="UTM Avo" panose="02040603050506020204" pitchFamily="18" charset="0"/>
                </a:rPr>
                <a:t>Em</a:t>
              </a:r>
              <a:r>
                <a:rPr lang="en-US" sz="4000" b="1" dirty="0">
                  <a:solidFill>
                    <a:srgbClr val="FF9900"/>
                  </a:solidFill>
                  <a:latin typeface="UTM Avo" panose="02040603050506020204" pitchFamily="18" charset="0"/>
                </a:rPr>
                <a:t> </a:t>
              </a:r>
              <a:r>
                <a:rPr lang="en-US" sz="4000" b="1" dirty="0" err="1">
                  <a:solidFill>
                    <a:srgbClr val="FF9900"/>
                  </a:solidFill>
                  <a:latin typeface="UTM Avo" panose="02040603050506020204" pitchFamily="18" charset="0"/>
                </a:rPr>
                <a:t>có</a:t>
              </a:r>
              <a:r>
                <a:rPr lang="en-US" sz="4000" b="1" dirty="0">
                  <a:solidFill>
                    <a:srgbClr val="FF9900"/>
                  </a:solidFill>
                  <a:latin typeface="UTM Avo" panose="02040603050506020204" pitchFamily="18" charset="0"/>
                </a:rPr>
                <a:t> </a:t>
              </a:r>
              <a:r>
                <a:rPr lang="en-US" sz="4000" b="1" dirty="0" err="1">
                  <a:solidFill>
                    <a:srgbClr val="FF9900"/>
                  </a:solidFill>
                  <a:latin typeface="UTM Avo" panose="02040603050506020204" pitchFamily="18" charset="0"/>
                </a:rPr>
                <a:t>xinh</a:t>
              </a:r>
              <a:r>
                <a:rPr lang="en-US" sz="4000" b="1" dirty="0">
                  <a:solidFill>
                    <a:srgbClr val="FF9900"/>
                  </a:solidFill>
                  <a:latin typeface="UTM Avo" panose="02040603050506020204" pitchFamily="18" charset="0"/>
                </a:rPr>
                <a:t> </a:t>
              </a:r>
              <a:r>
                <a:rPr lang="en-US" sz="4000" b="1" dirty="0" err="1">
                  <a:solidFill>
                    <a:srgbClr val="FF9900"/>
                  </a:solidFill>
                  <a:latin typeface="UTM Avo" panose="02040603050506020204" pitchFamily="18" charset="0"/>
                </a:rPr>
                <a:t>không</a:t>
              </a:r>
              <a:r>
                <a:rPr lang="en-US" sz="4000" b="1" dirty="0">
                  <a:solidFill>
                    <a:srgbClr val="FF9900"/>
                  </a:solidFill>
                  <a:latin typeface="UTM Avo" panose="02040603050506020204" pitchFamily="18" charset="0"/>
                </a:rPr>
                <a:t>?</a:t>
              </a:r>
              <a:endParaRPr lang="vi-VN" sz="3600" b="1" dirty="0">
                <a:solidFill>
                  <a:srgbClr val="FF9900"/>
                </a:solidFill>
                <a:latin typeface="UTM Avo" panose="02040603050506020204" pitchFamily="18" charset="0"/>
              </a:endParaRPr>
            </a:p>
          </p:txBody>
        </p:sp>
      </p:grpSp>
    </p:spTree>
    <p:extLst>
      <p:ext uri="{BB962C8B-B14F-4D97-AF65-F5344CB8AC3E}">
        <p14:creationId xmlns:p14="http://schemas.microsoft.com/office/powerpoint/2010/main" val="361792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right)">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02" b="100000" l="0" r="100000">
                        <a14:foregroundMark x1="4092" y1="7551" x2="18331" y2="16429"/>
                        <a14:foregroundMark x1="42390" y1="5816" x2="42390" y2="11939"/>
                        <a14:foregroundMark x1="15221" y1="95510" x2="15221" y2="95510"/>
                        <a14:foregroundMark x1="35352" y1="98878" x2="35352" y2="98878"/>
                        <a14:foregroundMark x1="49591" y1="95816" x2="49591" y2="95816"/>
                        <a14:foregroundMark x1="97218" y1="97551" x2="97218" y2="97551"/>
                        <a14:foregroundMark x1="28151" y1="25000" x2="26023" y2="29184"/>
                      </a14:backgroundRemoval>
                    </a14:imgEffect>
                  </a14:imgLayer>
                </a14:imgProps>
              </a:ext>
              <a:ext uri="{28A0092B-C50C-407E-A947-70E740481C1C}">
                <a14:useLocalDpi xmlns:a14="http://schemas.microsoft.com/office/drawing/2010/main" val="0"/>
              </a:ext>
            </a:extLst>
          </a:blip>
          <a:stretch>
            <a:fillRect/>
          </a:stretch>
        </p:blipFill>
        <p:spPr>
          <a:xfrm flipH="1">
            <a:off x="1029908" y="1765050"/>
            <a:ext cx="3014177" cy="4834522"/>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0" b="99879" l="0" r="100000">
                        <a14:foregroundMark x1="9861" y1="5148" x2="18795" y2="12417"/>
                        <a14:foregroundMark x1="41297" y1="3998" x2="27730" y2="10539"/>
                      </a14:backgroundRemoval>
                    </a14:imgEffect>
                  </a14:imgLayer>
                </a14:imgProps>
              </a:ext>
              <a:ext uri="{28A0092B-C50C-407E-A947-70E740481C1C}">
                <a14:useLocalDpi xmlns:a14="http://schemas.microsoft.com/office/drawing/2010/main" val="0"/>
              </a:ext>
            </a:extLst>
          </a:blip>
          <a:stretch>
            <a:fillRect/>
          </a:stretch>
        </p:blipFill>
        <p:spPr>
          <a:xfrm flipH="1">
            <a:off x="2781843" y="3474574"/>
            <a:ext cx="3115229" cy="3404168"/>
          </a:xfrm>
          <a:prstGeom prst="rect">
            <a:avLst/>
          </a:prstGeom>
        </p:spPr>
      </p:pic>
      <p:pic>
        <p:nvPicPr>
          <p:cNvPr id="2" name="Picture 1"/>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84615" y="3631801"/>
            <a:ext cx="3847871" cy="3246941"/>
          </a:xfrm>
          <a:prstGeom prst="rect">
            <a:avLst/>
          </a:prstGeom>
        </p:spPr>
      </p:pic>
      <p:pic>
        <p:nvPicPr>
          <p:cNvPr id="3" name="Picture 2"/>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371304" y="4342732"/>
            <a:ext cx="3820696" cy="2654760"/>
          </a:xfrm>
          <a:prstGeom prst="rect">
            <a:avLst/>
          </a:prstGeom>
        </p:spPr>
      </p:pic>
      <p:grpSp>
        <p:nvGrpSpPr>
          <p:cNvPr id="6" name="Group 5"/>
          <p:cNvGrpSpPr/>
          <p:nvPr/>
        </p:nvGrpSpPr>
        <p:grpSpPr>
          <a:xfrm>
            <a:off x="1029907" y="206771"/>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TextBox 7"/>
            <p:cNvSpPr txBox="1"/>
            <p:nvPr/>
          </p:nvSpPr>
          <p:spPr>
            <a:xfrm>
              <a:off x="2231253" y="558065"/>
              <a:ext cx="8062555" cy="1446550"/>
            </a:xfrm>
            <a:prstGeom prst="rect">
              <a:avLst/>
            </a:prstGeom>
            <a:noFill/>
          </p:spPr>
          <p:txBody>
            <a:bodyPr wrap="square" rtlCol="0">
              <a:spAutoFit/>
            </a:bodyPr>
            <a:lstStyle/>
            <a:p>
              <a:pPr algn="ctr"/>
              <a:r>
                <a:rPr lang="vi-VN" sz="4400" b="1" dirty="0">
                  <a:latin typeface="UTM Avo" panose="02040603050506020204" pitchFamily="18" charset="0"/>
                </a:rPr>
                <a:t>Voi em đã </a:t>
              </a:r>
              <a:r>
                <a:rPr lang="en-US" sz="4400" b="1" dirty="0" err="1">
                  <a:latin typeface="UTM Avo" panose="02040603050506020204" pitchFamily="18" charset="0"/>
                </a:rPr>
                <a:t>nhận</a:t>
              </a:r>
              <a:r>
                <a:rPr lang="en-US" sz="4400" b="1" dirty="0">
                  <a:latin typeface="UTM Avo" panose="02040603050506020204" pitchFamily="18" charset="0"/>
                </a:rPr>
                <a:t> </a:t>
              </a:r>
              <a:r>
                <a:rPr lang="en-US" sz="4400" b="1" dirty="0" err="1">
                  <a:latin typeface="UTM Avo" panose="02040603050506020204" pitchFamily="18" charset="0"/>
                </a:rPr>
                <a:t>được</a:t>
              </a:r>
              <a:r>
                <a:rPr lang="en-US" sz="4400" b="1" dirty="0">
                  <a:latin typeface="UTM Avo" panose="02040603050506020204" pitchFamily="18" charset="0"/>
                </a:rPr>
                <a:t> </a:t>
              </a:r>
              <a:r>
                <a:rPr lang="en-US" sz="4400" b="1" dirty="0" err="1">
                  <a:latin typeface="UTM Avo" panose="02040603050506020204" pitchFamily="18" charset="0"/>
                </a:rPr>
                <a:t>câu</a:t>
              </a:r>
              <a:r>
                <a:rPr lang="en-US" sz="4400" b="1" dirty="0">
                  <a:latin typeface="UTM Avo" panose="02040603050506020204" pitchFamily="18" charset="0"/>
                </a:rPr>
                <a:t> </a:t>
              </a:r>
              <a:r>
                <a:rPr lang="en-US" sz="4400" b="1" dirty="0" err="1">
                  <a:latin typeface="UTM Avo" panose="02040603050506020204" pitchFamily="18" charset="0"/>
                </a:rPr>
                <a:t>trả</a:t>
              </a:r>
              <a:r>
                <a:rPr lang="en-US" sz="4400" b="1" dirty="0">
                  <a:latin typeface="UTM Avo" panose="02040603050506020204" pitchFamily="18" charset="0"/>
                </a:rPr>
                <a:t> </a:t>
              </a:r>
              <a:r>
                <a:rPr lang="en-US" sz="4400" b="1" dirty="0" err="1">
                  <a:latin typeface="UTM Avo" panose="02040603050506020204" pitchFamily="18" charset="0"/>
                </a:rPr>
                <a:t>lời</a:t>
              </a:r>
              <a:r>
                <a:rPr lang="en-US" sz="4400" b="1" dirty="0">
                  <a:latin typeface="UTM Avo" panose="02040603050506020204" pitchFamily="18" charset="0"/>
                </a:rPr>
                <a:t> </a:t>
              </a:r>
              <a:r>
                <a:rPr lang="en-US" sz="4400" b="1" dirty="0" err="1">
                  <a:latin typeface="UTM Avo" panose="02040603050506020204" pitchFamily="18" charset="0"/>
                </a:rPr>
                <a:t>như</a:t>
              </a:r>
              <a:r>
                <a:rPr lang="en-US" sz="4400" b="1" dirty="0">
                  <a:latin typeface="UTM Avo" panose="02040603050506020204" pitchFamily="18" charset="0"/>
                </a:rPr>
                <a:t> </a:t>
              </a:r>
              <a:r>
                <a:rPr lang="en-US" sz="4400" b="1" dirty="0" err="1">
                  <a:latin typeface="UTM Avo" panose="02040603050506020204" pitchFamily="18" charset="0"/>
                </a:rPr>
                <a:t>thế</a:t>
              </a:r>
              <a:r>
                <a:rPr lang="en-US" sz="4400" b="1" dirty="0">
                  <a:latin typeface="UTM Avo" panose="02040603050506020204" pitchFamily="18" charset="0"/>
                </a:rPr>
                <a:t> </a:t>
              </a:r>
              <a:r>
                <a:rPr lang="en-US" sz="4400" b="1" dirty="0" err="1">
                  <a:latin typeface="UTM Avo" panose="02040603050506020204" pitchFamily="18" charset="0"/>
                </a:rPr>
                <a:t>nào</a:t>
              </a:r>
              <a:r>
                <a:rPr lang="vi-VN" sz="4400" b="1" dirty="0">
                  <a:latin typeface="UTM Avo" panose="02040603050506020204" pitchFamily="18" charset="0"/>
                </a:rPr>
                <a:t>?</a:t>
              </a:r>
              <a:endParaRPr lang="vi-VN" sz="4000" b="1" dirty="0">
                <a:latin typeface="UTM Avo" panose="02040603050506020204" pitchFamily="18" charset="0"/>
              </a:endParaRPr>
            </a:p>
          </p:txBody>
        </p:sp>
      </p:grpSp>
      <p:pic>
        <p:nvPicPr>
          <p:cNvPr id="21" name="Picture 2">
            <a:extLst>
              <a:ext uri="{FF2B5EF4-FFF2-40B4-BE49-F238E27FC236}">
                <a16:creationId xmlns:a16="http://schemas.microsoft.com/office/drawing/2014/main" id="{09C44E98-5645-446C-8CDF-33077CAEB219}"/>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478009" y="91629"/>
            <a:ext cx="1103797" cy="951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42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par>
                                <p:cTn id="19" presetID="22" presetClass="entr" presetSubtype="8"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2" presetClass="entr" presetSubtype="8"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0-#ppt_w/2"/>
                                          </p:val>
                                        </p:tav>
                                        <p:tav tm="100000">
                                          <p:val>
                                            <p:strVal val="#ppt_x"/>
                                          </p:val>
                                        </p:tav>
                                      </p:tavLst>
                                    </p:anim>
                                    <p:anim calcmode="lin" valueType="num">
                                      <p:cBhvr additive="base">
                                        <p:cTn id="25"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869249" y="3176337"/>
            <a:ext cx="4363049" cy="3681663"/>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371304" y="4342732"/>
            <a:ext cx="3820696" cy="2654760"/>
          </a:xfrm>
          <a:prstGeom prst="rect">
            <a:avLst/>
          </a:prstGeom>
        </p:spPr>
      </p:pic>
      <p:grpSp>
        <p:nvGrpSpPr>
          <p:cNvPr id="4" name="Group 3"/>
          <p:cNvGrpSpPr/>
          <p:nvPr/>
        </p:nvGrpSpPr>
        <p:grpSpPr>
          <a:xfrm>
            <a:off x="7331243" y="1402944"/>
            <a:ext cx="3785936" cy="2362272"/>
            <a:chOff x="5566611" y="1980460"/>
            <a:chExt cx="3785936" cy="2362272"/>
          </a:xfrm>
        </p:grpSpPr>
        <p:sp>
          <p:nvSpPr>
            <p:cNvPr id="5" name="Oval Callout 4"/>
            <p:cNvSpPr/>
            <p:nvPr/>
          </p:nvSpPr>
          <p:spPr>
            <a:xfrm>
              <a:off x="5566611" y="1980460"/>
              <a:ext cx="3785936" cy="2362272"/>
            </a:xfrm>
            <a:prstGeom prst="wedgeEllipseCallout">
              <a:avLst>
                <a:gd name="adj1" fmla="val 342"/>
                <a:gd name="adj2" fmla="val 766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626248" y="2576373"/>
              <a:ext cx="3666661" cy="1323439"/>
            </a:xfrm>
            <a:prstGeom prst="rect">
              <a:avLst/>
            </a:prstGeom>
            <a:noFill/>
          </p:spPr>
          <p:txBody>
            <a:bodyPr wrap="square" rtlCol="0">
              <a:spAutoFit/>
            </a:bodyPr>
            <a:lstStyle/>
            <a:p>
              <a:pPr algn="ctr"/>
              <a:r>
                <a:rPr lang="en-US" sz="4000" b="1" dirty="0" err="1">
                  <a:solidFill>
                    <a:srgbClr val="FF9900"/>
                  </a:solidFill>
                  <a:latin typeface="UTM Avo" panose="02040603050506020204" pitchFamily="18" charset="0"/>
                </a:rPr>
                <a:t>Em</a:t>
              </a:r>
              <a:r>
                <a:rPr lang="en-US" sz="4000" b="1" dirty="0">
                  <a:solidFill>
                    <a:srgbClr val="FF9900"/>
                  </a:solidFill>
                  <a:latin typeface="UTM Avo" panose="02040603050506020204" pitchFamily="18" charset="0"/>
                </a:rPr>
                <a:t> </a:t>
              </a:r>
              <a:r>
                <a:rPr lang="en-US" sz="4000" b="1" dirty="0" err="1">
                  <a:solidFill>
                    <a:srgbClr val="FF9900"/>
                  </a:solidFill>
                  <a:latin typeface="UTM Avo" panose="02040603050506020204" pitchFamily="18" charset="0"/>
                </a:rPr>
                <a:t>có</a:t>
              </a:r>
              <a:r>
                <a:rPr lang="en-US" sz="4000" b="1" dirty="0">
                  <a:solidFill>
                    <a:srgbClr val="FF9900"/>
                  </a:solidFill>
                  <a:latin typeface="UTM Avo" panose="02040603050506020204" pitchFamily="18" charset="0"/>
                </a:rPr>
                <a:t> </a:t>
              </a:r>
              <a:r>
                <a:rPr lang="en-US" sz="4000" b="1" dirty="0" err="1">
                  <a:solidFill>
                    <a:srgbClr val="FF9900"/>
                  </a:solidFill>
                  <a:latin typeface="UTM Avo" panose="02040603050506020204" pitchFamily="18" charset="0"/>
                </a:rPr>
                <a:t>xinh</a:t>
              </a:r>
              <a:r>
                <a:rPr lang="en-US" sz="4000" b="1" dirty="0">
                  <a:solidFill>
                    <a:srgbClr val="FF9900"/>
                  </a:solidFill>
                  <a:latin typeface="UTM Avo" panose="02040603050506020204" pitchFamily="18" charset="0"/>
                </a:rPr>
                <a:t> </a:t>
              </a:r>
              <a:r>
                <a:rPr lang="en-US" sz="4000" b="1" dirty="0" err="1">
                  <a:solidFill>
                    <a:srgbClr val="FF9900"/>
                  </a:solidFill>
                  <a:latin typeface="UTM Avo" panose="02040603050506020204" pitchFamily="18" charset="0"/>
                </a:rPr>
                <a:t>không</a:t>
              </a:r>
              <a:r>
                <a:rPr lang="en-US" sz="4000" b="1" dirty="0">
                  <a:solidFill>
                    <a:srgbClr val="FF9900"/>
                  </a:solidFill>
                  <a:latin typeface="UTM Avo" panose="02040603050506020204" pitchFamily="18" charset="0"/>
                </a:rPr>
                <a:t>?</a:t>
              </a:r>
              <a:endParaRPr lang="vi-VN" sz="3600" b="1" dirty="0">
                <a:solidFill>
                  <a:srgbClr val="FF9900"/>
                </a:solidFill>
                <a:latin typeface="UTM Avo" panose="02040603050506020204" pitchFamily="18" charset="0"/>
              </a:endParaRPr>
            </a:p>
          </p:txBody>
        </p:sp>
      </p:grpSp>
      <p:grpSp>
        <p:nvGrpSpPr>
          <p:cNvPr id="7" name="Group 6"/>
          <p:cNvGrpSpPr/>
          <p:nvPr/>
        </p:nvGrpSpPr>
        <p:grpSpPr>
          <a:xfrm>
            <a:off x="2336208" y="741224"/>
            <a:ext cx="4339511" cy="1919353"/>
            <a:chOff x="5641526" y="1537541"/>
            <a:chExt cx="4339511" cy="2362272"/>
          </a:xfrm>
        </p:grpSpPr>
        <p:sp>
          <p:nvSpPr>
            <p:cNvPr id="8" name="Oval Callout 7"/>
            <p:cNvSpPr/>
            <p:nvPr/>
          </p:nvSpPr>
          <p:spPr>
            <a:xfrm>
              <a:off x="5918314" y="1537541"/>
              <a:ext cx="3785936" cy="2362272"/>
            </a:xfrm>
            <a:prstGeom prst="wedgeEllipseCallout">
              <a:avLst>
                <a:gd name="adj1" fmla="val -20141"/>
                <a:gd name="adj2" fmla="val 7429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641526" y="2364734"/>
              <a:ext cx="4339511" cy="871241"/>
            </a:xfrm>
            <a:prstGeom prst="rect">
              <a:avLst/>
            </a:prstGeom>
            <a:noFill/>
          </p:spPr>
          <p:txBody>
            <a:bodyPr wrap="square" rtlCol="0">
              <a:spAutoFit/>
            </a:bodyPr>
            <a:lstStyle/>
            <a:p>
              <a:pPr algn="ctr"/>
              <a:r>
                <a:rPr lang="en-US" sz="4000" b="1">
                  <a:solidFill>
                    <a:srgbClr val="0070C0"/>
                  </a:solidFill>
                  <a:latin typeface="UTM Avo" panose="02040603050506020204" pitchFamily="18" charset="0"/>
                </a:rPr>
                <a:t>Em xinh lắm!</a:t>
              </a:r>
              <a:endParaRPr lang="vi-VN" sz="3600" b="1" dirty="0">
                <a:solidFill>
                  <a:srgbClr val="0070C0"/>
                </a:solidFill>
                <a:latin typeface="UTM Avo" panose="02040603050506020204" pitchFamily="18" charset="0"/>
              </a:endParaRPr>
            </a:p>
          </p:txBody>
        </p:sp>
      </p:grpSp>
    </p:spTree>
    <p:extLst>
      <p:ext uri="{BB962C8B-B14F-4D97-AF65-F5344CB8AC3E}">
        <p14:creationId xmlns:p14="http://schemas.microsoft.com/office/powerpoint/2010/main" val="104396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righ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102" b="100000" l="0" r="100000">
                        <a14:foregroundMark x1="4092" y1="7551" x2="18331" y2="16429"/>
                        <a14:foregroundMark x1="42390" y1="5816" x2="42390" y2="11939"/>
                        <a14:foregroundMark x1="15221" y1="95510" x2="15221" y2="95510"/>
                        <a14:foregroundMark x1="35352" y1="98878" x2="35352" y2="98878"/>
                        <a14:foregroundMark x1="49591" y1="95816" x2="49591" y2="95816"/>
                        <a14:foregroundMark x1="97218" y1="97551" x2="97218" y2="97551"/>
                        <a14:foregroundMark x1="28151" y1="25000" x2="26023" y2="29184"/>
                      </a14:backgroundRemoval>
                    </a14:imgEffect>
                  </a14:imgLayer>
                </a14:imgProps>
              </a:ext>
              <a:ext uri="{28A0092B-C50C-407E-A947-70E740481C1C}">
                <a14:useLocalDpi xmlns:a14="http://schemas.microsoft.com/office/drawing/2010/main" val="0"/>
              </a:ext>
            </a:extLst>
          </a:blip>
          <a:stretch>
            <a:fillRect/>
          </a:stretch>
        </p:blipFill>
        <p:spPr>
          <a:xfrm flipH="1">
            <a:off x="378826" y="1998858"/>
            <a:ext cx="3014177" cy="4834522"/>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371304" y="4342732"/>
            <a:ext cx="3820696" cy="2654760"/>
          </a:xfrm>
          <a:prstGeom prst="rect">
            <a:avLst/>
          </a:prstGeom>
        </p:spPr>
      </p:pic>
      <p:grpSp>
        <p:nvGrpSpPr>
          <p:cNvPr id="4" name="Group 3"/>
          <p:cNvGrpSpPr/>
          <p:nvPr/>
        </p:nvGrpSpPr>
        <p:grpSpPr>
          <a:xfrm>
            <a:off x="7331243" y="1402944"/>
            <a:ext cx="3977557" cy="2362272"/>
            <a:chOff x="5566611" y="1980460"/>
            <a:chExt cx="3977557" cy="2362272"/>
          </a:xfrm>
        </p:grpSpPr>
        <p:sp>
          <p:nvSpPr>
            <p:cNvPr id="5" name="Oval Callout 4"/>
            <p:cNvSpPr/>
            <p:nvPr/>
          </p:nvSpPr>
          <p:spPr>
            <a:xfrm>
              <a:off x="5566611" y="1980460"/>
              <a:ext cx="3785936" cy="2362272"/>
            </a:xfrm>
            <a:prstGeom prst="wedgeEllipseCallout">
              <a:avLst>
                <a:gd name="adj1" fmla="val 342"/>
                <a:gd name="adj2" fmla="val 766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566611" y="2499876"/>
              <a:ext cx="3977557" cy="1323439"/>
            </a:xfrm>
            <a:prstGeom prst="rect">
              <a:avLst/>
            </a:prstGeom>
            <a:noFill/>
          </p:spPr>
          <p:txBody>
            <a:bodyPr wrap="square" rtlCol="0">
              <a:spAutoFit/>
            </a:bodyPr>
            <a:lstStyle/>
            <a:p>
              <a:pPr algn="ctr"/>
              <a:r>
                <a:rPr lang="en-US" sz="4000" b="1" dirty="0" err="1">
                  <a:solidFill>
                    <a:srgbClr val="FF9900"/>
                  </a:solidFill>
                  <a:latin typeface="UTM Avo" panose="02040603050506020204" pitchFamily="18" charset="0"/>
                </a:rPr>
                <a:t>Em</a:t>
              </a:r>
              <a:r>
                <a:rPr lang="en-US" sz="4000" b="1" dirty="0">
                  <a:solidFill>
                    <a:srgbClr val="FF9900"/>
                  </a:solidFill>
                  <a:latin typeface="UTM Avo" panose="02040603050506020204" pitchFamily="18" charset="0"/>
                </a:rPr>
                <a:t> </a:t>
              </a:r>
              <a:r>
                <a:rPr lang="en-US" sz="4000" b="1" dirty="0" err="1">
                  <a:solidFill>
                    <a:srgbClr val="FF9900"/>
                  </a:solidFill>
                  <a:latin typeface="UTM Avo" panose="02040603050506020204" pitchFamily="18" charset="0"/>
                </a:rPr>
                <a:t>có</a:t>
              </a:r>
              <a:r>
                <a:rPr lang="en-US" sz="4000" b="1" dirty="0">
                  <a:solidFill>
                    <a:srgbClr val="FF9900"/>
                  </a:solidFill>
                  <a:latin typeface="UTM Avo" panose="02040603050506020204" pitchFamily="18" charset="0"/>
                </a:rPr>
                <a:t> </a:t>
              </a:r>
              <a:r>
                <a:rPr lang="en-US" sz="4000" b="1" dirty="0" err="1">
                  <a:solidFill>
                    <a:srgbClr val="FF9900"/>
                  </a:solidFill>
                  <a:latin typeface="UTM Avo" panose="02040603050506020204" pitchFamily="18" charset="0"/>
                </a:rPr>
                <a:t>xinh</a:t>
              </a:r>
              <a:r>
                <a:rPr lang="en-US" sz="4000" b="1" dirty="0">
                  <a:solidFill>
                    <a:srgbClr val="FF9900"/>
                  </a:solidFill>
                  <a:latin typeface="UTM Avo" panose="02040603050506020204" pitchFamily="18" charset="0"/>
                </a:rPr>
                <a:t> </a:t>
              </a:r>
              <a:r>
                <a:rPr lang="en-US" sz="4000" b="1" dirty="0" err="1">
                  <a:solidFill>
                    <a:srgbClr val="FF9900"/>
                  </a:solidFill>
                  <a:latin typeface="UTM Avo" panose="02040603050506020204" pitchFamily="18" charset="0"/>
                </a:rPr>
                <a:t>không</a:t>
              </a:r>
              <a:r>
                <a:rPr lang="en-US" sz="4000" b="1" dirty="0">
                  <a:solidFill>
                    <a:srgbClr val="FF9900"/>
                  </a:solidFill>
                  <a:latin typeface="UTM Avo" panose="02040603050506020204" pitchFamily="18" charset="0"/>
                </a:rPr>
                <a:t>?</a:t>
              </a:r>
              <a:endParaRPr lang="vi-VN" sz="3600" b="1" dirty="0">
                <a:solidFill>
                  <a:srgbClr val="FF9900"/>
                </a:solidFill>
                <a:latin typeface="UTM Avo" panose="02040603050506020204" pitchFamily="18" charset="0"/>
              </a:endParaRPr>
            </a:p>
          </p:txBody>
        </p:sp>
      </p:grpSp>
      <p:grpSp>
        <p:nvGrpSpPr>
          <p:cNvPr id="7" name="Group 6"/>
          <p:cNvGrpSpPr/>
          <p:nvPr/>
        </p:nvGrpSpPr>
        <p:grpSpPr>
          <a:xfrm>
            <a:off x="2480723" y="112912"/>
            <a:ext cx="4787676" cy="2541719"/>
            <a:chOff x="5918314" y="771553"/>
            <a:chExt cx="4787676" cy="3128259"/>
          </a:xfrm>
        </p:grpSpPr>
        <p:sp>
          <p:nvSpPr>
            <p:cNvPr id="8" name="Oval Callout 7"/>
            <p:cNvSpPr/>
            <p:nvPr/>
          </p:nvSpPr>
          <p:spPr>
            <a:xfrm>
              <a:off x="5918314" y="771553"/>
              <a:ext cx="4787676" cy="3128259"/>
            </a:xfrm>
            <a:prstGeom prst="wedgeEllipseCallout">
              <a:avLst>
                <a:gd name="adj1" fmla="val -31221"/>
                <a:gd name="adj2" fmla="val 7309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142396" y="1434454"/>
              <a:ext cx="4339511" cy="1931881"/>
            </a:xfrm>
            <a:prstGeom prst="rect">
              <a:avLst/>
            </a:prstGeom>
            <a:noFill/>
          </p:spPr>
          <p:txBody>
            <a:bodyPr wrap="square" rtlCol="0">
              <a:spAutoFit/>
            </a:bodyPr>
            <a:lstStyle/>
            <a:p>
              <a:pPr algn="ctr"/>
              <a:r>
                <a:rPr lang="vi-VN" sz="3200">
                  <a:latin typeface="UTM Avo" panose="02040603050506020204" pitchFamily="18" charset="0"/>
                </a:rPr>
                <a:t> </a:t>
              </a:r>
              <a:r>
                <a:rPr lang="vi-VN" sz="3200" b="1">
                  <a:solidFill>
                    <a:srgbClr val="0070C0"/>
                  </a:solidFill>
                  <a:latin typeface="UTM Avo" panose="02040603050506020204" pitchFamily="18" charset="0"/>
                </a:rPr>
                <a:t>Chưa xinh lắm vì em không có đôi sừng giống anh.</a:t>
              </a:r>
              <a:endParaRPr lang="vi-VN" sz="2800" b="1" dirty="0">
                <a:solidFill>
                  <a:srgbClr val="0070C0"/>
                </a:solidFill>
                <a:latin typeface="UTM Avo" panose="02040603050506020204" pitchFamily="18" charset="0"/>
              </a:endParaRPr>
            </a:p>
          </p:txBody>
        </p:sp>
      </p:grpSp>
    </p:spTree>
    <p:extLst>
      <p:ext uri="{BB962C8B-B14F-4D97-AF65-F5344CB8AC3E}">
        <p14:creationId xmlns:p14="http://schemas.microsoft.com/office/powerpoint/2010/main" val="247965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righ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6029156" y="3636879"/>
            <a:ext cx="3820696" cy="2654760"/>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99879" l="0" r="100000">
                        <a14:foregroundMark x1="9861" y1="5148" x2="18795" y2="12417"/>
                        <a14:foregroundMark x1="41297" y1="3998" x2="27730" y2="10539"/>
                      </a14:backgroundRemoval>
                    </a14:imgEffect>
                  </a14:imgLayer>
                </a14:imgProps>
              </a:ext>
              <a:ext uri="{28A0092B-C50C-407E-A947-70E740481C1C}">
                <a14:useLocalDpi xmlns:a14="http://schemas.microsoft.com/office/drawing/2010/main" val="0"/>
              </a:ext>
            </a:extLst>
          </a:blip>
          <a:stretch>
            <a:fillRect/>
          </a:stretch>
        </p:blipFill>
        <p:spPr>
          <a:xfrm flipH="1">
            <a:off x="170296" y="3140435"/>
            <a:ext cx="3115229" cy="3404168"/>
          </a:xfrm>
          <a:prstGeom prst="rect">
            <a:avLst/>
          </a:prstGeom>
        </p:spPr>
      </p:pic>
      <p:grpSp>
        <p:nvGrpSpPr>
          <p:cNvPr id="4" name="Group 3"/>
          <p:cNvGrpSpPr/>
          <p:nvPr/>
        </p:nvGrpSpPr>
        <p:grpSpPr>
          <a:xfrm>
            <a:off x="7325026" y="1402944"/>
            <a:ext cx="3911624" cy="2362272"/>
            <a:chOff x="5560394" y="1980460"/>
            <a:chExt cx="3911624" cy="2362272"/>
          </a:xfrm>
        </p:grpSpPr>
        <p:sp>
          <p:nvSpPr>
            <p:cNvPr id="5" name="Oval Callout 4"/>
            <p:cNvSpPr/>
            <p:nvPr/>
          </p:nvSpPr>
          <p:spPr>
            <a:xfrm>
              <a:off x="5566611" y="1980460"/>
              <a:ext cx="3785936" cy="2362272"/>
            </a:xfrm>
            <a:prstGeom prst="wedgeEllipseCallout">
              <a:avLst>
                <a:gd name="adj1" fmla="val -46692"/>
                <a:gd name="adj2" fmla="val 447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560394" y="2499876"/>
              <a:ext cx="3911624" cy="1323439"/>
            </a:xfrm>
            <a:prstGeom prst="rect">
              <a:avLst/>
            </a:prstGeom>
            <a:noFill/>
          </p:spPr>
          <p:txBody>
            <a:bodyPr wrap="square" rtlCol="0">
              <a:spAutoFit/>
            </a:bodyPr>
            <a:lstStyle/>
            <a:p>
              <a:pPr algn="ctr"/>
              <a:r>
                <a:rPr lang="en-US" sz="4000" b="1" dirty="0" err="1">
                  <a:solidFill>
                    <a:srgbClr val="FF9900"/>
                  </a:solidFill>
                  <a:latin typeface="UTM Avo" panose="02040603050506020204" pitchFamily="18" charset="0"/>
                </a:rPr>
                <a:t>Em</a:t>
              </a:r>
              <a:r>
                <a:rPr lang="en-US" sz="4000" b="1" dirty="0">
                  <a:solidFill>
                    <a:srgbClr val="FF9900"/>
                  </a:solidFill>
                  <a:latin typeface="UTM Avo" panose="02040603050506020204" pitchFamily="18" charset="0"/>
                </a:rPr>
                <a:t> </a:t>
              </a:r>
              <a:r>
                <a:rPr lang="en-US" sz="4000" b="1" dirty="0" err="1">
                  <a:solidFill>
                    <a:srgbClr val="FF9900"/>
                  </a:solidFill>
                  <a:latin typeface="UTM Avo" panose="02040603050506020204" pitchFamily="18" charset="0"/>
                </a:rPr>
                <a:t>có</a:t>
              </a:r>
              <a:r>
                <a:rPr lang="en-US" sz="4000" b="1" dirty="0">
                  <a:solidFill>
                    <a:srgbClr val="FF9900"/>
                  </a:solidFill>
                  <a:latin typeface="UTM Avo" panose="02040603050506020204" pitchFamily="18" charset="0"/>
                </a:rPr>
                <a:t> </a:t>
              </a:r>
              <a:r>
                <a:rPr lang="en-US" sz="4000" b="1" dirty="0" err="1">
                  <a:solidFill>
                    <a:srgbClr val="FF9900"/>
                  </a:solidFill>
                  <a:latin typeface="UTM Avo" panose="02040603050506020204" pitchFamily="18" charset="0"/>
                </a:rPr>
                <a:t>xinh</a:t>
              </a:r>
              <a:r>
                <a:rPr lang="en-US" sz="4000" b="1" dirty="0">
                  <a:solidFill>
                    <a:srgbClr val="FF9900"/>
                  </a:solidFill>
                  <a:latin typeface="UTM Avo" panose="02040603050506020204" pitchFamily="18" charset="0"/>
                </a:rPr>
                <a:t> </a:t>
              </a:r>
              <a:r>
                <a:rPr lang="en-US" sz="4000" b="1" dirty="0" err="1">
                  <a:solidFill>
                    <a:srgbClr val="FF9900"/>
                  </a:solidFill>
                  <a:latin typeface="UTM Avo" panose="02040603050506020204" pitchFamily="18" charset="0"/>
                </a:rPr>
                <a:t>không</a:t>
              </a:r>
              <a:r>
                <a:rPr lang="en-US" sz="4000" b="1" dirty="0">
                  <a:solidFill>
                    <a:srgbClr val="FF9900"/>
                  </a:solidFill>
                  <a:latin typeface="UTM Avo" panose="02040603050506020204" pitchFamily="18" charset="0"/>
                </a:rPr>
                <a:t>?</a:t>
              </a:r>
              <a:endParaRPr lang="vi-VN" sz="3600" b="1" dirty="0">
                <a:solidFill>
                  <a:srgbClr val="FF9900"/>
                </a:solidFill>
                <a:latin typeface="UTM Avo" panose="02040603050506020204" pitchFamily="18" charset="0"/>
              </a:endParaRPr>
            </a:p>
          </p:txBody>
        </p:sp>
      </p:grpSp>
      <p:grpSp>
        <p:nvGrpSpPr>
          <p:cNvPr id="7" name="Group 6"/>
          <p:cNvGrpSpPr/>
          <p:nvPr/>
        </p:nvGrpSpPr>
        <p:grpSpPr>
          <a:xfrm>
            <a:off x="2480723" y="112912"/>
            <a:ext cx="4787676" cy="2541719"/>
            <a:chOff x="5918314" y="771553"/>
            <a:chExt cx="4787676" cy="3128259"/>
          </a:xfrm>
        </p:grpSpPr>
        <p:sp>
          <p:nvSpPr>
            <p:cNvPr id="8" name="Oval Callout 7"/>
            <p:cNvSpPr/>
            <p:nvPr/>
          </p:nvSpPr>
          <p:spPr>
            <a:xfrm>
              <a:off x="5918314" y="771553"/>
              <a:ext cx="4787676" cy="3128259"/>
            </a:xfrm>
            <a:prstGeom prst="wedgeEllipseCallout">
              <a:avLst>
                <a:gd name="adj1" fmla="val -31221"/>
                <a:gd name="adj2" fmla="val 7309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142396" y="1434454"/>
              <a:ext cx="4339511" cy="2113707"/>
            </a:xfrm>
            <a:prstGeom prst="rect">
              <a:avLst/>
            </a:prstGeom>
            <a:noFill/>
          </p:spPr>
          <p:txBody>
            <a:bodyPr wrap="square" rtlCol="0">
              <a:spAutoFit/>
            </a:bodyPr>
            <a:lstStyle/>
            <a:p>
              <a:pPr algn="ctr">
                <a:lnSpc>
                  <a:spcPct val="110000"/>
                </a:lnSpc>
              </a:pPr>
              <a:r>
                <a:rPr lang="vi-VN" sz="3200" b="1">
                  <a:latin typeface="UTM Avo" panose="02040603050506020204" pitchFamily="18" charset="0"/>
                </a:rPr>
                <a:t> Không, vì cậu không có bộ râu giống tôi.</a:t>
              </a:r>
              <a:endParaRPr lang="vi-VN" sz="3200" b="1" dirty="0">
                <a:latin typeface="UTM Avo" panose="02040603050506020204" pitchFamily="18" charset="0"/>
              </a:endParaRPr>
            </a:p>
          </p:txBody>
        </p:sp>
      </p:grpSp>
    </p:spTree>
    <p:extLst>
      <p:ext uri="{BB962C8B-B14F-4D97-AF65-F5344CB8AC3E}">
        <p14:creationId xmlns:p14="http://schemas.microsoft.com/office/powerpoint/2010/main" val="243303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16687" y="422571"/>
            <a:ext cx="10491689" cy="1638451"/>
            <a:chOff x="1016687" y="422571"/>
            <a:chExt cx="10491689" cy="1638451"/>
          </a:xfrm>
        </p:grpSpPr>
        <p:grpSp>
          <p:nvGrpSpPr>
            <p:cNvPr id="3" name="组合 10"/>
            <p:cNvGrpSpPr/>
            <p:nvPr/>
          </p:nvGrpSpPr>
          <p:grpSpPr>
            <a:xfrm>
              <a:off x="1016687" y="422571"/>
              <a:ext cx="10491689" cy="1638451"/>
              <a:chOff x="676404" y="1039661"/>
              <a:chExt cx="7766137" cy="3244240"/>
            </a:xfrm>
            <a:solidFill>
              <a:schemeClr val="bg1"/>
            </a:solidFill>
          </p:grpSpPr>
          <p:sp>
            <p:nvSpPr>
              <p:cNvPr id="5"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TextBox 3"/>
            <p:cNvSpPr txBox="1"/>
            <p:nvPr/>
          </p:nvSpPr>
          <p:spPr>
            <a:xfrm>
              <a:off x="1305969" y="657021"/>
              <a:ext cx="9901962" cy="1323439"/>
            </a:xfrm>
            <a:prstGeom prst="rect">
              <a:avLst/>
            </a:prstGeom>
            <a:noFill/>
          </p:spPr>
          <p:txBody>
            <a:bodyPr wrap="square" rtlCol="0">
              <a:spAutoFit/>
            </a:bodyPr>
            <a:lstStyle/>
            <a:p>
              <a:pPr algn="just"/>
              <a:r>
                <a:rPr lang="en-US" sz="3600" b="1">
                  <a:solidFill>
                    <a:srgbClr val="FF0066"/>
                  </a:solidFill>
                  <a:latin typeface="UTM Avo" panose="02040603050506020204" pitchFamily="18" charset="0"/>
                </a:rPr>
                <a:t>2.</a:t>
              </a:r>
              <a:r>
                <a:rPr lang="en-US" sz="4000" b="1">
                  <a:latin typeface="UTM Avo" panose="02040603050506020204" pitchFamily="18" charset="0"/>
                </a:rPr>
                <a:t>Sau khi nghe hươu và dê nói, voi em đã làm </a:t>
              </a:r>
              <a:r>
                <a:rPr lang="vi-VN" sz="4000" b="1">
                  <a:latin typeface="UTM Avo" panose="02040603050506020204" pitchFamily="18" charset="0"/>
                </a:rPr>
                <a:t>gì?</a:t>
              </a:r>
              <a:endParaRPr lang="vi-VN" sz="3600" b="1" dirty="0">
                <a:latin typeface="UTM Avo" panose="02040603050506020204" pitchFamily="18" charset="0"/>
              </a:endParaRPr>
            </a:p>
          </p:txBody>
        </p:sp>
      </p:gr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3031" y="422571"/>
            <a:ext cx="3099748" cy="3539430"/>
          </a:xfrm>
          <a:prstGeom prst="rect">
            <a:avLst/>
          </a:prstGeom>
        </p:spPr>
      </p:pic>
      <p:sp>
        <p:nvSpPr>
          <p:cNvPr id="12" name="TextBox 11">
            <a:extLst>
              <a:ext uri="{FF2B5EF4-FFF2-40B4-BE49-F238E27FC236}">
                <a16:creationId xmlns:a16="http://schemas.microsoft.com/office/drawing/2014/main" id="{325D789D-C4FB-420C-9344-F5B1AD8A052A}"/>
              </a:ext>
            </a:extLst>
          </p:cNvPr>
          <p:cNvSpPr txBox="1"/>
          <p:nvPr/>
        </p:nvSpPr>
        <p:spPr>
          <a:xfrm>
            <a:off x="561473" y="478978"/>
            <a:ext cx="3641558" cy="2554545"/>
          </a:xfrm>
          <a:prstGeom prst="rect">
            <a:avLst/>
          </a:prstGeom>
          <a:solidFill>
            <a:schemeClr val="bg1"/>
          </a:solidFill>
        </p:spPr>
        <p:txBody>
          <a:bodyPr wrap="square" rtlCol="0">
            <a:spAutoFit/>
          </a:bodyPr>
          <a:lstStyle/>
          <a:p>
            <a:pPr algn="just"/>
            <a:r>
              <a:rPr lang="vi-VN" sz="3200" dirty="0">
                <a:solidFill>
                  <a:srgbClr val="FF0000"/>
                </a:solidFill>
                <a:latin typeface="UTM Avo" panose="02040603050506020204" pitchFamily="18" charset="0"/>
                <a:sym typeface="Wingdings" panose="05000000000000000000" pitchFamily="2" charset="2"/>
              </a:rPr>
              <a:t> </a:t>
            </a:r>
            <a:r>
              <a:rPr lang="vi-VN" sz="3200" b="1" dirty="0">
                <a:solidFill>
                  <a:srgbClr val="0070C0"/>
                </a:solidFill>
                <a:latin typeface="UTM Avo" panose="02040603050506020204" pitchFamily="18" charset="0"/>
              </a:rPr>
              <a:t>Sau khi nghe hươu nói, voi em đã nhặt vài cành cây khô rồi gài lên đầu.</a:t>
            </a:r>
          </a:p>
        </p:txBody>
      </p:sp>
      <p:sp>
        <p:nvSpPr>
          <p:cNvPr id="14" name="TextBox 13">
            <a:extLst>
              <a:ext uri="{FF2B5EF4-FFF2-40B4-BE49-F238E27FC236}">
                <a16:creationId xmlns:a16="http://schemas.microsoft.com/office/drawing/2014/main" id="{D932A12D-DDD6-4155-86BA-BE3265878B67}"/>
              </a:ext>
            </a:extLst>
          </p:cNvPr>
          <p:cNvSpPr txBox="1"/>
          <p:nvPr/>
        </p:nvSpPr>
        <p:spPr>
          <a:xfrm>
            <a:off x="3653955" y="4159801"/>
            <a:ext cx="4796590" cy="2554545"/>
          </a:xfrm>
          <a:prstGeom prst="rect">
            <a:avLst/>
          </a:prstGeom>
          <a:solidFill>
            <a:schemeClr val="bg1"/>
          </a:solidFill>
        </p:spPr>
        <p:txBody>
          <a:bodyPr wrap="square" rtlCol="0">
            <a:spAutoFit/>
          </a:bodyPr>
          <a:lstStyle/>
          <a:p>
            <a:pPr algn="just"/>
            <a:r>
              <a:rPr lang="vi-VN" sz="3200" dirty="0">
                <a:solidFill>
                  <a:srgbClr val="FF0000"/>
                </a:solidFill>
                <a:latin typeface="UTM Avo" panose="02040603050506020204" pitchFamily="18" charset="0"/>
                <a:sym typeface="Wingdings" panose="05000000000000000000" pitchFamily="2" charset="2"/>
              </a:rPr>
              <a:t> </a:t>
            </a:r>
            <a:r>
              <a:rPr lang="vi-VN" sz="3200" b="1" dirty="0">
                <a:solidFill>
                  <a:srgbClr val="FF0066"/>
                </a:solidFill>
                <a:latin typeface="UTM Avo" panose="02040603050506020204" pitchFamily="18" charset="0"/>
              </a:rPr>
              <a:t>Sau khi nghe dê nói, voi em đã nhổ một khóm cỏ dại bên đường và gắn vào cằm.</a:t>
            </a:r>
          </a:p>
        </p:txBody>
      </p:sp>
      <p:pic>
        <p:nvPicPr>
          <p:cNvPr id="15" name="Picture 14">
            <a:extLst>
              <a:ext uri="{FF2B5EF4-FFF2-40B4-BE49-F238E27FC236}">
                <a16:creationId xmlns:a16="http://schemas.microsoft.com/office/drawing/2014/main" id="{F6FB61D7-4F3A-4318-8DE4-8E2444E6E64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8486847" y="2967789"/>
            <a:ext cx="3419760" cy="3794684"/>
          </a:xfrm>
          <a:prstGeom prst="rect">
            <a:avLst/>
          </a:prstGeom>
          <a:ln w="19050">
            <a:solidFill>
              <a:srgbClr val="0070C0"/>
            </a:solidFill>
          </a:ln>
        </p:spPr>
      </p:pic>
    </p:spTree>
    <p:extLst>
      <p:ext uri="{BB962C8B-B14F-4D97-AF65-F5344CB8AC3E}">
        <p14:creationId xmlns:p14="http://schemas.microsoft.com/office/powerpoint/2010/main" val="198724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016687" y="422571"/>
            <a:ext cx="10491689" cy="1638451"/>
            <a:chOff x="1016687" y="422571"/>
            <a:chExt cx="10491689" cy="1638451"/>
          </a:xfrm>
        </p:grpSpPr>
        <p:grpSp>
          <p:nvGrpSpPr>
            <p:cNvPr id="11" name="组合 10"/>
            <p:cNvGrpSpPr/>
            <p:nvPr/>
          </p:nvGrpSpPr>
          <p:grpSpPr>
            <a:xfrm>
              <a:off x="1016687" y="422571"/>
              <a:ext cx="10491689" cy="1638451"/>
              <a:chOff x="676404" y="1039661"/>
              <a:chExt cx="7766137" cy="3244240"/>
            </a:xfrm>
            <a:solidFill>
              <a:schemeClr val="bg1"/>
            </a:solidFill>
          </p:grpSpPr>
          <p:sp>
            <p:nvSpPr>
              <p:cNvPr id="13"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TextBox 11"/>
            <p:cNvSpPr txBox="1"/>
            <p:nvPr/>
          </p:nvSpPr>
          <p:spPr>
            <a:xfrm>
              <a:off x="1305969" y="657021"/>
              <a:ext cx="9901962" cy="1261884"/>
            </a:xfrm>
            <a:prstGeom prst="rect">
              <a:avLst/>
            </a:prstGeom>
            <a:noFill/>
          </p:spPr>
          <p:txBody>
            <a:bodyPr wrap="square" rtlCol="0">
              <a:spAutoFit/>
            </a:bodyPr>
            <a:lstStyle/>
            <a:p>
              <a:pPr algn="just"/>
              <a:r>
                <a:rPr lang="en-US" sz="3600" b="1">
                  <a:solidFill>
                    <a:srgbClr val="FF0066"/>
                  </a:solidFill>
                  <a:latin typeface="UTM Avo" panose="02040603050506020204" pitchFamily="18" charset="0"/>
                </a:rPr>
                <a:t>3. </a:t>
              </a:r>
              <a:r>
                <a:rPr lang="en-US" sz="3600" b="1">
                  <a:latin typeface="UTM Avo" panose="02040603050506020204" pitchFamily="18" charset="0"/>
                </a:rPr>
                <a:t>Trước sự thay đổi của voi em, voi anh đã nói gì</a:t>
              </a:r>
              <a:r>
                <a:rPr lang="vi-VN" sz="4000" b="1">
                  <a:latin typeface="UTM Avo" panose="02040603050506020204" pitchFamily="18" charset="0"/>
                </a:rPr>
                <a:t>?</a:t>
              </a:r>
              <a:endParaRPr lang="vi-VN" sz="3600" b="1" dirty="0">
                <a:latin typeface="UTM Avo" panose="02040603050506020204" pitchFamily="18" charset="0"/>
              </a:endParaRPr>
            </a:p>
          </p:txBody>
        </p:sp>
      </p:grpSp>
      <p:pic>
        <p:nvPicPr>
          <p:cNvPr id="15" name="Picture 14">
            <a:extLst>
              <a:ext uri="{FF2B5EF4-FFF2-40B4-BE49-F238E27FC236}">
                <a16:creationId xmlns:a16="http://schemas.microsoft.com/office/drawing/2014/main" id="{5B25579F-86DB-433C-B21E-911B8FE4BB4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300000"/>
                    </a14:imgEffect>
                  </a14:imgLayer>
                </a14:imgProps>
              </a:ext>
            </a:extLst>
          </a:blip>
          <a:stretch>
            <a:fillRect/>
          </a:stretch>
        </p:blipFill>
        <p:spPr>
          <a:xfrm>
            <a:off x="3433011" y="3138721"/>
            <a:ext cx="5964617" cy="3831574"/>
          </a:xfrm>
          <a:prstGeom prst="rect">
            <a:avLst/>
          </a:prstGeom>
          <a:ln>
            <a:noFill/>
          </a:ln>
          <a:effectLst>
            <a:softEdge rad="112500"/>
          </a:effectLst>
        </p:spPr>
      </p:pic>
      <p:grpSp>
        <p:nvGrpSpPr>
          <p:cNvPr id="16" name="Group 15"/>
          <p:cNvGrpSpPr/>
          <p:nvPr/>
        </p:nvGrpSpPr>
        <p:grpSpPr>
          <a:xfrm>
            <a:off x="0" y="1867861"/>
            <a:ext cx="4787676" cy="2541719"/>
            <a:chOff x="5731612" y="708730"/>
            <a:chExt cx="4787676" cy="3128259"/>
          </a:xfrm>
        </p:grpSpPr>
        <p:sp>
          <p:nvSpPr>
            <p:cNvPr id="17" name="Oval Callout 16"/>
            <p:cNvSpPr/>
            <p:nvPr/>
          </p:nvSpPr>
          <p:spPr>
            <a:xfrm>
              <a:off x="5731612" y="708730"/>
              <a:ext cx="4787676" cy="3128259"/>
            </a:xfrm>
            <a:prstGeom prst="wedgeEllipseCallout">
              <a:avLst>
                <a:gd name="adj1" fmla="val 38139"/>
                <a:gd name="adj2" fmla="val 6993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955694" y="1237495"/>
              <a:ext cx="4339511" cy="1931883"/>
            </a:xfrm>
            <a:prstGeom prst="rect">
              <a:avLst/>
            </a:prstGeom>
            <a:noFill/>
          </p:spPr>
          <p:txBody>
            <a:bodyPr wrap="square" rtlCol="0">
              <a:spAutoFit/>
            </a:bodyPr>
            <a:lstStyle/>
            <a:p>
              <a:pPr algn="ctr"/>
              <a:r>
                <a:rPr lang="vi-VN" sz="3200">
                  <a:latin typeface="UTM Avo" panose="02040603050506020204" pitchFamily="18" charset="0"/>
                </a:rPr>
                <a:t> </a:t>
              </a:r>
              <a:r>
                <a:rPr lang="en-US" sz="3200" b="1">
                  <a:solidFill>
                    <a:srgbClr val="0070C0"/>
                  </a:solidFill>
                  <a:latin typeface="UTM Avo" panose="02040603050506020204" pitchFamily="18" charset="0"/>
                </a:rPr>
                <a:t>Trời ơi, sao em lại thêm sừng và râu thế này? Xấu lắm!</a:t>
              </a:r>
              <a:endParaRPr lang="vi-VN" sz="2800" b="1" dirty="0">
                <a:solidFill>
                  <a:srgbClr val="0070C0"/>
                </a:solidFill>
                <a:latin typeface="UTM Avo" panose="02040603050506020204" pitchFamily="18" charset="0"/>
              </a:endParaRPr>
            </a:p>
          </p:txBody>
        </p:sp>
      </p:grpSp>
    </p:spTree>
    <p:extLst>
      <p:ext uri="{BB962C8B-B14F-4D97-AF65-F5344CB8AC3E}">
        <p14:creationId xmlns:p14="http://schemas.microsoft.com/office/powerpoint/2010/main" val="303656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right)">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42145" y="2255775"/>
            <a:ext cx="3930374" cy="3316559"/>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617895" y="4108830"/>
            <a:ext cx="3820696" cy="2654760"/>
          </a:xfrm>
          <a:prstGeom prst="rect">
            <a:avLst/>
          </a:prstGeom>
        </p:spPr>
      </p:pic>
      <p:grpSp>
        <p:nvGrpSpPr>
          <p:cNvPr id="11" name="Group 10"/>
          <p:cNvGrpSpPr/>
          <p:nvPr/>
        </p:nvGrpSpPr>
        <p:grpSpPr>
          <a:xfrm>
            <a:off x="3239420" y="663338"/>
            <a:ext cx="5460143" cy="4339650"/>
            <a:chOff x="5550192" y="1279262"/>
            <a:chExt cx="5460143" cy="4339650"/>
          </a:xfrm>
        </p:grpSpPr>
        <p:grpSp>
          <p:nvGrpSpPr>
            <p:cNvPr id="5" name="组合 6">
              <a:extLst>
                <a:ext uri="{FF2B5EF4-FFF2-40B4-BE49-F238E27FC236}">
                  <a16:creationId xmlns:a16="http://schemas.microsoft.com/office/drawing/2014/main" id="{A723C374-0BDC-4580-B12A-82EDDA88802D}"/>
                </a:ext>
              </a:extLst>
            </p:cNvPr>
            <p:cNvGrpSpPr/>
            <p:nvPr/>
          </p:nvGrpSpPr>
          <p:grpSpPr>
            <a:xfrm>
              <a:off x="5907655" y="1279262"/>
              <a:ext cx="5102680" cy="4339650"/>
              <a:chOff x="3022404" y="1083236"/>
              <a:chExt cx="5102680" cy="4339650"/>
            </a:xfrm>
          </p:grpSpPr>
          <p:sp>
            <p:nvSpPr>
              <p:cNvPr id="9" name="矩形 7">
                <a:extLst>
                  <a:ext uri="{FF2B5EF4-FFF2-40B4-BE49-F238E27FC236}">
                    <a16:creationId xmlns:a16="http://schemas.microsoft.com/office/drawing/2014/main" id="{19D864C1-3B30-4A69-9903-521CDB72BB7B}"/>
                  </a:ext>
                </a:extLst>
              </p:cNvPr>
              <p:cNvSpPr/>
              <p:nvPr/>
            </p:nvSpPr>
            <p:spPr>
              <a:xfrm>
                <a:off x="3022405" y="1083236"/>
                <a:ext cx="5102679" cy="4339650"/>
              </a:xfrm>
              <a:prstGeom prst="rect">
                <a:avLst/>
              </a:prstGeom>
            </p:spPr>
            <p:txBody>
              <a:bodyPr wrap="none">
                <a:spAutoFit/>
              </a:bodyPr>
              <a:lstStyle/>
              <a:p>
                <a:pPr lvl="0" algn="ctr"/>
                <a:r>
                  <a:rPr lang="en-US" altLang="zh-CN" sz="13800">
                    <a:ln w="219075">
                      <a:solidFill>
                        <a:schemeClr val="bg1"/>
                      </a:solidFill>
                    </a:ln>
                    <a:solidFill>
                      <a:schemeClr val="bg1"/>
                    </a:solidFill>
                    <a:effectLst>
                      <a:glow rad="228600">
                        <a:schemeClr val="accent4">
                          <a:satMod val="175000"/>
                          <a:alpha val="40000"/>
                        </a:schemeClr>
                      </a:glow>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Khởi </a:t>
                </a:r>
              </a:p>
              <a:p>
                <a:pPr lvl="0" algn="ctr"/>
                <a:r>
                  <a:rPr lang="en-US" altLang="zh-CN" sz="13800">
                    <a:ln w="219075">
                      <a:solidFill>
                        <a:schemeClr val="bg1"/>
                      </a:solidFill>
                    </a:ln>
                    <a:solidFill>
                      <a:schemeClr val="bg1"/>
                    </a:solidFill>
                    <a:effectLst>
                      <a:glow rad="228600">
                        <a:schemeClr val="accent4">
                          <a:satMod val="175000"/>
                          <a:alpha val="40000"/>
                        </a:schemeClr>
                      </a:glow>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động</a:t>
                </a:r>
                <a:endParaRPr lang="zh-CN" altLang="en-US" sz="13800" dirty="0">
                  <a:ln w="219075">
                    <a:solidFill>
                      <a:schemeClr val="bg1"/>
                    </a:solidFill>
                  </a:ln>
                  <a:solidFill>
                    <a:schemeClr val="bg1"/>
                  </a:solidFill>
                  <a:effectLst>
                    <a:glow rad="228600">
                      <a:schemeClr val="accent4">
                        <a:satMod val="175000"/>
                        <a:alpha val="40000"/>
                      </a:schemeClr>
                    </a:glow>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0" name="矩形 8">
                <a:extLst>
                  <a:ext uri="{FF2B5EF4-FFF2-40B4-BE49-F238E27FC236}">
                    <a16:creationId xmlns:a16="http://schemas.microsoft.com/office/drawing/2014/main" id="{FAF2B6DB-79A7-4319-A5DB-5FE4E3BE28E0}"/>
                  </a:ext>
                </a:extLst>
              </p:cNvPr>
              <p:cNvSpPr/>
              <p:nvPr/>
            </p:nvSpPr>
            <p:spPr>
              <a:xfrm>
                <a:off x="3022404" y="1083236"/>
                <a:ext cx="5102679" cy="4339650"/>
              </a:xfrm>
              <a:prstGeom prst="rect">
                <a:avLst/>
              </a:prstGeom>
            </p:spPr>
            <p:txBody>
              <a:bodyPr wrap="none">
                <a:spAutoFit/>
                <a:scene3d>
                  <a:camera prst="orthographicFront"/>
                  <a:lightRig rig="threePt" dir="t"/>
                </a:scene3d>
                <a:sp3d extrusionH="57150">
                  <a:bevelT h="25400" prst="softRound"/>
                </a:sp3d>
              </a:bodyPr>
              <a:lstStyle/>
              <a:p>
                <a:pPr lvl="0" algn="ctr"/>
                <a:r>
                  <a:rPr lang="en-US" altLang="zh-CN" sz="13800">
                    <a:solidFill>
                      <a:srgbClr val="00CC00"/>
                    </a:solidFill>
                    <a:latin typeface="UTM Showcard" panose="02040603050506020204" pitchFamily="18" charset="0"/>
                    <a:ea typeface="字魂27号-布丁体" panose="00000505000000000000" pitchFamily="2" charset="-122"/>
                  </a:rPr>
                  <a:t>Khởi </a:t>
                </a:r>
              </a:p>
              <a:p>
                <a:pPr lvl="0" algn="ctr"/>
                <a:r>
                  <a:rPr lang="en-US" altLang="zh-CN" sz="13800">
                    <a:solidFill>
                      <a:srgbClr val="00CC00"/>
                    </a:solidFill>
                    <a:latin typeface="UTM Showcard" panose="02040603050506020204" pitchFamily="18" charset="0"/>
                    <a:ea typeface="字魂27号-布丁体" panose="00000505000000000000" pitchFamily="2" charset="-122"/>
                  </a:rPr>
                  <a:t>động</a:t>
                </a:r>
                <a:endParaRPr lang="zh-CN" altLang="en-US" sz="13800" dirty="0">
                  <a:solidFill>
                    <a:srgbClr val="00CC00"/>
                  </a:solidFill>
                  <a:latin typeface="UTM Showcard" panose="02040603050506020204" pitchFamily="18" charset="0"/>
                  <a:ea typeface="字魂27号-布丁体" panose="00000505000000000000" pitchFamily="2" charset="-122"/>
                </a:endParaRPr>
              </a:p>
            </p:txBody>
          </p:sp>
        </p:grpSp>
        <p:grpSp>
          <p:nvGrpSpPr>
            <p:cNvPr id="6" name="组合 9">
              <a:extLst>
                <a:ext uri="{FF2B5EF4-FFF2-40B4-BE49-F238E27FC236}">
                  <a16:creationId xmlns:a16="http://schemas.microsoft.com/office/drawing/2014/main" id="{4105D389-E5E5-4877-8DCE-BE66A1659C10}"/>
                </a:ext>
              </a:extLst>
            </p:cNvPr>
            <p:cNvGrpSpPr/>
            <p:nvPr/>
          </p:nvGrpSpPr>
          <p:grpSpPr>
            <a:xfrm>
              <a:off x="5550192" y="1503083"/>
              <a:ext cx="184731" cy="1583261"/>
              <a:chOff x="3771007" y="1083236"/>
              <a:chExt cx="184731" cy="1583261"/>
            </a:xfrm>
          </p:grpSpPr>
          <p:sp>
            <p:nvSpPr>
              <p:cNvPr id="7" name="矩形 10">
                <a:extLst>
                  <a:ext uri="{FF2B5EF4-FFF2-40B4-BE49-F238E27FC236}">
                    <a16:creationId xmlns:a16="http://schemas.microsoft.com/office/drawing/2014/main" id="{1857C8A1-AFA8-4E48-843E-AB1529A0BE18}"/>
                  </a:ext>
                </a:extLst>
              </p:cNvPr>
              <p:cNvSpPr/>
              <p:nvPr/>
            </p:nvSpPr>
            <p:spPr>
              <a:xfrm>
                <a:off x="3771007" y="1083236"/>
                <a:ext cx="184731" cy="1569660"/>
              </a:xfrm>
              <a:prstGeom prst="rect">
                <a:avLst/>
              </a:prstGeom>
            </p:spPr>
            <p:txBody>
              <a:bodyPr wrap="none">
                <a:spAutoFit/>
              </a:bodyPr>
              <a:lstStyle/>
              <a:p>
                <a:pPr lvl="0"/>
                <a:endParaRPr lang="zh-CN" altLang="en-US" sz="96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8" name="矩形 11">
                <a:extLst>
                  <a:ext uri="{FF2B5EF4-FFF2-40B4-BE49-F238E27FC236}">
                    <a16:creationId xmlns:a16="http://schemas.microsoft.com/office/drawing/2014/main" id="{15ABD8C8-F5AC-46E9-911F-BB29ED868769}"/>
                  </a:ext>
                </a:extLst>
              </p:cNvPr>
              <p:cNvSpPr/>
              <p:nvPr/>
            </p:nvSpPr>
            <p:spPr>
              <a:xfrm>
                <a:off x="3771007" y="1096837"/>
                <a:ext cx="184731" cy="1569660"/>
              </a:xfrm>
              <a:prstGeom prst="rect">
                <a:avLst/>
              </a:prstGeom>
            </p:spPr>
            <p:txBody>
              <a:bodyPr wrap="none">
                <a:spAutoFit/>
              </a:bodyPr>
              <a:lstStyle/>
              <a:p>
                <a:pPr lvl="0"/>
                <a:endParaRPr lang="zh-CN" altLang="en-US" sz="96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spTree>
    <p:extLst>
      <p:ext uri="{BB962C8B-B14F-4D97-AF65-F5344CB8AC3E}">
        <p14:creationId xmlns:p14="http://schemas.microsoft.com/office/powerpoint/2010/main" val="35168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016687" y="422571"/>
            <a:ext cx="10491689" cy="1638451"/>
            <a:chOff x="1016687" y="422571"/>
            <a:chExt cx="10491689" cy="1638451"/>
          </a:xfrm>
        </p:grpSpPr>
        <p:grpSp>
          <p:nvGrpSpPr>
            <p:cNvPr id="15" name="组合 10"/>
            <p:cNvGrpSpPr/>
            <p:nvPr/>
          </p:nvGrpSpPr>
          <p:grpSpPr>
            <a:xfrm>
              <a:off x="1016687" y="422571"/>
              <a:ext cx="10491689" cy="1638451"/>
              <a:chOff x="676404" y="1039661"/>
              <a:chExt cx="7766137" cy="3244240"/>
            </a:xfrm>
            <a:solidFill>
              <a:schemeClr val="bg1"/>
            </a:solidFill>
          </p:grpSpPr>
          <p:sp>
            <p:nvSpPr>
              <p:cNvPr id="17"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TextBox 15"/>
            <p:cNvSpPr txBox="1"/>
            <p:nvPr/>
          </p:nvSpPr>
          <p:spPr>
            <a:xfrm>
              <a:off x="1507137" y="660134"/>
              <a:ext cx="9328503" cy="1323439"/>
            </a:xfrm>
            <a:prstGeom prst="rect">
              <a:avLst/>
            </a:prstGeom>
            <a:noFill/>
          </p:spPr>
          <p:txBody>
            <a:bodyPr wrap="square" rtlCol="0">
              <a:spAutoFit/>
            </a:bodyPr>
            <a:lstStyle/>
            <a:p>
              <a:pPr algn="ctr"/>
              <a:r>
                <a:rPr lang="en-US" sz="4000" b="1" dirty="0" err="1">
                  <a:latin typeface="UTM Avo" panose="02040603050506020204" pitchFamily="18" charset="0"/>
                </a:rPr>
                <a:t>Cuối</a:t>
              </a:r>
              <a:r>
                <a:rPr lang="en-US" sz="4000" b="1" dirty="0">
                  <a:latin typeface="UTM Avo" panose="02040603050506020204" pitchFamily="18" charset="0"/>
                </a:rPr>
                <a:t> </a:t>
              </a:r>
              <a:r>
                <a:rPr lang="en-US" sz="4000" b="1" dirty="0" err="1">
                  <a:latin typeface="UTM Avo" panose="02040603050506020204" pitchFamily="18" charset="0"/>
                </a:rPr>
                <a:t>cùng</a:t>
              </a:r>
              <a:r>
                <a:rPr lang="en-US" sz="4000" b="1" dirty="0">
                  <a:latin typeface="UTM Avo" panose="02040603050506020204" pitchFamily="18" charset="0"/>
                </a:rPr>
                <a:t> </a:t>
              </a:r>
              <a:r>
                <a:rPr lang="en-US" sz="4000" b="1" dirty="0" err="1">
                  <a:latin typeface="UTM Avo" panose="02040603050506020204" pitchFamily="18" charset="0"/>
                </a:rPr>
                <a:t>voi</a:t>
              </a:r>
              <a:r>
                <a:rPr lang="en-US" sz="4000" b="1" dirty="0">
                  <a:latin typeface="UTM Avo" panose="02040603050506020204" pitchFamily="18" charset="0"/>
                </a:rPr>
                <a:t> </a:t>
              </a:r>
              <a:r>
                <a:rPr lang="en-US" sz="4000" b="1" dirty="0" err="1">
                  <a:latin typeface="UTM Avo" panose="02040603050506020204" pitchFamily="18" charset="0"/>
                </a:rPr>
                <a:t>em</a:t>
              </a:r>
              <a:r>
                <a:rPr lang="en-US" sz="4000" b="1" dirty="0">
                  <a:latin typeface="UTM Avo" panose="02040603050506020204" pitchFamily="18" charset="0"/>
                </a:rPr>
                <a:t> </a:t>
              </a:r>
              <a:r>
                <a:rPr lang="en-US" sz="4000" b="1" dirty="0" err="1">
                  <a:latin typeface="UTM Avo" panose="02040603050506020204" pitchFamily="18" charset="0"/>
                </a:rPr>
                <a:t>đã</a:t>
              </a:r>
              <a:r>
                <a:rPr lang="en-US" sz="4000" b="1" dirty="0">
                  <a:latin typeface="UTM Avo" panose="02040603050506020204" pitchFamily="18" charset="0"/>
                </a:rPr>
                <a:t> </a:t>
              </a:r>
              <a:r>
                <a:rPr lang="en-US" sz="4000" b="1" dirty="0" err="1">
                  <a:latin typeface="UTM Avo" panose="02040603050506020204" pitchFamily="18" charset="0"/>
                </a:rPr>
                <a:t>làm</a:t>
              </a:r>
              <a:r>
                <a:rPr lang="en-US" sz="4000" b="1" dirty="0">
                  <a:latin typeface="UTM Avo" panose="02040603050506020204" pitchFamily="18" charset="0"/>
                </a:rPr>
                <a:t> </a:t>
              </a:r>
              <a:r>
                <a:rPr lang="en-US" sz="4000" b="1" dirty="0" err="1">
                  <a:latin typeface="UTM Avo" panose="02040603050506020204" pitchFamily="18" charset="0"/>
                </a:rPr>
                <a:t>theo</a:t>
              </a:r>
              <a:r>
                <a:rPr lang="en-US" sz="4000" b="1" dirty="0">
                  <a:latin typeface="UTM Avo" panose="02040603050506020204" pitchFamily="18" charset="0"/>
                </a:rPr>
                <a:t> </a:t>
              </a:r>
              <a:r>
                <a:rPr lang="en-US" sz="4000" b="1" dirty="0" err="1">
                  <a:latin typeface="UTM Avo" panose="02040603050506020204" pitchFamily="18" charset="0"/>
                </a:rPr>
                <a:t>lời</a:t>
              </a:r>
              <a:r>
                <a:rPr lang="en-US" sz="4000" b="1" dirty="0">
                  <a:latin typeface="UTM Avo" panose="02040603050506020204" pitchFamily="18" charset="0"/>
                </a:rPr>
                <a:t> </a:t>
              </a:r>
              <a:r>
                <a:rPr lang="en-US" sz="4000" b="1" dirty="0" err="1">
                  <a:latin typeface="UTM Avo" panose="02040603050506020204" pitchFamily="18" charset="0"/>
                </a:rPr>
                <a:t>khuyên</a:t>
              </a:r>
              <a:r>
                <a:rPr lang="en-US" sz="4000" b="1" dirty="0">
                  <a:latin typeface="UTM Avo" panose="02040603050506020204" pitchFamily="18" charset="0"/>
                </a:rPr>
                <a:t> </a:t>
              </a:r>
              <a:r>
                <a:rPr lang="en-US" sz="4000" b="1" dirty="0" err="1">
                  <a:latin typeface="UTM Avo" panose="02040603050506020204" pitchFamily="18" charset="0"/>
                </a:rPr>
                <a:t>của</a:t>
              </a:r>
              <a:r>
                <a:rPr lang="en-US" sz="4000" b="1" dirty="0">
                  <a:latin typeface="UTM Avo" panose="02040603050506020204" pitchFamily="18" charset="0"/>
                </a:rPr>
                <a:t> ai</a:t>
              </a:r>
              <a:r>
                <a:rPr lang="vi-VN" sz="4000" b="1" dirty="0">
                  <a:latin typeface="UTM Avo" panose="02040603050506020204" pitchFamily="18" charset="0"/>
                </a:rPr>
                <a:t>?</a:t>
              </a:r>
              <a:r>
                <a:rPr lang="en-US" sz="4000" b="1" dirty="0">
                  <a:latin typeface="UTM Avo" panose="02040603050506020204" pitchFamily="18" charset="0"/>
                </a:rPr>
                <a:t> </a:t>
              </a:r>
              <a:r>
                <a:rPr lang="en-US" sz="4000" b="1" dirty="0" err="1">
                  <a:latin typeface="UTM Avo" panose="02040603050506020204" pitchFamily="18" charset="0"/>
                </a:rPr>
                <a:t>Kết</a:t>
              </a:r>
              <a:r>
                <a:rPr lang="en-US" sz="4000" b="1" dirty="0">
                  <a:latin typeface="UTM Avo" panose="02040603050506020204" pitchFamily="18" charset="0"/>
                </a:rPr>
                <a:t> </a:t>
              </a:r>
              <a:r>
                <a:rPr lang="en-US" sz="4000" b="1" dirty="0" err="1">
                  <a:latin typeface="UTM Avo" panose="02040603050506020204" pitchFamily="18" charset="0"/>
                </a:rPr>
                <a:t>quả</a:t>
              </a:r>
              <a:r>
                <a:rPr lang="en-US" sz="4000" b="1" dirty="0">
                  <a:latin typeface="UTM Avo" panose="02040603050506020204" pitchFamily="18" charset="0"/>
                </a:rPr>
                <a:t> </a:t>
              </a:r>
              <a:r>
                <a:rPr lang="en-US" sz="4000" b="1" dirty="0" err="1">
                  <a:latin typeface="UTM Avo" panose="02040603050506020204" pitchFamily="18" charset="0"/>
                </a:rPr>
                <a:t>thế</a:t>
              </a:r>
              <a:r>
                <a:rPr lang="en-US" sz="4000" b="1" dirty="0">
                  <a:latin typeface="UTM Avo" panose="02040603050506020204" pitchFamily="18" charset="0"/>
                </a:rPr>
                <a:t> </a:t>
              </a:r>
              <a:r>
                <a:rPr lang="en-US" sz="4000" b="1" dirty="0" err="1">
                  <a:latin typeface="UTM Avo" panose="02040603050506020204" pitchFamily="18" charset="0"/>
                </a:rPr>
                <a:t>nào</a:t>
              </a:r>
              <a:r>
                <a:rPr lang="en-US" sz="4000" b="1" dirty="0">
                  <a:latin typeface="UTM Avo" panose="02040603050506020204" pitchFamily="18" charset="0"/>
                </a:rPr>
                <a:t>?</a:t>
              </a:r>
              <a:endParaRPr lang="vi-VN" sz="3600" b="1" dirty="0">
                <a:latin typeface="UTM Avo" panose="02040603050506020204" pitchFamily="18" charset="0"/>
              </a:endParaRPr>
            </a:p>
          </p:txBody>
        </p:sp>
      </p:grpSp>
      <p:pic>
        <p:nvPicPr>
          <p:cNvPr id="19" name="Picture 2">
            <a:extLst>
              <a:ext uri="{FF2B5EF4-FFF2-40B4-BE49-F238E27FC236}">
                <a16:creationId xmlns:a16="http://schemas.microsoft.com/office/drawing/2014/main" id="{09C44E98-5645-446C-8CDF-33077CAEB21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478009" y="91629"/>
            <a:ext cx="1103797" cy="95133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4" cstate="print">
            <a:extLst>
              <a:ext uri="{BEBA8EAE-BF5A-486C-A8C5-ECC9F3942E4B}">
                <a14:imgProps xmlns:a14="http://schemas.microsoft.com/office/drawing/2010/main">
                  <a14:imgLayer r:embed="rId5">
                    <a14:imgEffect>
                      <a14:backgroundRemoval t="0" b="90351" l="9967" r="89992"/>
                    </a14:imgEffect>
                  </a14:imgLayer>
                </a14:imgProps>
              </a:ext>
              <a:ext uri="{28A0092B-C50C-407E-A947-70E740481C1C}">
                <a14:useLocalDpi xmlns:a14="http://schemas.microsoft.com/office/drawing/2010/main" val="0"/>
              </a:ext>
            </a:extLst>
          </a:blip>
          <a:stretch>
            <a:fillRect/>
          </a:stretch>
        </p:blipFill>
        <p:spPr>
          <a:xfrm flipH="1">
            <a:off x="-1584159" y="3416225"/>
            <a:ext cx="7048256" cy="3875650"/>
          </a:xfrm>
          <a:prstGeom prst="rect">
            <a:avLst/>
          </a:prstGeom>
        </p:spPr>
      </p:pic>
      <p:grpSp>
        <p:nvGrpSpPr>
          <p:cNvPr id="7" name="Group 6"/>
          <p:cNvGrpSpPr/>
          <p:nvPr/>
        </p:nvGrpSpPr>
        <p:grpSpPr>
          <a:xfrm>
            <a:off x="3721769" y="2572050"/>
            <a:ext cx="7270287" cy="4020023"/>
            <a:chOff x="3721769" y="2572050"/>
            <a:chExt cx="7270287" cy="4020023"/>
          </a:xfrm>
        </p:grpSpPr>
        <p:pic>
          <p:nvPicPr>
            <p:cNvPr id="21" name="图片 2">
              <a:extLst>
                <a:ext uri="{FF2B5EF4-FFF2-40B4-BE49-F238E27FC236}">
                  <a16:creationId xmlns:a16="http://schemas.microsoft.com/office/drawing/2014/main" id="{078E89FD-8EBA-4F63-AECE-25AE7C1CDEBA}"/>
                </a:ext>
              </a:extLst>
            </p:cNvPr>
            <p:cNvPicPr>
              <a:picLocks noChangeAspect="1"/>
            </p:cNvPicPr>
            <p:nvPr/>
          </p:nvPicPr>
          <p:blipFill>
            <a:blip r:embed="rId6"/>
            <a:stretch>
              <a:fillRect/>
            </a:stretch>
          </p:blipFill>
          <p:spPr>
            <a:xfrm>
              <a:off x="3721769" y="2572050"/>
              <a:ext cx="7270287" cy="4020023"/>
            </a:xfrm>
            <a:prstGeom prst="rect">
              <a:avLst/>
            </a:prstGeom>
          </p:spPr>
        </p:pic>
        <p:sp>
          <p:nvSpPr>
            <p:cNvPr id="23" name="TextBox 22">
              <a:extLst>
                <a:ext uri="{FF2B5EF4-FFF2-40B4-BE49-F238E27FC236}">
                  <a16:creationId xmlns:a16="http://schemas.microsoft.com/office/drawing/2014/main" id="{78794361-FF6D-42FE-A073-E795A8CF1F02}"/>
                </a:ext>
              </a:extLst>
            </p:cNvPr>
            <p:cNvSpPr txBox="1"/>
            <p:nvPr/>
          </p:nvSpPr>
          <p:spPr>
            <a:xfrm>
              <a:off x="4545476" y="3304788"/>
              <a:ext cx="5622871" cy="2862322"/>
            </a:xfrm>
            <a:prstGeom prst="rect">
              <a:avLst/>
            </a:prstGeom>
            <a:noFill/>
          </p:spPr>
          <p:txBody>
            <a:bodyPr wrap="square" rtlCol="0">
              <a:spAutoFit/>
            </a:bodyPr>
            <a:lstStyle/>
            <a:p>
              <a:pPr algn="just"/>
              <a:r>
                <a:rPr lang="vi-VN" sz="3600" b="1" dirty="0">
                  <a:solidFill>
                    <a:srgbClr val="FF0000"/>
                  </a:solidFill>
                  <a:latin typeface="UTM Avo" panose="02040603050506020204" pitchFamily="18" charset="0"/>
                  <a:sym typeface="Wingdings" panose="05000000000000000000" pitchFamily="2" charset="2"/>
                </a:rPr>
                <a:t> </a:t>
              </a:r>
              <a:r>
                <a:rPr lang="vi-VN" sz="3600" b="1" dirty="0">
                  <a:solidFill>
                    <a:srgbClr val="0070C0"/>
                  </a:solidFill>
                  <a:latin typeface="UTM Avo" panose="02040603050506020204" pitchFamily="18" charset="0"/>
                </a:rPr>
                <a:t>Cuối cùng, voi em đã làm theo lời khuyên của voi anh. Sau khi bỏ sừng và râu đi, voi em thấy mình xinh đẹp hẳn lên.</a:t>
              </a:r>
            </a:p>
          </p:txBody>
        </p:sp>
      </p:grpSp>
    </p:spTree>
    <p:extLst>
      <p:ext uri="{BB962C8B-B14F-4D97-AF65-F5344CB8AC3E}">
        <p14:creationId xmlns:p14="http://schemas.microsoft.com/office/powerpoint/2010/main" val="362138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 presetClass="entr" presetSubtype="8"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500" fill="hold"/>
                                        <p:tgtEl>
                                          <p:spTgt spid="19"/>
                                        </p:tgtEl>
                                        <p:attrNameLst>
                                          <p:attrName>ppt_x</p:attrName>
                                        </p:attrNameLst>
                                      </p:cBhvr>
                                      <p:tavLst>
                                        <p:tav tm="0">
                                          <p:val>
                                            <p:strVal val="0-#ppt_w/2"/>
                                          </p:val>
                                        </p:tav>
                                        <p:tav tm="100000">
                                          <p:val>
                                            <p:strVal val="#ppt_x"/>
                                          </p:val>
                                        </p:tav>
                                      </p:tavLst>
                                    </p:anim>
                                    <p:anim calcmode="lin" valueType="num">
                                      <p:cBhvr additive="base">
                                        <p:cTn id="11"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1" y="1881738"/>
            <a:ext cx="3914274" cy="5088557"/>
          </a:xfrm>
          <a:prstGeom prst="rect">
            <a:avLst/>
          </a:prstGeom>
        </p:spPr>
      </p:pic>
      <p:sp>
        <p:nvSpPr>
          <p:cNvPr id="3" name="Rounded Rectangular Callout 2"/>
          <p:cNvSpPr/>
          <p:nvPr/>
        </p:nvSpPr>
        <p:spPr>
          <a:xfrm>
            <a:off x="2470289" y="167823"/>
            <a:ext cx="9561290" cy="211755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561346" y="363061"/>
            <a:ext cx="7054837" cy="1569660"/>
          </a:xfrm>
          <a:prstGeom prst="rect">
            <a:avLst/>
          </a:prstGeom>
          <a:noFill/>
        </p:spPr>
        <p:txBody>
          <a:bodyPr wrap="square" rtlCol="0">
            <a:spAutoFit/>
          </a:bodyPr>
          <a:lstStyle/>
          <a:p>
            <a:pPr algn="ctr"/>
            <a:r>
              <a:rPr lang="en-US" sz="4800" b="1" dirty="0">
                <a:solidFill>
                  <a:srgbClr val="FF0066"/>
                </a:solidFill>
                <a:latin typeface="UTM Avo" panose="02040603050506020204" pitchFamily="18" charset="0"/>
              </a:rPr>
              <a:t>4.</a:t>
            </a:r>
            <a:r>
              <a:rPr lang="en-US" sz="4800" b="1" dirty="0">
                <a:latin typeface="UTM Avo" panose="02040603050506020204" pitchFamily="18" charset="0"/>
              </a:rPr>
              <a:t> </a:t>
            </a:r>
            <a:r>
              <a:rPr lang="en-US" sz="4800" b="1" dirty="0" err="1">
                <a:latin typeface="UTM Avo" panose="02040603050506020204" pitchFamily="18" charset="0"/>
              </a:rPr>
              <a:t>Em</a:t>
            </a:r>
            <a:r>
              <a:rPr lang="en-US" sz="4800" b="1" dirty="0">
                <a:latin typeface="UTM Avo" panose="02040603050506020204" pitchFamily="18" charset="0"/>
              </a:rPr>
              <a:t> </a:t>
            </a:r>
            <a:r>
              <a:rPr lang="en-US" sz="4800" b="1" dirty="0" err="1">
                <a:latin typeface="UTM Avo" panose="02040603050506020204" pitchFamily="18" charset="0"/>
              </a:rPr>
              <a:t>học</a:t>
            </a:r>
            <a:r>
              <a:rPr lang="en-US" sz="4800" b="1" dirty="0">
                <a:latin typeface="UTM Avo" panose="02040603050506020204" pitchFamily="18" charset="0"/>
              </a:rPr>
              <a:t> </a:t>
            </a:r>
            <a:r>
              <a:rPr lang="en-US" sz="4800" b="1" dirty="0" err="1">
                <a:latin typeface="UTM Avo" panose="02040603050506020204" pitchFamily="18" charset="0"/>
              </a:rPr>
              <a:t>được</a:t>
            </a:r>
            <a:r>
              <a:rPr lang="en-US" sz="4800" b="1" dirty="0">
                <a:latin typeface="UTM Avo" panose="02040603050506020204" pitchFamily="18" charset="0"/>
              </a:rPr>
              <a:t> </a:t>
            </a:r>
            <a:r>
              <a:rPr lang="en-US" sz="4800" b="1" dirty="0" err="1">
                <a:latin typeface="UTM Avo" panose="02040603050506020204" pitchFamily="18" charset="0"/>
              </a:rPr>
              <a:t>điều</a:t>
            </a:r>
            <a:r>
              <a:rPr lang="en-US" sz="4800" b="1" dirty="0">
                <a:latin typeface="UTM Avo" panose="02040603050506020204" pitchFamily="18" charset="0"/>
              </a:rPr>
              <a:t> </a:t>
            </a:r>
            <a:r>
              <a:rPr lang="en-US" sz="4800" b="1" dirty="0" err="1">
                <a:latin typeface="UTM Avo" panose="02040603050506020204" pitchFamily="18" charset="0"/>
              </a:rPr>
              <a:t>gì</a:t>
            </a:r>
            <a:r>
              <a:rPr lang="en-US" sz="4800" b="1" dirty="0">
                <a:latin typeface="UTM Avo" panose="02040603050506020204" pitchFamily="18" charset="0"/>
              </a:rPr>
              <a:t> </a:t>
            </a:r>
            <a:r>
              <a:rPr lang="en-US" sz="4800" b="1" dirty="0" err="1">
                <a:latin typeface="UTM Avo" panose="02040603050506020204" pitchFamily="18" charset="0"/>
              </a:rPr>
              <a:t>từ</a:t>
            </a:r>
            <a:r>
              <a:rPr lang="en-US" sz="4800" b="1" dirty="0">
                <a:latin typeface="UTM Avo" panose="02040603050506020204" pitchFamily="18" charset="0"/>
              </a:rPr>
              <a:t> </a:t>
            </a:r>
            <a:r>
              <a:rPr lang="en-US" sz="4800" b="1" dirty="0" err="1">
                <a:latin typeface="UTM Avo" panose="02040603050506020204" pitchFamily="18" charset="0"/>
              </a:rPr>
              <a:t>câu</a:t>
            </a:r>
            <a:r>
              <a:rPr lang="en-US" sz="4800" b="1" dirty="0">
                <a:latin typeface="UTM Avo" panose="02040603050506020204" pitchFamily="18" charset="0"/>
              </a:rPr>
              <a:t> </a:t>
            </a:r>
            <a:r>
              <a:rPr lang="en-US" sz="4800" b="1" dirty="0" err="1">
                <a:latin typeface="UTM Avo" panose="02040603050506020204" pitchFamily="18" charset="0"/>
              </a:rPr>
              <a:t>chuyện</a:t>
            </a:r>
            <a:r>
              <a:rPr lang="en-US" sz="4800" b="1" dirty="0">
                <a:latin typeface="UTM Avo" panose="02040603050506020204" pitchFamily="18" charset="0"/>
              </a:rPr>
              <a:t> </a:t>
            </a:r>
            <a:r>
              <a:rPr lang="en-US" sz="4800" b="1" dirty="0" err="1">
                <a:latin typeface="UTM Avo" panose="02040603050506020204" pitchFamily="18" charset="0"/>
              </a:rPr>
              <a:t>của</a:t>
            </a:r>
            <a:r>
              <a:rPr lang="en-US" sz="4800" b="1" dirty="0">
                <a:latin typeface="UTM Avo" panose="02040603050506020204" pitchFamily="18" charset="0"/>
              </a:rPr>
              <a:t> </a:t>
            </a:r>
            <a:r>
              <a:rPr lang="en-US" sz="4800" b="1" dirty="0" err="1">
                <a:latin typeface="UTM Avo" panose="02040603050506020204" pitchFamily="18" charset="0"/>
              </a:rPr>
              <a:t>voi</a:t>
            </a:r>
            <a:r>
              <a:rPr lang="en-US" sz="4800" b="1" dirty="0">
                <a:latin typeface="UTM Avo" panose="02040603050506020204" pitchFamily="18" charset="0"/>
              </a:rPr>
              <a:t> </a:t>
            </a:r>
            <a:r>
              <a:rPr lang="en-US" sz="4800" b="1" dirty="0" err="1">
                <a:latin typeface="UTM Avo" panose="02040603050506020204" pitchFamily="18" charset="0"/>
              </a:rPr>
              <a:t>em</a:t>
            </a:r>
            <a:r>
              <a:rPr lang="en-US" sz="4800" b="1" dirty="0">
                <a:latin typeface="UTM Avo" panose="02040603050506020204" pitchFamily="18" charset="0"/>
              </a:rPr>
              <a:t>?</a:t>
            </a:r>
            <a:endParaRPr lang="vi-VN" sz="4400" b="1" dirty="0">
              <a:latin typeface="UTM Avo" panose="02040603050506020204" pitchFamily="18" charset="0"/>
            </a:endParaRPr>
          </a:p>
        </p:txBody>
      </p:sp>
      <p:grpSp>
        <p:nvGrpSpPr>
          <p:cNvPr id="9" name="Group 8"/>
          <p:cNvGrpSpPr/>
          <p:nvPr/>
        </p:nvGrpSpPr>
        <p:grpSpPr>
          <a:xfrm>
            <a:off x="3561347" y="1226601"/>
            <a:ext cx="8470232" cy="6179526"/>
            <a:chOff x="3561347" y="1318740"/>
            <a:chExt cx="8470232" cy="6179526"/>
          </a:xfrm>
        </p:grpSpPr>
        <p:pic>
          <p:nvPicPr>
            <p:cNvPr id="8" name="Picture 8" descr="C:\Users\Administrator\Desktop\468678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1347" y="1318740"/>
              <a:ext cx="8470232" cy="61795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22231" y="3675018"/>
              <a:ext cx="5245768" cy="2554545"/>
            </a:xfrm>
            <a:prstGeom prst="rect">
              <a:avLst/>
            </a:prstGeom>
            <a:solidFill>
              <a:schemeClr val="bg1"/>
            </a:solidFill>
          </p:spPr>
          <p:txBody>
            <a:bodyPr wrap="square" rtlCol="0">
              <a:spAutoFit/>
            </a:bodyPr>
            <a:lstStyle/>
            <a:p>
              <a:pPr algn="ctr"/>
              <a:r>
                <a:rPr lang="vi-VN" sz="4000" b="1">
                  <a:solidFill>
                    <a:srgbClr val="FF0066"/>
                  </a:solidFill>
                  <a:latin typeface="UTM Avo" panose="02040603050506020204" pitchFamily="18" charset="0"/>
                  <a:sym typeface="Wingdings" panose="05000000000000000000" pitchFamily="2" charset="2"/>
                </a:rPr>
                <a:t>Mình chỉ xinh đẹp khi là chính mình. Hãy tự tin vào vẻ đẹp của bản thân.</a:t>
              </a:r>
              <a:endParaRPr lang="vi-VN" sz="4000" b="1" dirty="0">
                <a:solidFill>
                  <a:srgbClr val="FF0066"/>
                </a:solidFill>
                <a:latin typeface="UTM Avo" panose="02040603050506020204" pitchFamily="18" charset="0"/>
              </a:endParaRPr>
            </a:p>
          </p:txBody>
        </p:sp>
      </p:grpSp>
    </p:spTree>
    <p:extLst>
      <p:ext uri="{BB962C8B-B14F-4D97-AF65-F5344CB8AC3E}">
        <p14:creationId xmlns:p14="http://schemas.microsoft.com/office/powerpoint/2010/main" val="317139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
        <p:nvSpPr>
          <p:cNvPr id="4" name="TextBox 3">
            <a:extLst>
              <a:ext uri="{FF2B5EF4-FFF2-40B4-BE49-F238E27FC236}">
                <a16:creationId xmlns:a16="http://schemas.microsoft.com/office/drawing/2014/main" id="{A33A047A-B991-455D-A476-7409E5290ADB}"/>
              </a:ext>
            </a:extLst>
          </p:cNvPr>
          <p:cNvSpPr txBox="1"/>
          <p:nvPr/>
        </p:nvSpPr>
        <p:spPr>
          <a:xfrm>
            <a:off x="693960" y="25810"/>
            <a:ext cx="3509072" cy="738664"/>
          </a:xfrm>
          <a:prstGeom prst="rect">
            <a:avLst/>
          </a:prstGeom>
          <a:noFill/>
        </p:spPr>
        <p:txBody>
          <a:bodyPr wrap="square" rtlCol="0">
            <a:spAutoFit/>
          </a:bodyPr>
          <a:lstStyle/>
          <a:p>
            <a:pPr algn="ctr">
              <a:lnSpc>
                <a:spcPct val="150000"/>
              </a:lnSpc>
            </a:pPr>
            <a:r>
              <a:rPr lang="en-US" sz="2800" b="1">
                <a:solidFill>
                  <a:srgbClr val="17479D"/>
                </a:solidFill>
                <a:latin typeface="UTM Avo" panose="02040603050506020204" pitchFamily="18" charset="0"/>
              </a:rPr>
              <a:t>LUYỆN </a:t>
            </a:r>
            <a:r>
              <a:rPr lang="vi-VN" sz="2800" b="1">
                <a:solidFill>
                  <a:srgbClr val="17479D"/>
                </a:solidFill>
                <a:latin typeface="UTM Avo" panose="02040603050506020204" pitchFamily="18" charset="0"/>
              </a:rPr>
              <a:t>ĐỌC</a:t>
            </a:r>
            <a:r>
              <a:rPr lang="en-US" sz="2800" b="1">
                <a:solidFill>
                  <a:srgbClr val="17479D"/>
                </a:solidFill>
                <a:latin typeface="UTM Avo" panose="02040603050506020204" pitchFamily="18" charset="0"/>
              </a:rPr>
              <a:t>  LẠI</a:t>
            </a:r>
            <a:endParaRPr lang="en-US" sz="2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B7BFEFE6-D796-4811-96B0-9A67502400AC}"/>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sp>
        <p:nvSpPr>
          <p:cNvPr id="6" name="TextBox 5">
            <a:extLst>
              <a:ext uri="{FF2B5EF4-FFF2-40B4-BE49-F238E27FC236}">
                <a16:creationId xmlns:a16="http://schemas.microsoft.com/office/drawing/2014/main" id="{FC287A80-E0E2-4B55-8CBB-C0976D12BD6F}"/>
              </a:ext>
            </a:extLst>
          </p:cNvPr>
          <p:cNvSpPr txBox="1"/>
          <p:nvPr/>
        </p:nvSpPr>
        <p:spPr>
          <a:xfrm>
            <a:off x="3069666" y="71161"/>
            <a:ext cx="6578131" cy="654731"/>
          </a:xfrm>
          <a:prstGeom prst="rect">
            <a:avLst/>
          </a:prstGeom>
          <a:noFill/>
        </p:spPr>
        <p:txBody>
          <a:bodyPr wrap="square" rtlCol="0">
            <a:spAutoFit/>
          </a:bodyPr>
          <a:lstStyle/>
          <a:p>
            <a:pPr algn="ctr">
              <a:lnSpc>
                <a:spcPct val="150000"/>
              </a:lnSpc>
            </a:pPr>
            <a:r>
              <a:rPr lang="vi-VN" sz="2800" b="1" dirty="0">
                <a:solidFill>
                  <a:srgbClr val="FF9900"/>
                </a:solidFill>
                <a:latin typeface="UTM Avo" panose="02040603050506020204" pitchFamily="18" charset="0"/>
              </a:rPr>
              <a:t>Em có xinh không?</a:t>
            </a:r>
            <a:endParaRPr lang="en-US" sz="2800" b="1" dirty="0">
              <a:solidFill>
                <a:srgbClr val="FF9900"/>
              </a:solidFill>
              <a:latin typeface="UTM Avo" panose="02040603050506020204" pitchFamily="18" charset="0"/>
            </a:endParaRPr>
          </a:p>
        </p:txBody>
      </p:sp>
      <p:sp>
        <p:nvSpPr>
          <p:cNvPr id="7" name="TextBox 6">
            <a:extLst>
              <a:ext uri="{FF2B5EF4-FFF2-40B4-BE49-F238E27FC236}">
                <a16:creationId xmlns:a16="http://schemas.microsoft.com/office/drawing/2014/main" id="{C70B1CBA-9307-4C83-B537-F2B5BB1C01B7}"/>
              </a:ext>
            </a:extLst>
          </p:cNvPr>
          <p:cNvSpPr txBox="1"/>
          <p:nvPr/>
        </p:nvSpPr>
        <p:spPr>
          <a:xfrm>
            <a:off x="169817" y="692997"/>
            <a:ext cx="11861074" cy="6157198"/>
          </a:xfrm>
          <a:prstGeom prst="rect">
            <a:avLst/>
          </a:prstGeom>
          <a:noFill/>
        </p:spPr>
        <p:txBody>
          <a:bodyPr wrap="square" rtlCol="0">
            <a:spAutoFit/>
          </a:bodyPr>
          <a:lstStyle/>
          <a:p>
            <a:pPr algn="just">
              <a:lnSpc>
                <a:spcPct val="110000"/>
              </a:lnSpc>
            </a:pPr>
            <a:r>
              <a:rPr lang="vi-VN" sz="2000" b="1" dirty="0">
                <a:solidFill>
                  <a:schemeClr val="accent6">
                    <a:lumMod val="50000"/>
                  </a:schemeClr>
                </a:solidFill>
                <a:latin typeface="UTM Avo" panose="02040603050506020204" pitchFamily="18" charset="0"/>
              </a:rPr>
              <a:t>      Voi em thích mặc đẹp và thích được khen xinh. Ở nhà, voi em luôn hỏi anh: “Em có xinh không?”. Voi anh bao giờ cũng khen: “Em xinh lắm!”</a:t>
            </a:r>
          </a:p>
          <a:p>
            <a:pPr algn="just">
              <a:lnSpc>
                <a:spcPct val="110000"/>
              </a:lnSpc>
            </a:pPr>
            <a:r>
              <a:rPr lang="vi-VN" sz="2000" b="1" dirty="0">
                <a:solidFill>
                  <a:schemeClr val="accent6">
                    <a:lumMod val="50000"/>
                  </a:schemeClr>
                </a:solidFill>
                <a:latin typeface="UTM Avo" panose="02040603050506020204" pitchFamily="18" charset="0"/>
              </a:rPr>
              <a:t>      Một hôm, gặp hươu, voi em hỏi:</a:t>
            </a:r>
          </a:p>
          <a:p>
            <a:pPr algn="just">
              <a:lnSpc>
                <a:spcPct val="110000"/>
              </a:lnSpc>
            </a:pPr>
            <a:r>
              <a:rPr lang="vi-VN" sz="2000" b="1" dirty="0">
                <a:solidFill>
                  <a:schemeClr val="accent6">
                    <a:lumMod val="50000"/>
                  </a:schemeClr>
                </a:solidFill>
                <a:latin typeface="UTM Avo" panose="02040603050506020204" pitchFamily="18" charset="0"/>
              </a:rPr>
              <a:t>      - Em có xinh không?</a:t>
            </a:r>
          </a:p>
          <a:p>
            <a:pPr algn="just">
              <a:lnSpc>
                <a:spcPct val="110000"/>
              </a:lnSpc>
            </a:pPr>
            <a:r>
              <a:rPr lang="vi-VN" sz="2000" b="1" dirty="0">
                <a:solidFill>
                  <a:schemeClr val="accent6">
                    <a:lumMod val="50000"/>
                  </a:schemeClr>
                </a:solidFill>
                <a:latin typeface="UTM Avo" panose="02040603050506020204" pitchFamily="18" charset="0"/>
              </a:rPr>
              <a:t>      Hươu ngắm voi rồi lắc đầu:</a:t>
            </a:r>
          </a:p>
          <a:p>
            <a:pPr algn="just">
              <a:lnSpc>
                <a:spcPct val="110000"/>
              </a:lnSpc>
            </a:pPr>
            <a:r>
              <a:rPr lang="vi-VN" sz="2000" b="1" dirty="0">
                <a:solidFill>
                  <a:schemeClr val="accent6">
                    <a:lumMod val="50000"/>
                  </a:schemeClr>
                </a:solidFill>
                <a:latin typeface="UTM Avo" panose="02040603050506020204" pitchFamily="18" charset="0"/>
              </a:rPr>
              <a:t>      - Chưa xinh lắm vì em không có đôi sừng giống anh.</a:t>
            </a:r>
          </a:p>
          <a:p>
            <a:pPr algn="just">
              <a:lnSpc>
                <a:spcPct val="110000"/>
              </a:lnSpc>
            </a:pPr>
            <a:r>
              <a:rPr lang="vi-VN" sz="2000" b="1" dirty="0">
                <a:solidFill>
                  <a:schemeClr val="accent6">
                    <a:lumMod val="50000"/>
                  </a:schemeClr>
                </a:solidFill>
                <a:latin typeface="UTM Avo" panose="02040603050506020204" pitchFamily="18" charset="0"/>
              </a:rPr>
              <a:t>      Nghe vậy, voi nhặt vài cành cây khô, gài lên đầu rồi đi tiếp.</a:t>
            </a:r>
          </a:p>
          <a:p>
            <a:pPr algn="just">
              <a:lnSpc>
                <a:spcPct val="110000"/>
              </a:lnSpc>
            </a:pPr>
            <a:r>
              <a:rPr lang="vi-VN" sz="2000" b="1" dirty="0">
                <a:solidFill>
                  <a:schemeClr val="accent6">
                    <a:lumMod val="50000"/>
                  </a:schemeClr>
                </a:solidFill>
                <a:latin typeface="UTM Avo" panose="02040603050506020204" pitchFamily="18" charset="0"/>
              </a:rPr>
              <a:t>      Gặp dê, voi hỏi:</a:t>
            </a:r>
          </a:p>
          <a:p>
            <a:pPr algn="just">
              <a:lnSpc>
                <a:spcPct val="110000"/>
              </a:lnSpc>
            </a:pPr>
            <a:r>
              <a:rPr lang="vi-VN" sz="2000" b="1" dirty="0">
                <a:solidFill>
                  <a:schemeClr val="accent6">
                    <a:lumMod val="50000"/>
                  </a:schemeClr>
                </a:solidFill>
                <a:latin typeface="UTM Avo" panose="02040603050506020204" pitchFamily="18" charset="0"/>
              </a:rPr>
              <a:t>      - Em có xinh không?</a:t>
            </a:r>
          </a:p>
          <a:p>
            <a:pPr algn="just">
              <a:lnSpc>
                <a:spcPct val="110000"/>
              </a:lnSpc>
            </a:pPr>
            <a:r>
              <a:rPr lang="vi-VN" sz="2000" b="1" dirty="0">
                <a:solidFill>
                  <a:schemeClr val="accent6">
                    <a:lumMod val="50000"/>
                  </a:schemeClr>
                </a:solidFill>
                <a:latin typeface="UTM Avo" panose="02040603050506020204" pitchFamily="18" charset="0"/>
              </a:rPr>
              <a:t>      - Không, vì cậu không có bộ râu giống tôi.</a:t>
            </a:r>
          </a:p>
          <a:p>
            <a:pPr algn="just">
              <a:lnSpc>
                <a:spcPct val="110000"/>
              </a:lnSpc>
            </a:pPr>
            <a:r>
              <a:rPr lang="vi-VN" sz="2000" b="1" dirty="0">
                <a:solidFill>
                  <a:schemeClr val="accent6">
                    <a:lumMod val="50000"/>
                  </a:schemeClr>
                </a:solidFill>
                <a:latin typeface="UTM Avo" panose="02040603050506020204" pitchFamily="18" charset="0"/>
              </a:rPr>
              <a:t>      Voi liền nhổ một khóm cỏ dại bên đường, gắn vào cằm rồi về nhà.</a:t>
            </a:r>
          </a:p>
          <a:p>
            <a:pPr algn="just">
              <a:lnSpc>
                <a:spcPct val="110000"/>
              </a:lnSpc>
            </a:pPr>
            <a:r>
              <a:rPr lang="vi-VN" sz="2000" b="1" dirty="0">
                <a:solidFill>
                  <a:schemeClr val="accent6">
                    <a:lumMod val="50000"/>
                  </a:schemeClr>
                </a:solidFill>
                <a:latin typeface="UTM Avo" panose="02040603050506020204" pitchFamily="18" charset="0"/>
              </a:rPr>
              <a:t>      Về nhà với đôi sừng và bộ râu giả, voi em hớn hở hỏi anh:</a:t>
            </a:r>
          </a:p>
          <a:p>
            <a:pPr algn="just">
              <a:lnSpc>
                <a:spcPct val="110000"/>
              </a:lnSpc>
            </a:pPr>
            <a:r>
              <a:rPr lang="vi-VN" sz="2000" b="1" dirty="0">
                <a:solidFill>
                  <a:schemeClr val="accent6">
                    <a:lumMod val="50000"/>
                  </a:schemeClr>
                </a:solidFill>
                <a:latin typeface="UTM Avo" panose="02040603050506020204" pitchFamily="18" charset="0"/>
              </a:rPr>
              <a:t>      - Em có xinh hơn không?</a:t>
            </a:r>
          </a:p>
          <a:p>
            <a:pPr algn="just">
              <a:lnSpc>
                <a:spcPct val="110000"/>
              </a:lnSpc>
            </a:pPr>
            <a:r>
              <a:rPr lang="vi-VN" sz="2000" b="1" dirty="0">
                <a:solidFill>
                  <a:schemeClr val="accent6">
                    <a:lumMod val="50000"/>
                  </a:schemeClr>
                </a:solidFill>
                <a:latin typeface="UTM Avo" panose="02040603050506020204" pitchFamily="18" charset="0"/>
              </a:rPr>
              <a:t>      Voi anh nói:</a:t>
            </a:r>
          </a:p>
          <a:p>
            <a:pPr algn="just">
              <a:lnSpc>
                <a:spcPct val="110000"/>
              </a:lnSpc>
            </a:pPr>
            <a:r>
              <a:rPr lang="vi-VN" sz="2000" b="1" dirty="0">
                <a:solidFill>
                  <a:schemeClr val="accent6">
                    <a:lumMod val="50000"/>
                  </a:schemeClr>
                </a:solidFill>
                <a:latin typeface="UTM Avo" panose="02040603050506020204" pitchFamily="18" charset="0"/>
              </a:rPr>
              <a:t>      - Trời ơi, sao em lại thêm sừng và râu thế này? Xấu lắm!</a:t>
            </a:r>
          </a:p>
          <a:p>
            <a:pPr algn="just">
              <a:lnSpc>
                <a:spcPct val="110000"/>
              </a:lnSpc>
            </a:pPr>
            <a:r>
              <a:rPr lang="vi-VN" sz="2000" b="1" dirty="0">
                <a:solidFill>
                  <a:schemeClr val="accent6">
                    <a:lumMod val="50000"/>
                  </a:schemeClr>
                </a:solidFill>
                <a:latin typeface="UTM Avo" panose="02040603050506020204" pitchFamily="18" charset="0"/>
              </a:rPr>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2000" b="1">
                <a:solidFill>
                  <a:schemeClr val="accent6">
                    <a:lumMod val="50000"/>
                  </a:schemeClr>
                </a:solidFill>
                <a:latin typeface="UTM Avo" panose="02040603050506020204" pitchFamily="18" charset="0"/>
              </a:rPr>
              <a:t>(Theo</a:t>
            </a:r>
            <a:r>
              <a:rPr lang="en-US" sz="2000" b="1">
                <a:solidFill>
                  <a:schemeClr val="accent6">
                    <a:lumMod val="50000"/>
                  </a:schemeClr>
                </a:solidFill>
                <a:latin typeface="UTM Avo" panose="02040603050506020204" pitchFamily="18" charset="0"/>
              </a:rPr>
              <a:t> Ấu Phúc,</a:t>
            </a:r>
            <a:r>
              <a:rPr lang="vi-VN" sz="2000" b="1">
                <a:solidFill>
                  <a:schemeClr val="accent6">
                    <a:lumMod val="50000"/>
                  </a:schemeClr>
                </a:solidFill>
                <a:latin typeface="UTM Avo" panose="02040603050506020204" pitchFamily="18" charset="0"/>
              </a:rPr>
              <a:t> </a:t>
            </a:r>
            <a:r>
              <a:rPr lang="vi-VN" sz="2000" b="1" i="1" dirty="0">
                <a:solidFill>
                  <a:schemeClr val="accent6">
                    <a:lumMod val="50000"/>
                  </a:schemeClr>
                </a:solidFill>
                <a:latin typeface="UTM Avo" panose="02040603050506020204" pitchFamily="18" charset="0"/>
              </a:rPr>
              <a:t>Voi em đi tìm tự tin</a:t>
            </a:r>
            <a:r>
              <a:rPr lang="vi-VN" sz="2000" b="1" dirty="0">
                <a:solidFill>
                  <a:schemeClr val="accent6">
                    <a:lumMod val="50000"/>
                  </a:schemeClr>
                </a:solidFill>
                <a:latin typeface="UTM Avo" panose="02040603050506020204" pitchFamily="18" charset="0"/>
              </a:rPr>
              <a:t>)</a:t>
            </a:r>
            <a:endParaRPr lang="en-US" sz="2000" b="1" dirty="0">
              <a:solidFill>
                <a:schemeClr val="accent6">
                  <a:lumMod val="50000"/>
                </a:schemeClr>
              </a:solidFill>
              <a:latin typeface="UTM Avo" panose="02040603050506020204" pitchFamily="18" charset="0"/>
            </a:endParaRPr>
          </a:p>
        </p:txBody>
      </p:sp>
    </p:spTree>
    <p:extLst>
      <p:ext uri="{BB962C8B-B14F-4D97-AF65-F5344CB8AC3E}">
        <p14:creationId xmlns:p14="http://schemas.microsoft.com/office/powerpoint/2010/main" val="271865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2727158" y="1406785"/>
            <a:ext cx="8093128" cy="4475003"/>
          </a:xfrm>
          <a:prstGeom prst="rect">
            <a:avLst/>
          </a:prstGeom>
        </p:spPr>
      </p:pic>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42145" y="2255775"/>
            <a:ext cx="3930374" cy="3316559"/>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617895" y="4108830"/>
            <a:ext cx="3820696" cy="2654760"/>
          </a:xfrm>
          <a:prstGeom prst="rect">
            <a:avLst/>
          </a:prstGeom>
        </p:spPr>
      </p:pic>
      <p:sp>
        <p:nvSpPr>
          <p:cNvPr id="12" name="Google Shape;1910;p31">
            <a:extLst>
              <a:ext uri="{FF2B5EF4-FFF2-40B4-BE49-F238E27FC236}">
                <a16:creationId xmlns:a16="http://schemas.microsoft.com/office/drawing/2014/main" id="{B4486D36-6C53-75D6-BF08-C59D05FCF23A}"/>
              </a:ext>
            </a:extLst>
          </p:cNvPr>
          <p:cNvSpPr txBox="1">
            <a:spLocks/>
          </p:cNvSpPr>
          <p:nvPr/>
        </p:nvSpPr>
        <p:spPr>
          <a:xfrm>
            <a:off x="3582794" y="2255775"/>
            <a:ext cx="4386828" cy="1056800"/>
          </a:xfrm>
          <a:prstGeom prst="rect">
            <a:avLst/>
          </a:prstGeom>
          <a:noFill/>
          <a:ln>
            <a:noFill/>
          </a:ln>
        </p:spPr>
        <p:txBody>
          <a:bodyPr spcFirstLastPara="1" wrap="square" lIns="121900" tIns="121900" rIns="121900" bIns="121900"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defTabSz="1219170">
              <a:buClr>
                <a:srgbClr val="FFFFFF"/>
              </a:buClr>
            </a:pPr>
            <a:r>
              <a:rPr lang="en-US" sz="9600" kern="0">
                <a:ln>
                  <a:solidFill>
                    <a:srgbClr val="FFCCA9">
                      <a:lumMod val="10000"/>
                    </a:srgbClr>
                  </a:solidFill>
                </a:ln>
                <a:solidFill>
                  <a:srgbClr val="FFFF00"/>
                </a:solidFill>
                <a:effectLst>
                  <a:glow rad="101600">
                    <a:srgbClr val="EC9684">
                      <a:lumMod val="60000"/>
                      <a:lumOff val="40000"/>
                      <a:alpha val="60000"/>
                    </a:srgbClr>
                  </a:glow>
                </a:effectLst>
                <a:latin typeface="SVN-Poky's" panose="020B0606040200020203" pitchFamily="34" charset="0"/>
              </a:rPr>
              <a:t>L</a:t>
            </a:r>
            <a:r>
              <a:rPr lang="en-US" sz="9600" kern="0">
                <a:ln>
                  <a:solidFill>
                    <a:srgbClr val="FFCCA9">
                      <a:lumMod val="10000"/>
                    </a:srgbClr>
                  </a:solidFill>
                </a:ln>
                <a:solidFill>
                  <a:srgbClr val="FF3300"/>
                </a:solidFill>
                <a:effectLst>
                  <a:glow rad="101600">
                    <a:srgbClr val="EC9684">
                      <a:lumMod val="60000"/>
                      <a:lumOff val="40000"/>
                      <a:alpha val="60000"/>
                    </a:srgbClr>
                  </a:glow>
                </a:effectLst>
                <a:latin typeface="SVN-Poky's" panose="020B0606040200020203" pitchFamily="34" charset="0"/>
              </a:rPr>
              <a:t>u</a:t>
            </a:r>
            <a:r>
              <a:rPr lang="en-US" sz="9600" kern="0">
                <a:ln>
                  <a:solidFill>
                    <a:srgbClr val="FFCCA9">
                      <a:lumMod val="10000"/>
                    </a:srgbClr>
                  </a:solidFill>
                </a:ln>
                <a:solidFill>
                  <a:srgbClr val="7030A0"/>
                </a:solidFill>
                <a:effectLst>
                  <a:glow rad="101600">
                    <a:srgbClr val="EC9684">
                      <a:lumMod val="60000"/>
                      <a:lumOff val="40000"/>
                      <a:alpha val="60000"/>
                    </a:srgbClr>
                  </a:glow>
                </a:effectLst>
                <a:latin typeface="SVN-Poky's" panose="020B0606040200020203" pitchFamily="34" charset="0"/>
              </a:rPr>
              <a:t>y</a:t>
            </a:r>
            <a:r>
              <a:rPr lang="en-US" sz="9600" kern="0">
                <a:ln>
                  <a:solidFill>
                    <a:srgbClr val="FFCCA9">
                      <a:lumMod val="10000"/>
                    </a:srgbClr>
                  </a:solidFill>
                </a:ln>
                <a:solidFill>
                  <a:srgbClr val="00CC00"/>
                </a:solidFill>
                <a:effectLst>
                  <a:glow rad="101600">
                    <a:srgbClr val="EC9684">
                      <a:lumMod val="60000"/>
                      <a:lumOff val="40000"/>
                      <a:alpha val="60000"/>
                    </a:srgbClr>
                  </a:glow>
                </a:effectLst>
                <a:latin typeface="SVN-Poky's" panose="020B0606040200020203" pitchFamily="34" charset="0"/>
              </a:rPr>
              <a:t>ệ</a:t>
            </a:r>
            <a:r>
              <a:rPr lang="en-US" sz="9600" kern="0">
                <a:ln>
                  <a:solidFill>
                    <a:srgbClr val="FFCCA9">
                      <a:lumMod val="10000"/>
                    </a:srgbClr>
                  </a:solidFill>
                </a:ln>
                <a:solidFill>
                  <a:srgbClr val="FF3300"/>
                </a:solidFill>
                <a:effectLst>
                  <a:glow rad="101600">
                    <a:srgbClr val="EC9684">
                      <a:lumMod val="60000"/>
                      <a:lumOff val="40000"/>
                      <a:alpha val="60000"/>
                    </a:srgbClr>
                  </a:glow>
                </a:effectLst>
                <a:latin typeface="SVN-Poky's" panose="020B0606040200020203" pitchFamily="34" charset="0"/>
              </a:rPr>
              <a:t>n</a:t>
            </a:r>
            <a:endParaRPr lang="en-US" sz="9600" kern="0">
              <a:ln>
                <a:solidFill>
                  <a:srgbClr val="FFCCA9">
                    <a:lumMod val="10000"/>
                  </a:srgbClr>
                </a:solidFill>
              </a:ln>
              <a:solidFill>
                <a:srgbClr val="00B0F0"/>
              </a:solidFill>
              <a:effectLst>
                <a:glow rad="101600">
                  <a:srgbClr val="EC9684">
                    <a:lumMod val="60000"/>
                    <a:lumOff val="40000"/>
                    <a:alpha val="60000"/>
                  </a:srgbClr>
                </a:glow>
              </a:effectLst>
              <a:latin typeface="SVN-Poky's" panose="020B0606040200020203" pitchFamily="34" charset="0"/>
            </a:endParaRPr>
          </a:p>
        </p:txBody>
      </p:sp>
      <p:sp>
        <p:nvSpPr>
          <p:cNvPr id="4" name="TextBox 3"/>
          <p:cNvSpPr txBox="1"/>
          <p:nvPr/>
        </p:nvSpPr>
        <p:spPr>
          <a:xfrm>
            <a:off x="6377233" y="3644286"/>
            <a:ext cx="3184778" cy="1569660"/>
          </a:xfrm>
          <a:prstGeom prst="rect">
            <a:avLst/>
          </a:prstGeom>
          <a:noFill/>
        </p:spPr>
        <p:txBody>
          <a:bodyPr wrap="square" rtlCol="0">
            <a:spAutoFit/>
          </a:bodyPr>
          <a:lstStyle/>
          <a:p>
            <a:r>
              <a:rPr lang="en-US" sz="9600" kern="0">
                <a:ln>
                  <a:solidFill>
                    <a:srgbClr val="FFCCA9">
                      <a:lumMod val="10000"/>
                    </a:srgbClr>
                  </a:solidFill>
                </a:ln>
                <a:solidFill>
                  <a:srgbClr val="00CC00"/>
                </a:solidFill>
                <a:effectLst>
                  <a:glow rad="101600">
                    <a:srgbClr val="EC9684">
                      <a:lumMod val="60000"/>
                      <a:lumOff val="40000"/>
                      <a:alpha val="60000"/>
                    </a:srgbClr>
                  </a:glow>
                </a:effectLst>
                <a:latin typeface="SVN-Poky's" panose="020B0606040200020203" pitchFamily="34" charset="0"/>
              </a:rPr>
              <a:t>T</a:t>
            </a:r>
            <a:r>
              <a:rPr lang="en-US" sz="9600" kern="0">
                <a:ln>
                  <a:solidFill>
                    <a:srgbClr val="FFCCA9">
                      <a:lumMod val="10000"/>
                    </a:srgbClr>
                  </a:solidFill>
                </a:ln>
                <a:solidFill>
                  <a:srgbClr val="FF0066"/>
                </a:solidFill>
                <a:effectLst>
                  <a:glow rad="101600">
                    <a:srgbClr val="EC9684">
                      <a:lumMod val="60000"/>
                      <a:lumOff val="40000"/>
                      <a:alpha val="60000"/>
                    </a:srgbClr>
                  </a:glow>
                </a:effectLst>
                <a:latin typeface="SVN-Poky's" panose="020B0606040200020203" pitchFamily="34" charset="0"/>
              </a:rPr>
              <a:t>ậ</a:t>
            </a:r>
            <a:r>
              <a:rPr lang="en-US" sz="9600" kern="0">
                <a:ln>
                  <a:solidFill>
                    <a:srgbClr val="FFCCA9">
                      <a:lumMod val="10000"/>
                    </a:srgbClr>
                  </a:solidFill>
                </a:ln>
                <a:solidFill>
                  <a:srgbClr val="FF9900"/>
                </a:solidFill>
                <a:effectLst>
                  <a:glow rad="101600">
                    <a:srgbClr val="EC9684">
                      <a:lumMod val="60000"/>
                      <a:lumOff val="40000"/>
                      <a:alpha val="60000"/>
                    </a:srgbClr>
                  </a:glow>
                </a:effectLst>
                <a:latin typeface="SVN-Poky's" panose="020B0606040200020203" pitchFamily="34" charset="0"/>
              </a:rPr>
              <a:t>p</a:t>
            </a:r>
          </a:p>
        </p:txBody>
      </p:sp>
    </p:spTree>
    <p:extLst>
      <p:ext uri="{BB962C8B-B14F-4D97-AF65-F5344CB8AC3E}">
        <p14:creationId xmlns:p14="http://schemas.microsoft.com/office/powerpoint/2010/main" val="259476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1" presetClass="entr" presetSubtype="1"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2000"/>
                                        <p:tgtEl>
                                          <p:spTgt spid="13"/>
                                        </p:tgtEl>
                                      </p:cBhvr>
                                    </p:animEffect>
                                  </p:childTnLst>
                                </p:cTn>
                              </p:par>
                            </p:childTnLst>
                          </p:cTn>
                        </p:par>
                        <p:par>
                          <p:cTn id="18" fill="hold">
                            <p:stCondLst>
                              <p:cond delay="3000"/>
                            </p:stCondLst>
                            <p:childTnLst>
                              <p:par>
                                <p:cTn id="19" presetID="26"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80">
                                          <p:stCondLst>
                                            <p:cond delay="0"/>
                                          </p:stCondLst>
                                        </p:cTn>
                                        <p:tgtEl>
                                          <p:spTgt spid="12"/>
                                        </p:tgtEl>
                                      </p:cBhvr>
                                    </p:animEffect>
                                    <p:anim calcmode="lin" valueType="num">
                                      <p:cBhvr>
                                        <p:cTn id="2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7" dur="26">
                                          <p:stCondLst>
                                            <p:cond delay="650"/>
                                          </p:stCondLst>
                                        </p:cTn>
                                        <p:tgtEl>
                                          <p:spTgt spid="12"/>
                                        </p:tgtEl>
                                      </p:cBhvr>
                                      <p:to x="100000" y="60000"/>
                                    </p:animScale>
                                    <p:animScale>
                                      <p:cBhvr>
                                        <p:cTn id="28" dur="166" decel="50000">
                                          <p:stCondLst>
                                            <p:cond delay="676"/>
                                          </p:stCondLst>
                                        </p:cTn>
                                        <p:tgtEl>
                                          <p:spTgt spid="12"/>
                                        </p:tgtEl>
                                      </p:cBhvr>
                                      <p:to x="100000" y="100000"/>
                                    </p:animScale>
                                    <p:animScale>
                                      <p:cBhvr>
                                        <p:cTn id="29" dur="26">
                                          <p:stCondLst>
                                            <p:cond delay="1312"/>
                                          </p:stCondLst>
                                        </p:cTn>
                                        <p:tgtEl>
                                          <p:spTgt spid="12"/>
                                        </p:tgtEl>
                                      </p:cBhvr>
                                      <p:to x="100000" y="80000"/>
                                    </p:animScale>
                                    <p:animScale>
                                      <p:cBhvr>
                                        <p:cTn id="30" dur="166" decel="50000">
                                          <p:stCondLst>
                                            <p:cond delay="1338"/>
                                          </p:stCondLst>
                                        </p:cTn>
                                        <p:tgtEl>
                                          <p:spTgt spid="12"/>
                                        </p:tgtEl>
                                      </p:cBhvr>
                                      <p:to x="100000" y="100000"/>
                                    </p:animScale>
                                    <p:animScale>
                                      <p:cBhvr>
                                        <p:cTn id="31" dur="26">
                                          <p:stCondLst>
                                            <p:cond delay="1642"/>
                                          </p:stCondLst>
                                        </p:cTn>
                                        <p:tgtEl>
                                          <p:spTgt spid="12"/>
                                        </p:tgtEl>
                                      </p:cBhvr>
                                      <p:to x="100000" y="90000"/>
                                    </p:animScale>
                                    <p:animScale>
                                      <p:cBhvr>
                                        <p:cTn id="32" dur="166" decel="50000">
                                          <p:stCondLst>
                                            <p:cond delay="1668"/>
                                          </p:stCondLst>
                                        </p:cTn>
                                        <p:tgtEl>
                                          <p:spTgt spid="12"/>
                                        </p:tgtEl>
                                      </p:cBhvr>
                                      <p:to x="100000" y="100000"/>
                                    </p:animScale>
                                    <p:animScale>
                                      <p:cBhvr>
                                        <p:cTn id="33" dur="26">
                                          <p:stCondLst>
                                            <p:cond delay="1808"/>
                                          </p:stCondLst>
                                        </p:cTn>
                                        <p:tgtEl>
                                          <p:spTgt spid="12"/>
                                        </p:tgtEl>
                                      </p:cBhvr>
                                      <p:to x="100000" y="95000"/>
                                    </p:animScale>
                                    <p:animScale>
                                      <p:cBhvr>
                                        <p:cTn id="34" dur="166" decel="50000">
                                          <p:stCondLst>
                                            <p:cond delay="1834"/>
                                          </p:stCondLst>
                                        </p:cTn>
                                        <p:tgtEl>
                                          <p:spTgt spid="12"/>
                                        </p:tgtEl>
                                      </p:cBhvr>
                                      <p:to x="100000" y="100000"/>
                                    </p:animScale>
                                  </p:childTnLst>
                                </p:cTn>
                              </p:par>
                            </p:childTnLst>
                          </p:cTn>
                        </p:par>
                        <p:par>
                          <p:cTn id="35" fill="hold">
                            <p:stCondLst>
                              <p:cond delay="5000"/>
                            </p:stCondLst>
                            <p:childTnLst>
                              <p:par>
                                <p:cTn id="36" presetID="26" presetClass="entr" presetSubtype="0" fill="hold" grpId="0"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down)">
                                      <p:cBhvr>
                                        <p:cTn id="38" dur="580">
                                          <p:stCondLst>
                                            <p:cond delay="0"/>
                                          </p:stCondLst>
                                        </p:cTn>
                                        <p:tgtEl>
                                          <p:spTgt spid="4"/>
                                        </p:tgtEl>
                                      </p:cBhvr>
                                    </p:animEffect>
                                    <p:anim calcmode="lin" valueType="num">
                                      <p:cBhvr>
                                        <p:cTn id="3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4" dur="26">
                                          <p:stCondLst>
                                            <p:cond delay="650"/>
                                          </p:stCondLst>
                                        </p:cTn>
                                        <p:tgtEl>
                                          <p:spTgt spid="4"/>
                                        </p:tgtEl>
                                      </p:cBhvr>
                                      <p:to x="100000" y="60000"/>
                                    </p:animScale>
                                    <p:animScale>
                                      <p:cBhvr>
                                        <p:cTn id="45" dur="166" decel="50000">
                                          <p:stCondLst>
                                            <p:cond delay="676"/>
                                          </p:stCondLst>
                                        </p:cTn>
                                        <p:tgtEl>
                                          <p:spTgt spid="4"/>
                                        </p:tgtEl>
                                      </p:cBhvr>
                                      <p:to x="100000" y="100000"/>
                                    </p:animScale>
                                    <p:animScale>
                                      <p:cBhvr>
                                        <p:cTn id="46" dur="26">
                                          <p:stCondLst>
                                            <p:cond delay="1312"/>
                                          </p:stCondLst>
                                        </p:cTn>
                                        <p:tgtEl>
                                          <p:spTgt spid="4"/>
                                        </p:tgtEl>
                                      </p:cBhvr>
                                      <p:to x="100000" y="80000"/>
                                    </p:animScale>
                                    <p:animScale>
                                      <p:cBhvr>
                                        <p:cTn id="47" dur="166" decel="50000">
                                          <p:stCondLst>
                                            <p:cond delay="1338"/>
                                          </p:stCondLst>
                                        </p:cTn>
                                        <p:tgtEl>
                                          <p:spTgt spid="4"/>
                                        </p:tgtEl>
                                      </p:cBhvr>
                                      <p:to x="100000" y="100000"/>
                                    </p:animScale>
                                    <p:animScale>
                                      <p:cBhvr>
                                        <p:cTn id="48" dur="26">
                                          <p:stCondLst>
                                            <p:cond delay="1642"/>
                                          </p:stCondLst>
                                        </p:cTn>
                                        <p:tgtEl>
                                          <p:spTgt spid="4"/>
                                        </p:tgtEl>
                                      </p:cBhvr>
                                      <p:to x="100000" y="90000"/>
                                    </p:animScale>
                                    <p:animScale>
                                      <p:cBhvr>
                                        <p:cTn id="49" dur="166" decel="50000">
                                          <p:stCondLst>
                                            <p:cond delay="1668"/>
                                          </p:stCondLst>
                                        </p:cTn>
                                        <p:tgtEl>
                                          <p:spTgt spid="4"/>
                                        </p:tgtEl>
                                      </p:cBhvr>
                                      <p:to x="100000" y="100000"/>
                                    </p:animScale>
                                    <p:animScale>
                                      <p:cBhvr>
                                        <p:cTn id="50" dur="26">
                                          <p:stCondLst>
                                            <p:cond delay="1808"/>
                                          </p:stCondLst>
                                        </p:cTn>
                                        <p:tgtEl>
                                          <p:spTgt spid="4"/>
                                        </p:tgtEl>
                                      </p:cBhvr>
                                      <p:to x="100000" y="95000"/>
                                    </p:animScale>
                                    <p:animScale>
                                      <p:cBhvr>
                                        <p:cTn id="51"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9619" y="204755"/>
            <a:ext cx="11699565" cy="1681000"/>
            <a:chOff x="1016687" y="422571"/>
            <a:chExt cx="10491689" cy="1681000"/>
          </a:xfrm>
        </p:grpSpPr>
        <p:sp>
          <p:nvSpPr>
            <p:cNvPr id="5" name="矩形: 圆角 11"/>
            <p:cNvSpPr/>
            <p:nvPr userDrawn="1"/>
          </p:nvSpPr>
          <p:spPr>
            <a:xfrm>
              <a:off x="1016687" y="422571"/>
              <a:ext cx="10491689" cy="163845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p:cNvSpPr txBox="1"/>
            <p:nvPr/>
          </p:nvSpPr>
          <p:spPr>
            <a:xfrm>
              <a:off x="1305969" y="657021"/>
              <a:ext cx="9901962" cy="1446550"/>
            </a:xfrm>
            <a:prstGeom prst="rect">
              <a:avLst/>
            </a:prstGeom>
            <a:noFill/>
          </p:spPr>
          <p:txBody>
            <a:bodyPr wrap="square" rtlCol="0">
              <a:spAutoFit/>
            </a:bodyPr>
            <a:lstStyle/>
            <a:p>
              <a:pPr algn="ctr"/>
              <a:r>
                <a:rPr lang="en-US" sz="4400" b="1" dirty="0">
                  <a:solidFill>
                    <a:srgbClr val="FF0066"/>
                  </a:solidFill>
                  <a:latin typeface="UTM Avo" panose="02040603050506020204" pitchFamily="18" charset="0"/>
                </a:rPr>
                <a:t>1. </a:t>
              </a:r>
              <a:r>
                <a:rPr lang="vi-VN" sz="4400" b="1" dirty="0">
                  <a:latin typeface="UTM Avo" panose="02040603050506020204" pitchFamily="18" charset="0"/>
                </a:rPr>
                <a:t>Những từ ngữ nào sau đây chỉ hoạt động của voi em?</a:t>
              </a:r>
            </a:p>
          </p:txBody>
        </p:sp>
      </p:gr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0" b="90351" l="9967" r="89992"/>
                    </a14:imgEffect>
                  </a14:imgLayer>
                </a14:imgProps>
              </a:ext>
              <a:ext uri="{28A0092B-C50C-407E-A947-70E740481C1C}">
                <a14:useLocalDpi xmlns:a14="http://schemas.microsoft.com/office/drawing/2010/main" val="0"/>
              </a:ext>
            </a:extLst>
          </a:blip>
          <a:stretch>
            <a:fillRect/>
          </a:stretch>
        </p:blipFill>
        <p:spPr>
          <a:xfrm flipH="1">
            <a:off x="-1584158" y="3416225"/>
            <a:ext cx="6459417" cy="3875650"/>
          </a:xfrm>
          <a:prstGeom prst="rect">
            <a:avLst/>
          </a:prstGeom>
        </p:spPr>
      </p:pic>
      <p:grpSp>
        <p:nvGrpSpPr>
          <p:cNvPr id="12" name="Group 11"/>
          <p:cNvGrpSpPr/>
          <p:nvPr/>
        </p:nvGrpSpPr>
        <p:grpSpPr>
          <a:xfrm>
            <a:off x="1645550" y="2527951"/>
            <a:ext cx="3004457" cy="888274"/>
            <a:chOff x="3531683" y="3225616"/>
            <a:chExt cx="3004457" cy="888274"/>
          </a:xfrm>
        </p:grpSpPr>
        <p:sp>
          <p:nvSpPr>
            <p:cNvPr id="10" name="Rounded Rectangle 9"/>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531683" y="3388404"/>
              <a:ext cx="3004457" cy="523220"/>
            </a:xfrm>
            <a:prstGeom prst="rect">
              <a:avLst/>
            </a:prstGeom>
            <a:noFill/>
          </p:spPr>
          <p:txBody>
            <a:bodyPr wrap="square" rtlCol="0">
              <a:spAutoFit/>
            </a:bodyPr>
            <a:lstStyle/>
            <a:p>
              <a:r>
                <a:rPr lang="en-US" sz="2800" b="1">
                  <a:latin typeface="UTM Avo" panose="02040603050506020204" pitchFamily="18" charset="0"/>
                </a:rPr>
                <a:t> nhặt cành cây</a:t>
              </a:r>
            </a:p>
          </p:txBody>
        </p:sp>
      </p:grpSp>
      <p:grpSp>
        <p:nvGrpSpPr>
          <p:cNvPr id="13" name="Group 12"/>
          <p:cNvGrpSpPr/>
          <p:nvPr/>
        </p:nvGrpSpPr>
        <p:grpSpPr>
          <a:xfrm>
            <a:off x="5045842" y="2527951"/>
            <a:ext cx="3683370" cy="888274"/>
            <a:chOff x="3473448" y="3225616"/>
            <a:chExt cx="3283971" cy="888274"/>
          </a:xfrm>
        </p:grpSpPr>
        <p:sp>
          <p:nvSpPr>
            <p:cNvPr id="14" name="Rounded Rectangle 13"/>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473448" y="3388404"/>
              <a:ext cx="3283971" cy="523220"/>
            </a:xfrm>
            <a:prstGeom prst="rect">
              <a:avLst/>
            </a:prstGeom>
            <a:noFill/>
          </p:spPr>
          <p:txBody>
            <a:bodyPr wrap="square" rtlCol="0">
              <a:spAutoFit/>
            </a:bodyPr>
            <a:lstStyle/>
            <a:p>
              <a:r>
                <a:rPr lang="en-US" sz="2800" b="1">
                  <a:latin typeface="UTM Avo" panose="02040603050506020204" pitchFamily="18" charset="0"/>
                </a:rPr>
                <a:t> nhổ khóm cỏ dại</a:t>
              </a:r>
            </a:p>
          </p:txBody>
        </p:sp>
      </p:grpSp>
      <p:grpSp>
        <p:nvGrpSpPr>
          <p:cNvPr id="16" name="Group 15"/>
          <p:cNvGrpSpPr/>
          <p:nvPr/>
        </p:nvGrpSpPr>
        <p:grpSpPr>
          <a:xfrm>
            <a:off x="9125047" y="2527951"/>
            <a:ext cx="1815742" cy="888274"/>
            <a:chOff x="3531683" y="3225616"/>
            <a:chExt cx="3004457" cy="888274"/>
          </a:xfrm>
        </p:grpSpPr>
        <p:sp>
          <p:nvSpPr>
            <p:cNvPr id="17" name="Rounded Rectangle 16"/>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531683" y="3388404"/>
              <a:ext cx="3004457" cy="523220"/>
            </a:xfrm>
            <a:prstGeom prst="rect">
              <a:avLst/>
            </a:prstGeom>
            <a:noFill/>
          </p:spPr>
          <p:txBody>
            <a:bodyPr wrap="square" rtlCol="0">
              <a:spAutoFit/>
            </a:bodyPr>
            <a:lstStyle/>
            <a:p>
              <a:r>
                <a:rPr lang="en-US" sz="2800" b="1">
                  <a:latin typeface="UTM Avo" panose="02040603050506020204" pitchFamily="18" charset="0"/>
                </a:rPr>
                <a:t> lắc đầu</a:t>
              </a:r>
            </a:p>
          </p:txBody>
        </p:sp>
      </p:grpSp>
      <p:grpSp>
        <p:nvGrpSpPr>
          <p:cNvPr id="19" name="Group 18"/>
          <p:cNvGrpSpPr/>
          <p:nvPr/>
        </p:nvGrpSpPr>
        <p:grpSpPr>
          <a:xfrm>
            <a:off x="5698743" y="4017639"/>
            <a:ext cx="3244074" cy="1116895"/>
            <a:chOff x="3562521" y="3225615"/>
            <a:chExt cx="3244074" cy="1116895"/>
          </a:xfrm>
        </p:grpSpPr>
        <p:sp>
          <p:nvSpPr>
            <p:cNvPr id="20" name="Rounded Rectangle 19"/>
            <p:cNvSpPr/>
            <p:nvPr/>
          </p:nvSpPr>
          <p:spPr>
            <a:xfrm>
              <a:off x="3562521" y="3225615"/>
              <a:ext cx="2942782" cy="1116895"/>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3802138" y="3323088"/>
              <a:ext cx="3004457" cy="954107"/>
            </a:xfrm>
            <a:prstGeom prst="rect">
              <a:avLst/>
            </a:prstGeom>
            <a:noFill/>
          </p:spPr>
          <p:txBody>
            <a:bodyPr wrap="square" rtlCol="0">
              <a:spAutoFit/>
            </a:bodyPr>
            <a:lstStyle/>
            <a:p>
              <a:r>
                <a:rPr lang="en-US" sz="2800" b="1">
                  <a:latin typeface="UTM Avo" panose="02040603050506020204" pitchFamily="18" charset="0"/>
                </a:rPr>
                <a:t> ngắm mình trong gương</a:t>
              </a:r>
            </a:p>
          </p:txBody>
        </p:sp>
      </p:grpSp>
      <p:grpSp>
        <p:nvGrpSpPr>
          <p:cNvPr id="22" name="Group 21"/>
          <p:cNvGrpSpPr/>
          <p:nvPr/>
        </p:nvGrpSpPr>
        <p:grpSpPr>
          <a:xfrm>
            <a:off x="9387524" y="4131949"/>
            <a:ext cx="2090104" cy="888274"/>
            <a:chOff x="3562521" y="3225616"/>
            <a:chExt cx="3458436" cy="888274"/>
          </a:xfrm>
        </p:grpSpPr>
        <p:sp>
          <p:nvSpPr>
            <p:cNvPr id="23" name="Rounded Rectangle 22"/>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4016500" y="3408143"/>
              <a:ext cx="3004457" cy="523220"/>
            </a:xfrm>
            <a:prstGeom prst="rect">
              <a:avLst/>
            </a:prstGeom>
            <a:noFill/>
          </p:spPr>
          <p:txBody>
            <a:bodyPr wrap="square" rtlCol="0">
              <a:spAutoFit/>
            </a:bodyPr>
            <a:lstStyle/>
            <a:p>
              <a:r>
                <a:rPr lang="en-US" sz="2800" b="1">
                  <a:latin typeface="UTM Avo" panose="02040603050506020204" pitchFamily="18" charset="0"/>
                </a:rPr>
                <a:t> khen</a:t>
              </a:r>
            </a:p>
          </p:txBody>
        </p:sp>
      </p:grpSp>
      <p:grpSp>
        <p:nvGrpSpPr>
          <p:cNvPr id="25" name="Group 24"/>
          <p:cNvGrpSpPr/>
          <p:nvPr/>
        </p:nvGrpSpPr>
        <p:grpSpPr>
          <a:xfrm>
            <a:off x="106508" y="177594"/>
            <a:ext cx="11542836" cy="1665612"/>
            <a:chOff x="935618" y="2949741"/>
            <a:chExt cx="10249435" cy="1665612"/>
          </a:xfrm>
        </p:grpSpPr>
        <p:grpSp>
          <p:nvGrpSpPr>
            <p:cNvPr id="26" name="组合 10"/>
            <p:cNvGrpSpPr/>
            <p:nvPr/>
          </p:nvGrpSpPr>
          <p:grpSpPr>
            <a:xfrm>
              <a:off x="935618" y="2949741"/>
              <a:ext cx="10249435" cy="1638451"/>
              <a:chOff x="616395" y="6043623"/>
              <a:chExt cx="7586816" cy="3244240"/>
            </a:xfrm>
            <a:solidFill>
              <a:schemeClr val="bg1"/>
            </a:solidFill>
          </p:grpSpPr>
          <p:sp>
            <p:nvSpPr>
              <p:cNvPr id="28" name="矩形: 圆角 11"/>
              <p:cNvSpPr/>
              <p:nvPr userDrawn="1"/>
            </p:nvSpPr>
            <p:spPr>
              <a:xfrm>
                <a:off x="616395" y="6043623"/>
                <a:ext cx="7586816"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圆角 12"/>
              <p:cNvSpPr/>
              <p:nvPr userDrawn="1"/>
            </p:nvSpPr>
            <p:spPr>
              <a:xfrm>
                <a:off x="679912" y="6124843"/>
                <a:ext cx="7503089" cy="3020861"/>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TextBox 26"/>
            <p:cNvSpPr txBox="1"/>
            <p:nvPr/>
          </p:nvSpPr>
          <p:spPr>
            <a:xfrm>
              <a:off x="1133025" y="3168803"/>
              <a:ext cx="9901962" cy="1446550"/>
            </a:xfrm>
            <a:prstGeom prst="rect">
              <a:avLst/>
            </a:prstGeom>
            <a:noFill/>
          </p:spPr>
          <p:txBody>
            <a:bodyPr wrap="square" rtlCol="0">
              <a:spAutoFit/>
            </a:bodyPr>
            <a:lstStyle/>
            <a:p>
              <a:pPr algn="ctr"/>
              <a:r>
                <a:rPr lang="en-US" sz="4400" b="1" dirty="0">
                  <a:solidFill>
                    <a:srgbClr val="FF0066"/>
                  </a:solidFill>
                  <a:latin typeface="UTM Avo" panose="02040603050506020204" pitchFamily="18" charset="0"/>
                </a:rPr>
                <a:t>1. </a:t>
              </a:r>
              <a:r>
                <a:rPr lang="vi-VN" sz="4400" b="1" dirty="0">
                  <a:latin typeface="UTM Avo" panose="02040603050506020204" pitchFamily="18" charset="0"/>
                </a:rPr>
                <a:t>Những từ ngữ nào sau đây chỉ hoạt động của voi em?</a:t>
              </a:r>
            </a:p>
          </p:txBody>
        </p:sp>
      </p:grpSp>
    </p:spTree>
    <p:extLst>
      <p:ext uri="{BB962C8B-B14F-4D97-AF65-F5344CB8AC3E}">
        <p14:creationId xmlns:p14="http://schemas.microsoft.com/office/powerpoint/2010/main" val="235003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xit" presetSubtype="0" fill="hold" nodeType="clickEffect">
                                  <p:stCondLst>
                                    <p:cond delay="0"/>
                                  </p:stCondLst>
                                  <p:childTnLst>
                                    <p:animEffect transition="out" filter="fade">
                                      <p:cBhvr>
                                        <p:cTn id="38" dur="1000"/>
                                        <p:tgtEl>
                                          <p:spTgt spid="16"/>
                                        </p:tgtEl>
                                      </p:cBhvr>
                                    </p:animEffect>
                                    <p:anim calcmode="lin" valueType="num">
                                      <p:cBhvr>
                                        <p:cTn id="39" dur="1000"/>
                                        <p:tgtEl>
                                          <p:spTgt spid="16"/>
                                        </p:tgtEl>
                                        <p:attrNameLst>
                                          <p:attrName>ppt_x</p:attrName>
                                        </p:attrNameLst>
                                      </p:cBhvr>
                                      <p:tavLst>
                                        <p:tav tm="0">
                                          <p:val>
                                            <p:strVal val="ppt_x"/>
                                          </p:val>
                                        </p:tav>
                                        <p:tav tm="100000">
                                          <p:val>
                                            <p:strVal val="ppt_x"/>
                                          </p:val>
                                        </p:tav>
                                      </p:tavLst>
                                    </p:anim>
                                    <p:anim calcmode="lin" valueType="num">
                                      <p:cBhvr>
                                        <p:cTn id="40" dur="1000"/>
                                        <p:tgtEl>
                                          <p:spTgt spid="16"/>
                                        </p:tgtEl>
                                        <p:attrNameLst>
                                          <p:attrName>ppt_y</p:attrName>
                                        </p:attrNameLst>
                                      </p:cBhvr>
                                      <p:tavLst>
                                        <p:tav tm="0">
                                          <p:val>
                                            <p:strVal val="ppt_y"/>
                                          </p:val>
                                        </p:tav>
                                        <p:tav tm="100000">
                                          <p:val>
                                            <p:strVal val="ppt_y+.1"/>
                                          </p:val>
                                        </p:tav>
                                      </p:tavLst>
                                    </p:anim>
                                    <p:set>
                                      <p:cBhvr>
                                        <p:cTn id="41" dur="1" fill="hold">
                                          <p:stCondLst>
                                            <p:cond delay="999"/>
                                          </p:stCondLst>
                                        </p:cTn>
                                        <p:tgtEl>
                                          <p:spTgt spid="1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42" presetClass="exit" presetSubtype="0" fill="hold" nodeType="clickEffect">
                                  <p:stCondLst>
                                    <p:cond delay="0"/>
                                  </p:stCondLst>
                                  <p:childTnLst>
                                    <p:animEffect transition="out" filter="fade">
                                      <p:cBhvr>
                                        <p:cTn id="45" dur="1000"/>
                                        <p:tgtEl>
                                          <p:spTgt spid="22"/>
                                        </p:tgtEl>
                                      </p:cBhvr>
                                    </p:animEffect>
                                    <p:anim calcmode="lin" valueType="num">
                                      <p:cBhvr>
                                        <p:cTn id="46" dur="1000"/>
                                        <p:tgtEl>
                                          <p:spTgt spid="22"/>
                                        </p:tgtEl>
                                        <p:attrNameLst>
                                          <p:attrName>ppt_x</p:attrName>
                                        </p:attrNameLst>
                                      </p:cBhvr>
                                      <p:tavLst>
                                        <p:tav tm="0">
                                          <p:val>
                                            <p:strVal val="ppt_x"/>
                                          </p:val>
                                        </p:tav>
                                        <p:tav tm="100000">
                                          <p:val>
                                            <p:strVal val="ppt_x"/>
                                          </p:val>
                                        </p:tav>
                                      </p:tavLst>
                                    </p:anim>
                                    <p:anim calcmode="lin" valueType="num">
                                      <p:cBhvr>
                                        <p:cTn id="47" dur="1000"/>
                                        <p:tgtEl>
                                          <p:spTgt spid="22"/>
                                        </p:tgtEl>
                                        <p:attrNameLst>
                                          <p:attrName>ppt_y</p:attrName>
                                        </p:attrNameLst>
                                      </p:cBhvr>
                                      <p:tavLst>
                                        <p:tav tm="0">
                                          <p:val>
                                            <p:strVal val="ppt_y"/>
                                          </p:val>
                                        </p:tav>
                                        <p:tav tm="100000">
                                          <p:val>
                                            <p:strVal val="ppt_y+.1"/>
                                          </p:val>
                                        </p:tav>
                                      </p:tavLst>
                                    </p:anim>
                                    <p:set>
                                      <p:cBhvr>
                                        <p:cTn id="48" dur="1" fill="hold">
                                          <p:stCondLst>
                                            <p:cond delay="999"/>
                                          </p:stCondLst>
                                        </p:cTn>
                                        <p:tgtEl>
                                          <p:spTgt spid="22"/>
                                        </p:tgtEl>
                                        <p:attrNameLst>
                                          <p:attrName>style.visibility</p:attrName>
                                        </p:attrNameLst>
                                      </p:cBhvr>
                                      <p:to>
                                        <p:strVal val="hidden"/>
                                      </p:to>
                                    </p:set>
                                  </p:childTnLst>
                                </p:cTn>
                              </p:par>
                            </p:childTnLst>
                          </p:cTn>
                        </p:par>
                        <p:par>
                          <p:cTn id="49" fill="hold">
                            <p:stCondLst>
                              <p:cond delay="1000"/>
                            </p:stCondLst>
                            <p:childTnLst>
                              <p:par>
                                <p:cTn id="50" presetID="26" presetClass="emph" presetSubtype="0" fill="hold" nodeType="afterEffect">
                                  <p:stCondLst>
                                    <p:cond delay="0"/>
                                  </p:stCondLst>
                                  <p:childTnLst>
                                    <p:animEffect transition="out" filter="fade">
                                      <p:cBhvr>
                                        <p:cTn id="51" dur="1500" tmFilter="0, 0; .2, .5; .8, .5; 1, 0"/>
                                        <p:tgtEl>
                                          <p:spTgt spid="12"/>
                                        </p:tgtEl>
                                      </p:cBhvr>
                                    </p:animEffect>
                                    <p:animScale>
                                      <p:cBhvr>
                                        <p:cTn id="52" dur="750" autoRev="1" fill="hold"/>
                                        <p:tgtEl>
                                          <p:spTgt spid="12"/>
                                        </p:tgtEl>
                                      </p:cBhvr>
                                      <p:by x="105000" y="105000"/>
                                    </p:animScale>
                                  </p:childTnLst>
                                </p:cTn>
                              </p:par>
                              <p:par>
                                <p:cTn id="53" presetID="26" presetClass="emph" presetSubtype="0" fill="hold" nodeType="withEffect">
                                  <p:stCondLst>
                                    <p:cond delay="0"/>
                                  </p:stCondLst>
                                  <p:childTnLst>
                                    <p:animEffect transition="out" filter="fade">
                                      <p:cBhvr>
                                        <p:cTn id="54" dur="500" tmFilter="0, 0; .2, .5; .8, .5; 1, 0"/>
                                        <p:tgtEl>
                                          <p:spTgt spid="13"/>
                                        </p:tgtEl>
                                      </p:cBhvr>
                                    </p:animEffect>
                                    <p:animScale>
                                      <p:cBhvr>
                                        <p:cTn id="55" dur="250" autoRev="1" fill="hold"/>
                                        <p:tgtEl>
                                          <p:spTgt spid="13"/>
                                        </p:tgtEl>
                                      </p:cBhvr>
                                      <p:by x="105000" y="105000"/>
                                    </p:animScale>
                                  </p:childTnLst>
                                </p:cTn>
                              </p:par>
                              <p:par>
                                <p:cTn id="56" presetID="26" presetClass="emph" presetSubtype="0" fill="hold" nodeType="withEffect">
                                  <p:stCondLst>
                                    <p:cond delay="0"/>
                                  </p:stCondLst>
                                  <p:childTnLst>
                                    <p:animEffect transition="out" filter="fade">
                                      <p:cBhvr>
                                        <p:cTn id="57" dur="500" tmFilter="0, 0; .2, .5; .8, .5; 1, 0"/>
                                        <p:tgtEl>
                                          <p:spTgt spid="19"/>
                                        </p:tgtEl>
                                      </p:cBhvr>
                                    </p:animEffect>
                                    <p:animScale>
                                      <p:cBhvr>
                                        <p:cTn id="58" dur="250" autoRev="1" fill="hold"/>
                                        <p:tgtEl>
                                          <p:spTgt spid="19"/>
                                        </p:tgtEl>
                                      </p:cBhvr>
                                      <p:by x="105000" y="105000"/>
                                    </p:animScale>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wipe(left)">
                                      <p:cBhvr>
                                        <p:cTn id="6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341181" y="3541441"/>
            <a:ext cx="3930374" cy="3316559"/>
          </a:xfrm>
          <a:prstGeom prst="rect">
            <a:avLst/>
          </a:prstGeom>
        </p:spPr>
      </p:pic>
      <p:grpSp>
        <p:nvGrpSpPr>
          <p:cNvPr id="3" name="Group 2"/>
          <p:cNvGrpSpPr/>
          <p:nvPr/>
        </p:nvGrpSpPr>
        <p:grpSpPr>
          <a:xfrm>
            <a:off x="2258260" y="308480"/>
            <a:ext cx="8139773" cy="1638451"/>
            <a:chOff x="1016687" y="422571"/>
            <a:chExt cx="10491689" cy="1638451"/>
          </a:xfrm>
        </p:grpSpPr>
        <p:grpSp>
          <p:nvGrpSpPr>
            <p:cNvPr id="4" name="组合 10"/>
            <p:cNvGrpSpPr/>
            <p:nvPr/>
          </p:nvGrpSpPr>
          <p:grpSpPr>
            <a:xfrm>
              <a:off x="1016687" y="422571"/>
              <a:ext cx="10491689" cy="1638451"/>
              <a:chOff x="676404" y="1039661"/>
              <a:chExt cx="7766137" cy="3244240"/>
            </a:xfrm>
            <a:solidFill>
              <a:schemeClr val="bg1"/>
            </a:solidFill>
          </p:grpSpPr>
          <p:sp>
            <p:nvSpPr>
              <p:cNvPr id="6"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TextBox 4"/>
            <p:cNvSpPr txBox="1"/>
            <p:nvPr/>
          </p:nvSpPr>
          <p:spPr>
            <a:xfrm>
              <a:off x="1305968" y="657021"/>
              <a:ext cx="9789894" cy="1200329"/>
            </a:xfrm>
            <a:prstGeom prst="rect">
              <a:avLst/>
            </a:prstGeom>
            <a:noFill/>
          </p:spPr>
          <p:txBody>
            <a:bodyPr wrap="square" rtlCol="0">
              <a:spAutoFit/>
            </a:bodyPr>
            <a:lstStyle/>
            <a:p>
              <a:pPr algn="ctr"/>
              <a:r>
                <a:rPr lang="en-US" sz="3600" b="1" dirty="0">
                  <a:solidFill>
                    <a:srgbClr val="FF0066"/>
                  </a:solidFill>
                  <a:latin typeface="UTM Avo" panose="02040603050506020204" pitchFamily="18" charset="0"/>
                </a:rPr>
                <a:t>2. </a:t>
              </a:r>
              <a:r>
                <a:rPr lang="vi-VN" sz="3600" b="1" dirty="0">
                  <a:latin typeface="UTM Avo" panose="02040603050506020204" pitchFamily="18" charset="0"/>
                </a:rPr>
                <a:t>Nếu là voi anh, em sẽ nói gì sau khi voi em bỏ sừng và râu?</a:t>
              </a:r>
            </a:p>
          </p:txBody>
        </p:sp>
      </p:grpSp>
      <p:grpSp>
        <p:nvGrpSpPr>
          <p:cNvPr id="10" name="Group 9"/>
          <p:cNvGrpSpPr/>
          <p:nvPr/>
        </p:nvGrpSpPr>
        <p:grpSpPr>
          <a:xfrm>
            <a:off x="4428307" y="2239065"/>
            <a:ext cx="5969726" cy="3887415"/>
            <a:chOff x="4428307" y="2239065"/>
            <a:chExt cx="5969726" cy="3887415"/>
          </a:xfrm>
        </p:grpSpPr>
        <p:pic>
          <p:nvPicPr>
            <p:cNvPr id="8" name="Picture 7">
              <a:extLst>
                <a:ext uri="{FF2B5EF4-FFF2-40B4-BE49-F238E27FC236}">
                  <a16:creationId xmlns:a16="http://schemas.microsoft.com/office/drawing/2014/main" id="{76D338ED-40AD-4146-81CD-6FBECB608A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428307" y="2239065"/>
              <a:ext cx="5969726" cy="3887415"/>
            </a:xfrm>
            <a:prstGeom prst="rect">
              <a:avLst/>
            </a:prstGeom>
          </p:spPr>
        </p:pic>
        <p:sp>
          <p:nvSpPr>
            <p:cNvPr id="9" name="TextBox 8"/>
            <p:cNvSpPr txBox="1"/>
            <p:nvPr/>
          </p:nvSpPr>
          <p:spPr>
            <a:xfrm>
              <a:off x="5368739" y="3293247"/>
              <a:ext cx="4088861" cy="1569660"/>
            </a:xfrm>
            <a:prstGeom prst="rect">
              <a:avLst/>
            </a:prstGeom>
            <a:noFill/>
          </p:spPr>
          <p:txBody>
            <a:bodyPr wrap="square" rtlCol="0">
              <a:spAutoFit/>
            </a:bodyPr>
            <a:lstStyle/>
            <a:p>
              <a:pPr algn="ctr"/>
              <a:r>
                <a:rPr lang="en-US" sz="3200" b="1">
                  <a:solidFill>
                    <a:srgbClr val="FF9900"/>
                  </a:solidFill>
                  <a:effectLst>
                    <a:outerShdw blurRad="38100" dist="38100" dir="2700000" algn="tl">
                      <a:srgbClr val="000000">
                        <a:alpha val="43137"/>
                      </a:srgbClr>
                    </a:outerShdw>
                  </a:effectLst>
                  <a:latin typeface="UTM Avo" panose="02040603050506020204" pitchFamily="18" charset="0"/>
                </a:rPr>
                <a:t>Em xinh lắm! Hãy luôn tự tin vào chính mình nhé!</a:t>
              </a:r>
            </a:p>
          </p:txBody>
        </p:sp>
      </p:grpSp>
    </p:spTree>
    <p:extLst>
      <p:ext uri="{BB962C8B-B14F-4D97-AF65-F5344CB8AC3E}">
        <p14:creationId xmlns:p14="http://schemas.microsoft.com/office/powerpoint/2010/main" val="288816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
            <a:extLst>
              <a:ext uri="{FF2B5EF4-FFF2-40B4-BE49-F238E27FC236}">
                <a16:creationId xmlns:a16="http://schemas.microsoft.com/office/drawing/2014/main" id="{A154F1F2-B83F-4991-AB47-9C946AD0C4FC}"/>
              </a:ext>
            </a:extLst>
          </p:cNvPr>
          <p:cNvGrpSpPr/>
          <p:nvPr/>
        </p:nvGrpSpPr>
        <p:grpSpPr>
          <a:xfrm>
            <a:off x="3206466" y="1154564"/>
            <a:ext cx="7282588" cy="4376056"/>
            <a:chOff x="1719533" y="644142"/>
            <a:chExt cx="8168170" cy="5096200"/>
          </a:xfrm>
        </p:grpSpPr>
        <p:grpSp>
          <p:nvGrpSpPr>
            <p:cNvPr id="6" name="组合 17">
              <a:extLst>
                <a:ext uri="{FF2B5EF4-FFF2-40B4-BE49-F238E27FC236}">
                  <a16:creationId xmlns:a16="http://schemas.microsoft.com/office/drawing/2014/main" id="{CBF82D46-51E2-442D-B402-F51D8E206CCD}"/>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8" name="任意多边形: 形状 18">
                <a:extLst>
                  <a:ext uri="{FF2B5EF4-FFF2-40B4-BE49-F238E27FC236}">
                    <a16:creationId xmlns:a16="http://schemas.microsoft.com/office/drawing/2014/main" id="{E9709399-6B2D-4D4D-99EB-C2E34F06359E}"/>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Times New Roman" panose="02020603050405020304" pitchFamily="18" charset="0"/>
                  <a:cs typeface="Times New Roman" panose="02020603050405020304" pitchFamily="18" charset="0"/>
                </a:endParaRPr>
              </a:p>
            </p:txBody>
          </p:sp>
          <p:pic>
            <p:nvPicPr>
              <p:cNvPr id="9" name="图片 20">
                <a:extLst>
                  <a:ext uri="{FF2B5EF4-FFF2-40B4-BE49-F238E27FC236}">
                    <a16:creationId xmlns:a16="http://schemas.microsoft.com/office/drawing/2014/main" id="{0C2066FF-76B7-44DE-AAA8-E8204E395D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7" name="任意多边形: 形状 38">
              <a:extLst>
                <a:ext uri="{FF2B5EF4-FFF2-40B4-BE49-F238E27FC236}">
                  <a16:creationId xmlns:a16="http://schemas.microsoft.com/office/drawing/2014/main" id="{F1B27A02-309C-4A1D-AE9C-D8AC960D3CCA}"/>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537124" y="3541441"/>
            <a:ext cx="3930374" cy="3316559"/>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578706" y="4203240"/>
            <a:ext cx="3820696" cy="2654760"/>
          </a:xfrm>
          <a:prstGeom prst="rect">
            <a:avLst/>
          </a:prstGeom>
        </p:spPr>
      </p:pic>
      <p:sp>
        <p:nvSpPr>
          <p:cNvPr id="10" name="TextBox 9"/>
          <p:cNvSpPr txBox="1"/>
          <p:nvPr/>
        </p:nvSpPr>
        <p:spPr>
          <a:xfrm>
            <a:off x="4228657" y="1595106"/>
            <a:ext cx="5238206" cy="2215991"/>
          </a:xfrm>
          <a:prstGeom prst="rect">
            <a:avLst/>
          </a:prstGeom>
          <a:noFill/>
        </p:spPr>
        <p:txBody>
          <a:bodyPr wrap="square" rtlCol="0">
            <a:spAutoFit/>
            <a:scene3d>
              <a:camera prst="orthographicFront"/>
              <a:lightRig rig="threePt" dir="t"/>
            </a:scene3d>
            <a:sp3d extrusionH="57150">
              <a:bevelT h="25400" prst="softRound"/>
            </a:sp3d>
          </a:bodyPr>
          <a:lstStyle/>
          <a:p>
            <a:r>
              <a:rPr lang="en-US" sz="13800" b="1">
                <a:solidFill>
                  <a:srgbClr val="FF9900"/>
                </a:solidFill>
                <a:latin typeface="UTM Wedding K&amp;T" panose="02040603050506020204" pitchFamily="18" charset="0"/>
              </a:rPr>
              <a:t>Chúc em </a:t>
            </a:r>
          </a:p>
        </p:txBody>
      </p:sp>
      <p:sp>
        <p:nvSpPr>
          <p:cNvPr id="11" name="TextBox 10"/>
          <p:cNvSpPr txBox="1"/>
          <p:nvPr/>
        </p:nvSpPr>
        <p:spPr>
          <a:xfrm>
            <a:off x="4742302" y="3314629"/>
            <a:ext cx="5238206" cy="2215991"/>
          </a:xfrm>
          <a:prstGeom prst="rect">
            <a:avLst/>
          </a:prstGeom>
          <a:noFill/>
        </p:spPr>
        <p:txBody>
          <a:bodyPr wrap="square" rtlCol="0">
            <a:spAutoFit/>
            <a:scene3d>
              <a:camera prst="orthographicFront"/>
              <a:lightRig rig="threePt" dir="t"/>
            </a:scene3d>
            <a:sp3d extrusionH="57150">
              <a:bevelT h="25400" prst="softRound"/>
            </a:sp3d>
          </a:bodyPr>
          <a:lstStyle/>
          <a:p>
            <a:r>
              <a:rPr lang="en-US" sz="13800" b="1">
                <a:solidFill>
                  <a:srgbClr val="FF9900"/>
                </a:solidFill>
                <a:latin typeface="UTM Wedding K&amp;T" panose="02040603050506020204" pitchFamily="18" charset="0"/>
              </a:rPr>
              <a:t> học tốt !</a:t>
            </a:r>
          </a:p>
        </p:txBody>
      </p:sp>
      <p:pic>
        <p:nvPicPr>
          <p:cNvPr id="12"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1938" y="1291514"/>
            <a:ext cx="1803374" cy="1921452"/>
          </a:xfrm>
          <a:prstGeom prst="rect">
            <a:avLst/>
          </a:prstGeom>
        </p:spPr>
      </p:pic>
    </p:spTree>
    <p:extLst>
      <p:ext uri="{BB962C8B-B14F-4D97-AF65-F5344CB8AC3E}">
        <p14:creationId xmlns:p14="http://schemas.microsoft.com/office/powerpoint/2010/main" val="45956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2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750" fill="hold"/>
                                        <p:tgtEl>
                                          <p:spTgt spid="12"/>
                                        </p:tgtEl>
                                        <p:attrNameLst>
                                          <p:attrName>ppt_x</p:attrName>
                                        </p:attrNameLst>
                                      </p:cBhvr>
                                      <p:tavLst>
                                        <p:tav tm="0">
                                          <p:val>
                                            <p:strVal val="1+#ppt_w/2"/>
                                          </p:val>
                                        </p:tav>
                                        <p:tav tm="100000">
                                          <p:val>
                                            <p:strVal val="#ppt_x"/>
                                          </p:val>
                                        </p:tav>
                                      </p:tavLst>
                                    </p:anim>
                                    <p:anim calcmode="lin" valueType="num">
                                      <p:cBhvr additive="base">
                                        <p:cTn id="17" dur="1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43671B"/>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Mời truy cập: </a:t>
            </a:r>
            <a:r>
              <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ZALO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3" y="1626439"/>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592631" y="629695"/>
            <a:ext cx="17195357" cy="996744"/>
          </a:xfrm>
          <a:prstGeom prst="rect">
            <a:avLst/>
          </a:prstGeom>
        </p:spPr>
      </p:pic>
    </p:spTree>
    <p:extLst>
      <p:ext uri="{BB962C8B-B14F-4D97-AF65-F5344CB8AC3E}">
        <p14:creationId xmlns:p14="http://schemas.microsoft.com/office/powerpoint/2010/main" val="281945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065809" y="3019488"/>
            <a:ext cx="4548928" cy="3838512"/>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6414168" y="4168931"/>
            <a:ext cx="3820696" cy="2654760"/>
          </a:xfrm>
          <a:prstGeom prst="rect">
            <a:avLst/>
          </a:prstGeom>
        </p:spPr>
      </p:pic>
      <p:sp>
        <p:nvSpPr>
          <p:cNvPr id="4" name="矩形: 圆角 20">
            <a:extLst>
              <a:ext uri="{FF2B5EF4-FFF2-40B4-BE49-F238E27FC236}">
                <a16:creationId xmlns:a16="http://schemas.microsoft.com/office/drawing/2014/main" id="{47118E00-203A-4E78-AC85-4C87806898CA}"/>
              </a:ext>
            </a:extLst>
          </p:cNvPr>
          <p:cNvSpPr/>
          <p:nvPr/>
        </p:nvSpPr>
        <p:spPr>
          <a:xfrm>
            <a:off x="342900" y="365125"/>
            <a:ext cx="11468100" cy="6169025"/>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pic>
        <p:nvPicPr>
          <p:cNvPr id="5" name="Picture 4">
            <a:extLst>
              <a:ext uri="{FF2B5EF4-FFF2-40B4-BE49-F238E27FC236}">
                <a16:creationId xmlns:a16="http://schemas.microsoft.com/office/drawing/2014/main" id="{A5FE461F-E49E-4C41-98B4-152CC73E7463}"/>
              </a:ext>
            </a:extLst>
          </p:cNvPr>
          <p:cNvPicPr>
            <a:picLocks noChangeAspect="1"/>
          </p:cNvPicPr>
          <p:nvPr/>
        </p:nvPicPr>
        <p:blipFill>
          <a:blip r:embed="rId6">
            <a:clrChange>
              <a:clrFrom>
                <a:srgbClr val="FFFEFE"/>
              </a:clrFrom>
              <a:clrTo>
                <a:srgbClr val="FFFEFE">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530401" y="595632"/>
            <a:ext cx="1070816" cy="564349"/>
          </a:xfrm>
          <a:prstGeom prst="rect">
            <a:avLst/>
          </a:prstGeom>
        </p:spPr>
      </p:pic>
      <p:sp>
        <p:nvSpPr>
          <p:cNvPr id="6" name="TextBox 5">
            <a:extLst>
              <a:ext uri="{FF2B5EF4-FFF2-40B4-BE49-F238E27FC236}">
                <a16:creationId xmlns:a16="http://schemas.microsoft.com/office/drawing/2014/main" id="{B600F577-F819-4602-BCEB-985221633540}"/>
              </a:ext>
            </a:extLst>
          </p:cNvPr>
          <p:cNvSpPr txBox="1"/>
          <p:nvPr/>
        </p:nvSpPr>
        <p:spPr>
          <a:xfrm>
            <a:off x="1815220" y="396607"/>
            <a:ext cx="9703463" cy="735138"/>
          </a:xfrm>
          <a:prstGeom prst="rect">
            <a:avLst/>
          </a:prstGeom>
          <a:noFill/>
        </p:spPr>
        <p:txBody>
          <a:bodyPr wrap="square" rtlCol="0">
            <a:spAutoFit/>
          </a:bodyPr>
          <a:lstStyle/>
          <a:p>
            <a:pPr>
              <a:lnSpc>
                <a:spcPct val="150000"/>
              </a:lnSpc>
            </a:pPr>
            <a:r>
              <a:rPr lang="vi-VN" sz="3200" b="1" dirty="0">
                <a:latin typeface="UTM Avo" panose="02040603050506020204" pitchFamily="18" charset="0"/>
              </a:rPr>
              <a:t>Em thích được khen về điều gì?</a:t>
            </a:r>
            <a:endParaRPr lang="en-US" sz="3200" b="1" dirty="0">
              <a:latin typeface="UTM Avo" panose="02040603050506020204" pitchFamily="18" charset="0"/>
            </a:endParaRPr>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9602" y="2192041"/>
            <a:ext cx="9464516" cy="3952699"/>
          </a:xfrm>
          <a:prstGeom prst="rect">
            <a:avLst/>
          </a:prstGeom>
        </p:spPr>
      </p:pic>
      <p:grpSp>
        <p:nvGrpSpPr>
          <p:cNvPr id="17" name="Group 16"/>
          <p:cNvGrpSpPr/>
          <p:nvPr/>
        </p:nvGrpSpPr>
        <p:grpSpPr>
          <a:xfrm>
            <a:off x="266378" y="1332936"/>
            <a:ext cx="3306954" cy="2142152"/>
            <a:chOff x="266378" y="1332936"/>
            <a:chExt cx="3306954" cy="2142152"/>
          </a:xfrm>
        </p:grpSpPr>
        <p:pic>
          <p:nvPicPr>
            <p:cNvPr id="9" name="Picture 11">
              <a:extLst>
                <a:ext uri="{FF2B5EF4-FFF2-40B4-BE49-F238E27FC236}">
                  <a16:creationId xmlns:a16="http://schemas.microsoft.com/office/drawing/2014/main" id="{E7BEA6AB-E8BB-4650-86A8-072C6AA277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6814" b="6814"/>
            <a:stretch/>
          </p:blipFill>
          <p:spPr bwMode="auto">
            <a:xfrm>
              <a:off x="266378" y="1332936"/>
              <a:ext cx="3306954" cy="2142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88420" y="2243195"/>
              <a:ext cx="1853600" cy="584775"/>
            </a:xfrm>
            <a:prstGeom prst="rect">
              <a:avLst/>
            </a:prstGeom>
            <a:noFill/>
          </p:spPr>
          <p:txBody>
            <a:bodyPr wrap="square" rtlCol="0">
              <a:spAutoFit/>
            </a:bodyPr>
            <a:lstStyle/>
            <a:p>
              <a:r>
                <a:rPr lang="en-US" sz="3200" b="1">
                  <a:solidFill>
                    <a:srgbClr val="FF0066"/>
                  </a:solidFill>
                  <a:latin typeface="UTM Avo" panose="02040603050506020204" pitchFamily="18" charset="0"/>
                </a:rPr>
                <a:t>Cá tính</a:t>
              </a:r>
            </a:p>
          </p:txBody>
        </p:sp>
      </p:grpSp>
      <p:grpSp>
        <p:nvGrpSpPr>
          <p:cNvPr id="18" name="Group 17"/>
          <p:cNvGrpSpPr/>
          <p:nvPr/>
        </p:nvGrpSpPr>
        <p:grpSpPr>
          <a:xfrm>
            <a:off x="266378" y="4302535"/>
            <a:ext cx="3306954" cy="2142152"/>
            <a:chOff x="266378" y="4302535"/>
            <a:chExt cx="3306954" cy="2142152"/>
          </a:xfrm>
        </p:grpSpPr>
        <p:pic>
          <p:nvPicPr>
            <p:cNvPr id="11" name="Picture 11">
              <a:extLst>
                <a:ext uri="{FF2B5EF4-FFF2-40B4-BE49-F238E27FC236}">
                  <a16:creationId xmlns:a16="http://schemas.microsoft.com/office/drawing/2014/main" id="{E7BEA6AB-E8BB-4650-86A8-072C6AA277B9}"/>
                </a:ext>
              </a:extLst>
            </p:cNvPr>
            <p:cNvPicPr>
              <a:picLocks noChangeAspect="1" noChangeArrowheads="1"/>
            </p:cNvPicPr>
            <p:nvPr/>
          </p:nvPicPr>
          <p:blipFill>
            <a:blip r:embed="rId9">
              <a:duotone>
                <a:schemeClr val="accent5">
                  <a:shade val="45000"/>
                  <a:satMod val="135000"/>
                </a:schemeClr>
                <a:prstClr val="white"/>
              </a:duotone>
              <a:extLst>
                <a:ext uri="{28A0092B-C50C-407E-A947-70E740481C1C}">
                  <a14:useLocalDpi xmlns:a14="http://schemas.microsoft.com/office/drawing/2010/main" val="0"/>
                </a:ext>
              </a:extLst>
            </a:blip>
            <a:srcRect t="6814" b="6814"/>
            <a:stretch/>
          </p:blipFill>
          <p:spPr bwMode="auto">
            <a:xfrm>
              <a:off x="266378" y="4302535"/>
              <a:ext cx="3306954" cy="214215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50909" y="4852472"/>
              <a:ext cx="1868429" cy="1077218"/>
            </a:xfrm>
            <a:prstGeom prst="rect">
              <a:avLst/>
            </a:prstGeom>
            <a:noFill/>
          </p:spPr>
          <p:txBody>
            <a:bodyPr wrap="square" rtlCol="0">
              <a:spAutoFit/>
            </a:bodyPr>
            <a:lstStyle/>
            <a:p>
              <a:pPr algn="ctr"/>
              <a:r>
                <a:rPr lang="en-US" sz="3200" b="1">
                  <a:solidFill>
                    <a:srgbClr val="0070C0"/>
                  </a:solidFill>
                  <a:latin typeface="UTM Avo" panose="02040603050506020204" pitchFamily="18" charset="0"/>
                </a:rPr>
                <a:t>Dễ thương</a:t>
              </a:r>
            </a:p>
          </p:txBody>
        </p:sp>
      </p:grpSp>
      <p:grpSp>
        <p:nvGrpSpPr>
          <p:cNvPr id="19" name="Group 18"/>
          <p:cNvGrpSpPr/>
          <p:nvPr/>
        </p:nvGrpSpPr>
        <p:grpSpPr>
          <a:xfrm>
            <a:off x="8173866" y="1347252"/>
            <a:ext cx="3306954" cy="2142152"/>
            <a:chOff x="8173866" y="1347252"/>
            <a:chExt cx="3306954" cy="2142152"/>
          </a:xfrm>
        </p:grpSpPr>
        <p:pic>
          <p:nvPicPr>
            <p:cNvPr id="13" name="Picture 11">
              <a:extLst>
                <a:ext uri="{FF2B5EF4-FFF2-40B4-BE49-F238E27FC236}">
                  <a16:creationId xmlns:a16="http://schemas.microsoft.com/office/drawing/2014/main" id="{E7BEA6AB-E8BB-4650-86A8-072C6AA277B9}"/>
                </a:ext>
              </a:extLst>
            </p:cNvPr>
            <p:cNvPicPr>
              <a:picLocks noChangeAspect="1" noChangeArrowheads="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rcRect t="6814" b="6814"/>
            <a:stretch/>
          </p:blipFill>
          <p:spPr bwMode="auto">
            <a:xfrm>
              <a:off x="8173866" y="1347252"/>
              <a:ext cx="3306954" cy="214215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8775689" y="2168361"/>
              <a:ext cx="1868429" cy="584775"/>
            </a:xfrm>
            <a:prstGeom prst="rect">
              <a:avLst/>
            </a:prstGeom>
            <a:noFill/>
          </p:spPr>
          <p:txBody>
            <a:bodyPr wrap="square" rtlCol="0">
              <a:spAutoFit/>
            </a:bodyPr>
            <a:lstStyle/>
            <a:p>
              <a:pPr algn="ctr"/>
              <a:r>
                <a:rPr lang="en-US" sz="3200" b="1">
                  <a:solidFill>
                    <a:schemeClr val="accent4">
                      <a:lumMod val="75000"/>
                    </a:schemeClr>
                  </a:solidFill>
                  <a:latin typeface="UTM Avo" panose="02040603050506020204" pitchFamily="18" charset="0"/>
                </a:rPr>
                <a:t>Bơi giỏi</a:t>
              </a:r>
            </a:p>
          </p:txBody>
        </p:sp>
      </p:grpSp>
      <p:grpSp>
        <p:nvGrpSpPr>
          <p:cNvPr id="20" name="Group 19"/>
          <p:cNvGrpSpPr/>
          <p:nvPr/>
        </p:nvGrpSpPr>
        <p:grpSpPr>
          <a:xfrm>
            <a:off x="8149334" y="3918956"/>
            <a:ext cx="3306954" cy="2142152"/>
            <a:chOff x="8149334" y="3918956"/>
            <a:chExt cx="3306954" cy="2142152"/>
          </a:xfrm>
        </p:grpSpPr>
        <p:pic>
          <p:nvPicPr>
            <p:cNvPr id="15" name="Picture 11">
              <a:extLst>
                <a:ext uri="{FF2B5EF4-FFF2-40B4-BE49-F238E27FC236}">
                  <a16:creationId xmlns:a16="http://schemas.microsoft.com/office/drawing/2014/main" id="{E7BEA6AB-E8BB-4650-86A8-072C6AA277B9}"/>
                </a:ext>
              </a:extLst>
            </p:cNvPr>
            <p:cNvPicPr>
              <a:picLocks noChangeAspect="1" noChangeArrowheads="1"/>
            </p:cNvPicPr>
            <p:nvPr/>
          </p:nvPicPr>
          <p:blipFill>
            <a:blip r:embed="rId9">
              <a:duotone>
                <a:schemeClr val="accent6">
                  <a:shade val="45000"/>
                  <a:satMod val="135000"/>
                </a:schemeClr>
                <a:prstClr val="white"/>
              </a:duotone>
              <a:extLst>
                <a:ext uri="{28A0092B-C50C-407E-A947-70E740481C1C}">
                  <a14:useLocalDpi xmlns:a14="http://schemas.microsoft.com/office/drawing/2010/main" val="0"/>
                </a:ext>
              </a:extLst>
            </a:blip>
            <a:srcRect t="6814" b="6814"/>
            <a:stretch/>
          </p:blipFill>
          <p:spPr bwMode="auto">
            <a:xfrm>
              <a:off x="8149334" y="3918956"/>
              <a:ext cx="3306954" cy="214215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8728699" y="4570729"/>
              <a:ext cx="1868429" cy="1077218"/>
            </a:xfrm>
            <a:prstGeom prst="rect">
              <a:avLst/>
            </a:prstGeom>
            <a:noFill/>
          </p:spPr>
          <p:txBody>
            <a:bodyPr wrap="square" rtlCol="0">
              <a:spAutoFit/>
            </a:bodyPr>
            <a:lstStyle/>
            <a:p>
              <a:pPr algn="ctr"/>
              <a:r>
                <a:rPr lang="en-US" sz="3200" b="1">
                  <a:solidFill>
                    <a:srgbClr val="00CC00"/>
                  </a:solidFill>
                  <a:latin typeface="UTM Avo" panose="02040603050506020204" pitchFamily="18" charset="0"/>
                </a:rPr>
                <a:t>Cầu thủ giỏi</a:t>
              </a:r>
            </a:p>
          </p:txBody>
        </p:sp>
      </p:grpSp>
    </p:spTree>
    <p:extLst>
      <p:ext uri="{BB962C8B-B14F-4D97-AF65-F5344CB8AC3E}">
        <p14:creationId xmlns:p14="http://schemas.microsoft.com/office/powerpoint/2010/main" val="184849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500" fill="hold"/>
                                        <p:tgtEl>
                                          <p:spTgt spid="19"/>
                                        </p:tgtEl>
                                        <p:attrNameLst>
                                          <p:attrName>ppt_w</p:attrName>
                                        </p:attrNameLst>
                                      </p:cBhvr>
                                      <p:tavLst>
                                        <p:tav tm="0">
                                          <p:val>
                                            <p:fltVal val="0"/>
                                          </p:val>
                                        </p:tav>
                                        <p:tav tm="100000">
                                          <p:val>
                                            <p:strVal val="#ppt_w"/>
                                          </p:val>
                                        </p:tav>
                                      </p:tavLst>
                                    </p:anim>
                                    <p:anim calcmode="lin" valueType="num">
                                      <p:cBhvr>
                                        <p:cTn id="41" dur="500" fill="hold"/>
                                        <p:tgtEl>
                                          <p:spTgt spid="19"/>
                                        </p:tgtEl>
                                        <p:attrNameLst>
                                          <p:attrName>ppt_h</p:attrName>
                                        </p:attrNameLst>
                                      </p:cBhvr>
                                      <p:tavLst>
                                        <p:tav tm="0">
                                          <p:val>
                                            <p:fltVal val="0"/>
                                          </p:val>
                                        </p:tav>
                                        <p:tav tm="100000">
                                          <p:val>
                                            <p:strVal val="#ppt_h"/>
                                          </p:val>
                                        </p:tav>
                                      </p:tavLst>
                                    </p:anim>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6458" y="0"/>
            <a:ext cx="12402009" cy="7059780"/>
          </a:xfrm>
          <a:prstGeom prst="rect">
            <a:avLst/>
          </a:prstGeom>
        </p:spPr>
      </p:pic>
      <p:grpSp>
        <p:nvGrpSpPr>
          <p:cNvPr id="2" name="Group 1"/>
          <p:cNvGrpSpPr/>
          <p:nvPr/>
        </p:nvGrpSpPr>
        <p:grpSpPr>
          <a:xfrm>
            <a:off x="261001" y="4799310"/>
            <a:ext cx="9620935" cy="2123658"/>
            <a:chOff x="692076" y="4538053"/>
            <a:chExt cx="8667782" cy="2123658"/>
          </a:xfrm>
        </p:grpSpPr>
        <p:sp>
          <p:nvSpPr>
            <p:cNvPr id="5" name="TextBox 4"/>
            <p:cNvSpPr txBox="1"/>
            <p:nvPr/>
          </p:nvSpPr>
          <p:spPr>
            <a:xfrm>
              <a:off x="692076" y="4538053"/>
              <a:ext cx="8667782" cy="1107996"/>
            </a:xfrm>
            <a:prstGeom prst="rect">
              <a:avLst/>
            </a:prstGeom>
            <a:noFill/>
            <a:ln>
              <a:noFill/>
            </a:ln>
          </p:spPr>
          <p:txBody>
            <a:bodyPr wrap="square" rtlCol="0">
              <a:spAutoFit/>
            </a:bodyPr>
            <a:lstStyle/>
            <a:p>
              <a:r>
                <a:rPr lang="en-US" sz="6600">
                  <a:ln w="104775">
                    <a:solidFill>
                      <a:schemeClr val="bg1"/>
                    </a:solidFill>
                  </a:ln>
                  <a:solidFill>
                    <a:schemeClr val="bg1"/>
                  </a:solidFill>
                  <a:effectLst>
                    <a:outerShdw blurRad="50800" dist="38100" dir="2700000" algn="tl" rotWithShape="0">
                      <a:prstClr val="black">
                        <a:alpha val="40000"/>
                      </a:prstClr>
                    </a:outerShdw>
                  </a:effectLst>
                  <a:latin typeface="#9Slide07 Koni" pitchFamily="2" charset="0"/>
                </a:rPr>
                <a:t>Em có xinh không?</a:t>
              </a:r>
            </a:p>
          </p:txBody>
        </p:sp>
        <p:sp>
          <p:nvSpPr>
            <p:cNvPr id="6" name="TextBox 5"/>
            <p:cNvSpPr txBox="1"/>
            <p:nvPr/>
          </p:nvSpPr>
          <p:spPr>
            <a:xfrm>
              <a:off x="692076" y="4538053"/>
              <a:ext cx="7524461" cy="2123658"/>
            </a:xfrm>
            <a:prstGeom prst="rect">
              <a:avLst/>
            </a:prstGeom>
            <a:noFill/>
          </p:spPr>
          <p:txBody>
            <a:bodyPr wrap="square" rtlCol="0">
              <a:spAutoFit/>
              <a:scene3d>
                <a:camera prst="orthographicFront"/>
                <a:lightRig rig="threePt" dir="t"/>
              </a:scene3d>
              <a:sp3d extrusionH="57150">
                <a:bevelT h="25400" prst="softRound"/>
              </a:sp3d>
            </a:bodyPr>
            <a:lstStyle/>
            <a:p>
              <a:r>
                <a:rPr lang="en-US" sz="6600">
                  <a:solidFill>
                    <a:srgbClr val="0070C0"/>
                  </a:solidFill>
                  <a:latin typeface="#9Slide07 Koni" pitchFamily="2" charset="0"/>
                </a:rPr>
                <a:t>Em có xinh không?</a:t>
              </a:r>
            </a:p>
          </p:txBody>
        </p:sp>
      </p:grpSp>
      <p:grpSp>
        <p:nvGrpSpPr>
          <p:cNvPr id="13" name="Group 12"/>
          <p:cNvGrpSpPr/>
          <p:nvPr/>
        </p:nvGrpSpPr>
        <p:grpSpPr>
          <a:xfrm>
            <a:off x="811543" y="3746747"/>
            <a:ext cx="5309437" cy="1059693"/>
            <a:chOff x="811543" y="4548852"/>
            <a:chExt cx="5309437" cy="1059693"/>
          </a:xfrm>
        </p:grpSpPr>
        <p:sp>
          <p:nvSpPr>
            <p:cNvPr id="14" name="Rectangle 13"/>
            <p:cNvSpPr/>
            <p:nvPr/>
          </p:nvSpPr>
          <p:spPr>
            <a:xfrm>
              <a:off x="811543" y="4548852"/>
              <a:ext cx="5258332" cy="1033567"/>
            </a:xfrm>
            <a:prstGeom prst="rect">
              <a:avLst/>
            </a:prstGeom>
            <a:ln>
              <a:noFill/>
            </a:ln>
          </p:spPr>
          <p:txBody>
            <a:bodyPr wrap="square">
              <a:spAutoFit/>
            </a:bodyPr>
            <a:lstStyle/>
            <a:p>
              <a:r>
                <a:rPr lang="en-US" sz="6000" b="1" kern="0">
                  <a:ln w="88900">
                    <a:solidFill>
                      <a:sysClr val="windowText" lastClr="000000"/>
                    </a:solidFill>
                  </a:ln>
                  <a:solidFill>
                    <a:schemeClr val="bg1">
                      <a:lumMod val="95000"/>
                    </a:schemeClr>
                  </a:solidFill>
                  <a:effectLst/>
                  <a:latin typeface="#9Slide05 SVNUT Triumph" panose="00000500000000000000" pitchFamily="2" charset="0"/>
                  <a:cs typeface="#9Slide05 Bodega Script" pitchFamily="2" charset="0"/>
                  <a:sym typeface="Arial"/>
                </a:rPr>
                <a:t>Tiết 1, 2: Đọc </a:t>
              </a:r>
              <a:endParaRPr lang="en-US" sz="6000" b="1">
                <a:ln w="88900">
                  <a:solidFill>
                    <a:sysClr val="windowText" lastClr="000000"/>
                  </a:solidFill>
                </a:ln>
                <a:solidFill>
                  <a:schemeClr val="bg1">
                    <a:lumMod val="95000"/>
                  </a:schemeClr>
                </a:solidFill>
                <a:effectLst/>
                <a:latin typeface="#9Slide05 SVNUT Triumph" panose="00000500000000000000" pitchFamily="2" charset="0"/>
                <a:cs typeface="#9Slide05 Bodega Script" pitchFamily="2" charset="0"/>
              </a:endParaRPr>
            </a:p>
          </p:txBody>
        </p:sp>
        <p:sp>
          <p:nvSpPr>
            <p:cNvPr id="15" name="Rectangle 14"/>
            <p:cNvSpPr/>
            <p:nvPr/>
          </p:nvSpPr>
          <p:spPr>
            <a:xfrm>
              <a:off x="862648" y="4574978"/>
              <a:ext cx="5258332" cy="1033567"/>
            </a:xfrm>
            <a:prstGeom prst="rect">
              <a:avLst/>
            </a:prstGeom>
            <a:ln>
              <a:noFill/>
            </a:ln>
          </p:spPr>
          <p:txBody>
            <a:bodyPr wrap="square">
              <a:spAutoFit/>
            </a:bodyPr>
            <a:lstStyle/>
            <a:p>
              <a:r>
                <a:rPr lang="en-US" sz="6000" b="1" kern="0">
                  <a:ln>
                    <a:solidFill>
                      <a:schemeClr val="bg1"/>
                    </a:solidFill>
                  </a:ln>
                  <a:solidFill>
                    <a:srgbClr val="FF0066"/>
                  </a:solidFill>
                  <a:effectLst/>
                  <a:latin typeface="#9Slide05 SVNUT Triumph" panose="00000500000000000000" pitchFamily="2" charset="0"/>
                  <a:cs typeface="#9Slide05 Bodega Script" pitchFamily="2" charset="0"/>
                  <a:sym typeface="Arial"/>
                </a:rPr>
                <a:t>Tiết 1, 2: Đọc </a:t>
              </a:r>
              <a:endParaRPr lang="en-US" sz="6000" b="1">
                <a:ln>
                  <a:solidFill>
                    <a:schemeClr val="bg1"/>
                  </a:solidFill>
                </a:ln>
                <a:solidFill>
                  <a:srgbClr val="FF0066"/>
                </a:solidFill>
                <a:effectLst/>
                <a:latin typeface="#9Slide05 SVNUT Triumph" panose="00000500000000000000" pitchFamily="2" charset="0"/>
                <a:cs typeface="#9Slide05 Bodega Script" pitchFamily="2" charset="0"/>
              </a:endParaRPr>
            </a:p>
          </p:txBody>
        </p:sp>
      </p:grpSp>
      <p:sp>
        <p:nvSpPr>
          <p:cNvPr id="16" name="TextBox 15"/>
          <p:cNvSpPr txBox="1"/>
          <p:nvPr/>
        </p:nvSpPr>
        <p:spPr>
          <a:xfrm>
            <a:off x="2071907" y="5907306"/>
            <a:ext cx="5999121" cy="461665"/>
          </a:xfrm>
          <a:prstGeom prst="rect">
            <a:avLst/>
          </a:prstGeom>
          <a:noFill/>
        </p:spPr>
        <p:txBody>
          <a:bodyPr wrap="square" rtlCol="0">
            <a:spAutoFit/>
          </a:bodyPr>
          <a:lstStyle/>
          <a:p>
            <a:r>
              <a:rPr lang="en-US" sz="2400" b="1">
                <a:solidFill>
                  <a:srgbClr val="002060"/>
                </a:solidFill>
                <a:latin typeface="UTM Avo" panose="02040603050506020204" pitchFamily="18" charset="0"/>
              </a:rPr>
              <a:t> (</a:t>
            </a:r>
            <a:r>
              <a:rPr lang="en-US" sz="2400" b="1" i="1">
                <a:solidFill>
                  <a:srgbClr val="002060"/>
                </a:solidFill>
                <a:latin typeface="UTM Avo" panose="02040603050506020204" pitchFamily="18" charset="0"/>
              </a:rPr>
              <a:t>Theo</a:t>
            </a:r>
            <a:r>
              <a:rPr lang="en-US" sz="2400" b="1">
                <a:solidFill>
                  <a:srgbClr val="002060"/>
                </a:solidFill>
                <a:latin typeface="UTM Avo" panose="02040603050506020204" pitchFamily="18" charset="0"/>
              </a:rPr>
              <a:t> Ấu Phúc, </a:t>
            </a:r>
            <a:r>
              <a:rPr lang="en-US" sz="2400" b="1" i="1">
                <a:solidFill>
                  <a:srgbClr val="002060"/>
                </a:solidFill>
                <a:latin typeface="UTM Avo" panose="02040603050506020204" pitchFamily="18" charset="0"/>
              </a:rPr>
              <a:t>Voi em đi tìm tự tin)</a:t>
            </a:r>
          </a:p>
        </p:txBody>
      </p:sp>
    </p:spTree>
    <p:extLst>
      <p:ext uri="{BB962C8B-B14F-4D97-AF65-F5344CB8AC3E}">
        <p14:creationId xmlns:p14="http://schemas.microsoft.com/office/powerpoint/2010/main" val="149370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0">
            <a:extLst>
              <a:ext uri="{FF2B5EF4-FFF2-40B4-BE49-F238E27FC236}">
                <a16:creationId xmlns:a16="http://schemas.microsoft.com/office/drawing/2014/main" id="{47118E00-203A-4E78-AC85-4C87806898CA}"/>
              </a:ext>
            </a:extLst>
          </p:cNvPr>
          <p:cNvSpPr/>
          <p:nvPr/>
        </p:nvSpPr>
        <p:spPr>
          <a:xfrm>
            <a:off x="342900" y="365125"/>
            <a:ext cx="11468100" cy="6169025"/>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783771" y="1583473"/>
            <a:ext cx="10880405" cy="4950677"/>
          </a:xfrm>
          <a:prstGeom prst="rect">
            <a:avLst/>
          </a:prstGeom>
        </p:spPr>
      </p:pic>
      <p:sp>
        <p:nvSpPr>
          <p:cNvPr id="10" name="TextBox 9">
            <a:extLst>
              <a:ext uri="{FF2B5EF4-FFF2-40B4-BE49-F238E27FC236}">
                <a16:creationId xmlns:a16="http://schemas.microsoft.com/office/drawing/2014/main" id="{B600F577-F819-4602-BCEB-985221633540}"/>
              </a:ext>
            </a:extLst>
          </p:cNvPr>
          <p:cNvSpPr txBox="1"/>
          <p:nvPr/>
        </p:nvSpPr>
        <p:spPr>
          <a:xfrm>
            <a:off x="3653279" y="1042008"/>
            <a:ext cx="6069808" cy="923330"/>
          </a:xfrm>
          <a:prstGeom prst="rect">
            <a:avLst/>
          </a:prstGeom>
          <a:noFill/>
        </p:spPr>
        <p:txBody>
          <a:bodyPr wrap="square" rtlCol="0">
            <a:spAutoFit/>
          </a:bodyPr>
          <a:lstStyle/>
          <a:p>
            <a:pPr>
              <a:lnSpc>
                <a:spcPct val="150000"/>
              </a:lnSpc>
            </a:pPr>
            <a:r>
              <a:rPr lang="vi-VN" sz="3600" b="1">
                <a:solidFill>
                  <a:srgbClr val="002060"/>
                </a:solidFill>
                <a:latin typeface="UTM Avo" panose="02040603050506020204" pitchFamily="18" charset="0"/>
              </a:rPr>
              <a:t>Tranh v</a:t>
            </a:r>
            <a:r>
              <a:rPr lang="en-US" sz="3600" b="1">
                <a:solidFill>
                  <a:srgbClr val="002060"/>
                </a:solidFill>
                <a:latin typeface="UTM Avo" panose="02040603050506020204" pitchFamily="18" charset="0"/>
              </a:rPr>
              <a:t>ẽ</a:t>
            </a:r>
            <a:r>
              <a:rPr lang="vi-VN" sz="3600" b="1">
                <a:solidFill>
                  <a:srgbClr val="002060"/>
                </a:solidFill>
                <a:latin typeface="UTM Avo" panose="02040603050506020204" pitchFamily="18" charset="0"/>
              </a:rPr>
              <a:t> </a:t>
            </a:r>
            <a:r>
              <a:rPr lang="vi-VN" sz="3600" b="1" dirty="0">
                <a:solidFill>
                  <a:srgbClr val="002060"/>
                </a:solidFill>
                <a:latin typeface="UTM Avo" panose="02040603050506020204" pitchFamily="18" charset="0"/>
              </a:rPr>
              <a:t>những gì?</a:t>
            </a:r>
            <a:endParaRPr lang="en-US" sz="3600" b="1" dirty="0">
              <a:solidFill>
                <a:srgbClr val="002060"/>
              </a:solidFill>
              <a:latin typeface="UTM Avo" panose="02040603050506020204" pitchFamily="18" charset="0"/>
            </a:endParaRPr>
          </a:p>
        </p:txBody>
      </p:sp>
      <p:pic>
        <p:nvPicPr>
          <p:cNvPr id="11" name="Picture 10">
            <a:extLst>
              <a:ext uri="{FF2B5EF4-FFF2-40B4-BE49-F238E27FC236}">
                <a16:creationId xmlns:a16="http://schemas.microsoft.com/office/drawing/2014/main" id="{A5FE461F-E49E-4C41-98B4-152CC73E7463}"/>
              </a:ext>
            </a:extLst>
          </p:cNvPr>
          <p:cNvPicPr>
            <a:picLocks noChangeAspect="1"/>
          </p:cNvPicPr>
          <p:nvPr/>
        </p:nvPicPr>
        <p:blipFill>
          <a:blip r:embed="rId4">
            <a:clrChange>
              <a:clrFrom>
                <a:srgbClr val="FFFEFE"/>
              </a:clrFrom>
              <a:clrTo>
                <a:srgbClr val="FFFEFE">
                  <a:alpha val="0"/>
                </a:srgbClr>
              </a:clrTo>
            </a:clrChange>
          </a:blip>
          <a:stretch>
            <a:fillRect/>
          </a:stretch>
        </p:blipFill>
        <p:spPr>
          <a:xfrm>
            <a:off x="2308202" y="1273744"/>
            <a:ext cx="926182" cy="488123"/>
          </a:xfrm>
          <a:prstGeom prst="rect">
            <a:avLst/>
          </a:prstGeom>
        </p:spPr>
      </p:pic>
    </p:spTree>
    <p:extLst>
      <p:ext uri="{BB962C8B-B14F-4D97-AF65-F5344CB8AC3E}">
        <p14:creationId xmlns:p14="http://schemas.microsoft.com/office/powerpoint/2010/main" val="77069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
        <p:nvSpPr>
          <p:cNvPr id="4" name="TextBox 3">
            <a:extLst>
              <a:ext uri="{FF2B5EF4-FFF2-40B4-BE49-F238E27FC236}">
                <a16:creationId xmlns:a16="http://schemas.microsoft.com/office/drawing/2014/main" id="{A33A047A-B991-455D-A476-7409E5290ADB}"/>
              </a:ext>
            </a:extLst>
          </p:cNvPr>
          <p:cNvSpPr txBox="1"/>
          <p:nvPr/>
        </p:nvSpPr>
        <p:spPr>
          <a:xfrm>
            <a:off x="693960" y="25810"/>
            <a:ext cx="1653435" cy="738664"/>
          </a:xfrm>
          <a:prstGeom prst="rect">
            <a:avLst/>
          </a:prstGeom>
          <a:noFill/>
        </p:spPr>
        <p:txBody>
          <a:bodyPr wrap="square" rtlCol="0">
            <a:spAutoFit/>
          </a:bodyPr>
          <a:lstStyle/>
          <a:p>
            <a:pPr algn="ctr">
              <a:lnSpc>
                <a:spcPct val="150000"/>
              </a:lnSpc>
            </a:pPr>
            <a:r>
              <a:rPr lang="vi-VN" sz="2800" b="1" dirty="0">
                <a:solidFill>
                  <a:srgbClr val="17479D"/>
                </a:solidFill>
                <a:latin typeface="UTM Avo" panose="02040603050506020204" pitchFamily="18" charset="0"/>
              </a:rPr>
              <a:t>ĐỌC</a:t>
            </a:r>
            <a:endParaRPr lang="en-US" sz="2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B7BFEFE6-D796-4811-96B0-9A67502400AC}"/>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sp>
        <p:nvSpPr>
          <p:cNvPr id="6" name="TextBox 5">
            <a:extLst>
              <a:ext uri="{FF2B5EF4-FFF2-40B4-BE49-F238E27FC236}">
                <a16:creationId xmlns:a16="http://schemas.microsoft.com/office/drawing/2014/main" id="{FC287A80-E0E2-4B55-8CBB-C0976D12BD6F}"/>
              </a:ext>
            </a:extLst>
          </p:cNvPr>
          <p:cNvSpPr txBox="1"/>
          <p:nvPr/>
        </p:nvSpPr>
        <p:spPr>
          <a:xfrm>
            <a:off x="2315687" y="25810"/>
            <a:ext cx="6578131" cy="738664"/>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Em có xinh không?</a:t>
            </a:r>
            <a:endParaRPr lang="en-US" sz="2800" b="1" dirty="0">
              <a:solidFill>
                <a:schemeClr val="accent1">
                  <a:lumMod val="50000"/>
                </a:schemeClr>
              </a:solidFill>
              <a:latin typeface="UTM Avo" panose="02040603050506020204" pitchFamily="18" charset="0"/>
            </a:endParaRPr>
          </a:p>
        </p:txBody>
      </p:sp>
      <p:sp>
        <p:nvSpPr>
          <p:cNvPr id="7" name="TextBox 6">
            <a:extLst>
              <a:ext uri="{FF2B5EF4-FFF2-40B4-BE49-F238E27FC236}">
                <a16:creationId xmlns:a16="http://schemas.microsoft.com/office/drawing/2014/main" id="{C70B1CBA-9307-4C83-B537-F2B5BB1C01B7}"/>
              </a:ext>
            </a:extLst>
          </p:cNvPr>
          <p:cNvSpPr txBox="1"/>
          <p:nvPr/>
        </p:nvSpPr>
        <p:spPr>
          <a:xfrm>
            <a:off x="169817" y="692997"/>
            <a:ext cx="11852366" cy="6157198"/>
          </a:xfrm>
          <a:prstGeom prst="rect">
            <a:avLst/>
          </a:prstGeom>
          <a:noFill/>
        </p:spPr>
        <p:txBody>
          <a:bodyPr wrap="square" rtlCol="0">
            <a:spAutoFit/>
          </a:bodyPr>
          <a:lstStyle/>
          <a:p>
            <a:pPr algn="just">
              <a:lnSpc>
                <a:spcPct val="110000"/>
              </a:lnSpc>
            </a:pPr>
            <a:r>
              <a:rPr lang="vi-VN" sz="2000" b="1" dirty="0">
                <a:latin typeface="UTM Avo" panose="02040603050506020204" pitchFamily="18" charset="0"/>
              </a:rPr>
              <a:t>      Voi em thích mặc đẹp và thích được khen xinh. Ở nhà, voi em luôn hỏi anh: “Em có xinh không?”. Voi anh bao giờ cũng khen: “Em xinh lắm!”</a:t>
            </a:r>
          </a:p>
          <a:p>
            <a:pPr algn="just">
              <a:lnSpc>
                <a:spcPct val="110000"/>
              </a:lnSpc>
            </a:pPr>
            <a:r>
              <a:rPr lang="vi-VN" sz="2000" b="1" dirty="0">
                <a:latin typeface="UTM Avo" panose="02040603050506020204" pitchFamily="18" charset="0"/>
              </a:rPr>
              <a:t>      Một hôm, gặp hươu, voi em hỏi:</a:t>
            </a:r>
          </a:p>
          <a:p>
            <a:pPr algn="just">
              <a:lnSpc>
                <a:spcPct val="110000"/>
              </a:lnSpc>
            </a:pPr>
            <a:r>
              <a:rPr lang="vi-VN" sz="2000" b="1" dirty="0">
                <a:latin typeface="UTM Avo" panose="02040603050506020204" pitchFamily="18" charset="0"/>
              </a:rPr>
              <a:t>      - Em có xinh không?</a:t>
            </a:r>
          </a:p>
          <a:p>
            <a:pPr algn="just">
              <a:lnSpc>
                <a:spcPct val="110000"/>
              </a:lnSpc>
            </a:pPr>
            <a:r>
              <a:rPr lang="vi-VN" sz="2000" b="1" dirty="0">
                <a:latin typeface="UTM Avo" panose="02040603050506020204" pitchFamily="18" charset="0"/>
              </a:rPr>
              <a:t>      Hươu ngắm voi rồi lắc đầu:</a:t>
            </a:r>
          </a:p>
          <a:p>
            <a:pPr algn="just">
              <a:lnSpc>
                <a:spcPct val="110000"/>
              </a:lnSpc>
            </a:pPr>
            <a:r>
              <a:rPr lang="vi-VN" sz="2000" b="1" dirty="0">
                <a:latin typeface="UTM Avo" panose="02040603050506020204" pitchFamily="18" charset="0"/>
              </a:rPr>
              <a:t>      - Chưa xinh lắm vì em không có đôi sừng giống anh.</a:t>
            </a:r>
          </a:p>
          <a:p>
            <a:pPr algn="just">
              <a:lnSpc>
                <a:spcPct val="110000"/>
              </a:lnSpc>
            </a:pPr>
            <a:r>
              <a:rPr lang="vi-VN" sz="2000" b="1" dirty="0">
                <a:latin typeface="UTM Avo" panose="02040603050506020204" pitchFamily="18" charset="0"/>
              </a:rPr>
              <a:t>      Nghe vậy, voi nhặt vài cành cây khô, gài lên đầu rồi đi tiếp.</a:t>
            </a:r>
          </a:p>
          <a:p>
            <a:pPr algn="just">
              <a:lnSpc>
                <a:spcPct val="110000"/>
              </a:lnSpc>
            </a:pPr>
            <a:r>
              <a:rPr lang="vi-VN" sz="2000" b="1" dirty="0">
                <a:latin typeface="UTM Avo" panose="02040603050506020204" pitchFamily="18" charset="0"/>
              </a:rPr>
              <a:t>      Gặp dê, voi hỏi:</a:t>
            </a:r>
          </a:p>
          <a:p>
            <a:pPr algn="just">
              <a:lnSpc>
                <a:spcPct val="110000"/>
              </a:lnSpc>
            </a:pPr>
            <a:r>
              <a:rPr lang="vi-VN" sz="2000" b="1" dirty="0">
                <a:latin typeface="UTM Avo" panose="02040603050506020204" pitchFamily="18" charset="0"/>
              </a:rPr>
              <a:t>      - Em có xinh không?</a:t>
            </a:r>
          </a:p>
          <a:p>
            <a:pPr algn="just">
              <a:lnSpc>
                <a:spcPct val="110000"/>
              </a:lnSpc>
            </a:pPr>
            <a:r>
              <a:rPr lang="vi-VN" sz="2000" b="1" dirty="0">
                <a:latin typeface="UTM Avo" panose="02040603050506020204" pitchFamily="18" charset="0"/>
              </a:rPr>
              <a:t>      - Không, vì cậu không có bộ râu giống tôi.</a:t>
            </a:r>
          </a:p>
          <a:p>
            <a:pPr algn="just">
              <a:lnSpc>
                <a:spcPct val="110000"/>
              </a:lnSpc>
            </a:pPr>
            <a:r>
              <a:rPr lang="vi-VN" sz="2000" b="1" dirty="0">
                <a:latin typeface="UTM Avo" panose="02040603050506020204" pitchFamily="18" charset="0"/>
              </a:rPr>
              <a:t>      Voi liền nhổ một khóm cỏ dại bên đường, gắn vào cằm rồi về nhà.</a:t>
            </a:r>
          </a:p>
          <a:p>
            <a:pPr algn="just">
              <a:lnSpc>
                <a:spcPct val="110000"/>
              </a:lnSpc>
            </a:pPr>
            <a:r>
              <a:rPr lang="vi-VN" sz="2000" b="1" dirty="0">
                <a:latin typeface="UTM Avo" panose="02040603050506020204" pitchFamily="18" charset="0"/>
              </a:rPr>
              <a:t>      Về nhà với đôi sừng và bộ râu giả, voi em hớn hở hỏi anh:</a:t>
            </a:r>
          </a:p>
          <a:p>
            <a:pPr algn="just">
              <a:lnSpc>
                <a:spcPct val="110000"/>
              </a:lnSpc>
            </a:pPr>
            <a:r>
              <a:rPr lang="vi-VN" sz="2000" b="1" dirty="0">
                <a:latin typeface="UTM Avo" panose="02040603050506020204" pitchFamily="18" charset="0"/>
              </a:rPr>
              <a:t>      - Em có xinh hơn không?</a:t>
            </a:r>
          </a:p>
          <a:p>
            <a:pPr algn="just">
              <a:lnSpc>
                <a:spcPct val="110000"/>
              </a:lnSpc>
            </a:pPr>
            <a:r>
              <a:rPr lang="vi-VN" sz="2000" b="1" dirty="0">
                <a:latin typeface="UTM Avo" panose="02040603050506020204" pitchFamily="18" charset="0"/>
              </a:rPr>
              <a:t>      Voi anh nói:</a:t>
            </a:r>
          </a:p>
          <a:p>
            <a:pPr algn="just">
              <a:lnSpc>
                <a:spcPct val="110000"/>
              </a:lnSpc>
            </a:pPr>
            <a:r>
              <a:rPr lang="vi-VN" sz="2000" b="1" dirty="0">
                <a:latin typeface="UTM Avo" panose="02040603050506020204" pitchFamily="18" charset="0"/>
              </a:rPr>
              <a:t>      - Trời ơi, sao em lại thêm sừng và râu thế này? Xấu lắm!</a:t>
            </a:r>
          </a:p>
          <a:p>
            <a:pPr algn="just">
              <a:lnSpc>
                <a:spcPct val="110000"/>
              </a:lnSpc>
            </a:pPr>
            <a:r>
              <a:rPr lang="vi-VN" sz="2000" b="1" dirty="0">
                <a:latin typeface="UTM Avo" panose="02040603050506020204" pitchFamily="18" charset="0"/>
              </a:rPr>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2000" b="1">
                <a:latin typeface="UTM Avo" panose="02040603050506020204" pitchFamily="18" charset="0"/>
              </a:rPr>
              <a:t>(Theo</a:t>
            </a:r>
            <a:r>
              <a:rPr lang="en-US" sz="2000" b="1">
                <a:latin typeface="UTM Avo" panose="02040603050506020204" pitchFamily="18" charset="0"/>
              </a:rPr>
              <a:t> Ấu Phúc,</a:t>
            </a:r>
            <a:r>
              <a:rPr lang="vi-VN" sz="2000" b="1">
                <a:latin typeface="UTM Avo" panose="02040603050506020204" pitchFamily="18" charset="0"/>
              </a:rPr>
              <a:t> </a:t>
            </a:r>
            <a:r>
              <a:rPr lang="vi-VN" sz="2000" b="1" i="1" dirty="0">
                <a:latin typeface="UTM Avo" panose="02040603050506020204" pitchFamily="18" charset="0"/>
              </a:rPr>
              <a:t>Voi em đi tìm tự tin</a:t>
            </a:r>
            <a:r>
              <a:rPr lang="vi-VN" sz="2000" b="1" dirty="0">
                <a:latin typeface="UTM Avo" panose="02040603050506020204" pitchFamily="18" charset="0"/>
              </a:rPr>
              <a:t>)</a:t>
            </a:r>
            <a:endParaRPr lang="en-US" sz="2000" b="1" dirty="0">
              <a:latin typeface="UTM Avo" panose="02040603050506020204" pitchFamily="18" charset="0"/>
            </a:endParaRPr>
          </a:p>
        </p:txBody>
      </p:sp>
      <p:grpSp>
        <p:nvGrpSpPr>
          <p:cNvPr id="12" name="Group 11"/>
          <p:cNvGrpSpPr/>
          <p:nvPr/>
        </p:nvGrpSpPr>
        <p:grpSpPr>
          <a:xfrm>
            <a:off x="7395755" y="1386310"/>
            <a:ext cx="4475403" cy="2919401"/>
            <a:chOff x="7395755" y="1386310"/>
            <a:chExt cx="4475403" cy="2919401"/>
          </a:xfrm>
        </p:grpSpPr>
        <p:pic>
          <p:nvPicPr>
            <p:cNvPr id="11" name="图片 5">
              <a:extLst>
                <a:ext uri="{FF2B5EF4-FFF2-40B4-BE49-F238E27FC236}">
                  <a16:creationId xmlns:a16="http://schemas.microsoft.com/office/drawing/2014/main" id="{CF79171E-F9EC-430B-8266-59244DDCCF5E}"/>
                </a:ext>
              </a:extLst>
            </p:cNvPr>
            <p:cNvPicPr>
              <a:picLocks noChangeAspect="1"/>
            </p:cNvPicPr>
            <p:nvPr/>
          </p:nvPicPr>
          <p:blipFill>
            <a:blip r:embed="rId5"/>
            <a:stretch>
              <a:fillRect/>
            </a:stretch>
          </p:blipFill>
          <p:spPr>
            <a:xfrm>
              <a:off x="7395755" y="1386310"/>
              <a:ext cx="4475403" cy="2919401"/>
            </a:xfrm>
            <a:prstGeom prst="rect">
              <a:avLst/>
            </a:prstGeom>
          </p:spPr>
        </p:pic>
        <p:sp>
          <p:nvSpPr>
            <p:cNvPr id="2" name="TextBox 1"/>
            <p:cNvSpPr txBox="1"/>
            <p:nvPr/>
          </p:nvSpPr>
          <p:spPr>
            <a:xfrm>
              <a:off x="7844675" y="1972901"/>
              <a:ext cx="3577562" cy="1323439"/>
            </a:xfrm>
            <a:prstGeom prst="rect">
              <a:avLst/>
            </a:prstGeom>
            <a:noFill/>
          </p:spPr>
          <p:txBody>
            <a:bodyPr wrap="square" rtlCol="0">
              <a:spAutoFit/>
            </a:bodyPr>
            <a:lstStyle/>
            <a:p>
              <a:pPr algn="ctr"/>
              <a:r>
                <a:rPr lang="en-US" sz="4000">
                  <a:solidFill>
                    <a:srgbClr val="FF0000"/>
                  </a:solidFill>
                  <a:latin typeface="#9Slide03 AmpleSoft Bold" panose="02000000000000000000" pitchFamily="2" charset="0"/>
                </a:rPr>
                <a:t>Bài được chia làm mấy đoạn?</a:t>
              </a:r>
            </a:p>
          </p:txBody>
        </p:sp>
      </p:grpSp>
    </p:spTree>
    <p:extLst>
      <p:ext uri="{BB962C8B-B14F-4D97-AF65-F5344CB8AC3E}">
        <p14:creationId xmlns:p14="http://schemas.microsoft.com/office/powerpoint/2010/main" val="191146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
        <p:nvSpPr>
          <p:cNvPr id="4" name="TextBox 3">
            <a:extLst>
              <a:ext uri="{FF2B5EF4-FFF2-40B4-BE49-F238E27FC236}">
                <a16:creationId xmlns:a16="http://schemas.microsoft.com/office/drawing/2014/main" id="{A33A047A-B991-455D-A476-7409E5290ADB}"/>
              </a:ext>
            </a:extLst>
          </p:cNvPr>
          <p:cNvSpPr txBox="1"/>
          <p:nvPr/>
        </p:nvSpPr>
        <p:spPr>
          <a:xfrm>
            <a:off x="693960" y="25810"/>
            <a:ext cx="1653435" cy="738664"/>
          </a:xfrm>
          <a:prstGeom prst="rect">
            <a:avLst/>
          </a:prstGeom>
          <a:noFill/>
        </p:spPr>
        <p:txBody>
          <a:bodyPr wrap="square" rtlCol="0">
            <a:spAutoFit/>
          </a:bodyPr>
          <a:lstStyle/>
          <a:p>
            <a:pPr algn="ctr">
              <a:lnSpc>
                <a:spcPct val="150000"/>
              </a:lnSpc>
            </a:pPr>
            <a:r>
              <a:rPr lang="vi-VN" sz="2800" b="1" dirty="0">
                <a:solidFill>
                  <a:srgbClr val="17479D"/>
                </a:solidFill>
                <a:latin typeface="UTM Avo" panose="02040603050506020204" pitchFamily="18" charset="0"/>
              </a:rPr>
              <a:t>ĐỌC</a:t>
            </a:r>
            <a:endParaRPr lang="en-US" sz="2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B7BFEFE6-D796-4811-96B0-9A67502400AC}"/>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sp>
        <p:nvSpPr>
          <p:cNvPr id="6" name="TextBox 5">
            <a:extLst>
              <a:ext uri="{FF2B5EF4-FFF2-40B4-BE49-F238E27FC236}">
                <a16:creationId xmlns:a16="http://schemas.microsoft.com/office/drawing/2014/main" id="{FC287A80-E0E2-4B55-8CBB-C0976D12BD6F}"/>
              </a:ext>
            </a:extLst>
          </p:cNvPr>
          <p:cNvSpPr txBox="1"/>
          <p:nvPr/>
        </p:nvSpPr>
        <p:spPr>
          <a:xfrm>
            <a:off x="2315687" y="25810"/>
            <a:ext cx="6578131" cy="738664"/>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Em có xinh không?</a:t>
            </a:r>
            <a:endParaRPr lang="en-US" sz="2800" b="1" dirty="0">
              <a:solidFill>
                <a:schemeClr val="accent1">
                  <a:lumMod val="50000"/>
                </a:schemeClr>
              </a:solidFill>
              <a:latin typeface="UTM Avo" panose="02040603050506020204" pitchFamily="18" charset="0"/>
            </a:endParaRPr>
          </a:p>
        </p:txBody>
      </p:sp>
      <p:sp>
        <p:nvSpPr>
          <p:cNvPr id="7" name="TextBox 6">
            <a:extLst>
              <a:ext uri="{FF2B5EF4-FFF2-40B4-BE49-F238E27FC236}">
                <a16:creationId xmlns:a16="http://schemas.microsoft.com/office/drawing/2014/main" id="{C70B1CBA-9307-4C83-B537-F2B5BB1C01B7}"/>
              </a:ext>
            </a:extLst>
          </p:cNvPr>
          <p:cNvSpPr txBox="1"/>
          <p:nvPr/>
        </p:nvSpPr>
        <p:spPr>
          <a:xfrm>
            <a:off x="169817" y="692997"/>
            <a:ext cx="11861074" cy="6157198"/>
          </a:xfrm>
          <a:prstGeom prst="rect">
            <a:avLst/>
          </a:prstGeom>
          <a:noFill/>
        </p:spPr>
        <p:txBody>
          <a:bodyPr wrap="square" rtlCol="0">
            <a:spAutoFit/>
          </a:bodyPr>
          <a:lstStyle/>
          <a:p>
            <a:pPr algn="just">
              <a:lnSpc>
                <a:spcPct val="110000"/>
              </a:lnSpc>
            </a:pPr>
            <a:r>
              <a:rPr lang="vi-VN" sz="2000" b="1" dirty="0">
                <a:latin typeface="UTM Avo" panose="02040603050506020204" pitchFamily="18" charset="0"/>
              </a:rPr>
              <a:t>      </a:t>
            </a:r>
            <a:r>
              <a:rPr lang="vi-VN" sz="2000" b="1" dirty="0">
                <a:solidFill>
                  <a:schemeClr val="accent6">
                    <a:lumMod val="50000"/>
                  </a:schemeClr>
                </a:solidFill>
                <a:latin typeface="UTM Avo" panose="02040603050506020204" pitchFamily="18" charset="0"/>
              </a:rPr>
              <a:t>Voi em thích mặc đẹp và thích được khen xinh. Ở nhà, voi em luôn hỏi anh: “Em có xinh không?”. Voi anh bao giờ cũng khen: “Em xinh lắm!”</a:t>
            </a:r>
          </a:p>
          <a:p>
            <a:pPr algn="just">
              <a:lnSpc>
                <a:spcPct val="110000"/>
              </a:lnSpc>
            </a:pPr>
            <a:r>
              <a:rPr lang="vi-VN" sz="2000" b="1" dirty="0">
                <a:solidFill>
                  <a:schemeClr val="accent6">
                    <a:lumMod val="50000"/>
                  </a:schemeClr>
                </a:solidFill>
                <a:latin typeface="UTM Avo" panose="02040603050506020204" pitchFamily="18" charset="0"/>
              </a:rPr>
              <a:t>      Một hôm, gặp hươu, voi em hỏi:</a:t>
            </a:r>
          </a:p>
          <a:p>
            <a:pPr algn="just">
              <a:lnSpc>
                <a:spcPct val="110000"/>
              </a:lnSpc>
            </a:pPr>
            <a:r>
              <a:rPr lang="vi-VN" sz="2000" b="1" dirty="0">
                <a:solidFill>
                  <a:schemeClr val="accent6">
                    <a:lumMod val="50000"/>
                  </a:schemeClr>
                </a:solidFill>
                <a:latin typeface="UTM Avo" panose="02040603050506020204" pitchFamily="18" charset="0"/>
              </a:rPr>
              <a:t>      - Em có xinh không?</a:t>
            </a:r>
          </a:p>
          <a:p>
            <a:pPr algn="just">
              <a:lnSpc>
                <a:spcPct val="110000"/>
              </a:lnSpc>
            </a:pPr>
            <a:r>
              <a:rPr lang="vi-VN" sz="2000" b="1" dirty="0">
                <a:solidFill>
                  <a:schemeClr val="accent6">
                    <a:lumMod val="50000"/>
                  </a:schemeClr>
                </a:solidFill>
                <a:latin typeface="UTM Avo" panose="02040603050506020204" pitchFamily="18" charset="0"/>
              </a:rPr>
              <a:t>      Hươu ngắm voi rồi lắc đầu:</a:t>
            </a:r>
          </a:p>
          <a:p>
            <a:pPr algn="just">
              <a:lnSpc>
                <a:spcPct val="110000"/>
              </a:lnSpc>
            </a:pPr>
            <a:r>
              <a:rPr lang="vi-VN" sz="2000" b="1" dirty="0">
                <a:solidFill>
                  <a:schemeClr val="accent6">
                    <a:lumMod val="50000"/>
                  </a:schemeClr>
                </a:solidFill>
                <a:latin typeface="UTM Avo" panose="02040603050506020204" pitchFamily="18" charset="0"/>
              </a:rPr>
              <a:t>      - Chưa xinh lắm vì em không có đôi sừng giống anh.</a:t>
            </a:r>
          </a:p>
          <a:p>
            <a:pPr algn="just">
              <a:lnSpc>
                <a:spcPct val="110000"/>
              </a:lnSpc>
            </a:pPr>
            <a:r>
              <a:rPr lang="vi-VN" sz="2000" b="1" dirty="0">
                <a:solidFill>
                  <a:schemeClr val="accent6">
                    <a:lumMod val="50000"/>
                  </a:schemeClr>
                </a:solidFill>
                <a:latin typeface="UTM Avo" panose="02040603050506020204" pitchFamily="18" charset="0"/>
              </a:rPr>
              <a:t>      Nghe vậy, voi nhặt vài cành cây khô, gài lên đầu rồi đi tiếp.</a:t>
            </a:r>
          </a:p>
          <a:p>
            <a:pPr algn="just">
              <a:lnSpc>
                <a:spcPct val="110000"/>
              </a:lnSpc>
            </a:pPr>
            <a:r>
              <a:rPr lang="vi-VN" sz="2000" b="1" dirty="0">
                <a:solidFill>
                  <a:schemeClr val="accent6">
                    <a:lumMod val="50000"/>
                  </a:schemeClr>
                </a:solidFill>
                <a:latin typeface="UTM Avo" panose="02040603050506020204" pitchFamily="18" charset="0"/>
              </a:rPr>
              <a:t>      Gặp dê, voi hỏi:</a:t>
            </a:r>
          </a:p>
          <a:p>
            <a:pPr algn="just">
              <a:lnSpc>
                <a:spcPct val="110000"/>
              </a:lnSpc>
            </a:pPr>
            <a:r>
              <a:rPr lang="vi-VN" sz="2000" b="1" dirty="0">
                <a:solidFill>
                  <a:schemeClr val="accent6">
                    <a:lumMod val="50000"/>
                  </a:schemeClr>
                </a:solidFill>
                <a:latin typeface="UTM Avo" panose="02040603050506020204" pitchFamily="18" charset="0"/>
              </a:rPr>
              <a:t>      - Em có xinh không?</a:t>
            </a:r>
          </a:p>
          <a:p>
            <a:pPr algn="just">
              <a:lnSpc>
                <a:spcPct val="110000"/>
              </a:lnSpc>
            </a:pPr>
            <a:r>
              <a:rPr lang="vi-VN" sz="2000" b="1" dirty="0">
                <a:solidFill>
                  <a:schemeClr val="accent6">
                    <a:lumMod val="50000"/>
                  </a:schemeClr>
                </a:solidFill>
                <a:latin typeface="UTM Avo" panose="02040603050506020204" pitchFamily="18" charset="0"/>
              </a:rPr>
              <a:t>      - Không, vì cậu không có bộ râu giống tôi.</a:t>
            </a:r>
          </a:p>
          <a:p>
            <a:pPr algn="just">
              <a:lnSpc>
                <a:spcPct val="110000"/>
              </a:lnSpc>
            </a:pPr>
            <a:r>
              <a:rPr lang="vi-VN" sz="2000" b="1" dirty="0">
                <a:latin typeface="UTM Avo" panose="02040603050506020204" pitchFamily="18" charset="0"/>
              </a:rPr>
              <a:t>      </a:t>
            </a:r>
            <a:r>
              <a:rPr lang="vi-VN" sz="2000" b="1" dirty="0">
                <a:solidFill>
                  <a:srgbClr val="FF0066"/>
                </a:solidFill>
                <a:latin typeface="UTM Avo" panose="02040603050506020204" pitchFamily="18" charset="0"/>
              </a:rPr>
              <a:t>Voi liền nhổ một khóm cỏ dại bên đường, gắn vào cằm rồi về nhà.</a:t>
            </a:r>
          </a:p>
          <a:p>
            <a:pPr algn="just">
              <a:lnSpc>
                <a:spcPct val="110000"/>
              </a:lnSpc>
            </a:pPr>
            <a:r>
              <a:rPr lang="vi-VN" sz="2000" b="1" dirty="0">
                <a:solidFill>
                  <a:srgbClr val="FF0066"/>
                </a:solidFill>
                <a:latin typeface="UTM Avo" panose="02040603050506020204" pitchFamily="18" charset="0"/>
              </a:rPr>
              <a:t>      Về nhà với đôi sừng và bộ râu giả, voi em hớn hở hỏi anh:</a:t>
            </a:r>
          </a:p>
          <a:p>
            <a:pPr algn="just">
              <a:lnSpc>
                <a:spcPct val="110000"/>
              </a:lnSpc>
            </a:pPr>
            <a:r>
              <a:rPr lang="vi-VN" sz="2000" b="1" dirty="0">
                <a:solidFill>
                  <a:srgbClr val="FF0066"/>
                </a:solidFill>
                <a:latin typeface="UTM Avo" panose="02040603050506020204" pitchFamily="18" charset="0"/>
              </a:rPr>
              <a:t>      - Em có xinh hơn không?</a:t>
            </a:r>
          </a:p>
          <a:p>
            <a:pPr algn="just">
              <a:lnSpc>
                <a:spcPct val="110000"/>
              </a:lnSpc>
            </a:pPr>
            <a:r>
              <a:rPr lang="vi-VN" sz="2000" b="1" dirty="0">
                <a:solidFill>
                  <a:srgbClr val="FF0066"/>
                </a:solidFill>
                <a:latin typeface="UTM Avo" panose="02040603050506020204" pitchFamily="18" charset="0"/>
              </a:rPr>
              <a:t>      Voi anh nói:</a:t>
            </a:r>
          </a:p>
          <a:p>
            <a:pPr algn="just">
              <a:lnSpc>
                <a:spcPct val="110000"/>
              </a:lnSpc>
            </a:pPr>
            <a:r>
              <a:rPr lang="vi-VN" sz="2000" b="1" dirty="0">
                <a:solidFill>
                  <a:srgbClr val="FF0066"/>
                </a:solidFill>
                <a:latin typeface="UTM Avo" panose="02040603050506020204" pitchFamily="18" charset="0"/>
              </a:rPr>
              <a:t>      - Trời ơi, sao em lại thêm sừng và râu thế này? Xấu lắm!</a:t>
            </a:r>
          </a:p>
          <a:p>
            <a:pPr algn="just">
              <a:lnSpc>
                <a:spcPct val="110000"/>
              </a:lnSpc>
            </a:pPr>
            <a:r>
              <a:rPr lang="vi-VN" sz="2000" b="1" dirty="0">
                <a:solidFill>
                  <a:srgbClr val="FF0066"/>
                </a:solidFill>
                <a:latin typeface="UTM Avo" panose="02040603050506020204" pitchFamily="18" charset="0"/>
              </a:rPr>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2000" b="1">
                <a:latin typeface="UTM Avo" panose="02040603050506020204" pitchFamily="18" charset="0"/>
              </a:rPr>
              <a:t>(Theo</a:t>
            </a:r>
            <a:r>
              <a:rPr lang="en-US" sz="2000" b="1">
                <a:latin typeface="UTM Avo" panose="02040603050506020204" pitchFamily="18" charset="0"/>
              </a:rPr>
              <a:t> Ấu Phúc,</a:t>
            </a:r>
            <a:r>
              <a:rPr lang="vi-VN" sz="2000" b="1">
                <a:latin typeface="UTM Avo" panose="02040603050506020204" pitchFamily="18" charset="0"/>
              </a:rPr>
              <a:t> </a:t>
            </a:r>
            <a:r>
              <a:rPr lang="vi-VN" sz="2000" b="1" i="1" dirty="0">
                <a:latin typeface="UTM Avo" panose="02040603050506020204" pitchFamily="18" charset="0"/>
              </a:rPr>
              <a:t>Voi em đi tìm tự tin</a:t>
            </a:r>
            <a:r>
              <a:rPr lang="vi-VN" sz="2000" b="1" dirty="0">
                <a:latin typeface="UTM Avo" panose="02040603050506020204" pitchFamily="18" charset="0"/>
              </a:rPr>
              <a:t>)</a:t>
            </a:r>
            <a:endParaRPr lang="en-US" sz="2000" b="1" dirty="0">
              <a:latin typeface="UTM Avo" panose="02040603050506020204" pitchFamily="18" charset="0"/>
            </a:endParaRPr>
          </a:p>
        </p:txBody>
      </p:sp>
      <p:pic>
        <p:nvPicPr>
          <p:cNvPr id="8" name="Picture 7">
            <a:extLst>
              <a:ext uri="{FF2B5EF4-FFF2-40B4-BE49-F238E27FC236}">
                <a16:creationId xmlns:a16="http://schemas.microsoft.com/office/drawing/2014/main" id="{D52DCC97-D4B8-405F-A923-762DDA8963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06" y="657728"/>
            <a:ext cx="525788" cy="496856"/>
          </a:xfrm>
          <a:prstGeom prst="rect">
            <a:avLst/>
          </a:prstGeom>
        </p:spPr>
      </p:pic>
      <p:pic>
        <p:nvPicPr>
          <p:cNvPr id="10" name="Picture 9">
            <a:extLst>
              <a:ext uri="{FF2B5EF4-FFF2-40B4-BE49-F238E27FC236}">
                <a16:creationId xmlns:a16="http://schemas.microsoft.com/office/drawing/2014/main" id="{05493CB5-C032-4FD2-BD04-8712C2F9DC29}"/>
              </a:ext>
            </a:extLst>
          </p:cNvPr>
          <p:cNvPicPr>
            <a:picLocks noChangeAspect="1"/>
          </p:cNvPicPr>
          <p:nvPr/>
        </p:nvPicPr>
        <p:blipFill>
          <a:blip r:embed="rId6">
            <a:duotone>
              <a:schemeClr val="accent4">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0514" y="3952316"/>
            <a:ext cx="550991" cy="550991"/>
          </a:xfrm>
          <a:prstGeom prst="rect">
            <a:avLst/>
          </a:prstGeom>
        </p:spPr>
      </p:pic>
    </p:spTree>
    <p:extLst>
      <p:ext uri="{BB962C8B-B14F-4D97-AF65-F5344CB8AC3E}">
        <p14:creationId xmlns:p14="http://schemas.microsoft.com/office/powerpoint/2010/main" val="211626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0">
            <a:extLst>
              <a:ext uri="{FF2B5EF4-FFF2-40B4-BE49-F238E27FC236}">
                <a16:creationId xmlns:a16="http://schemas.microsoft.com/office/drawing/2014/main" id="{47118E00-203A-4E78-AC85-4C87806898CA}"/>
              </a:ext>
            </a:extLst>
          </p:cNvPr>
          <p:cNvSpPr/>
          <p:nvPr/>
        </p:nvSpPr>
        <p:spPr>
          <a:xfrm>
            <a:off x="342900" y="365125"/>
            <a:ext cx="11468100" cy="6169025"/>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pic>
        <p:nvPicPr>
          <p:cNvPr id="11" name="Picture 10">
            <a:extLst>
              <a:ext uri="{FF2B5EF4-FFF2-40B4-BE49-F238E27FC236}">
                <a16:creationId xmlns:a16="http://schemas.microsoft.com/office/drawing/2014/main" id="{A5FE461F-E49E-4C41-98B4-152CC73E7463}"/>
              </a:ext>
            </a:extLst>
          </p:cNvPr>
          <p:cNvPicPr>
            <a:picLocks noChangeAspect="1"/>
          </p:cNvPicPr>
          <p:nvPr/>
        </p:nvPicPr>
        <p:blipFill>
          <a:blip r:embed="rId2">
            <a:clrChange>
              <a:clrFrom>
                <a:srgbClr val="FFFEFE"/>
              </a:clrFrom>
              <a:clrTo>
                <a:srgbClr val="FFFEFE">
                  <a:alpha val="0"/>
                </a:srgbClr>
              </a:clrTo>
            </a:clrChange>
          </a:blip>
          <a:stretch>
            <a:fillRect/>
          </a:stretch>
        </p:blipFill>
        <p:spPr>
          <a:xfrm>
            <a:off x="495444" y="553885"/>
            <a:ext cx="926182" cy="488123"/>
          </a:xfrm>
          <a:prstGeom prst="rect">
            <a:avLst/>
          </a:prstGeom>
        </p:spPr>
      </p:pic>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2548" y="-144282"/>
            <a:ext cx="3159485" cy="3159485"/>
          </a:xfrm>
          <a:prstGeom prst="rect">
            <a:avLst/>
          </a:prstGeom>
        </p:spPr>
      </p:pic>
      <p:sp>
        <p:nvSpPr>
          <p:cNvPr id="7" name="TextBox 3"/>
          <p:cNvSpPr txBox="1"/>
          <p:nvPr/>
        </p:nvSpPr>
        <p:spPr>
          <a:xfrm>
            <a:off x="1971065" y="703171"/>
            <a:ext cx="4382452" cy="1215385"/>
          </a:xfrm>
          <a:prstGeom prst="rect">
            <a:avLst/>
          </a:prstGeom>
          <a:noFill/>
        </p:spPr>
        <p:txBody>
          <a:bodyPr wrap="square" lIns="96762" tIns="48381" rIns="96762" bIns="48381" rtlCol="0">
            <a:spAutoFit/>
          </a:bodyPr>
          <a:lstStyle/>
          <a:p>
            <a:pPr algn="ctr">
              <a:lnSpc>
                <a:spcPct val="150000"/>
              </a:lnSpc>
            </a:pPr>
            <a:r>
              <a:rPr lang="en-US" altLang="zh-CN" sz="5400" b="1" dirty="0" err="1">
                <a:solidFill>
                  <a:srgbClr val="0070C0"/>
                </a:solidFill>
                <a:latin typeface="UTM Avo" panose="02040603050506020204" pitchFamily="18" charset="0"/>
                <a:ea typeface="微软雅黑" panose="020B0503020204020204" charset="-122"/>
                <a:cs typeface="Arial" panose="020B0604020202020204" pitchFamily="34" charset="0"/>
              </a:rPr>
              <a:t>Từ</a:t>
            </a:r>
            <a:r>
              <a:rPr lang="en-US" altLang="zh-CN" sz="5400" b="1" dirty="0">
                <a:solidFill>
                  <a:srgbClr val="0070C0"/>
                </a:solidFill>
                <a:latin typeface="UTM Avo" panose="02040603050506020204" pitchFamily="18" charset="0"/>
                <a:ea typeface="微软雅黑" panose="020B0503020204020204" charset="-122"/>
                <a:cs typeface="Arial" panose="020B0604020202020204" pitchFamily="34" charset="0"/>
              </a:rPr>
              <a:t> </a:t>
            </a:r>
            <a:r>
              <a:rPr lang="en-US" altLang="zh-CN" sz="5400" b="1" dirty="0" err="1">
                <a:solidFill>
                  <a:srgbClr val="0070C0"/>
                </a:solidFill>
                <a:latin typeface="UTM Avo" panose="02040603050506020204" pitchFamily="18" charset="0"/>
                <a:ea typeface="微软雅黑" panose="020B0503020204020204" charset="-122"/>
                <a:cs typeface="Arial" panose="020B0604020202020204" pitchFamily="34" charset="0"/>
              </a:rPr>
              <a:t>ngữ</a:t>
            </a:r>
            <a:endParaRPr lang="zh-CN" altLang="en-US" sz="5400" b="1" dirty="0">
              <a:solidFill>
                <a:srgbClr val="0070C0"/>
              </a:solidFill>
              <a:latin typeface="UTM Avo" panose="02040603050506020204" pitchFamily="18" charset="0"/>
              <a:ea typeface="微软雅黑" panose="020B0503020204020204" charset="-122"/>
              <a:cs typeface="Arial" panose="020B0604020202020204" pitchFamily="34" charset="0"/>
            </a:endParaRPr>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102" b="100000" l="0" r="100000">
                        <a14:foregroundMark x1="4092" y1="7551" x2="18331" y2="16429"/>
                        <a14:foregroundMark x1="42390" y1="5816" x2="42390" y2="11939"/>
                        <a14:foregroundMark x1="15221" y1="95510" x2="15221" y2="95510"/>
                        <a14:foregroundMark x1="35352" y1="98878" x2="35352" y2="98878"/>
                        <a14:foregroundMark x1="49591" y1="95816" x2="49591" y2="95816"/>
                        <a14:foregroundMark x1="97218" y1="97551" x2="97218" y2="97551"/>
                        <a14:foregroundMark x1="28151" y1="25000" x2="26023" y2="29184"/>
                      </a14:backgroundRemoval>
                    </a14:imgEffect>
                  </a14:imgLayer>
                </a14:imgProps>
              </a:ext>
              <a:ext uri="{28A0092B-C50C-407E-A947-70E740481C1C}">
                <a14:useLocalDpi xmlns:a14="http://schemas.microsoft.com/office/drawing/2010/main" val="0"/>
              </a:ext>
            </a:extLst>
          </a:blip>
          <a:stretch>
            <a:fillRect/>
          </a:stretch>
        </p:blipFill>
        <p:spPr>
          <a:xfrm>
            <a:off x="7909362" y="1951038"/>
            <a:ext cx="3014177" cy="4834522"/>
          </a:xfrm>
          <a:prstGeom prst="rect">
            <a:avLst/>
          </a:prstGeom>
        </p:spPr>
      </p:pic>
      <p:sp>
        <p:nvSpPr>
          <p:cNvPr id="9" name="TextBox 3"/>
          <p:cNvSpPr txBox="1"/>
          <p:nvPr/>
        </p:nvSpPr>
        <p:spPr>
          <a:xfrm>
            <a:off x="20271" y="2215507"/>
            <a:ext cx="2802710"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2060"/>
                </a:solidFill>
                <a:latin typeface="UTM Avo" panose="02040603050506020204" pitchFamily="18" charset="0"/>
                <a:ea typeface="微软雅黑" panose="020B0503020204020204" charset="-122"/>
                <a:cs typeface="Arial" panose="020B0604020202020204" pitchFamily="34" charset="0"/>
              </a:rPr>
              <a:t>- Hươu</a:t>
            </a:r>
            <a:endParaRPr lang="zh-CN" altLang="en-US" sz="4400" b="1" dirty="0">
              <a:solidFill>
                <a:srgbClr val="002060"/>
              </a:solidFill>
              <a:latin typeface="UTM Avo" panose="02040603050506020204" pitchFamily="18" charset="0"/>
              <a:ea typeface="微软雅黑" panose="020B0503020204020204" charset="-122"/>
              <a:cs typeface="Arial" panose="020B0604020202020204" pitchFamily="34" charset="0"/>
            </a:endParaRPr>
          </a:p>
        </p:txBody>
      </p:sp>
      <p:sp>
        <p:nvSpPr>
          <p:cNvPr id="12" name="TextBox 3"/>
          <p:cNvSpPr txBox="1"/>
          <p:nvPr/>
        </p:nvSpPr>
        <p:spPr>
          <a:xfrm>
            <a:off x="-176462" y="3242067"/>
            <a:ext cx="4295055"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2060"/>
                </a:solidFill>
                <a:latin typeface="UTM Avo" panose="02040603050506020204" pitchFamily="18" charset="0"/>
                <a:ea typeface="微软雅黑" panose="020B0503020204020204" charset="-122"/>
                <a:cs typeface="Arial" panose="020B0604020202020204" pitchFamily="34" charset="0"/>
              </a:rPr>
              <a:t>- Đôi sừng </a:t>
            </a:r>
            <a:endParaRPr lang="zh-CN" altLang="en-US" sz="4400" b="1" dirty="0">
              <a:solidFill>
                <a:srgbClr val="002060"/>
              </a:solidFill>
              <a:latin typeface="UTM Avo" panose="02040603050506020204" pitchFamily="18" charset="0"/>
              <a:ea typeface="微软雅黑" panose="020B0503020204020204" charset="-122"/>
              <a:cs typeface="Arial" panose="020B0604020202020204" pitchFamily="34" charset="0"/>
            </a:endParaRPr>
          </a:p>
        </p:txBody>
      </p:sp>
      <p:cxnSp>
        <p:nvCxnSpPr>
          <p:cNvPr id="5" name="Straight Arrow Connector 4"/>
          <p:cNvCxnSpPr/>
          <p:nvPr/>
        </p:nvCxnSpPr>
        <p:spPr>
          <a:xfrm flipV="1">
            <a:off x="3633248" y="2222499"/>
            <a:ext cx="4276114" cy="168557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801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1+#ppt_w/2"/>
                                          </p:val>
                                        </p:tav>
                                        <p:tav tm="100000">
                                          <p:val>
                                            <p:strVal val="#ppt_x"/>
                                          </p:val>
                                        </p:tav>
                                      </p:tavLst>
                                    </p:anim>
                                    <p:anim calcmode="lin" valueType="num">
                                      <p:cBhvr additive="base">
                                        <p:cTn id="4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down)">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32" presetClass="emph" presetSubtype="0" fill="hold" nodeType="clickEffect">
                                  <p:stCondLst>
                                    <p:cond delay="0"/>
                                  </p:stCondLst>
                                  <p:childTnLst>
                                    <p:animRot by="120000">
                                      <p:cBhvr>
                                        <p:cTn id="51" dur="100" fill="hold">
                                          <p:stCondLst>
                                            <p:cond delay="0"/>
                                          </p:stCondLst>
                                        </p:cTn>
                                        <p:tgtEl>
                                          <p:spTgt spid="5"/>
                                        </p:tgtEl>
                                        <p:attrNameLst>
                                          <p:attrName>r</p:attrName>
                                        </p:attrNameLst>
                                      </p:cBhvr>
                                    </p:animRot>
                                    <p:animRot by="-240000">
                                      <p:cBhvr>
                                        <p:cTn id="52" dur="200" fill="hold">
                                          <p:stCondLst>
                                            <p:cond delay="200"/>
                                          </p:stCondLst>
                                        </p:cTn>
                                        <p:tgtEl>
                                          <p:spTgt spid="5"/>
                                        </p:tgtEl>
                                        <p:attrNameLst>
                                          <p:attrName>r</p:attrName>
                                        </p:attrNameLst>
                                      </p:cBhvr>
                                    </p:animRot>
                                    <p:animRot by="240000">
                                      <p:cBhvr>
                                        <p:cTn id="53" dur="200" fill="hold">
                                          <p:stCondLst>
                                            <p:cond delay="400"/>
                                          </p:stCondLst>
                                        </p:cTn>
                                        <p:tgtEl>
                                          <p:spTgt spid="5"/>
                                        </p:tgtEl>
                                        <p:attrNameLst>
                                          <p:attrName>r</p:attrName>
                                        </p:attrNameLst>
                                      </p:cBhvr>
                                    </p:animRot>
                                    <p:animRot by="-240000">
                                      <p:cBhvr>
                                        <p:cTn id="54" dur="200" fill="hold">
                                          <p:stCondLst>
                                            <p:cond delay="600"/>
                                          </p:stCondLst>
                                        </p:cTn>
                                        <p:tgtEl>
                                          <p:spTgt spid="5"/>
                                        </p:tgtEl>
                                        <p:attrNameLst>
                                          <p:attrName>r</p:attrName>
                                        </p:attrNameLst>
                                      </p:cBhvr>
                                    </p:animRot>
                                    <p:animRot by="120000">
                                      <p:cBhvr>
                                        <p:cTn id="55"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0">
            <a:extLst>
              <a:ext uri="{FF2B5EF4-FFF2-40B4-BE49-F238E27FC236}">
                <a16:creationId xmlns:a16="http://schemas.microsoft.com/office/drawing/2014/main" id="{47118E00-203A-4E78-AC85-4C87806898CA}"/>
              </a:ext>
            </a:extLst>
          </p:cNvPr>
          <p:cNvSpPr/>
          <p:nvPr/>
        </p:nvSpPr>
        <p:spPr>
          <a:xfrm>
            <a:off x="342900" y="365125"/>
            <a:ext cx="11468100" cy="6169025"/>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pic>
        <p:nvPicPr>
          <p:cNvPr id="11" name="Picture 10">
            <a:extLst>
              <a:ext uri="{FF2B5EF4-FFF2-40B4-BE49-F238E27FC236}">
                <a16:creationId xmlns:a16="http://schemas.microsoft.com/office/drawing/2014/main" id="{A5FE461F-E49E-4C41-98B4-152CC73E7463}"/>
              </a:ext>
            </a:extLst>
          </p:cNvPr>
          <p:cNvPicPr>
            <a:picLocks noChangeAspect="1"/>
          </p:cNvPicPr>
          <p:nvPr/>
        </p:nvPicPr>
        <p:blipFill>
          <a:blip r:embed="rId2">
            <a:clrChange>
              <a:clrFrom>
                <a:srgbClr val="FFFEFE"/>
              </a:clrFrom>
              <a:clrTo>
                <a:srgbClr val="FFFEFE">
                  <a:alpha val="0"/>
                </a:srgbClr>
              </a:clrTo>
            </a:clrChange>
          </a:blip>
          <a:stretch>
            <a:fillRect/>
          </a:stretch>
        </p:blipFill>
        <p:spPr>
          <a:xfrm>
            <a:off x="495444" y="553885"/>
            <a:ext cx="926182" cy="488123"/>
          </a:xfrm>
          <a:prstGeom prst="rect">
            <a:avLst/>
          </a:prstGeom>
        </p:spPr>
      </p:pic>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8388" y="-184992"/>
            <a:ext cx="3159485" cy="3159485"/>
          </a:xfrm>
          <a:prstGeom prst="rect">
            <a:avLst/>
          </a:prstGeom>
        </p:spPr>
      </p:pic>
      <p:sp>
        <p:nvSpPr>
          <p:cNvPr id="7" name="TextBox 3"/>
          <p:cNvSpPr txBox="1"/>
          <p:nvPr/>
        </p:nvSpPr>
        <p:spPr>
          <a:xfrm>
            <a:off x="1764784" y="656007"/>
            <a:ext cx="4382452" cy="1215385"/>
          </a:xfrm>
          <a:prstGeom prst="rect">
            <a:avLst/>
          </a:prstGeom>
          <a:noFill/>
        </p:spPr>
        <p:txBody>
          <a:bodyPr wrap="square" lIns="96762" tIns="48381" rIns="96762" bIns="48381" rtlCol="0">
            <a:spAutoFit/>
          </a:bodyPr>
          <a:lstStyle/>
          <a:p>
            <a:pPr algn="ctr">
              <a:lnSpc>
                <a:spcPct val="150000"/>
              </a:lnSpc>
            </a:pPr>
            <a:r>
              <a:rPr lang="en-US" altLang="zh-CN" sz="5400" b="1" dirty="0" err="1">
                <a:solidFill>
                  <a:srgbClr val="0070C0"/>
                </a:solidFill>
                <a:latin typeface="UTM Avo" panose="02040603050506020204" pitchFamily="18" charset="0"/>
                <a:ea typeface="微软雅黑" panose="020B0503020204020204" charset="-122"/>
                <a:cs typeface="Arial" panose="020B0604020202020204" pitchFamily="34" charset="0"/>
              </a:rPr>
              <a:t>Từ</a:t>
            </a:r>
            <a:r>
              <a:rPr lang="en-US" altLang="zh-CN" sz="5400" b="1" dirty="0">
                <a:solidFill>
                  <a:srgbClr val="0070C0"/>
                </a:solidFill>
                <a:latin typeface="UTM Avo" panose="02040603050506020204" pitchFamily="18" charset="0"/>
                <a:ea typeface="微软雅黑" panose="020B0503020204020204" charset="-122"/>
                <a:cs typeface="Arial" panose="020B0604020202020204" pitchFamily="34" charset="0"/>
              </a:rPr>
              <a:t> </a:t>
            </a:r>
            <a:r>
              <a:rPr lang="en-US" altLang="zh-CN" sz="5400" b="1" dirty="0" err="1">
                <a:solidFill>
                  <a:srgbClr val="0070C0"/>
                </a:solidFill>
                <a:latin typeface="UTM Avo" panose="02040603050506020204" pitchFamily="18" charset="0"/>
                <a:ea typeface="微软雅黑" panose="020B0503020204020204" charset="-122"/>
                <a:cs typeface="Arial" panose="020B0604020202020204" pitchFamily="34" charset="0"/>
              </a:rPr>
              <a:t>ngữ</a:t>
            </a:r>
            <a:endParaRPr lang="zh-CN" altLang="en-US" sz="5400" b="1" dirty="0">
              <a:solidFill>
                <a:srgbClr val="0070C0"/>
              </a:solidFill>
              <a:latin typeface="UTM Avo" panose="02040603050506020204" pitchFamily="18" charset="0"/>
              <a:ea typeface="微软雅黑" panose="020B0503020204020204" charset="-122"/>
              <a:cs typeface="Arial" panose="020B0604020202020204" pitchFamily="34" charset="0"/>
            </a:endParaRPr>
          </a:p>
        </p:txBody>
      </p:sp>
      <p:sp>
        <p:nvSpPr>
          <p:cNvPr id="9" name="TextBox 3"/>
          <p:cNvSpPr txBox="1"/>
          <p:nvPr/>
        </p:nvSpPr>
        <p:spPr>
          <a:xfrm>
            <a:off x="0" y="2820677"/>
            <a:ext cx="4065808" cy="836371"/>
          </a:xfrm>
          <a:prstGeom prst="rect">
            <a:avLst/>
          </a:prstGeom>
          <a:noFill/>
        </p:spPr>
        <p:txBody>
          <a:bodyPr wrap="square" lIns="96762" tIns="48381" rIns="96762" bIns="48381" rtlCol="0">
            <a:spAutoFit/>
          </a:bodyPr>
          <a:lstStyle/>
          <a:p>
            <a:pPr algn="ctr">
              <a:lnSpc>
                <a:spcPct val="150000"/>
              </a:lnSpc>
            </a:pPr>
            <a:r>
              <a:rPr lang="en-US" altLang="zh-CN" sz="3200" b="1" dirty="0">
                <a:solidFill>
                  <a:srgbClr val="002060"/>
                </a:solidFill>
                <a:latin typeface="UTM Avo" panose="02040603050506020204" pitchFamily="18" charset="0"/>
                <a:ea typeface="微软雅黑" panose="020B0503020204020204" charset="-122"/>
                <a:cs typeface="Arial" panose="020B0604020202020204" pitchFamily="34" charset="0"/>
              </a:rPr>
              <a:t>- </a:t>
            </a:r>
            <a:r>
              <a:rPr lang="en-US" altLang="zh-CN" sz="3200" b="1" dirty="0" err="1">
                <a:solidFill>
                  <a:srgbClr val="002060"/>
                </a:solidFill>
                <a:latin typeface="UTM Avo" panose="02040603050506020204" pitchFamily="18" charset="0"/>
                <a:ea typeface="微软雅黑" panose="020B0503020204020204" charset="-122"/>
                <a:cs typeface="Arial" panose="020B0604020202020204" pitchFamily="34" charset="0"/>
              </a:rPr>
              <a:t>Khóm</a:t>
            </a:r>
            <a:r>
              <a:rPr lang="en-US" altLang="zh-CN" sz="3200" b="1" dirty="0">
                <a:solidFill>
                  <a:srgbClr val="002060"/>
                </a:solidFill>
                <a:latin typeface="UTM Avo" panose="02040603050506020204" pitchFamily="18" charset="0"/>
                <a:ea typeface="微软雅黑" panose="020B0503020204020204" charset="-122"/>
                <a:cs typeface="Arial" panose="020B0604020202020204" pitchFamily="34" charset="0"/>
              </a:rPr>
              <a:t> </a:t>
            </a:r>
            <a:r>
              <a:rPr lang="en-US" altLang="zh-CN" sz="3200" b="1" dirty="0" err="1">
                <a:solidFill>
                  <a:srgbClr val="002060"/>
                </a:solidFill>
                <a:latin typeface="UTM Avo" panose="02040603050506020204" pitchFamily="18" charset="0"/>
                <a:ea typeface="微软雅黑" panose="020B0503020204020204" charset="-122"/>
                <a:cs typeface="Arial" panose="020B0604020202020204" pitchFamily="34" charset="0"/>
              </a:rPr>
              <a:t>cỏ</a:t>
            </a:r>
            <a:r>
              <a:rPr lang="en-US" altLang="zh-CN" sz="3200" b="1" dirty="0">
                <a:solidFill>
                  <a:srgbClr val="002060"/>
                </a:solidFill>
                <a:latin typeface="UTM Avo" panose="02040603050506020204" pitchFamily="18" charset="0"/>
                <a:ea typeface="微软雅黑" panose="020B0503020204020204" charset="-122"/>
                <a:cs typeface="Arial" panose="020B0604020202020204" pitchFamily="34" charset="0"/>
              </a:rPr>
              <a:t> </a:t>
            </a:r>
            <a:r>
              <a:rPr lang="en-US" altLang="zh-CN" sz="3200" b="1" dirty="0" err="1">
                <a:solidFill>
                  <a:srgbClr val="002060"/>
                </a:solidFill>
                <a:latin typeface="UTM Avo" panose="02040603050506020204" pitchFamily="18" charset="0"/>
                <a:ea typeface="微软雅黑" panose="020B0503020204020204" charset="-122"/>
                <a:cs typeface="Arial" panose="020B0604020202020204" pitchFamily="34" charset="0"/>
              </a:rPr>
              <a:t>dại</a:t>
            </a:r>
            <a:r>
              <a:rPr lang="en-US" altLang="zh-CN" sz="3200" b="1" dirty="0">
                <a:solidFill>
                  <a:srgbClr val="002060"/>
                </a:solidFill>
                <a:latin typeface="UTM Avo" panose="02040603050506020204" pitchFamily="18" charset="0"/>
                <a:ea typeface="微软雅黑" panose="020B0503020204020204" charset="-122"/>
                <a:cs typeface="Arial" panose="020B0604020202020204" pitchFamily="34" charset="0"/>
              </a:rPr>
              <a:t>: </a:t>
            </a:r>
            <a:endParaRPr lang="zh-CN" altLang="en-US" sz="3200" b="1" dirty="0">
              <a:solidFill>
                <a:srgbClr val="002060"/>
              </a:solidFill>
              <a:latin typeface="UTM Avo" panose="02040603050506020204" pitchFamily="18" charset="0"/>
              <a:ea typeface="微软雅黑" panose="020B0503020204020204" charset="-122"/>
              <a:cs typeface="Arial" panose="020B0604020202020204" pitchFamily="34" charset="0"/>
            </a:endParaRPr>
          </a:p>
        </p:txBody>
      </p:sp>
      <p:sp>
        <p:nvSpPr>
          <p:cNvPr id="10" name="TextBox 9">
            <a:extLst>
              <a:ext uri="{FF2B5EF4-FFF2-40B4-BE49-F238E27FC236}">
                <a16:creationId xmlns:a16="http://schemas.microsoft.com/office/drawing/2014/main" id="{EDA7D632-B893-4A22-B989-7D0F5995E7B5}"/>
              </a:ext>
            </a:extLst>
          </p:cNvPr>
          <p:cNvSpPr txBox="1"/>
          <p:nvPr/>
        </p:nvSpPr>
        <p:spPr>
          <a:xfrm>
            <a:off x="2217635" y="2981023"/>
            <a:ext cx="7338909" cy="1077218"/>
          </a:xfrm>
          <a:prstGeom prst="rect">
            <a:avLst/>
          </a:prstGeom>
          <a:noFill/>
        </p:spPr>
        <p:txBody>
          <a:bodyPr wrap="square" rtlCol="0">
            <a:spAutoFit/>
          </a:bodyPr>
          <a:lstStyle/>
          <a:p>
            <a:pPr algn="ctr"/>
            <a:r>
              <a:rPr lang="vi-VN" sz="3200" b="1" dirty="0">
                <a:solidFill>
                  <a:schemeClr val="accent6">
                    <a:lumMod val="50000"/>
                  </a:schemeClr>
                </a:solidFill>
                <a:latin typeface="UTM Avo" panose="02040603050506020204" pitchFamily="18" charset="0"/>
              </a:rPr>
              <a:t>một nhóm cỏ dại đứng chụm </a:t>
            </a:r>
            <a:endParaRPr lang="en-US" sz="3200" b="1" dirty="0">
              <a:solidFill>
                <a:schemeClr val="accent6">
                  <a:lumMod val="50000"/>
                </a:schemeClr>
              </a:solidFill>
              <a:latin typeface="UTM Avo" panose="02040603050506020204" pitchFamily="18" charset="0"/>
            </a:endParaRPr>
          </a:p>
          <a:p>
            <a:pPr algn="ctr"/>
            <a:r>
              <a:rPr lang="vi-VN" sz="3200" b="1" dirty="0">
                <a:solidFill>
                  <a:schemeClr val="accent6">
                    <a:lumMod val="50000"/>
                  </a:schemeClr>
                </a:solidFill>
                <a:latin typeface="UTM Avo" panose="02040603050506020204" pitchFamily="18" charset="0"/>
              </a:rPr>
              <a:t>vào nhau.</a:t>
            </a:r>
            <a:endParaRPr lang="en-US" sz="3200" b="1" dirty="0">
              <a:solidFill>
                <a:schemeClr val="accent6">
                  <a:lumMod val="50000"/>
                </a:schemeClr>
              </a:solidFill>
              <a:latin typeface="UTM Avo" panose="02040603050506020204" pitchFamily="18" charset="0"/>
            </a:endParaRPr>
          </a:p>
        </p:txBody>
      </p:sp>
      <p:pic>
        <p:nvPicPr>
          <p:cNvPr id="13" name="Picture 2" descr="Hình ảnh Cỏ, Cỏ, Cỏ, Cỏ miễn phí tải tập tin PNG PSDComment và Vector">
            <a:extLst>
              <a:ext uri="{FF2B5EF4-FFF2-40B4-BE49-F238E27FC236}">
                <a16:creationId xmlns:a16="http://schemas.microsoft.com/office/drawing/2014/main" id="{D73B223E-1CB7-430F-8AAE-0817349769D3}"/>
              </a:ext>
            </a:extLst>
          </p:cNvPr>
          <p:cNvPicPr>
            <a:picLocks noChangeAspect="1" noChangeArrowheads="1"/>
          </p:cNvPicPr>
          <p:nvPr/>
        </p:nvPicPr>
        <p:blipFill rotWithShape="1">
          <a:blip r:embed="rId4">
            <a:clrChange>
              <a:clrFrom>
                <a:srgbClr val="F5F5F5"/>
              </a:clrFrom>
              <a:clrTo>
                <a:srgbClr val="F5F5F5">
                  <a:alpha val="0"/>
                </a:srgbClr>
              </a:clrTo>
            </a:clrChange>
            <a:extLst>
              <a:ext uri="{BEBA8EAE-BF5A-486C-A8C5-ECC9F3942E4B}">
                <a14:imgProps xmlns:a14="http://schemas.microsoft.com/office/drawing/2010/main">
                  <a14:imgLayer r:embed="rId5">
                    <a14:imgEffect>
                      <a14:backgroundRemoval t="18125" b="71250" l="0" r="99219">
                        <a14:foregroundMark x1="29844" y1="26406" x2="30625" y2="29219"/>
                        <a14:foregroundMark x1="46250" y1="28438" x2="48906" y2="34219"/>
                        <a14:foregroundMark x1="40938" y1="37656" x2="39219" y2="45156"/>
                        <a14:foregroundMark x1="65469" y1="32813" x2="64375" y2="37031"/>
                        <a14:foregroundMark x1="93281" y1="32813" x2="91094" y2="36250"/>
                        <a14:foregroundMark x1="91406" y1="37031" x2="87500" y2="42656"/>
                        <a14:foregroundMark x1="96875" y1="42969" x2="92188" y2="45625"/>
                        <a14:foregroundMark x1="92813" y1="47656" x2="91875" y2="53906"/>
                        <a14:foregroundMark x1="91406" y1="55625" x2="83438" y2="65156"/>
                        <a14:foregroundMark x1="4375" y1="36563" x2="7813" y2="44844"/>
                        <a14:foregroundMark x1="7031" y1="51563" x2="9531" y2="54219"/>
                        <a14:foregroundMark x1="7656" y1="60469" x2="11250" y2="61406"/>
                        <a14:foregroundMark x1="7031" y1="64531" x2="12031" y2="66719"/>
                        <a14:foregroundMark x1="52969" y1="34688" x2="53750" y2="40625"/>
                        <a14:foregroundMark x1="55937" y1="35000" x2="54844" y2="36563"/>
                        <a14:foregroundMark x1="83750" y1="24531" x2="77656" y2="30781"/>
                        <a14:foregroundMark x1="82813" y1="29844" x2="81406" y2="32031"/>
                        <a14:foregroundMark x1="95156" y1="30625" x2="94063" y2="32813"/>
                        <a14:foregroundMark x1="68750" y1="36406" x2="67344" y2="43906"/>
                        <a14:backgroundMark x1="67031" y1="38125" x2="67969" y2="35000"/>
                      </a14:backgroundRemoval>
                    </a14:imgEffect>
                  </a14:imgLayer>
                </a14:imgProps>
              </a:ext>
              <a:ext uri="{28A0092B-C50C-407E-A947-70E740481C1C}">
                <a14:useLocalDpi xmlns:a14="http://schemas.microsoft.com/office/drawing/2010/main" val="0"/>
              </a:ext>
            </a:extLst>
          </a:blip>
          <a:srcRect t="19747" b="31370"/>
          <a:stretch/>
        </p:blipFill>
        <p:spPr bwMode="auto">
          <a:xfrm>
            <a:off x="3434577" y="3657048"/>
            <a:ext cx="7885134" cy="2905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7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par>
                          <p:cTn id="35" fill="hold">
                            <p:stCondLst>
                              <p:cond delay="500"/>
                            </p:stCondLst>
                            <p:childTnLst>
                              <p:par>
                                <p:cTn id="36" presetID="42" presetClass="entr" presetSubtype="0"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470</TotalTime>
  <Words>1296</Words>
  <Application>Microsoft Office PowerPoint</Application>
  <PresentationFormat>Widescreen</PresentationFormat>
  <Paragraphs>130</Paragraphs>
  <Slides>27</Slides>
  <Notes>0</Notes>
  <HiddenSlides>0</HiddenSlides>
  <MMClips>0</MMClips>
  <ScaleCrop>false</ScaleCrop>
  <HeadingPairs>
    <vt:vector size="6" baseType="variant">
      <vt:variant>
        <vt:lpstr>Fonts Used</vt:lpstr>
      </vt:variant>
      <vt:variant>
        <vt:i4>23</vt:i4>
      </vt:variant>
      <vt:variant>
        <vt:lpstr>Theme</vt:lpstr>
      </vt:variant>
      <vt:variant>
        <vt:i4>2</vt:i4>
      </vt:variant>
      <vt:variant>
        <vt:lpstr>Slide Titles</vt:lpstr>
      </vt:variant>
      <vt:variant>
        <vt:i4>27</vt:i4>
      </vt:variant>
    </vt:vector>
  </HeadingPairs>
  <TitlesOfParts>
    <vt:vector size="52" baseType="lpstr">
      <vt:lpstr>#9Slide07 HoneyCream</vt:lpstr>
      <vt:lpstr>UVN Binh Duong</vt:lpstr>
      <vt:lpstr>UTM Avo</vt:lpstr>
      <vt:lpstr>#9Slide03 AmpleSoft Bold</vt:lpstr>
      <vt:lpstr>Calibri Light</vt:lpstr>
      <vt:lpstr>inpin heiti</vt:lpstr>
      <vt:lpstr>#9Slide05 Aphrodite Pro</vt:lpstr>
      <vt:lpstr>#9Slide05 SVNHeritage</vt:lpstr>
      <vt:lpstr>#9Slide05 VL Fadilla</vt:lpstr>
      <vt:lpstr>Chango</vt:lpstr>
      <vt:lpstr>UTM Showcard</vt:lpstr>
      <vt:lpstr>SVN-Poky's</vt:lpstr>
      <vt:lpstr>#9Slide07 Altus</vt:lpstr>
      <vt:lpstr>M PLUS Rounded 1c</vt:lpstr>
      <vt:lpstr>Fredoka One</vt:lpstr>
      <vt:lpstr>Arial</vt:lpstr>
      <vt:lpstr>Calibri</vt:lpstr>
      <vt:lpstr>#9Slide07 Koni</vt:lpstr>
      <vt:lpstr>#9Slide05 SVNUT Triumph</vt:lpstr>
      <vt:lpstr>Times New Roman</vt:lpstr>
      <vt:lpstr>UTM Wedding K&amp;T</vt:lpstr>
      <vt:lpstr>SVN-Newton</vt:lpstr>
      <vt:lpstr>SVN-Dancing Script</vt:lpstr>
      <vt:lpstr>Office Theme</vt:lpstr>
      <vt:lpstr>2_Awesome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BICHTRAN</dc:creator>
  <cp:keywords>MĂNGNON;MNT</cp:keywords>
  <cp:lastModifiedBy>Windows User</cp:lastModifiedBy>
  <cp:revision>56</cp:revision>
  <dcterms:created xsi:type="dcterms:W3CDTF">2022-07-20T16:29:40Z</dcterms:created>
  <dcterms:modified xsi:type="dcterms:W3CDTF">2022-08-27T02:23:54Z</dcterms:modified>
</cp:coreProperties>
</file>