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3"/>
  </p:notesMasterIdLst>
  <p:sldIdLst>
    <p:sldId id="283" r:id="rId3"/>
    <p:sldId id="318" r:id="rId4"/>
    <p:sldId id="316" r:id="rId5"/>
    <p:sldId id="289" r:id="rId6"/>
    <p:sldId id="290" r:id="rId7"/>
    <p:sldId id="317" r:id="rId8"/>
    <p:sldId id="313" r:id="rId9"/>
    <p:sldId id="314" r:id="rId10"/>
    <p:sldId id="282" r:id="rId11"/>
    <p:sldId id="300" r:id="rId12"/>
  </p:sldIdLst>
  <p:sldSz cx="9144000" cy="6858000" type="screen4x3"/>
  <p:notesSz cx="6858000" cy="9144000"/>
  <p:custDataLst>
    <p:tags r:id="rId14"/>
  </p:custDataLst>
  <p:defaultTextStyle>
    <a:defPPr>
      <a:defRPr lang="vi-V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CC"/>
    <a:srgbClr val="006600"/>
    <a:srgbClr val="99FFCC"/>
    <a:srgbClr val="99FF99"/>
    <a:srgbClr val="CC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536" y="-114"/>
      </p:cViewPr>
      <p:guideLst>
        <p:guide orient="horz" pos="217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756118-B73D-4C5C-9915-59E91ECA0E3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10/24/2024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5581C0-6E3B-4878-9644-CCC88DD3BA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7263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92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pPr lvl="0" algn="r" eaLnBrk="1" hangingPunct="1"/>
              <a:t>3</a:t>
            </a:fld>
            <a:endParaRPr lang="en-US" altLang="x-none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1126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x-none" dirty="0">
                <a:latin typeface="Times New Roman" panose="02020603050405020304" pitchFamily="18" charset="0"/>
              </a:rPr>
              <a:pPr lvl="0" algn="r" eaLnBrk="1" hangingPunct="1">
                <a:spcBef>
                  <a:spcPct val="0"/>
                </a:spcBef>
              </a:pPr>
              <a:t>4</a:t>
            </a:fld>
            <a:endParaRPr lang="en-US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1331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x-none" dirty="0">
                <a:latin typeface="Times New Roman" panose="02020603050405020304" pitchFamily="18" charset="0"/>
              </a:rPr>
              <a:pPr lvl="0" algn="r" eaLnBrk="1" hangingPunct="1">
                <a:spcBef>
                  <a:spcPct val="0"/>
                </a:spcBef>
              </a:pPr>
              <a:t>5</a:t>
            </a:fld>
            <a:endParaRPr lang="en-US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8DABAE-6ED1-4470-BED8-4E85F157B11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10000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audio" Target="file:///D:\LOAN%20-%20CD\Nho%20Thay.MP3" TargetMode="External"/><Relationship Id="rId1" Type="http://schemas.microsoft.com/office/2007/relationships/media" Target="file:///D:\LOAN%20-%20CD\Nho%20Thay.MP3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wm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wm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8156575" y="5637213"/>
            <a:ext cx="987425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13" descr="hoa v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7400"/>
            <a:ext cx="987425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14" descr="blumen-pflanzen0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577215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15" descr="blumen-pflanzen0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77215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16" descr="blumen-pflanzen0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577215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17" descr="blumen-pflanzen0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571500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" name="Picture 18" descr="blumen-pflanzen0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577215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" name="Picture 19" descr="blumen-pflanzen0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577215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6" name="Picture 20" descr="Froc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2950" y="4572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" name="Picture 21" descr="Froc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6625" y="-1143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8" name="Picture 22" descr="Froc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5325" y="642938"/>
            <a:ext cx="781050" cy="776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Picture 23" descr="Froc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2950" y="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Picture 24" descr="Froc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4500" y="-13335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1" name="Picture 25" descr="Froc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2" name="Picture 26" descr="Froc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4572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3" name="Picture 27" descr="Froc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334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4" name="Picture 29" descr="Froc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2286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15" name="WordArt 30"/>
          <p:cNvSpPr>
            <a:spLocks noTextEdit="1"/>
          </p:cNvSpPr>
          <p:nvPr/>
        </p:nvSpPr>
        <p:spPr>
          <a:xfrm>
            <a:off x="1390650" y="876300"/>
            <a:ext cx="6172200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Tiếng Việt</a:t>
            </a:r>
          </a:p>
        </p:txBody>
      </p:sp>
      <p:pic>
        <p:nvPicPr>
          <p:cNvPr id="4116" name="Picture 32" descr="butterflies_flowers_md_cl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505200"/>
            <a:ext cx="2209800" cy="2293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7" name="Picture 34" descr="3d butterfly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121248">
            <a:off x="3733800" y="5257800"/>
            <a:ext cx="969963" cy="58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8" name="Picture 36" descr="3d butterfly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121248">
            <a:off x="0" y="2590800"/>
            <a:ext cx="969963" cy="58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9" name="Picture 37" descr="3d butterfly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121248">
            <a:off x="8174038" y="3962400"/>
            <a:ext cx="969962" cy="58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20" name="Picture 39" descr="Froc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0" name="Nho Thay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4800" y="54102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4"/>
          <p:cNvSpPr>
            <a:spLocks noTextEdit="1"/>
          </p:cNvSpPr>
          <p:nvPr/>
        </p:nvSpPr>
        <p:spPr>
          <a:xfrm>
            <a:off x="1447800" y="1143000"/>
            <a:ext cx="5829300" cy="166211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  <a:normAutofit/>
          </a:bodyPr>
          <a:lstStyle/>
          <a:p>
            <a:pPr algn="ctr"/>
            <a:r>
              <a:rPr lang="en-US" sz="3600" b="1">
                <a:ln w="1270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 Dặn dò</a:t>
            </a:r>
          </a:p>
        </p:txBody>
      </p:sp>
      <p:sp>
        <p:nvSpPr>
          <p:cNvPr id="19461" name="Text Box 5"/>
          <p:cNvSpPr txBox="1"/>
          <p:nvPr/>
        </p:nvSpPr>
        <p:spPr>
          <a:xfrm>
            <a:off x="2117725" y="3052763"/>
            <a:ext cx="3991610" cy="1938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x-none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Nhận xét tiết học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x-none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Xem lại bài</a:t>
            </a:r>
            <a:r>
              <a:rPr 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...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Chuẩn bị bài</a:t>
            </a:r>
            <a:r>
              <a:rPr 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...</a:t>
            </a:r>
          </a:p>
        </p:txBody>
      </p:sp>
      <p:pic>
        <p:nvPicPr>
          <p:cNvPr id="23556" name="Picture 6" descr="Day ho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7700" cy="2482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8" descr="Flash Lang hoa de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350" y="5986463"/>
            <a:ext cx="962025" cy="86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Picture 9" descr="Flash Buom va ho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488" y="5792788"/>
            <a:ext cx="1296987" cy="1230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10" descr="Flash Lang hoa de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0875" y="6038850"/>
            <a:ext cx="962025" cy="86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Picture 11" descr="Bo hoa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89438"/>
            <a:ext cx="593725" cy="2468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1" name="Picture 12" descr="Flash Buom va hoa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800" y="5519738"/>
            <a:ext cx="1366838" cy="1338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2" name="Picture 13" descr="j0398219[1]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562725" y="1987550"/>
            <a:ext cx="4568825" cy="592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7" descr="B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00" y="0"/>
            <a:ext cx="11277600" cy="6858000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147" name="WordArt 6"/>
          <p:cNvSpPr>
            <a:spLocks noTextEdit="1"/>
          </p:cNvSpPr>
          <p:nvPr/>
        </p:nvSpPr>
        <p:spPr>
          <a:xfrm>
            <a:off x="3048000" y="1112838"/>
            <a:ext cx="2590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Tiếng Việt</a:t>
            </a:r>
          </a:p>
        </p:txBody>
      </p:sp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>
            <a:off x="838200" y="2605150"/>
            <a:ext cx="76200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50" b="1" i="0" u="none" strike="noStrike" kern="1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t>Bài 26: Ph ph Qu qu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6"/>
          <p:cNvSpPr/>
          <p:nvPr/>
        </p:nvSpPr>
        <p:spPr>
          <a:xfrm>
            <a:off x="208915" y="0"/>
            <a:ext cx="2360930" cy="1371600"/>
          </a:xfrm>
          <a:prstGeom prst="notchedRightArrow">
            <a:avLst>
              <a:gd name="adj1" fmla="val 50000"/>
              <a:gd name="adj2" fmla="val 31944"/>
            </a:avLst>
          </a:prstGeom>
          <a:solidFill>
            <a:schemeClr val="bg1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x-none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Nhận biết</a:t>
            </a:r>
            <a:r>
              <a:rPr lang="en-US" altLang="x-none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sz="3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780" y="1501140"/>
            <a:ext cx="7180580" cy="330644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403350" y="5318760"/>
            <a:ext cx="6445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Cả nhà từ phố về thăm quê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3581400" cy="1066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" name="Group 30"/>
          <p:cNvGrpSpPr/>
          <p:nvPr/>
        </p:nvGrpSpPr>
        <p:grpSpPr>
          <a:xfrm>
            <a:off x="914400" y="2873375"/>
            <a:ext cx="2971800" cy="1882775"/>
            <a:chOff x="384" y="1680"/>
            <a:chExt cx="1680" cy="960"/>
          </a:xfrm>
        </p:grpSpPr>
        <p:sp>
          <p:nvSpPr>
            <p:cNvPr id="10258" name="Rectangle 27"/>
            <p:cNvSpPr/>
            <p:nvPr/>
          </p:nvSpPr>
          <p:spPr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x-none" sz="5400" dirty="0"/>
            </a:p>
          </p:txBody>
        </p:sp>
        <p:sp>
          <p:nvSpPr>
            <p:cNvPr id="10259" name="Line 28"/>
            <p:cNvSpPr/>
            <p:nvPr/>
          </p:nvSpPr>
          <p:spPr>
            <a:xfrm>
              <a:off x="1248" y="1680"/>
              <a:ext cx="0" cy="48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60" name="Rectangle 29"/>
            <p:cNvSpPr/>
            <p:nvPr/>
          </p:nvSpPr>
          <p:spPr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x-none" sz="5400" dirty="0"/>
            </a:p>
          </p:txBody>
        </p:sp>
      </p:grpSp>
      <p:sp>
        <p:nvSpPr>
          <p:cNvPr id="37" name="Text Box 9"/>
          <p:cNvSpPr txBox="1"/>
          <p:nvPr/>
        </p:nvSpPr>
        <p:spPr>
          <a:xfrm>
            <a:off x="1167765" y="1447800"/>
            <a:ext cx="241363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itchFamily="34" charset="0"/>
                <a:cs typeface="Arial" panose="020B0604020202020204" pitchFamily="34" charset="0"/>
              </a:rPr>
              <a:t>p - ph </a:t>
            </a:r>
            <a:endParaRPr lang="en-US" altLang="x-none" sz="5400" b="1" dirty="0">
              <a:solidFill>
                <a:srgbClr val="FF3300"/>
              </a:solidFill>
              <a:latin typeface="Century Gothic" pitchFamily="34" charset="0"/>
              <a:ea typeface="Arial" panose="020B0604020202020204" pitchFamily="34" charset="0"/>
            </a:endParaRPr>
          </a:p>
        </p:txBody>
      </p:sp>
      <p:sp>
        <p:nvSpPr>
          <p:cNvPr id="38" name="Text Box 9"/>
          <p:cNvSpPr txBox="1"/>
          <p:nvPr/>
        </p:nvSpPr>
        <p:spPr>
          <a:xfrm>
            <a:off x="1447800" y="2803525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itchFamily="34" charset="0"/>
                <a:cs typeface="Times New Roman" panose="02020603050405020304" pitchFamily="18" charset="0"/>
              </a:rPr>
              <a:t>ph </a:t>
            </a:r>
            <a:endParaRPr lang="en-US" altLang="x-none" sz="5400" b="1" dirty="0">
              <a:solidFill>
                <a:srgbClr val="FF3300"/>
              </a:solidFill>
              <a:latin typeface="Century Gothic" pitchFamily="34" charset="0"/>
              <a:ea typeface="Times New Roman" panose="02020603050405020304" pitchFamily="18" charset="0"/>
            </a:endParaRPr>
          </a:p>
        </p:txBody>
      </p:sp>
      <p:sp>
        <p:nvSpPr>
          <p:cNvPr id="39" name="Text Box 9"/>
          <p:cNvSpPr txBox="1"/>
          <p:nvPr/>
        </p:nvSpPr>
        <p:spPr>
          <a:xfrm>
            <a:off x="2830513" y="2803525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itchFamily="34" charset="0"/>
                <a:cs typeface="Times New Roman" panose="02020603050405020304" pitchFamily="18" charset="0"/>
              </a:rPr>
              <a:t>ô </a:t>
            </a:r>
            <a:endParaRPr lang="en-US" altLang="x-none" sz="5400" b="1" dirty="0">
              <a:solidFill>
                <a:srgbClr val="FF3300"/>
              </a:solidFill>
              <a:latin typeface="Century Gothic" pitchFamily="34" charset="0"/>
              <a:ea typeface="Times New Roman" panose="02020603050405020304" pitchFamily="18" charset="0"/>
            </a:endParaRPr>
          </a:p>
        </p:txBody>
      </p:sp>
      <p:sp>
        <p:nvSpPr>
          <p:cNvPr id="42" name="Text Box 9"/>
          <p:cNvSpPr txBox="1"/>
          <p:nvPr/>
        </p:nvSpPr>
        <p:spPr>
          <a:xfrm>
            <a:off x="6248400" y="1471613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itchFamily="34" charset="0"/>
                <a:ea typeface="Arial" panose="020B0604020202020204" pitchFamily="34" charset="0"/>
              </a:rPr>
              <a:t>qu</a:t>
            </a:r>
          </a:p>
        </p:txBody>
      </p:sp>
      <p:grpSp>
        <p:nvGrpSpPr>
          <p:cNvPr id="43" name="Group 30"/>
          <p:cNvGrpSpPr/>
          <p:nvPr/>
        </p:nvGrpSpPr>
        <p:grpSpPr>
          <a:xfrm>
            <a:off x="4964113" y="2855913"/>
            <a:ext cx="2971800" cy="1882775"/>
            <a:chOff x="384" y="1680"/>
            <a:chExt cx="1680" cy="960"/>
          </a:xfrm>
        </p:grpSpPr>
        <p:sp>
          <p:nvSpPr>
            <p:cNvPr id="10255" name="Rectangle 27"/>
            <p:cNvSpPr/>
            <p:nvPr/>
          </p:nvSpPr>
          <p:spPr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x-none" sz="5400" dirty="0"/>
            </a:p>
          </p:txBody>
        </p:sp>
        <p:sp>
          <p:nvSpPr>
            <p:cNvPr id="10256" name="Line 28"/>
            <p:cNvSpPr/>
            <p:nvPr/>
          </p:nvSpPr>
          <p:spPr>
            <a:xfrm>
              <a:off x="1248" y="1680"/>
              <a:ext cx="0" cy="48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57" name="Rectangle 29"/>
            <p:cNvSpPr/>
            <p:nvPr/>
          </p:nvSpPr>
          <p:spPr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x-none" sz="5400" dirty="0"/>
            </a:p>
          </p:txBody>
        </p:sp>
      </p:grpSp>
      <p:sp>
        <p:nvSpPr>
          <p:cNvPr id="47" name="Text Box 9"/>
          <p:cNvSpPr txBox="1"/>
          <p:nvPr/>
        </p:nvSpPr>
        <p:spPr>
          <a:xfrm>
            <a:off x="5497513" y="2803525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itchFamily="34" charset="0"/>
                <a:cs typeface="Arial" panose="020B0604020202020204" pitchFamily="34" charset="0"/>
              </a:rPr>
              <a:t>qu </a:t>
            </a:r>
            <a:endParaRPr lang="en-US" altLang="x-none" sz="5400" b="1" dirty="0">
              <a:solidFill>
                <a:srgbClr val="FF3300"/>
              </a:solidFill>
              <a:latin typeface="Century Gothic" pitchFamily="34" charset="0"/>
              <a:ea typeface="Arial" panose="020B0604020202020204" pitchFamily="34" charset="0"/>
            </a:endParaRPr>
          </a:p>
        </p:txBody>
      </p:sp>
      <p:sp>
        <p:nvSpPr>
          <p:cNvPr id="48" name="Text Box 9"/>
          <p:cNvSpPr txBox="1"/>
          <p:nvPr/>
        </p:nvSpPr>
        <p:spPr>
          <a:xfrm>
            <a:off x="6880225" y="2803525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itchFamily="34" charset="0"/>
                <a:cs typeface="Arial" panose="020B0604020202020204" pitchFamily="34" charset="0"/>
              </a:rPr>
              <a:t>ê </a:t>
            </a:r>
            <a:endParaRPr lang="en-US" altLang="x-none" sz="5400" b="1" dirty="0">
              <a:solidFill>
                <a:srgbClr val="FF3300"/>
              </a:solidFill>
              <a:latin typeface="Century Gothic" pitchFamily="34" charset="0"/>
              <a:ea typeface="Arial" panose="020B0604020202020204" pitchFamily="34" charset="0"/>
            </a:endParaRPr>
          </a:p>
        </p:txBody>
      </p:sp>
      <p:sp>
        <p:nvSpPr>
          <p:cNvPr id="10251" name="Text Box 9"/>
          <p:cNvSpPr txBox="1"/>
          <p:nvPr/>
        </p:nvSpPr>
        <p:spPr>
          <a:xfrm>
            <a:off x="6107113" y="3557588"/>
            <a:ext cx="15240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itchFamily="34" charset="0"/>
                <a:cs typeface="Arial" panose="020B0604020202020204" pitchFamily="34" charset="0"/>
              </a:rPr>
              <a:t> </a:t>
            </a:r>
            <a:endParaRPr lang="en-US" altLang="x-none" sz="5400" b="1" dirty="0">
              <a:solidFill>
                <a:srgbClr val="FF3300"/>
              </a:solidFill>
              <a:latin typeface="Century Gothic" pitchFamily="34" charset="0"/>
              <a:ea typeface="Arial" panose="020B0604020202020204" pitchFamily="34" charset="0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2012950" y="3778250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itchFamily="34" charset="0"/>
                <a:cs typeface="Times New Roman" panose="02020603050405020304" pitchFamily="18" charset="0"/>
              </a:rPr>
              <a:t>phố </a:t>
            </a:r>
            <a:endParaRPr lang="en-US" altLang="x-none" sz="5400" b="1" dirty="0">
              <a:solidFill>
                <a:srgbClr val="FF3300"/>
              </a:solidFill>
              <a:latin typeface="Century Gothic" pitchFamily="34" charset="0"/>
              <a:ea typeface="Times New Roman" panose="02020603050405020304" pitchFamily="18" charset="0"/>
            </a:endParaRPr>
          </a:p>
        </p:txBody>
      </p:sp>
      <p:sp>
        <p:nvSpPr>
          <p:cNvPr id="23" name="Text Box 9"/>
          <p:cNvSpPr txBox="1"/>
          <p:nvPr/>
        </p:nvSpPr>
        <p:spPr>
          <a:xfrm>
            <a:off x="5535613" y="3778250"/>
            <a:ext cx="1828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itchFamily="34" charset="0"/>
                <a:cs typeface="Arial" panose="020B0604020202020204" pitchFamily="34" charset="0"/>
              </a:rPr>
              <a:t>quê</a:t>
            </a:r>
            <a:endParaRPr lang="en-US" altLang="x-none" sz="5400" b="1" dirty="0">
              <a:solidFill>
                <a:srgbClr val="FF3300"/>
              </a:solidFill>
              <a:latin typeface="Century Gothic" pitchFamily="34" charset="0"/>
              <a:ea typeface="Arial" panose="020B060402020202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167765" y="6026150"/>
            <a:ext cx="62591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Phà    phí     phở     quạ    quê     quế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2" grpId="0"/>
      <p:bldP spid="47" grpId="0"/>
      <p:bldP spid="48" grpId="0"/>
      <p:bldP spid="21" grpId="0"/>
      <p:bldP spid="23" grpId="0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9"/>
          <p:cNvSpPr txBox="1"/>
          <p:nvPr/>
        </p:nvSpPr>
        <p:spPr>
          <a:xfrm>
            <a:off x="1174955" y="2973387"/>
            <a:ext cx="3017837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4800" dirty="0">
                <a:solidFill>
                  <a:srgbClr val="FF0000"/>
                </a:solidFill>
                <a:latin typeface="+mj-lt"/>
                <a:cs typeface="+mj-lt"/>
              </a:rPr>
              <a:t>pha trà</a:t>
            </a:r>
            <a:endParaRPr lang="en-US" altLang="x-none" sz="4800" dirty="0">
              <a:solidFill>
                <a:srgbClr val="FF0000"/>
              </a:solidFill>
              <a:latin typeface="+mj-lt"/>
              <a:ea typeface="Arial" panose="020B0604020202020204" pitchFamily="34" charset="0"/>
              <a:cs typeface="+mj-lt"/>
            </a:endParaRPr>
          </a:p>
        </p:txBody>
      </p:sp>
      <p:sp>
        <p:nvSpPr>
          <p:cNvPr id="25" name="Text Box 9"/>
          <p:cNvSpPr txBox="1"/>
          <p:nvPr/>
        </p:nvSpPr>
        <p:spPr>
          <a:xfrm>
            <a:off x="5638800" y="2995613"/>
            <a:ext cx="3017838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4800" dirty="0">
                <a:solidFill>
                  <a:srgbClr val="FF0000"/>
                </a:solidFill>
                <a:latin typeface="+mj-lt"/>
                <a:ea typeface="Microsoft JhengHei Light" panose="020B0304030504040204" charset="-120"/>
                <a:cs typeface="+mj-lt"/>
              </a:rPr>
              <a:t>phố cổ</a:t>
            </a:r>
          </a:p>
        </p:txBody>
      </p:sp>
      <p:sp>
        <p:nvSpPr>
          <p:cNvPr id="26" name="Text Box 9"/>
          <p:cNvSpPr txBox="1"/>
          <p:nvPr/>
        </p:nvSpPr>
        <p:spPr>
          <a:xfrm>
            <a:off x="715963" y="5868988"/>
            <a:ext cx="3017837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4800" dirty="0">
                <a:solidFill>
                  <a:srgbClr val="FF0000"/>
                </a:solidFill>
                <a:latin typeface="+mj-lt"/>
                <a:cs typeface="+mj-lt"/>
              </a:rPr>
              <a:t>quê nhà</a:t>
            </a:r>
            <a:endParaRPr lang="en-US" altLang="x-none" sz="4800" dirty="0">
              <a:solidFill>
                <a:srgbClr val="FF0000"/>
              </a:solidFill>
              <a:latin typeface="+mj-lt"/>
              <a:ea typeface="Arial" panose="020B0604020202020204" pitchFamily="34" charset="0"/>
              <a:cs typeface="+mj-lt"/>
            </a:endParaRPr>
          </a:p>
        </p:txBody>
      </p:sp>
      <p:sp>
        <p:nvSpPr>
          <p:cNvPr id="30" name="Text Box 9"/>
          <p:cNvSpPr txBox="1"/>
          <p:nvPr/>
        </p:nvSpPr>
        <p:spPr>
          <a:xfrm>
            <a:off x="5316538" y="5845175"/>
            <a:ext cx="3017837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4800" dirty="0">
                <a:solidFill>
                  <a:srgbClr val="FF0000"/>
                </a:solidFill>
                <a:latin typeface="+mj-lt"/>
                <a:cs typeface="+mj-lt"/>
              </a:rPr>
              <a:t>quả khế</a:t>
            </a:r>
            <a:endParaRPr lang="en-US" altLang="x-none" sz="4800" dirty="0">
              <a:solidFill>
                <a:srgbClr val="FF0000"/>
              </a:solidFill>
              <a:latin typeface="+mj-lt"/>
              <a:ea typeface="Arial" panose="020B0604020202020204" pitchFamily="34" charset="0"/>
              <a:cs typeface="+mj-lt"/>
            </a:endParaRPr>
          </a:p>
        </p:txBody>
      </p:sp>
      <p:pic>
        <p:nvPicPr>
          <p:cNvPr id="2" name="Content Placeholder 1" descr="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4648200" cy="2794635"/>
          </a:xfrm>
          <a:prstGeom prst="rect">
            <a:avLst/>
          </a:prstGeom>
        </p:spPr>
      </p:pic>
      <p:pic>
        <p:nvPicPr>
          <p:cNvPr id="4" name="Content Placeholder 3" descr="2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4876800" y="1"/>
            <a:ext cx="4267200" cy="2743200"/>
          </a:xfrm>
          <a:prstGeom prst="rect">
            <a:avLst/>
          </a:prstGeom>
        </p:spPr>
      </p:pic>
      <p:pic>
        <p:nvPicPr>
          <p:cNvPr id="7" name="Content Placeholder 6" descr="3"/>
          <p:cNvPicPr>
            <a:picLocks noGrp="1" noChangeAspect="1"/>
          </p:cNvPicPr>
          <p:nvPr>
            <p:ph sz="quarter" idx="3"/>
          </p:nvPr>
        </p:nvPicPr>
        <p:blipFill>
          <a:blip r:embed="rId5"/>
          <a:stretch>
            <a:fillRect/>
          </a:stretch>
        </p:blipFill>
        <p:spPr>
          <a:xfrm>
            <a:off x="0" y="3804386"/>
            <a:ext cx="4571999" cy="2028090"/>
          </a:xfrm>
          <a:prstGeom prst="rect">
            <a:avLst/>
          </a:prstGeom>
        </p:spPr>
      </p:pic>
      <p:pic>
        <p:nvPicPr>
          <p:cNvPr id="9" name="Picture 8" descr="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3804386"/>
            <a:ext cx="4038600" cy="204079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5" grpId="0"/>
      <p:bldP spid="25" grpId="1"/>
      <p:bldP spid="26" grpId="0"/>
      <p:bldP spid="26" grpId="1"/>
      <p:bldP spid="30" grpId="0"/>
      <p:bldP spid="3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76200"/>
            <a:ext cx="34798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Content Placeholder 1" descr="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3223260"/>
            <a:ext cx="8090535" cy="1176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575" y="5886450"/>
            <a:ext cx="8229600" cy="736600"/>
          </a:xfrm>
        </p:spPr>
        <p:txBody>
          <a:bodyPr/>
          <a:lstStyle/>
          <a:p>
            <a:r>
              <a:rPr lang="en-US" sz="3600" dirty="0" err="1"/>
              <a:t>Bà</a:t>
            </a:r>
            <a:r>
              <a:rPr lang="en-US" sz="3600" dirty="0"/>
              <a:t> </a:t>
            </a:r>
            <a:r>
              <a:rPr lang="en-US" sz="3600" dirty="0" err="1"/>
              <a:t>ra</a:t>
            </a:r>
            <a:r>
              <a:rPr lang="en-US" sz="3600" dirty="0"/>
              <a:t> </a:t>
            </a:r>
            <a:r>
              <a:rPr lang="en-US" sz="3600" dirty="0" err="1"/>
              <a:t>thủ</a:t>
            </a:r>
            <a:r>
              <a:rPr lang="en-US" sz="3600" dirty="0"/>
              <a:t> </a:t>
            </a:r>
            <a:r>
              <a:rPr lang="en-US" sz="3600" dirty="0" err="1"/>
              <a:t>đô</a:t>
            </a:r>
            <a:r>
              <a:rPr lang="en-US" sz="3600" dirty="0"/>
              <a:t>. </a:t>
            </a:r>
            <a:r>
              <a:rPr lang="en-US" sz="3600" dirty="0" err="1"/>
              <a:t>Bà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bé</a:t>
            </a:r>
            <a:r>
              <a:rPr lang="en-US" sz="3600" dirty="0"/>
              <a:t> </a:t>
            </a:r>
            <a:r>
              <a:rPr lang="en-US" sz="3600" dirty="0" err="1"/>
              <a:t>quà</a:t>
            </a:r>
            <a:r>
              <a:rPr lang="en-US" sz="3600" dirty="0"/>
              <a:t> </a:t>
            </a:r>
            <a:r>
              <a:rPr lang="en-US" sz="3600" dirty="0" err="1"/>
              <a:t>quê</a:t>
            </a:r>
            <a:r>
              <a:rPr lang="en-US" sz="3600" dirty="0"/>
              <a:t>. </a:t>
            </a:r>
            <a:r>
              <a:rPr lang="en-US" sz="3600" dirty="0" err="1"/>
              <a:t>Bố</a:t>
            </a:r>
            <a:r>
              <a:rPr lang="en-US" sz="3600" dirty="0"/>
              <a:t> </a:t>
            </a:r>
            <a:r>
              <a:rPr lang="en-US" sz="3600" dirty="0" err="1"/>
              <a:t>đưa</a:t>
            </a:r>
            <a:r>
              <a:rPr lang="en-US" sz="3600" dirty="0"/>
              <a:t> </a:t>
            </a:r>
            <a:r>
              <a:rPr lang="en-US" sz="3600" dirty="0" err="1" smtClean="0"/>
              <a:t>bà</a:t>
            </a:r>
            <a:r>
              <a:rPr lang="en-US" sz="3600" dirty="0" smtClean="0"/>
              <a:t> </a:t>
            </a:r>
            <a:r>
              <a:rPr lang="en-US" sz="3600" dirty="0" err="1"/>
              <a:t>đi</a:t>
            </a:r>
            <a:r>
              <a:rPr lang="en-US" sz="3600" dirty="0"/>
              <a:t> </a:t>
            </a:r>
            <a:r>
              <a:rPr lang="en-US" sz="3600" dirty="0" err="1"/>
              <a:t>bờ</a:t>
            </a:r>
            <a:r>
              <a:rPr lang="en-US" sz="3600" dirty="0"/>
              <a:t> </a:t>
            </a:r>
            <a:r>
              <a:rPr lang="en-US" sz="3600" dirty="0" err="1"/>
              <a:t>Hồ</a:t>
            </a:r>
            <a:r>
              <a:rPr lang="en-US" sz="3600" dirty="0"/>
              <a:t>, </a:t>
            </a:r>
            <a:r>
              <a:rPr lang="en-US" sz="3600" dirty="0" err="1"/>
              <a:t>phố</a:t>
            </a:r>
            <a:r>
              <a:rPr lang="en-US" sz="3600" dirty="0"/>
              <a:t> </a:t>
            </a:r>
            <a:r>
              <a:rPr lang="en-US" sz="3600" dirty="0" err="1"/>
              <a:t>cổ</a:t>
            </a:r>
            <a:r>
              <a:rPr lang="en-US" sz="3600" dirty="0"/>
              <a:t>.</a:t>
            </a:r>
          </a:p>
        </p:txBody>
      </p:sp>
      <p:pic>
        <p:nvPicPr>
          <p:cNvPr id="4" name="Content Placeholder 3" descr="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275" y="438785"/>
            <a:ext cx="7695565" cy="4745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735" y="274955"/>
            <a:ext cx="8331200" cy="604329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Rectangle 3"/>
          <p:cNvSpPr>
            <a:spLocks noGrp="1"/>
          </p:cNvSpPr>
          <p:nvPr>
            <p:ph type="title"/>
          </p:nvPr>
        </p:nvSpPr>
        <p:spPr>
          <a:xfrm>
            <a:off x="2538413" y="1308100"/>
            <a:ext cx="3641725" cy="982663"/>
          </a:xfrm>
          <a:ln/>
        </p:spPr>
        <p:txBody>
          <a:bodyPr vert="horz" wrap="square" lIns="91440" tIns="45720" rIns="91440" bIns="45720" anchor="ctr"/>
          <a:lstStyle/>
          <a:p>
            <a:r>
              <a:rPr lang="en-US" altLang="x-none" sz="5400" b="1" dirty="0">
                <a:solidFill>
                  <a:srgbClr val="FF0000"/>
                </a:solidFill>
              </a:rPr>
              <a:t>Củng cố</a:t>
            </a:r>
          </a:p>
        </p:txBody>
      </p:sp>
      <p:sp>
        <p:nvSpPr>
          <p:cNvPr id="18436" name="Text Box 4"/>
          <p:cNvSpPr txBox="1"/>
          <p:nvPr/>
        </p:nvSpPr>
        <p:spPr>
          <a:xfrm>
            <a:off x="333375" y="2598738"/>
            <a:ext cx="817245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x-none" sz="4800" dirty="0">
                <a:solidFill>
                  <a:schemeClr val="bg1"/>
                </a:solidFill>
                <a:latin typeface="Tahoma" panose="020B0604030504040204" pitchFamily="34" charset="0"/>
              </a:rPr>
              <a:t> Vừa rồi các con học âm gì?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5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18&quot;&gt;&lt;property id=&quot;20148&quot; value=&quot;5&quot;/&gt;&lt;property id=&quot;20300&quot; value=&quot;Slide 15&quot;/&gt;&lt;property id=&quot;20307&quot; value=&quot;270&quot;/&gt;&lt;/object&gt;&lt;object type=&quot;3&quot; unique_id=&quot;10019&quot;&gt;&lt;property id=&quot;20148&quot; value=&quot;5&quot;/&gt;&lt;property id=&quot;20300&quot; value=&quot;Slide 16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97</Words>
  <Application>Microsoft Office PowerPoint</Application>
  <PresentationFormat>On-screen Show (4:3)</PresentationFormat>
  <Paragraphs>29</Paragraphs>
  <Slides>10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 ra thủ đô. Bà cho bé quà quê. Bố đưa bà đi bờ Hồ, phố cổ.</vt:lpstr>
      <vt:lpstr>PowerPoint Presentation</vt:lpstr>
      <vt:lpstr>Củng cố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LeHieu.KD</dc:creator>
  <cp:lastModifiedBy>A</cp:lastModifiedBy>
  <cp:revision>94</cp:revision>
  <dcterms:created xsi:type="dcterms:W3CDTF">2011-09-30T13:18:57Z</dcterms:created>
  <dcterms:modified xsi:type="dcterms:W3CDTF">2024-10-24T14:38:45Z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1033-11.2.0.9629</vt:lpwstr>
  </property>
</Properties>
</file>