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8"/>
  </p:notesMasterIdLst>
  <p:sldIdLst>
    <p:sldId id="4152" r:id="rId3"/>
    <p:sldId id="4191" r:id="rId4"/>
    <p:sldId id="4192" r:id="rId5"/>
    <p:sldId id="4189" r:id="rId6"/>
    <p:sldId id="4193" r:id="rId7"/>
    <p:sldId id="4194" r:id="rId8"/>
    <p:sldId id="4190" r:id="rId9"/>
    <p:sldId id="4196" r:id="rId10"/>
    <p:sldId id="4198" r:id="rId11"/>
    <p:sldId id="4195" r:id="rId12"/>
    <p:sldId id="4197" r:id="rId13"/>
    <p:sldId id="4199" r:id="rId14"/>
    <p:sldId id="4200" r:id="rId15"/>
    <p:sldId id="4201" r:id="rId16"/>
    <p:sldId id="4218" r:id="rId17"/>
    <p:sldId id="4202" r:id="rId18"/>
    <p:sldId id="4170" r:id="rId19"/>
    <p:sldId id="4205" r:id="rId20"/>
    <p:sldId id="4188" r:id="rId21"/>
    <p:sldId id="4207" r:id="rId22"/>
    <p:sldId id="4167" r:id="rId23"/>
    <p:sldId id="4206" r:id="rId24"/>
    <p:sldId id="4173" r:id="rId25"/>
    <p:sldId id="4174" r:id="rId26"/>
    <p:sldId id="4175" r:id="rId27"/>
    <p:sldId id="4208" r:id="rId28"/>
    <p:sldId id="4209" r:id="rId29"/>
    <p:sldId id="4211" r:id="rId30"/>
    <p:sldId id="4212" r:id="rId31"/>
    <p:sldId id="4213" r:id="rId32"/>
    <p:sldId id="4214" r:id="rId33"/>
    <p:sldId id="4215" r:id="rId34"/>
    <p:sldId id="4216" r:id="rId35"/>
    <p:sldId id="4217" r:id="rId36"/>
    <p:sldId id="4204" r:id="rId37"/>
  </p:sldIdLst>
  <p:sldSz cx="12192000" cy="6858000"/>
  <p:notesSz cx="6858000" cy="9144000"/>
  <p:embeddedFontLst>
    <p:embeddedFont>
      <p:font typeface="Roboto Black" panose="020B0604020202020204" charset="0"/>
      <p:bold r:id="rId39"/>
      <p:boldItalic r:id="rId40"/>
    </p:embeddedFont>
    <p:embeddedFont>
      <p:font typeface="Calibri Light" panose="020F0302020204030204" pitchFamily="34" charset="0"/>
      <p:regular r:id="rId41"/>
      <p:italic r:id="rId42"/>
    </p:embeddedFont>
    <p:embeddedFont>
      <p:font typeface="Roboto"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AEDF"/>
    <a:srgbClr val="E17070"/>
    <a:srgbClr val="D1232A"/>
    <a:srgbClr val="FFFFFF"/>
    <a:srgbClr val="55CBF1"/>
    <a:srgbClr val="FCAF19"/>
    <a:srgbClr val="31BEB9"/>
    <a:srgbClr val="DD8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39" autoAdjust="0"/>
  </p:normalViewPr>
  <p:slideViewPr>
    <p:cSldViewPr snapToGrid="0">
      <p:cViewPr varScale="1">
        <p:scale>
          <a:sx n="98" d="100"/>
          <a:sy n="98" d="100"/>
        </p:scale>
        <p:origin x="10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05/07/2023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và</a:t>
            </a:r>
            <a:r>
              <a:rPr lang="en-US" baseline="0" smtClean="0"/>
              <a:t> HS cùng hát</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561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 có thể nêu câu hỏi: VD: Con đã xếp thêm mấy hình tròn để được 5 hình tròn? (có 2 hình tròn, con xếp thêm 3 hình tròn để được 5 hình tròn)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57636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 </a:t>
            </a:r>
            <a:r>
              <a:rPr lang="en-US" smtClean="0"/>
              <a:t>nếu</a:t>
            </a:r>
            <a:r>
              <a:rPr lang="en-US" baseline="0" smtClean="0"/>
              <a:t> ví dụ: theo khay 10, số 5 gồm 2 hình tròn đỏ và 3 hình tròn xanh, vậy 5 gồm có 2 và 3; Nói cách khác, 5 gồm 3 hình tròn xanh và 2 hình tròn đỏ, vậy 5 gồm 3 và 2</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648137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 </a:t>
            </a:r>
            <a:r>
              <a:rPr lang="en-US" smtClean="0"/>
              <a:t>gọi</a:t>
            </a:r>
            <a:r>
              <a:rPr lang="en-US" baseline="0" smtClean="0"/>
              <a:t> 1 HS lên trả lời câu hỏi, hỏi các HS khác nhận xét câu trả lời của bạn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379700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 </a:t>
            </a:r>
            <a:r>
              <a:rPr lang="en-US" smtClean="0"/>
              <a:t>gọi</a:t>
            </a:r>
            <a:r>
              <a:rPr lang="en-US" baseline="0" smtClean="0"/>
              <a:t> 1 HS lên trả lời câu hỏi, hỏi các HS khác nhận xét câu trả lời của bạn.</a:t>
            </a:r>
          </a:p>
          <a:p>
            <a:r>
              <a:rPr lang="vi-VN" smtClean="0"/>
              <a:t>Khay 10 giúp chúng ta đếm đúng, đếm nhanh số lượng, dựa vào khay 10 ta còn biết cấu tạo của một số thật là dễ dàng. Chúng ta cùng nhau làm khay 10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2408690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hướng</a:t>
            </a:r>
            <a:r>
              <a:rPr lang="en-US" baseline="0" smtClean="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208503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yêu</a:t>
            </a:r>
            <a:r>
              <a:rPr lang="en-US" baseline="0" smtClean="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16</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phổ</a:t>
            </a:r>
            <a:r>
              <a:rPr lang="en-US" baseline="0" smtClean="0"/>
              <a:t> biến luật chơi, cho HS vận động tạo không khí vui tươi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19</a:t>
            </a:fld>
            <a:endParaRPr lang="vi-VN"/>
          </a:p>
        </p:txBody>
      </p:sp>
    </p:spTree>
    <p:extLst>
      <p:ext uri="{BB962C8B-B14F-4D97-AF65-F5344CB8AC3E}">
        <p14:creationId xmlns:p14="http://schemas.microsoft.com/office/powerpoint/2010/main" val="3608735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a:t>
            </a:r>
            <a:r>
              <a:rPr lang="en-US" baseline="0" smtClean="0">
                <a:latin typeface="Times New Roman" panose="02020603050405020304" pitchFamily="18" charset="0"/>
                <a:cs typeface="Times New Roman" panose="02020603050405020304" pitchFamily="18" charset="0"/>
              </a:rPr>
              <a:t>nhắc lại nội dung bài học trước, cho HS chia sẻ ý tưởng làm khay 10,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0368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latin typeface="Times New Roman" panose="02020603050405020304" pitchFamily="18" charset="0"/>
                <a:cs typeface="Times New Roman" panose="02020603050405020304" pitchFamily="18" charset="0"/>
              </a:rPr>
              <a:t>GV </a:t>
            </a:r>
            <a:r>
              <a:rPr lang="en-US" smtClean="0">
                <a:latin typeface="Times New Roman" panose="02020603050405020304" pitchFamily="18" charset="0"/>
                <a:cs typeface="Times New Roman" panose="02020603050405020304" pitchFamily="18" charset="0"/>
              </a:rPr>
              <a:t>nêu</a:t>
            </a:r>
            <a:r>
              <a:rPr lang="en-US" baseline="0" smtClean="0">
                <a:latin typeface="Times New Roman" panose="02020603050405020304" pitchFamily="18" charset="0"/>
                <a:cs typeface="Times New Roman" panose="02020603050405020304" pitchFamily="18" charset="0"/>
              </a:rPr>
              <a:t> ra tiêu chí sản phẩm,</a:t>
            </a:r>
            <a:r>
              <a:rPr lang="vi-VN" smtClean="0">
                <a:latin typeface="Times New Roman" panose="02020603050405020304" pitchFamily="18" charset="0"/>
                <a:cs typeface="Times New Roman" panose="02020603050405020304" pitchFamily="18" charset="0"/>
              </a:rPr>
              <a:t> cho HS xem một vài ý tưởng, gợi ý HS chia sẻ ý tưởng để làm khay 10</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418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Yêu cầu hs lấy 4 hình tròn trong bộ đồ dùng xếp ra bàn, chỉ vào hình tròn và đếm cho nhau nghe theo nhóm bàn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26684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latin typeface="Times New Roman" panose="02020603050405020304" pitchFamily="18" charset="0"/>
                <a:cs typeface="Times New Roman" panose="02020603050405020304" pitchFamily="18" charset="0"/>
              </a:rPr>
              <a:t>GV gợi ý để HS tưởng tượng ra sản phẩm của nhóm, các ý tưởng để làm khay 10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2779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61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2448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latin typeface="Times New Roman" panose="02020603050405020304" pitchFamily="18" charset="0"/>
                <a:cs typeface="Times New Roman" panose="02020603050405020304" pitchFamily="18" charset="0"/>
              </a:rPr>
              <a:t>GV </a:t>
            </a:r>
            <a:r>
              <a:rPr lang="en-US" smtClean="0">
                <a:latin typeface="Times New Roman" panose="02020603050405020304" pitchFamily="18" charset="0"/>
                <a:cs typeface="Times New Roman" panose="02020603050405020304" pitchFamily="18" charset="0"/>
              </a:rPr>
              <a:t>hướng</a:t>
            </a:r>
            <a:r>
              <a:rPr lang="en-US" baseline="0" smtClean="0">
                <a:latin typeface="Times New Roman" panose="02020603050405020304" pitchFamily="18" charset="0"/>
                <a:cs typeface="Times New Roman" panose="02020603050405020304" pitchFamily="18" charset="0"/>
              </a:rPr>
              <a:t> dẫn HS thực hiện gấp giấy, miết giấy để tạo ra nếp gấp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6430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latin typeface="Times New Roman" panose="02020603050405020304" pitchFamily="18" charset="0"/>
                <a:cs typeface="Times New Roman" panose="02020603050405020304" pitchFamily="18" charset="0"/>
              </a:rPr>
              <a:t>GV </a:t>
            </a:r>
            <a:r>
              <a:rPr lang="en-US" smtClean="0">
                <a:latin typeface="Times New Roman" panose="02020603050405020304" pitchFamily="18" charset="0"/>
                <a:cs typeface="Times New Roman" panose="02020603050405020304" pitchFamily="18" charset="0"/>
              </a:rPr>
              <a:t>hướng</a:t>
            </a:r>
            <a:r>
              <a:rPr lang="en-US" baseline="0" smtClean="0">
                <a:latin typeface="Times New Roman" panose="02020603050405020304" pitchFamily="18" charset="0"/>
                <a:cs typeface="Times New Roman" panose="02020603050405020304" pitchFamily="18" charset="0"/>
              </a:rPr>
              <a:t> dẫn HS thực hiện gấp giấy, miết giấy để tạo ra nếp gấp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071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a:t>
            </a:r>
            <a:r>
              <a:rPr lang="en-US" smtClean="0">
                <a:latin typeface="Times New Roman" panose="02020603050405020304" pitchFamily="18" charset="0"/>
                <a:cs typeface="Times New Roman" panose="02020603050405020304" pitchFamily="18" charset="0"/>
              </a:rPr>
              <a:t>thực</a:t>
            </a:r>
            <a:r>
              <a:rPr lang="en-US" baseline="0" smtClean="0">
                <a:latin typeface="Times New Roman" panose="02020603050405020304" pitchFamily="18" charset="0"/>
                <a:cs typeface="Times New Roman" panose="02020603050405020304" pitchFamily="18" charset="0"/>
              </a:rPr>
              <a:t> hiện mẫu cho HS quan sát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2599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Times New Roman" panose="02020603050405020304" pitchFamily="18" charset="0"/>
                <a:cs typeface="Times New Roman" panose="02020603050405020304" pitchFamily="18" charset="0"/>
              </a:rPr>
              <a:t>GV cho HS kiểm</a:t>
            </a:r>
            <a:r>
              <a:rPr lang="en-US" baseline="0" smtClean="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0019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latin typeface="Times New Roman" panose="02020603050405020304" pitchFamily="18" charset="0"/>
                <a:cs typeface="Times New Roman" panose="02020603050405020304" pitchFamily="18" charset="0"/>
              </a:rPr>
              <a:t>GV tổ chức cho các nhóm trình bày, giới thiệu “Khay 10 học toán” của nhóm mình.</a:t>
            </a:r>
          </a:p>
          <a:p>
            <a:r>
              <a:rPr lang="vi-VN" smtClean="0">
                <a:latin typeface="Times New Roman" panose="02020603050405020304" pitchFamily="18" charset="0"/>
                <a:cs typeface="Times New Roman" panose="02020603050405020304" pitchFamily="18" charset="0"/>
              </a:rPr>
              <a:t>Khuyến khích HS trình bày rõ: sản phẩm gồm những bộ phận nào, cách làm, lưu ý khi thực hiện, những khó khăn khi làm sản phẩm và cách khắc phục của nhóm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8022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latin typeface="Times New Roman" panose="02020603050405020304" pitchFamily="18" charset="0"/>
                <a:cs typeface="Times New Roman" panose="02020603050405020304" pitchFamily="18" charset="0"/>
              </a:rPr>
              <a:t>GV </a:t>
            </a:r>
            <a:r>
              <a:rPr lang="en-US" smtClean="0">
                <a:latin typeface="Times New Roman" panose="02020603050405020304" pitchFamily="18" charset="0"/>
                <a:cs typeface="Times New Roman" panose="02020603050405020304" pitchFamily="18" charset="0"/>
              </a:rPr>
              <a:t>nêu</a:t>
            </a:r>
            <a:r>
              <a:rPr lang="en-US" baseline="0" smtClean="0">
                <a:latin typeface="Times New Roman" panose="02020603050405020304" pitchFamily="18" charset="0"/>
                <a:cs typeface="Times New Roman" panose="02020603050405020304" pitchFamily="18" charset="0"/>
              </a:rPr>
              <a:t> luật chơi, chơi thử để HS trong nhóm tự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9801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Times New Roman" panose="02020603050405020304" pitchFamily="18" charset="0"/>
                <a:cs typeface="Times New Roman" panose="02020603050405020304" pitchFamily="18" charset="0"/>
              </a:rPr>
              <a:t>nêu</a:t>
            </a:r>
            <a:r>
              <a:rPr lang="en-US" baseline="0" smtClean="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005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nêu</a:t>
            </a:r>
            <a:r>
              <a:rPr lang="en-US" baseline="0" smtClean="0"/>
              <a:t> cách chơi cho HS nắm được. Cho HS chơi khoảng 3-5 lần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latin typeface="Times New Roman" panose="02020603050405020304" pitchFamily="18" charset="0"/>
                <a:cs typeface="Times New Roman" panose="02020603050405020304" pitchFamily="18" charset="0"/>
              </a:rPr>
              <a:t>GV </a:t>
            </a:r>
            <a:r>
              <a:rPr lang="en-US" smtClean="0">
                <a:latin typeface="Times New Roman" panose="02020603050405020304" pitchFamily="18" charset="0"/>
                <a:cs typeface="Times New Roman" panose="02020603050405020304" pitchFamily="18" charset="0"/>
              </a:rPr>
              <a:t>nêu</a:t>
            </a:r>
            <a:r>
              <a:rPr lang="en-US" baseline="0" smtClean="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867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latin typeface="Times New Roman" panose="02020603050405020304" pitchFamily="18" charset="0"/>
                <a:cs typeface="Times New Roman" panose="02020603050405020304" pitchFamily="18" charset="0"/>
              </a:rPr>
              <a:t>nêu</a:t>
            </a:r>
            <a:r>
              <a:rPr lang="en-US" baseline="0" smtClean="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0736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705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31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đặt</a:t>
            </a:r>
            <a:r>
              <a:rPr lang="en-US" baseline="0" smtClean="0"/>
              <a:t> câu hỏi, gợi ý cho HS trả lời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404112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giới thiệu: Khay 10 giúp chúng ta điều gì trong học toán? cùng thực hành bài tập 2 chúng ta sẽ giải đáp câu hỏi đó. </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2363013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latin typeface="Times New Roman" panose="02020603050405020304" pitchFamily="18" charset="0"/>
                <a:cs typeface="Times New Roman" panose="02020603050405020304" pitchFamily="18" charset="0"/>
              </a:rPr>
              <a:t>GV có thể nêu câu hỏi: Vì sao con điền số </a:t>
            </a:r>
            <a:r>
              <a:rPr lang="en-US" smtClean="0">
                <a:latin typeface="Times New Roman" panose="02020603050405020304" pitchFamily="18" charset="0"/>
                <a:cs typeface="Times New Roman" panose="02020603050405020304" pitchFamily="18" charset="0"/>
              </a:rPr>
              <a:t>7</a:t>
            </a:r>
            <a:r>
              <a:rPr lang="vi-VN" smtClean="0">
                <a:latin typeface="Times New Roman" panose="02020603050405020304" pitchFamily="18" charset="0"/>
                <a:cs typeface="Times New Roman" panose="02020603050405020304" pitchFamily="18" charset="0"/>
              </a:rPr>
              <a:t>? (vì khay đó có </a:t>
            </a:r>
            <a:r>
              <a:rPr lang="en-US" smtClean="0">
                <a:latin typeface="Times New Roman" panose="02020603050405020304" pitchFamily="18" charset="0"/>
                <a:cs typeface="Times New Roman" panose="02020603050405020304" pitchFamily="18" charset="0"/>
              </a:rPr>
              <a:t>7</a:t>
            </a:r>
            <a:r>
              <a:rPr lang="vi-VN" smtClean="0">
                <a:latin typeface="Times New Roman" panose="02020603050405020304" pitchFamily="18" charset="0"/>
                <a:cs typeface="Times New Roman" panose="02020603050405020304" pitchFamily="18" charset="0"/>
              </a:rPr>
              <a:t> hình tròn); Làm thế nào để biết khay đó có </a:t>
            </a:r>
            <a:r>
              <a:rPr lang="en-US" smtClean="0">
                <a:latin typeface="Times New Roman" panose="02020603050405020304" pitchFamily="18" charset="0"/>
                <a:cs typeface="Times New Roman" panose="02020603050405020304" pitchFamily="18" charset="0"/>
              </a:rPr>
              <a:t>7</a:t>
            </a:r>
            <a:r>
              <a:rPr lang="vi-VN" smtClean="0">
                <a:latin typeface="Times New Roman" panose="02020603050405020304" pitchFamily="18" charset="0"/>
                <a:cs typeface="Times New Roman" panose="02020603050405020304" pitchFamily="18" charset="0"/>
              </a:rPr>
              <a:t> hình tròn? (Con đếm từ 1 đến hết thấy có </a:t>
            </a:r>
            <a:r>
              <a:rPr lang="en-US" smtClean="0">
                <a:latin typeface="Times New Roman" panose="02020603050405020304" pitchFamily="18" charset="0"/>
                <a:cs typeface="Times New Roman" panose="02020603050405020304" pitchFamily="18" charset="0"/>
              </a:rPr>
              <a:t>7</a:t>
            </a:r>
            <a:r>
              <a:rPr lang="vi-VN" smtClean="0">
                <a:latin typeface="Times New Roman" panose="02020603050405020304" pitchFamily="18" charset="0"/>
                <a:cs typeface="Times New Roman" panose="02020603050405020304" pitchFamily="18" charset="0"/>
              </a:rPr>
              <a:t> hình tròn/ Con thấy hàng ngang trên đã có 5 hình tròn, con đếm tiếp 6, 7. Tất cả có </a:t>
            </a:r>
            <a:r>
              <a:rPr lang="en-US" smtClean="0">
                <a:latin typeface="Times New Roman" panose="02020603050405020304" pitchFamily="18" charset="0"/>
                <a:cs typeface="Times New Roman" panose="02020603050405020304" pitchFamily="18" charset="0"/>
              </a:rPr>
              <a:t>7</a:t>
            </a:r>
            <a:r>
              <a:rPr lang="vi-VN" smtClean="0">
                <a:latin typeface="Times New Roman" panose="02020603050405020304" pitchFamily="18" charset="0"/>
                <a:cs typeface="Times New Roman" panose="02020603050405020304" pitchFamily="18" charset="0"/>
              </a:rPr>
              <a:t> hình tròn/ Con thấy hàng ngang trên có 5 hình tròn, hàng ngang dưới có </a:t>
            </a:r>
            <a:r>
              <a:rPr lang="en-US" smtClean="0">
                <a:latin typeface="Times New Roman" panose="02020603050405020304" pitchFamily="18" charset="0"/>
                <a:cs typeface="Times New Roman" panose="02020603050405020304" pitchFamily="18" charset="0"/>
              </a:rPr>
              <a:t>3</a:t>
            </a:r>
            <a:r>
              <a:rPr lang="vi-VN" smtClean="0">
                <a:latin typeface="Times New Roman" panose="02020603050405020304" pitchFamily="18" charset="0"/>
                <a:cs typeface="Times New Roman" panose="02020603050405020304" pitchFamily="18" charset="0"/>
              </a:rPr>
              <a:t> hình tròn. 5 hình tròn và </a:t>
            </a:r>
            <a:r>
              <a:rPr lang="en-US" smtClean="0">
                <a:latin typeface="Times New Roman" panose="02020603050405020304" pitchFamily="18" charset="0"/>
                <a:cs typeface="Times New Roman" panose="02020603050405020304" pitchFamily="18" charset="0"/>
              </a:rPr>
              <a:t>2</a:t>
            </a:r>
            <a:r>
              <a:rPr lang="vi-VN" smtClean="0">
                <a:latin typeface="Times New Roman" panose="02020603050405020304" pitchFamily="18" charset="0"/>
                <a:cs typeface="Times New Roman" panose="02020603050405020304" pitchFamily="18" charset="0"/>
              </a:rPr>
              <a:t> hình tròn tất cả là </a:t>
            </a:r>
            <a:r>
              <a:rPr lang="en-US" smtClean="0">
                <a:latin typeface="Times New Roman" panose="02020603050405020304" pitchFamily="18" charset="0"/>
                <a:cs typeface="Times New Roman" panose="02020603050405020304" pitchFamily="18" charset="0"/>
              </a:rPr>
              <a:t>7</a:t>
            </a:r>
            <a:r>
              <a:rPr lang="vi-VN" smtClean="0">
                <a:latin typeface="Times New Roman" panose="02020603050405020304" pitchFamily="18" charset="0"/>
                <a:cs typeface="Times New Roman" panose="02020603050405020304" pitchFamily="18" charset="0"/>
              </a:rPr>
              <a:t> hình tròn)</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1491954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191407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GV chốt: Khay 10 là 1 khung hình chữ nhật được chia thành 10 ô có khoảng cách bằng nhau. Khay 10 có 2 hàng, mỗi hàng có 5 ô.</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172204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hướng</a:t>
            </a:r>
            <a:r>
              <a:rPr lang="en-US" baseline="0" smtClean="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232743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280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20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353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1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7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568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330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26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624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6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70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8530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xmlns="" id="{DA14CBFD-2C6F-E4A0-F468-3C5C731B2275}"/>
              </a:ext>
            </a:extLst>
          </p:cNvPr>
          <p:cNvSpPr txBox="1"/>
          <p:nvPr/>
        </p:nvSpPr>
        <p:spPr>
          <a:xfrm>
            <a:off x="5636594" y="1260053"/>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4931596" y="2487687"/>
            <a:ext cx="6574148" cy="1938992"/>
          </a:xfrm>
          <a:prstGeom prst="rect">
            <a:avLst/>
          </a:prstGeom>
          <a:noFill/>
        </p:spPr>
        <p:txBody>
          <a:bodyPr wrap="square" rtlCol="0">
            <a:spAutoFit/>
          </a:bodyPr>
          <a:lstStyle/>
          <a:p>
            <a:pPr lvl="0" algn="ctr">
              <a:defRPr/>
            </a:pPr>
            <a:r>
              <a:rPr lang="en-US" altLang="zh-CN" sz="6000" b="1">
                <a:solidFill>
                  <a:srgbClr val="002060"/>
                </a:solidFill>
                <a:latin typeface="Roboto" panose="02000000000000000000" pitchFamily="2" charset="0"/>
                <a:ea typeface="Roboto" panose="02000000000000000000" pitchFamily="2" charset="0"/>
              </a:rPr>
              <a:t>Trải nghiệm cùng</a:t>
            </a:r>
          </a:p>
          <a:p>
            <a:pPr lvl="0" algn="ctr">
              <a:defRPr/>
            </a:pPr>
            <a:r>
              <a:rPr lang="en-US" altLang="zh-CN" sz="6000" b="1" smtClean="0">
                <a:solidFill>
                  <a:srgbClr val="002060"/>
                </a:solidFill>
                <a:latin typeface="Roboto" panose="02000000000000000000" pitchFamily="2" charset="0"/>
                <a:ea typeface="Roboto" panose="02000000000000000000" pitchFamily="2" charset="0"/>
              </a:rPr>
              <a:t>khay </a:t>
            </a:r>
            <a:r>
              <a:rPr lang="en-US" altLang="zh-CN" sz="6000" b="1">
                <a:solidFill>
                  <a:srgbClr val="002060"/>
                </a:solidFill>
                <a:latin typeface="Roboto" panose="02000000000000000000" pitchFamily="2" charset="0"/>
                <a:ea typeface="Roboto" panose="02000000000000000000" pitchFamily="2" charset="0"/>
              </a:rPr>
              <a:t>10 học Toán</a:t>
            </a:r>
            <a:endParaRPr kumimoji="0" lang="en-US" altLang="zh-CN" sz="6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2" name="Group 21"/>
          <p:cNvGrpSpPr/>
          <p:nvPr/>
        </p:nvGrpSpPr>
        <p:grpSpPr>
          <a:xfrm>
            <a:off x="10140593" y="5087067"/>
            <a:ext cx="1131133" cy="1011423"/>
            <a:chOff x="6678202" y="4890499"/>
            <a:chExt cx="1131133" cy="1011423"/>
          </a:xfrm>
        </p:grpSpPr>
        <p:sp>
          <p:nvSpPr>
            <p:cNvPr id="21" name="Oval 20"/>
            <p:cNvSpPr/>
            <p:nvPr/>
          </p:nvSpPr>
          <p:spPr>
            <a:xfrm>
              <a:off x="6678202" y="4890499"/>
              <a:ext cx="1011423" cy="10114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a:stretch>
            <a:fillRect/>
          </a:stretch>
        </p:blipFill>
        <p:spPr>
          <a:xfrm>
            <a:off x="734739" y="2026443"/>
            <a:ext cx="4313816" cy="3463909"/>
          </a:xfrm>
          <a:prstGeom prst="roundRect">
            <a:avLst>
              <a:gd name="adj" fmla="val 10456"/>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312762" y="337081"/>
            <a:ext cx="7782097" cy="954107"/>
          </a:xfrm>
          <a:prstGeom prst="rect">
            <a:avLst/>
          </a:prstGeom>
          <a:noFill/>
        </p:spPr>
        <p:txBody>
          <a:bodyPr wrap="square" rtlCol="0">
            <a:spAutoFit/>
          </a:bodyPr>
          <a:lstStyle/>
          <a:p>
            <a:pPr lvl="0" algn="ctr">
              <a:defRPr/>
            </a:pPr>
            <a:r>
              <a:rPr lang="vi-VN" altLang="zh-CN" sz="2800" b="1" smtClean="0">
                <a:solidFill>
                  <a:srgbClr val="002060"/>
                </a:solidFill>
                <a:latin typeface="Roboto" panose="02000000000000000000" pitchFamily="2" charset="0"/>
                <a:ea typeface="Roboto" panose="02000000000000000000" pitchFamily="2" charset="0"/>
              </a:rPr>
              <a:t>ĐỀ XUẤT Ý TƯỞNG VÀ CÁCH LÀM </a:t>
            </a:r>
            <a:endParaRPr lang="en-US" altLang="zh-CN" sz="2800" b="1" smtClean="0">
              <a:solidFill>
                <a:srgbClr val="002060"/>
              </a:solidFill>
              <a:latin typeface="Roboto" panose="02000000000000000000" pitchFamily="2" charset="0"/>
              <a:ea typeface="Roboto" panose="02000000000000000000" pitchFamily="2" charset="0"/>
            </a:endParaRPr>
          </a:p>
          <a:p>
            <a:pPr lvl="0" algn="ctr">
              <a:defRPr/>
            </a:pPr>
            <a:r>
              <a:rPr lang="vi-VN" altLang="zh-CN" sz="2800" b="1" smtClean="0">
                <a:solidFill>
                  <a:srgbClr val="002060"/>
                </a:solidFill>
                <a:latin typeface="Roboto" panose="02000000000000000000" pitchFamily="2" charset="0"/>
                <a:ea typeface="Roboto" panose="02000000000000000000" pitchFamily="2" charset="0"/>
              </a:rPr>
              <a:t>KHAY 10 HỌC TOÁN</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2048381" y="1231452"/>
            <a:ext cx="8095238" cy="5046057"/>
          </a:xfrm>
          <a:prstGeom prst="rect">
            <a:avLst/>
          </a:prstGeom>
        </p:spPr>
      </p:pic>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254741" y="4209646"/>
            <a:ext cx="410966" cy="584775"/>
          </a:xfrm>
          <a:prstGeom prst="rect">
            <a:avLst/>
          </a:prstGeom>
          <a:noFill/>
        </p:spPr>
        <p:txBody>
          <a:bodyPr wrap="square" rtlCol="0">
            <a:spAutoFit/>
          </a:bodyPr>
          <a:lstStyle/>
          <a:p>
            <a:pPr lvl="0" algn="just">
              <a:defRPr/>
            </a:pPr>
            <a:r>
              <a:rPr lang="en-US" altLang="zh-CN" sz="3200" b="1" smtClean="0">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620127" y="321097"/>
            <a:ext cx="6996956" cy="954107"/>
          </a:xfrm>
          <a:prstGeom prst="rect">
            <a:avLst/>
          </a:prstGeom>
          <a:noFill/>
        </p:spPr>
        <p:txBody>
          <a:bodyPr wrap="square" rtlCol="0">
            <a:spAutoFit/>
          </a:bodyPr>
          <a:lstStyle/>
          <a:p>
            <a:pPr lvl="0" algn="ctr">
              <a:defRPr/>
            </a:pPr>
            <a:r>
              <a:rPr lang="en-US" altLang="zh-CN" sz="2800" b="1" smtClean="0">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smtClean="0">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723015" y="1430145"/>
            <a:ext cx="5924600" cy="461665"/>
          </a:xfrm>
          <a:prstGeom prst="rect">
            <a:avLst/>
          </a:prstGeom>
          <a:noFill/>
        </p:spPr>
        <p:txBody>
          <a:bodyPr wrap="square" rtlCol="0">
            <a:spAutoFit/>
          </a:bodyPr>
          <a:lstStyle/>
          <a:p>
            <a:pPr lvl="0" algn="just">
              <a:defRPr/>
            </a:pPr>
            <a:r>
              <a:rPr lang="en-US" altLang="zh-CN" sz="2400" smtClean="0">
                <a:solidFill>
                  <a:srgbClr val="002060"/>
                </a:solidFill>
                <a:latin typeface="Roboto" panose="02000000000000000000" pitchFamily="2" charset="0"/>
                <a:ea typeface="Roboto" panose="02000000000000000000" pitchFamily="2" charset="0"/>
              </a:rPr>
              <a:t>Con </a:t>
            </a:r>
            <a:r>
              <a:rPr lang="en-US" altLang="zh-CN" sz="2400">
                <a:solidFill>
                  <a:srgbClr val="002060"/>
                </a:solidFill>
                <a:latin typeface="Roboto" panose="02000000000000000000" pitchFamily="2" charset="0"/>
                <a:ea typeface="Roboto" panose="02000000000000000000" pitchFamily="2" charset="0"/>
              </a:rPr>
              <a:t>hãy </a:t>
            </a:r>
            <a:r>
              <a:rPr lang="en-US" altLang="zh-CN" sz="2400" smtClean="0">
                <a:solidFill>
                  <a:srgbClr val="002060"/>
                </a:solidFill>
                <a:latin typeface="Roboto" panose="02000000000000000000" pitchFamily="2" charset="0"/>
                <a:ea typeface="Roboto" panose="02000000000000000000" pitchFamily="2" charset="0"/>
              </a:rPr>
              <a:t>xếp </a:t>
            </a:r>
            <a:r>
              <a:rPr lang="en-US" altLang="zh-CN" sz="2400">
                <a:solidFill>
                  <a:srgbClr val="002060"/>
                </a:solidFill>
                <a:latin typeface="Roboto" panose="02000000000000000000" pitchFamily="2" charset="0"/>
                <a:ea typeface="Roboto" panose="02000000000000000000" pitchFamily="2" charset="0"/>
              </a:rPr>
              <a:t>thêm cho đủ số hình </a:t>
            </a:r>
            <a:r>
              <a:rPr lang="en-US" altLang="zh-CN" sz="2400" smtClean="0">
                <a:solidFill>
                  <a:srgbClr val="002060"/>
                </a:solidFill>
                <a:latin typeface="Roboto" panose="02000000000000000000" pitchFamily="2" charset="0"/>
                <a:ea typeface="Roboto" panose="02000000000000000000" pitchFamily="2" charset="0"/>
              </a:rPr>
              <a:t>tròn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165020" y="3963556"/>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5851594"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805817" y="4012684"/>
            <a:ext cx="765425" cy="584775"/>
          </a:xfrm>
          <a:prstGeom prst="rect">
            <a:avLst/>
          </a:prstGeom>
          <a:noFill/>
        </p:spPr>
        <p:txBody>
          <a:bodyPr wrap="square" rtlCol="0">
            <a:spAutoFit/>
          </a:bodyPr>
          <a:lstStyle/>
          <a:p>
            <a:pPr lvl="0" algn="just">
              <a:defRPr/>
            </a:pPr>
            <a:r>
              <a:rPr lang="en-US" altLang="zh-CN" sz="3200" b="1" smtClean="0">
                <a:solidFill>
                  <a:srgbClr val="00B050"/>
                </a:solidFill>
                <a:latin typeface="Roboto" panose="02000000000000000000" pitchFamily="2" charset="0"/>
                <a:ea typeface="Roboto" panose="02000000000000000000" pitchFamily="2" charset="0"/>
              </a:rPr>
              <a:t>10</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smtClean="0">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98031" y="2093483"/>
            <a:ext cx="4732026" cy="1936323"/>
          </a:xfrm>
          <a:prstGeom prst="rect">
            <a:avLst/>
          </a:prstGeom>
        </p:spPr>
      </p:pic>
      <p:pic>
        <p:nvPicPr>
          <p:cNvPr id="3" name="Picture 2"/>
          <p:cNvPicPr>
            <a:picLocks noChangeAspect="1"/>
          </p:cNvPicPr>
          <p:nvPr/>
        </p:nvPicPr>
        <p:blipFill>
          <a:blip r:embed="rId5"/>
          <a:stretch>
            <a:fillRect/>
          </a:stretch>
        </p:blipFill>
        <p:spPr>
          <a:xfrm>
            <a:off x="7367807" y="2085506"/>
            <a:ext cx="4758177" cy="1936086"/>
          </a:xfrm>
          <a:prstGeom prst="rect">
            <a:avLst/>
          </a:prstGeom>
        </p:spPr>
      </p:pic>
      <p:pic>
        <p:nvPicPr>
          <p:cNvPr id="4" name="Picture 3"/>
          <p:cNvPicPr>
            <a:picLocks noChangeAspect="1"/>
          </p:cNvPicPr>
          <p:nvPr/>
        </p:nvPicPr>
        <p:blipFill>
          <a:blip r:embed="rId6"/>
          <a:stretch>
            <a:fillRect/>
          </a:stretch>
        </p:blipFill>
        <p:spPr>
          <a:xfrm>
            <a:off x="3766234" y="4840108"/>
            <a:ext cx="4736285" cy="1927178"/>
          </a:xfrm>
          <a:prstGeom prst="rect">
            <a:avLst/>
          </a:prstGeom>
        </p:spPr>
      </p:pic>
      <p:sp>
        <p:nvSpPr>
          <p:cNvPr id="5" name="Oval 4"/>
          <p:cNvSpPr/>
          <p:nvPr/>
        </p:nvSpPr>
        <p:spPr>
          <a:xfrm>
            <a:off x="2154746"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75058"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77147"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600430" y="316192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502519" y="316192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892561" y="505950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794650" y="505950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734762" y="5058411"/>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636851" y="5058411"/>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27968" y="591339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830057" y="591339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812873" y="5929559"/>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714962" y="5929559"/>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647874" y="5929559"/>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1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14" presetClass="entr" presetSubtype="1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randombar(horizontal)">
                                      <p:cBhvr>
                                        <p:cTn id="45" dur="500"/>
                                        <p:tgtEl>
                                          <p:spTgt spid="2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down)">
                                      <p:cBhvr>
                                        <p:cTn id="53" dur="500"/>
                                        <p:tgtEl>
                                          <p:spTgt spid="41"/>
                                        </p:tgtEl>
                                      </p:cBhvr>
                                    </p:animEffect>
                                  </p:childTnLst>
                                </p:cTn>
                              </p:par>
                              <p:par>
                                <p:cTn id="54" presetID="14" presetClass="entr" presetSubtype="1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randombar(horizontal)">
                                      <p:cBhvr>
                                        <p:cTn id="56" dur="500"/>
                                        <p:tgtEl>
                                          <p:spTgt spid="38"/>
                                        </p:tgtEl>
                                      </p:cBhvr>
                                    </p:animEffect>
                                  </p:childTnLst>
                                </p:cTn>
                              </p:par>
                              <p:par>
                                <p:cTn id="57" presetID="14" presetClass="entr" presetSubtype="1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horizontal)">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randombar(horizontal)">
                                      <p:cBhvr>
                                        <p:cTn id="64" dur="500"/>
                                        <p:tgtEl>
                                          <p:spTgt spid="33"/>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randombar(horizontal)">
                                      <p:cBhvr>
                                        <p:cTn id="67" dur="500"/>
                                        <p:tgtEl>
                                          <p:spTgt spid="3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randombar(horizontal)">
                                      <p:cBhvr>
                                        <p:cTn id="70" dur="500"/>
                                        <p:tgtEl>
                                          <p:spTgt spid="3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randombar(horizontal)">
                                      <p:cBhvr>
                                        <p:cTn id="73" dur="500"/>
                                        <p:tgtEl>
                                          <p:spTgt spid="3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randombar(horizontal)">
                                      <p:cBhvr>
                                        <p:cTn id="76" dur="500"/>
                                        <p:tgtEl>
                                          <p:spTgt spid="37"/>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randombar(horizontal)">
                                      <p:cBhvr>
                                        <p:cTn id="79" dur="500"/>
                                        <p:tgtEl>
                                          <p:spTgt spid="4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randombar(horizontal)">
                                      <p:cBhvr>
                                        <p:cTn id="82" dur="500"/>
                                        <p:tgtEl>
                                          <p:spTgt spid="44"/>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randombar(horizontal)">
                                      <p:cBhvr>
                                        <p:cTn id="85" dur="500"/>
                                        <p:tgtEl>
                                          <p:spTgt spid="45"/>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randombar(horizontal)">
                                      <p:cBhvr>
                                        <p:cTn id="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1" grpId="0"/>
      <p:bldP spid="42" grpId="0"/>
      <p:bldP spid="5" grpId="0" animBg="1"/>
      <p:bldP spid="26" grpId="0" animBg="1"/>
      <p:bldP spid="27" grpId="0" animBg="1"/>
      <p:bldP spid="28" grpId="0" animBg="1"/>
      <p:bldP spid="32" grpId="0" animBg="1"/>
      <p:bldP spid="33" grpId="0" animBg="1"/>
      <p:bldP spid="34" grpId="0" animBg="1"/>
      <p:bldP spid="35" grpId="0" animBg="1"/>
      <p:bldP spid="36" grpId="0" animBg="1"/>
      <p:bldP spid="37" grpId="0" animBg="1"/>
      <p:bldP spid="43" grpId="0" animBg="1"/>
      <p:bldP spid="44" grpId="0" animBg="1"/>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Picture 49"/>
          <p:cNvPicPr>
            <a:picLocks noChangeAspect="1"/>
          </p:cNvPicPr>
          <p:nvPr/>
        </p:nvPicPr>
        <p:blipFill>
          <a:blip r:embed="rId4"/>
          <a:stretch>
            <a:fillRect/>
          </a:stretch>
        </p:blipFill>
        <p:spPr>
          <a:xfrm>
            <a:off x="5534788" y="2144855"/>
            <a:ext cx="5662873" cy="2358451"/>
          </a:xfrm>
          <a:prstGeom prst="rect">
            <a:avLst/>
          </a:prstGeom>
        </p:spPr>
      </p:pic>
      <p:sp>
        <p:nvSpPr>
          <p:cNvPr id="14" name="TextBox 13"/>
          <p:cNvSpPr txBox="1"/>
          <p:nvPr/>
        </p:nvSpPr>
        <p:spPr>
          <a:xfrm>
            <a:off x="2591849" y="303884"/>
            <a:ext cx="6996956" cy="954107"/>
          </a:xfrm>
          <a:prstGeom prst="rect">
            <a:avLst/>
          </a:prstGeom>
          <a:noFill/>
        </p:spPr>
        <p:txBody>
          <a:bodyPr wrap="square" rtlCol="0">
            <a:spAutoFit/>
          </a:bodyPr>
          <a:lstStyle/>
          <a:p>
            <a:pPr lvl="0" algn="ctr">
              <a:defRPr/>
            </a:pPr>
            <a:r>
              <a:rPr lang="en-US" altLang="zh-CN" sz="2800" b="1" smtClean="0">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smtClean="0">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2</a:t>
            </a:r>
            <a:r>
              <a:rPr lang="en-US" altLang="zh-CN" sz="2400">
                <a:solidFill>
                  <a:srgbClr val="002060"/>
                </a:solidFill>
                <a:latin typeface="Roboto" panose="02000000000000000000" pitchFamily="2" charset="0"/>
                <a:ea typeface="Roboto" panose="02000000000000000000" pitchFamily="2" charset="0"/>
              </a:rPr>
              <a:t> và </a:t>
            </a:r>
            <a:r>
              <a:rPr lang="en-US" altLang="zh-CN" sz="3200" b="1" smtClean="0">
                <a:solidFill>
                  <a:srgbClr val="FF0000"/>
                </a:solidFill>
                <a:latin typeface="Roboto" panose="02000000000000000000" pitchFamily="2" charset="0"/>
                <a:ea typeface="Roboto" panose="02000000000000000000" pitchFamily="2" charset="0"/>
              </a:rPr>
              <a:t>3</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 name="Oval 4"/>
          <p:cNvSpPr/>
          <p:nvPr/>
        </p:nvSpPr>
        <p:spPr>
          <a:xfrm>
            <a:off x="7996895" y="253498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196490" y="2537526"/>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250228" y="2537527"/>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863988" y="2086704"/>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Dựa vào khay 10 ta có thể dễ dàng biết cấu tạo của một số</a:t>
            </a:r>
            <a:endParaRPr lang="vi-VN" altLang="zh-CN" sz="2400">
              <a:solidFill>
                <a:srgbClr val="002060"/>
              </a:solidFill>
              <a:latin typeface="Roboto" panose="02000000000000000000" pitchFamily="2" charset="0"/>
              <a:ea typeface="Roboto" panose="02000000000000000000" pitchFamily="2" charset="0"/>
            </a:endParaRPr>
          </a:p>
        </p:txBody>
      </p:sp>
      <p:sp>
        <p:nvSpPr>
          <p:cNvPr id="51" name="Oval 50"/>
          <p:cNvSpPr/>
          <p:nvPr/>
        </p:nvSpPr>
        <p:spPr>
          <a:xfrm>
            <a:off x="5763905" y="2486544"/>
            <a:ext cx="652845" cy="6528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63500" y="2489085"/>
            <a:ext cx="652845" cy="6528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6289707" y="5159773"/>
            <a:ext cx="2629382" cy="584775"/>
          </a:xfrm>
          <a:prstGeom prst="rect">
            <a:avLst/>
          </a:prstGeom>
          <a:noFill/>
        </p:spPr>
        <p:txBody>
          <a:bodyPr wrap="square" rtlCol="0">
            <a:spAutoFit/>
          </a:bodyPr>
          <a:lstStyle/>
          <a:p>
            <a:pPr lvl="0" algn="just">
              <a:defRPr/>
            </a:pPr>
            <a:r>
              <a:rPr lang="en-US" altLang="zh-CN" sz="3200" b="1" smtClean="0">
                <a:solidFill>
                  <a:srgbClr val="FF0000"/>
                </a:solidFill>
                <a:latin typeface="Roboto" panose="02000000000000000000" pitchFamily="2" charset="0"/>
                <a:ea typeface="Roboto" panose="02000000000000000000" pitchFamily="2" charset="0"/>
              </a:rPr>
              <a:t>5</a:t>
            </a:r>
            <a:r>
              <a:rPr lang="en-US" altLang="zh-CN" sz="2400" smtClean="0">
                <a:solidFill>
                  <a:srgbClr val="002060"/>
                </a:solidFill>
                <a:latin typeface="Roboto" panose="02000000000000000000" pitchFamily="2" charset="0"/>
                <a:ea typeface="Roboto" panose="02000000000000000000" pitchFamily="2" charset="0"/>
              </a:rPr>
              <a:t> </a:t>
            </a:r>
            <a:r>
              <a:rPr lang="en-US" altLang="zh-CN" sz="2400">
                <a:solidFill>
                  <a:srgbClr val="002060"/>
                </a:solidFill>
                <a:latin typeface="Roboto" panose="02000000000000000000" pitchFamily="2" charset="0"/>
                <a:ea typeface="Roboto" panose="02000000000000000000" pitchFamily="2" charset="0"/>
              </a:rPr>
              <a:t>gồm có </a:t>
            </a:r>
            <a:r>
              <a:rPr lang="en-US" altLang="zh-CN" sz="3200" b="1">
                <a:solidFill>
                  <a:srgbClr val="FF0000"/>
                </a:solidFill>
                <a:latin typeface="Roboto" panose="02000000000000000000" pitchFamily="2" charset="0"/>
                <a:ea typeface="Roboto" panose="02000000000000000000" pitchFamily="2" charset="0"/>
              </a:rPr>
              <a:t>3</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2</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4152020" y="4750155"/>
            <a:ext cx="1016235" cy="461665"/>
          </a:xfrm>
          <a:prstGeom prst="rect">
            <a:avLst/>
          </a:prstGeom>
          <a:noFill/>
        </p:spPr>
        <p:txBody>
          <a:bodyPr wrap="square" rtlCol="0">
            <a:spAutoFit/>
          </a:bodyPr>
          <a:lstStyle/>
          <a:p>
            <a:pPr lvl="0" algn="just">
              <a:defRPr/>
            </a:pPr>
            <a:r>
              <a:rPr lang="en-US" altLang="zh-CN" sz="2400" smtClean="0">
                <a:solidFill>
                  <a:srgbClr val="002060"/>
                </a:solidFill>
                <a:latin typeface="Roboto" panose="02000000000000000000" pitchFamily="2" charset="0"/>
                <a:ea typeface="Roboto" panose="02000000000000000000" pitchFamily="2" charset="0"/>
              </a:rPr>
              <a:t>Ví dụ</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9861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randombar(horizontal)">
                                      <p:cBhvr>
                                        <p:cTn id="36" dur="500"/>
                                        <p:tgtEl>
                                          <p:spTgt spid="5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randombar(horizontal)">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randombar(horizontal)">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5" grpId="0" animBg="1"/>
      <p:bldP spid="26" grpId="0" animBg="1"/>
      <p:bldP spid="27" grpId="0" animBg="1"/>
      <p:bldP spid="48" grpId="0" animBg="1"/>
      <p:bldP spid="49" grpId="0"/>
      <p:bldP spid="51" grpId="0" animBg="1"/>
      <p:bldP spid="52" grpId="0" animBg="1"/>
      <p:bldP spid="53"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635899" y="314141"/>
            <a:ext cx="6996956" cy="954107"/>
          </a:xfrm>
          <a:prstGeom prst="rect">
            <a:avLst/>
          </a:prstGeom>
          <a:noFill/>
        </p:spPr>
        <p:txBody>
          <a:bodyPr wrap="square" rtlCol="0">
            <a:spAutoFit/>
          </a:bodyPr>
          <a:lstStyle/>
          <a:p>
            <a:pPr lvl="0" algn="ctr">
              <a:defRPr/>
            </a:pPr>
            <a:r>
              <a:rPr lang="en-US" altLang="zh-CN" sz="2800" b="1" smtClean="0">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smtClean="0">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smtClean="0">
                <a:solidFill>
                  <a:srgbClr val="FF0000"/>
                </a:solidFill>
                <a:latin typeface="Roboto" panose="02000000000000000000" pitchFamily="2" charset="0"/>
                <a:ea typeface="Roboto" panose="02000000000000000000" pitchFamily="2" charset="0"/>
              </a:rPr>
              <a:t>10</a:t>
            </a:r>
            <a:r>
              <a:rPr lang="en-US" altLang="zh-CN" sz="2400" smtClean="0">
                <a:solidFill>
                  <a:srgbClr val="002060"/>
                </a:solidFill>
                <a:latin typeface="Roboto" panose="02000000000000000000" pitchFamily="2" charset="0"/>
                <a:ea typeface="Roboto" panose="02000000000000000000" pitchFamily="2" charset="0"/>
              </a:rPr>
              <a:t> </a:t>
            </a:r>
            <a:r>
              <a:rPr lang="en-US" altLang="zh-CN" sz="2400">
                <a:solidFill>
                  <a:srgbClr val="002060"/>
                </a:solidFill>
                <a:latin typeface="Roboto" panose="02000000000000000000" pitchFamily="2" charset="0"/>
                <a:ea typeface="Roboto" panose="02000000000000000000" pitchFamily="2" charset="0"/>
              </a:rPr>
              <a:t>gồm có </a:t>
            </a:r>
            <a:r>
              <a:rPr lang="en-US" altLang="zh-CN" sz="3200" b="1" smtClean="0">
                <a:solidFill>
                  <a:srgbClr val="FF0000"/>
                </a:solidFill>
                <a:latin typeface="Roboto" panose="02000000000000000000" pitchFamily="2" charset="0"/>
                <a:ea typeface="Roboto" panose="02000000000000000000" pitchFamily="2" charset="0"/>
              </a:rPr>
              <a:t>5</a:t>
            </a:r>
            <a:r>
              <a:rPr lang="en-US" altLang="zh-CN" sz="2400" smtClean="0">
                <a:solidFill>
                  <a:srgbClr val="002060"/>
                </a:solidFill>
                <a:latin typeface="Roboto" panose="02000000000000000000" pitchFamily="2" charset="0"/>
                <a:ea typeface="Roboto" panose="02000000000000000000" pitchFamily="2" charset="0"/>
              </a:rPr>
              <a:t> </a:t>
            </a:r>
            <a:r>
              <a:rPr lang="en-US" altLang="zh-CN" sz="2400">
                <a:solidFill>
                  <a:srgbClr val="002060"/>
                </a:solidFill>
                <a:latin typeface="Roboto" panose="02000000000000000000" pitchFamily="2" charset="0"/>
                <a:ea typeface="Roboto" panose="02000000000000000000" pitchFamily="2" charset="0"/>
              </a:rPr>
              <a:t>và </a:t>
            </a:r>
            <a:r>
              <a:rPr lang="en-US" altLang="zh-CN" sz="3200" b="1" smtClean="0">
                <a:solidFill>
                  <a:srgbClr val="FF000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957146" y="2220366"/>
            <a:ext cx="3304267" cy="1200329"/>
          </a:xfrm>
          <a:prstGeom prst="rect">
            <a:avLst/>
          </a:prstGeom>
          <a:noFill/>
        </p:spPr>
        <p:txBody>
          <a:bodyPr wrap="square" rtlCol="0">
            <a:spAutoFit/>
          </a:bodyPr>
          <a:lstStyle/>
          <a:p>
            <a:pPr lvl="0" algn="ctr">
              <a:defRPr/>
            </a:pPr>
            <a:r>
              <a:rPr lang="en-US" altLang="zh-CN" sz="2400" smtClean="0">
                <a:solidFill>
                  <a:srgbClr val="002060"/>
                </a:solidFill>
                <a:latin typeface="Roboto" panose="02000000000000000000" pitchFamily="2" charset="0"/>
                <a:ea typeface="Roboto" panose="02000000000000000000" pitchFamily="2" charset="0"/>
              </a:rPr>
              <a:t>Nhìn khay 10, con hãy cho biết cấu tạo của số 10</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a:off x="5991070" y="1844718"/>
            <a:ext cx="4758177" cy="1936086"/>
          </a:xfrm>
          <a:prstGeom prst="rect">
            <a:avLst/>
          </a:prstGeom>
        </p:spPr>
      </p:pic>
      <p:sp>
        <p:nvSpPr>
          <p:cNvPr id="16" name="Oval 15"/>
          <p:cNvSpPr/>
          <p:nvPr/>
        </p:nvSpPr>
        <p:spPr>
          <a:xfrm>
            <a:off x="617232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74411"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995203"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89729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89460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6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8" grpId="0" animBg="1"/>
      <p:bldP spid="49" grpId="0"/>
      <p:bldP spid="16"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635899" y="314141"/>
            <a:ext cx="6996956" cy="954107"/>
          </a:xfrm>
          <a:prstGeom prst="rect">
            <a:avLst/>
          </a:prstGeom>
          <a:noFill/>
        </p:spPr>
        <p:txBody>
          <a:bodyPr wrap="square" rtlCol="0">
            <a:spAutoFit/>
          </a:bodyPr>
          <a:lstStyle/>
          <a:p>
            <a:pPr lvl="0" algn="ctr">
              <a:defRPr/>
            </a:pPr>
            <a:r>
              <a:rPr lang="en-US" altLang="zh-CN" sz="2800" b="1" smtClean="0">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smtClean="0">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smtClean="0">
                <a:solidFill>
                  <a:srgbClr val="FF0000"/>
                </a:solidFill>
                <a:latin typeface="Roboto" panose="02000000000000000000" pitchFamily="2" charset="0"/>
                <a:ea typeface="Roboto" panose="02000000000000000000" pitchFamily="2" charset="0"/>
              </a:rPr>
              <a:t>7</a:t>
            </a:r>
            <a:r>
              <a:rPr lang="en-US" altLang="zh-CN" sz="2400" smtClean="0">
                <a:solidFill>
                  <a:srgbClr val="002060"/>
                </a:solidFill>
                <a:latin typeface="Roboto" panose="02000000000000000000" pitchFamily="2" charset="0"/>
                <a:ea typeface="Roboto" panose="02000000000000000000" pitchFamily="2" charset="0"/>
              </a:rPr>
              <a:t> </a:t>
            </a:r>
            <a:r>
              <a:rPr lang="en-US" altLang="zh-CN" sz="2400">
                <a:solidFill>
                  <a:srgbClr val="002060"/>
                </a:solidFill>
                <a:latin typeface="Roboto" panose="02000000000000000000" pitchFamily="2" charset="0"/>
                <a:ea typeface="Roboto" panose="02000000000000000000" pitchFamily="2" charset="0"/>
              </a:rPr>
              <a:t>gồm có </a:t>
            </a:r>
            <a:r>
              <a:rPr lang="en-US" altLang="zh-CN" sz="3200" b="1" smtClean="0">
                <a:solidFill>
                  <a:srgbClr val="FF0000"/>
                </a:solidFill>
                <a:latin typeface="Roboto" panose="02000000000000000000" pitchFamily="2" charset="0"/>
                <a:ea typeface="Roboto" panose="02000000000000000000" pitchFamily="2" charset="0"/>
              </a:rPr>
              <a:t>6</a:t>
            </a:r>
            <a:r>
              <a:rPr lang="en-US" altLang="zh-CN" sz="2400" smtClean="0">
                <a:solidFill>
                  <a:srgbClr val="002060"/>
                </a:solidFill>
                <a:latin typeface="Roboto" panose="02000000000000000000" pitchFamily="2" charset="0"/>
                <a:ea typeface="Roboto" panose="02000000000000000000" pitchFamily="2" charset="0"/>
              </a:rPr>
              <a:t> </a:t>
            </a:r>
            <a:r>
              <a:rPr lang="en-US" altLang="zh-CN" sz="2400">
                <a:solidFill>
                  <a:srgbClr val="002060"/>
                </a:solidFill>
                <a:latin typeface="Roboto" panose="02000000000000000000" pitchFamily="2" charset="0"/>
                <a:ea typeface="Roboto" panose="02000000000000000000" pitchFamily="2" charset="0"/>
              </a:rPr>
              <a:t>và </a:t>
            </a:r>
            <a:r>
              <a:rPr lang="en-US" altLang="zh-CN" sz="3200" b="1" smtClean="0">
                <a:solidFill>
                  <a:srgbClr val="FF0000"/>
                </a:solidFill>
                <a:latin typeface="Roboto" panose="02000000000000000000" pitchFamily="2" charset="0"/>
                <a:ea typeface="Roboto" panose="02000000000000000000" pitchFamily="2" charset="0"/>
              </a:rPr>
              <a:t>1</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957146" y="2220366"/>
            <a:ext cx="3304267" cy="1200329"/>
          </a:xfrm>
          <a:prstGeom prst="rect">
            <a:avLst/>
          </a:prstGeom>
          <a:noFill/>
        </p:spPr>
        <p:txBody>
          <a:bodyPr wrap="square" rtlCol="0">
            <a:spAutoFit/>
          </a:bodyPr>
          <a:lstStyle/>
          <a:p>
            <a:pPr lvl="0" algn="ctr">
              <a:defRPr/>
            </a:pPr>
            <a:r>
              <a:rPr lang="en-US" altLang="zh-CN" sz="2400" smtClean="0">
                <a:solidFill>
                  <a:srgbClr val="002060"/>
                </a:solidFill>
                <a:latin typeface="Roboto" panose="02000000000000000000" pitchFamily="2" charset="0"/>
                <a:ea typeface="Roboto" panose="02000000000000000000" pitchFamily="2" charset="0"/>
              </a:rPr>
              <a:t>Nhìn khay 10, con hãy cho biết cấu tạo của số 7</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a:off x="5991070" y="1844718"/>
            <a:ext cx="4758177" cy="1936086"/>
          </a:xfrm>
          <a:prstGeom prst="rect">
            <a:avLst/>
          </a:prstGeom>
        </p:spPr>
      </p:pic>
      <p:sp>
        <p:nvSpPr>
          <p:cNvPr id="16" name="Oval 15"/>
          <p:cNvSpPr/>
          <p:nvPr/>
        </p:nvSpPr>
        <p:spPr>
          <a:xfrm>
            <a:off x="6172322" y="2997658"/>
            <a:ext cx="652845" cy="652845"/>
          </a:xfrm>
          <a:prstGeom prst="ellipse">
            <a:avLst/>
          </a:prstGeom>
          <a:solidFill>
            <a:srgbClr val="D1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74411"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289707" y="5241967"/>
            <a:ext cx="2629382" cy="584775"/>
          </a:xfrm>
          <a:prstGeom prst="rect">
            <a:avLst/>
          </a:prstGeom>
          <a:noFill/>
        </p:spPr>
        <p:txBody>
          <a:bodyPr wrap="square" rtlCol="0">
            <a:spAutoFit/>
          </a:bodyPr>
          <a:lstStyle/>
          <a:p>
            <a:pPr lvl="0" algn="just">
              <a:defRPr/>
            </a:pPr>
            <a:r>
              <a:rPr lang="en-US" altLang="zh-CN" sz="3200" b="1" smtClean="0">
                <a:solidFill>
                  <a:srgbClr val="FF0000"/>
                </a:solidFill>
                <a:latin typeface="Roboto" panose="02000000000000000000" pitchFamily="2" charset="0"/>
                <a:ea typeface="Roboto" panose="02000000000000000000" pitchFamily="2" charset="0"/>
              </a:rPr>
              <a:t>7</a:t>
            </a:r>
            <a:r>
              <a:rPr lang="en-US" altLang="zh-CN" sz="2400" smtClean="0">
                <a:solidFill>
                  <a:srgbClr val="002060"/>
                </a:solidFill>
                <a:latin typeface="Roboto" panose="02000000000000000000" pitchFamily="2" charset="0"/>
                <a:ea typeface="Roboto" panose="02000000000000000000" pitchFamily="2" charset="0"/>
              </a:rPr>
              <a:t> </a:t>
            </a:r>
            <a:r>
              <a:rPr lang="en-US" altLang="zh-CN" sz="2400">
                <a:solidFill>
                  <a:srgbClr val="002060"/>
                </a:solidFill>
                <a:latin typeface="Roboto" panose="02000000000000000000" pitchFamily="2" charset="0"/>
                <a:ea typeface="Roboto" panose="02000000000000000000" pitchFamily="2" charset="0"/>
              </a:rPr>
              <a:t>gồm có </a:t>
            </a:r>
            <a:r>
              <a:rPr lang="en-US" altLang="zh-CN" sz="3200" b="1" smtClean="0">
                <a:solidFill>
                  <a:srgbClr val="FF0000"/>
                </a:solidFill>
                <a:latin typeface="Roboto" panose="02000000000000000000" pitchFamily="2" charset="0"/>
                <a:ea typeface="Roboto" panose="02000000000000000000" pitchFamily="2" charset="0"/>
              </a:rPr>
              <a:t>1</a:t>
            </a:r>
            <a:r>
              <a:rPr lang="en-US" altLang="zh-CN" sz="2400" smtClean="0">
                <a:solidFill>
                  <a:srgbClr val="002060"/>
                </a:solidFill>
                <a:latin typeface="Roboto" panose="02000000000000000000" pitchFamily="2" charset="0"/>
                <a:ea typeface="Roboto" panose="02000000000000000000" pitchFamily="2" charset="0"/>
              </a:rPr>
              <a:t> </a:t>
            </a:r>
            <a:r>
              <a:rPr lang="en-US" altLang="zh-CN" sz="2400">
                <a:solidFill>
                  <a:srgbClr val="002060"/>
                </a:solidFill>
                <a:latin typeface="Roboto" panose="02000000000000000000" pitchFamily="2" charset="0"/>
                <a:ea typeface="Roboto" panose="02000000000000000000" pitchFamily="2" charset="0"/>
              </a:rPr>
              <a:t>và </a:t>
            </a:r>
            <a:r>
              <a:rPr lang="en-US" altLang="zh-CN" sz="3200" b="1" smtClean="0">
                <a:solidFill>
                  <a:srgbClr val="FF000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593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8" grpId="0" animBg="1"/>
      <p:bldP spid="49" grpId="0"/>
      <p:bldP spid="16" grpId="0" animBg="1"/>
      <p:bldP spid="18"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312762" y="337081"/>
            <a:ext cx="7782097" cy="954107"/>
          </a:xfrm>
          <a:prstGeom prst="rect">
            <a:avLst/>
          </a:prstGeom>
          <a:noFill/>
        </p:spPr>
        <p:txBody>
          <a:bodyPr wrap="square" rtlCol="0">
            <a:spAutoFit/>
          </a:bodyPr>
          <a:lstStyle/>
          <a:p>
            <a:pPr lvl="0" algn="ctr">
              <a:defRPr/>
            </a:pPr>
            <a:r>
              <a:rPr lang="vi-VN" altLang="zh-CN" sz="2800" b="1" smtClean="0">
                <a:solidFill>
                  <a:srgbClr val="002060"/>
                </a:solidFill>
                <a:latin typeface="Roboto" panose="02000000000000000000" pitchFamily="2" charset="0"/>
                <a:ea typeface="Roboto" panose="02000000000000000000" pitchFamily="2" charset="0"/>
              </a:rPr>
              <a:t>ĐỀ XUẤT Ý TƯỞNG VÀ CÁCH LÀM </a:t>
            </a:r>
            <a:endParaRPr lang="en-US" altLang="zh-CN" sz="2800" b="1" smtClean="0">
              <a:solidFill>
                <a:srgbClr val="002060"/>
              </a:solidFill>
              <a:latin typeface="Roboto" panose="02000000000000000000" pitchFamily="2" charset="0"/>
              <a:ea typeface="Roboto" panose="02000000000000000000" pitchFamily="2" charset="0"/>
            </a:endParaRPr>
          </a:p>
          <a:p>
            <a:pPr lvl="0" algn="ctr">
              <a:defRPr/>
            </a:pPr>
            <a:r>
              <a:rPr lang="vi-VN" altLang="zh-CN" sz="2800" b="1" smtClean="0">
                <a:solidFill>
                  <a:srgbClr val="002060"/>
                </a:solidFill>
                <a:latin typeface="Roboto" panose="02000000000000000000" pitchFamily="2" charset="0"/>
                <a:ea typeface="Roboto" panose="02000000000000000000" pitchFamily="2" charset="0"/>
              </a:rPr>
              <a:t>KHAY 10 HỌC TOÁN</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2048381" y="1291188"/>
            <a:ext cx="8095238" cy="4945225"/>
          </a:xfrm>
          <a:prstGeom prst="rect">
            <a:avLst/>
          </a:prstGeom>
        </p:spPr>
      </p:pic>
    </p:spTree>
    <p:extLst>
      <p:ext uri="{BB962C8B-B14F-4D97-AF65-F5344CB8AC3E}">
        <p14:creationId xmlns:p14="http://schemas.microsoft.com/office/powerpoint/2010/main" val="19206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xmlns=""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xmlns="" id="{F47EDC76-93E4-69B2-B3EB-FFBB9F9285CB}"/>
              </a:ext>
            </a:extLst>
          </p:cNvPr>
          <p:cNvSpPr txBox="1"/>
          <p:nvPr/>
        </p:nvSpPr>
        <p:spPr>
          <a:xfrm>
            <a:off x="2722652" y="1936386"/>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sp>
        <p:nvSpPr>
          <p:cNvPr id="7" name="TextBox 6">
            <a:extLst>
              <a:ext uri="{FF2B5EF4-FFF2-40B4-BE49-F238E27FC236}">
                <a16:creationId xmlns:a16="http://schemas.microsoft.com/office/drawing/2014/main" xmlns="" id="{C50EEADF-F242-4F8F-96FE-76601BA8159E}"/>
              </a:ext>
            </a:extLst>
          </p:cNvPr>
          <p:cNvSpPr txBox="1"/>
          <p:nvPr/>
        </p:nvSpPr>
        <p:spPr>
          <a:xfrm>
            <a:off x="2208583" y="2491488"/>
            <a:ext cx="737206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 hoặc giấy </a:t>
            </a:r>
            <a:r>
              <a:rPr kumimoji="0" lang="en-US"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màu,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bút chì, tẩy, thước kẻ, kéo, </a:t>
            </a:r>
            <a:r>
              <a:rPr kumimoji="0" lang="en-US"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hình</a:t>
            </a:r>
            <a:r>
              <a:rPr kumimoji="0" lang="en-US"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cs typeface="+mn-cs"/>
              </a:rPr>
              <a:t> tròn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Rectangle 7">
            <a:extLst>
              <a:ext uri="{FF2B5EF4-FFF2-40B4-BE49-F238E27FC236}">
                <a16:creationId xmlns:a16="http://schemas.microsoft.com/office/drawing/2014/main" xmlns="" id="{35EBBBBE-4F8E-9E78-565A-A45F4445CFC4}"/>
              </a:ext>
            </a:extLst>
          </p:cNvPr>
          <p:cNvSpPr/>
          <p:nvPr/>
        </p:nvSpPr>
        <p:spPr>
          <a:xfrm>
            <a:off x="2147874" y="3654984"/>
            <a:ext cx="1804328" cy="100087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xmlns="" id="{2F0B38A0-9C2A-CC9E-621D-1963F69D092A}"/>
              </a:ext>
            </a:extLst>
          </p:cNvPr>
          <p:cNvPicPr>
            <a:picLocks noChangeAspect="1"/>
          </p:cNvPicPr>
          <p:nvPr/>
        </p:nvPicPr>
        <p:blipFill>
          <a:blip r:embed="rId4"/>
          <a:stretch>
            <a:fillRect/>
          </a:stretch>
        </p:blipFill>
        <p:spPr>
          <a:xfrm>
            <a:off x="8131245" y="3824247"/>
            <a:ext cx="1357251" cy="831611"/>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xmlns="" id="{D13FA7AD-DE74-FA1D-AB8E-2F9C196B8DDD}"/>
              </a:ext>
            </a:extLst>
          </p:cNvPr>
          <p:cNvPicPr>
            <a:picLocks noChangeAspect="1"/>
          </p:cNvPicPr>
          <p:nvPr/>
        </p:nvPicPr>
        <p:blipFill>
          <a:blip r:embed="rId5"/>
          <a:stretch>
            <a:fillRect/>
          </a:stretch>
        </p:blipFill>
        <p:spPr>
          <a:xfrm rot="10800000">
            <a:off x="5920071" y="4177377"/>
            <a:ext cx="1827964" cy="301520"/>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7AAC4A3A-4601-67D9-6062-241328F08330}"/>
              </a:ext>
            </a:extLst>
          </p:cNvPr>
          <p:cNvPicPr>
            <a:picLocks noChangeAspect="1"/>
          </p:cNvPicPr>
          <p:nvPr/>
        </p:nvPicPr>
        <p:blipFill>
          <a:blip r:embed="rId6"/>
          <a:stretch>
            <a:fillRect/>
          </a:stretch>
        </p:blipFill>
        <p:spPr>
          <a:xfrm>
            <a:off x="4346074" y="3553828"/>
            <a:ext cx="1193099" cy="12294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xmlns=""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smtClean="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3.125E-6 4.44444E-6 L -3.125E-6 -0.07223 " pathEditMode="relative" rAng="0" ptsTypes="AA">
                                      <p:cBhvr>
                                        <p:cTn id="21" dur="250" accel="50000" decel="50000" autoRev="1" fill="hold">
                                          <p:stCondLst>
                                            <p:cond delay="0"/>
                                          </p:stCondLst>
                                        </p:cTn>
                                        <p:tgtEl>
                                          <p:spTgt spid="5"/>
                                        </p:tgtEl>
                                        <p:attrNameLst>
                                          <p:attrName>ppt_x</p:attrName>
                                          <p:attrName>ppt_y</p:attrName>
                                        </p:attrNameLst>
                                      </p:cBhvr>
                                      <p:rCtr x="0" y="-3611"/>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xmlns="" id="{DA14CBFD-2C6F-E4A0-F468-3C5C731B2275}"/>
              </a:ext>
            </a:extLst>
          </p:cNvPr>
          <p:cNvSpPr txBox="1"/>
          <p:nvPr/>
        </p:nvSpPr>
        <p:spPr>
          <a:xfrm>
            <a:off x="1129140" y="1584410"/>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613408" y="2402804"/>
            <a:ext cx="5008125" cy="2862322"/>
          </a:xfrm>
          <a:prstGeom prst="rect">
            <a:avLst/>
          </a:prstGeom>
          <a:noFill/>
        </p:spPr>
        <p:txBody>
          <a:bodyPr wrap="square" rtlCol="0">
            <a:spAutoFit/>
          </a:bodyPr>
          <a:lstStyle/>
          <a:p>
            <a:pPr lvl="0" algn="ctr">
              <a:defRPr/>
            </a:pPr>
            <a:r>
              <a:rPr lang="en-US" altLang="zh-CN" sz="6000" b="1">
                <a:solidFill>
                  <a:srgbClr val="002060"/>
                </a:solidFill>
                <a:latin typeface="Roboto" panose="02000000000000000000" pitchFamily="2" charset="0"/>
                <a:ea typeface="Roboto" panose="02000000000000000000" pitchFamily="2" charset="0"/>
              </a:rPr>
              <a:t>Trải nghiệm </a:t>
            </a:r>
            <a:r>
              <a:rPr lang="en-US" altLang="zh-CN" sz="6000" b="1" smtClean="0">
                <a:solidFill>
                  <a:srgbClr val="002060"/>
                </a:solidFill>
                <a:latin typeface="Roboto" panose="02000000000000000000" pitchFamily="2" charset="0"/>
                <a:ea typeface="Roboto" panose="02000000000000000000" pitchFamily="2" charset="0"/>
              </a:rPr>
              <a:t>cùng khay </a:t>
            </a:r>
            <a:r>
              <a:rPr lang="en-US" altLang="zh-CN" sz="6000" b="1">
                <a:solidFill>
                  <a:srgbClr val="002060"/>
                </a:solidFill>
                <a:latin typeface="Roboto" panose="02000000000000000000" pitchFamily="2" charset="0"/>
                <a:ea typeface="Roboto" panose="02000000000000000000" pitchFamily="2" charset="0"/>
              </a:rPr>
              <a:t>10 </a:t>
            </a:r>
            <a:endParaRPr lang="en-US" altLang="zh-CN" sz="6000" b="1" smtClean="0">
              <a:solidFill>
                <a:srgbClr val="002060"/>
              </a:solidFill>
              <a:latin typeface="Roboto" panose="02000000000000000000" pitchFamily="2" charset="0"/>
              <a:ea typeface="Roboto" panose="02000000000000000000" pitchFamily="2" charset="0"/>
            </a:endParaRPr>
          </a:p>
          <a:p>
            <a:pPr lvl="0" algn="ctr">
              <a:defRPr/>
            </a:pPr>
            <a:r>
              <a:rPr lang="en-US" altLang="zh-CN" sz="6000" b="1" smtClean="0">
                <a:solidFill>
                  <a:srgbClr val="002060"/>
                </a:solidFill>
                <a:latin typeface="Roboto" panose="02000000000000000000" pitchFamily="2" charset="0"/>
                <a:ea typeface="Roboto" panose="02000000000000000000" pitchFamily="2" charset="0"/>
              </a:rPr>
              <a:t>học </a:t>
            </a:r>
            <a:r>
              <a:rPr lang="en-US" altLang="zh-CN" sz="6000" b="1">
                <a:solidFill>
                  <a:srgbClr val="002060"/>
                </a:solidFill>
                <a:latin typeface="Roboto" panose="02000000000000000000" pitchFamily="2" charset="0"/>
                <a:ea typeface="Roboto" panose="02000000000000000000" pitchFamily="2" charset="0"/>
              </a:rPr>
              <a:t>Toán</a:t>
            </a:r>
            <a:endParaRPr kumimoji="0" lang="en-US" altLang="zh-CN" sz="6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055" y="1437075"/>
            <a:ext cx="4808306" cy="4793779"/>
          </a:xfrm>
          <a:prstGeom prst="snip2SameRect">
            <a:avLst/>
          </a:prstGeom>
          <a:effectLst>
            <a:outerShdw blurRad="63500" sx="102000" sy="102000" algn="ctr" rotWithShape="0">
              <a:prstClr val="black">
                <a:alpha val="40000"/>
              </a:prstClr>
            </a:outerShdw>
          </a:effectLst>
        </p:spPr>
      </p:pic>
      <p:grpSp>
        <p:nvGrpSpPr>
          <p:cNvPr id="22" name="Group 21"/>
          <p:cNvGrpSpPr/>
          <p:nvPr/>
        </p:nvGrpSpPr>
        <p:grpSpPr>
          <a:xfrm>
            <a:off x="5019445" y="4990248"/>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smtClean="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841092" y="2897959"/>
            <a:ext cx="3587803" cy="2365819"/>
          </a:xfrm>
          <a:prstGeom prst="rect">
            <a:avLst/>
          </a:prstGeom>
          <a:effectLst>
            <a:outerShdw blurRad="63500" sx="102000" sy="102000" algn="ctr" rotWithShape="0">
              <a:prstClr val="black">
                <a:alpha val="40000"/>
              </a:prstClr>
            </a:outerShdw>
          </a:effectLst>
        </p:spPr>
      </p:pic>
      <p:sp>
        <p:nvSpPr>
          <p:cNvPr id="8" name="TextBox 7"/>
          <p:cNvSpPr txBox="1"/>
          <p:nvPr/>
        </p:nvSpPr>
        <p:spPr>
          <a:xfrm>
            <a:off x="762058" y="2091375"/>
            <a:ext cx="31234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smtClean="0">
                <a:ln>
                  <a:noFill/>
                </a:ln>
                <a:solidFill>
                  <a:srgbClr val="FF0000"/>
                </a:solidFill>
                <a:effectLst/>
                <a:uLnTx/>
                <a:uFillTx/>
                <a:latin typeface="Roboto" panose="02000000000000000000" pitchFamily="2" charset="0"/>
                <a:ea typeface="Roboto" panose="02000000000000000000" pitchFamily="2" charset="0"/>
              </a:rPr>
              <a:t>Quy</a:t>
            </a:r>
            <a:r>
              <a:rPr kumimoji="0" lang="en-US" altLang="zh-CN" sz="2400" b="1" i="0" u="none" strike="noStrike" kern="1200" cap="none" spc="0" normalizeH="0" baseline="0" noProof="0" dirty="0" smtClean="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baseline="0" noProof="0" dirty="0" err="1" smtClean="0">
                <a:ln>
                  <a:noFill/>
                </a:ln>
                <a:solidFill>
                  <a:srgbClr val="FF0000"/>
                </a:solidFill>
                <a:effectLst/>
                <a:uLnTx/>
                <a:uFillTx/>
                <a:latin typeface="Roboto" panose="02000000000000000000" pitchFamily="2" charset="0"/>
                <a:ea typeface="Roboto" panose="02000000000000000000" pitchFamily="2" charset="0"/>
              </a:rPr>
              <a:t>định</a:t>
            </a:r>
            <a:r>
              <a:rPr kumimoji="0" lang="en-US" altLang="zh-CN" sz="2400" b="1" i="0" u="none" strike="noStrike" kern="1200" cap="none" spc="0" normalizeH="0" noProof="0" dirty="0" smtClean="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smtClean="0">
                <a:ln>
                  <a:noFill/>
                </a:ln>
                <a:solidFill>
                  <a:srgbClr val="FF0000"/>
                </a:solidFill>
                <a:effectLst/>
                <a:uLnTx/>
                <a:uFillTx/>
                <a:latin typeface="Roboto" panose="02000000000000000000" pitchFamily="2" charset="0"/>
                <a:ea typeface="Roboto" panose="02000000000000000000" pitchFamily="2" charset="0"/>
              </a:rPr>
              <a:t>về</a:t>
            </a:r>
            <a:r>
              <a:rPr kumimoji="0" lang="en-US" altLang="zh-CN" sz="2400" b="1" i="0" u="none" strike="noStrike" kern="1200" cap="none" spc="0" normalizeH="0" noProof="0" dirty="0" smtClean="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smtClean="0">
                <a:ln>
                  <a:noFill/>
                </a:ln>
                <a:solidFill>
                  <a:srgbClr val="FF0000"/>
                </a:solidFill>
                <a:effectLst/>
                <a:uLnTx/>
                <a:uFillTx/>
                <a:latin typeface="Roboto" panose="02000000000000000000" pitchFamily="2" charset="0"/>
                <a:ea typeface="Roboto" panose="02000000000000000000" pitchFamily="2" charset="0"/>
              </a:rPr>
              <a:t>động</a:t>
            </a:r>
            <a:r>
              <a:rPr kumimoji="0" lang="en-US" altLang="zh-CN" sz="2400" b="1" i="0" u="none" strike="noStrike" kern="1200" cap="none" spc="0" normalizeH="0" noProof="0" dirty="0" smtClean="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err="1" smtClean="0">
                <a:ln>
                  <a:noFill/>
                </a:ln>
                <a:solidFill>
                  <a:srgbClr val="FF0000"/>
                </a:solidFill>
                <a:effectLst/>
                <a:uLnTx/>
                <a:uFillTx/>
                <a:latin typeface="Roboto" panose="02000000000000000000" pitchFamily="2" charset="0"/>
                <a:ea typeface="Roboto" panose="02000000000000000000" pitchFamily="2" charset="0"/>
              </a:rPr>
              <a:t>tác</a:t>
            </a:r>
            <a:r>
              <a:rPr kumimoji="0" lang="en-US" altLang="zh-CN" sz="2400" b="1" i="0" u="none" strike="noStrike" kern="1200" cap="none" spc="0" normalizeH="0" noProof="0" smtClean="0">
                <a:ln>
                  <a:noFill/>
                </a:ln>
                <a:solidFill>
                  <a:srgbClr val="FF0000"/>
                </a:solidFill>
                <a:effectLst/>
                <a:uLnTx/>
                <a:uFillTx/>
                <a:latin typeface="Roboto" panose="02000000000000000000" pitchFamily="2" charset="0"/>
                <a:ea typeface="Roboto" panose="02000000000000000000" pitchFamily="2" charset="0"/>
              </a:rPr>
              <a:t>:</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262146" y="435237"/>
            <a:ext cx="56833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TRÒ CHƠI “</a:t>
            </a:r>
            <a:r>
              <a:rPr lang="en-US" altLang="zh-CN" sz="3200" b="1" smtClean="0">
                <a:solidFill>
                  <a:srgbClr val="002060"/>
                </a:solidFill>
                <a:latin typeface="Roboto" panose="02000000000000000000" pitchFamily="2" charset="0"/>
                <a:ea typeface="Roboto" panose="02000000000000000000" pitchFamily="2" charset="0"/>
              </a:rPr>
              <a:t>THỤT - THÒ”</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790971" y="3038536"/>
            <a:ext cx="73461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smtClean="0">
                <a:ln>
                  <a:noFill/>
                </a:ln>
                <a:solidFill>
                  <a:srgbClr val="FF0000"/>
                </a:solidFill>
                <a:effectLst/>
                <a:uLnTx/>
                <a:uFillTx/>
                <a:latin typeface="Roboto" panose="02000000000000000000" pitchFamily="2" charset="0"/>
                <a:ea typeface="Roboto" panose="02000000000000000000" pitchFamily="2" charset="0"/>
              </a:rPr>
              <a:t>Lưu</a:t>
            </a:r>
            <a:r>
              <a:rPr kumimoji="0" lang="en-US" altLang="zh-CN" sz="2400" b="1" i="0" u="none" strike="noStrike" kern="1200" cap="none" spc="0" normalizeH="0" noProof="0" dirty="0" smtClean="0">
                <a:ln>
                  <a:noFill/>
                </a:ln>
                <a:solidFill>
                  <a:srgbClr val="FF0000"/>
                </a:solidFill>
                <a:effectLst/>
                <a:uLnTx/>
                <a:uFillTx/>
                <a:latin typeface="Roboto" panose="02000000000000000000" pitchFamily="2" charset="0"/>
                <a:ea typeface="Roboto" panose="02000000000000000000" pitchFamily="2" charset="0"/>
              </a:rPr>
              <a:t> ý</a:t>
            </a:r>
            <a:r>
              <a:rPr kumimoji="0" lang="en-US" altLang="zh-CN" sz="2400" b="1" i="0" u="none" strike="noStrike" kern="1200" cap="none" spc="0" normalizeH="0" noProof="0" smtClean="0">
                <a:ln>
                  <a:noFill/>
                </a:ln>
                <a:solidFill>
                  <a:srgbClr val="FF0000"/>
                </a:solidFill>
                <a:effectLst/>
                <a:uLnTx/>
                <a:uFillTx/>
                <a:latin typeface="Roboto" panose="02000000000000000000" pitchFamily="2" charset="0"/>
                <a:ea typeface="Roboto" panose="02000000000000000000" pitchFamily="2" charset="0"/>
              </a:rPr>
              <a:t>:</a:t>
            </a:r>
            <a:r>
              <a:rPr kumimoji="0" lang="en-US" altLang="zh-CN"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rPr>
              <a:t> Người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chơi</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thực</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hiện</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theo</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lời</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nói</a:t>
            </a:r>
            <a:r>
              <a:rPr lang="en-US" altLang="zh-CN" sz="2400" smtClean="0">
                <a:solidFill>
                  <a:srgbClr val="002060"/>
                </a:solidFill>
                <a:latin typeface="Roboto" panose="02000000000000000000" pitchFamily="2" charset="0"/>
                <a:ea typeface="Roboto"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smtClean="0">
                <a:solidFill>
                  <a:srgbClr val="002060"/>
                </a:solidFill>
                <a:latin typeface="Roboto" panose="02000000000000000000" pitchFamily="2" charset="0"/>
                <a:ea typeface="Roboto" panose="02000000000000000000" pitchFamily="2" charset="0"/>
              </a:rPr>
              <a:t>không </a:t>
            </a:r>
            <a:r>
              <a:rPr lang="en-US" altLang="zh-CN" sz="2400" dirty="0" err="1" smtClean="0">
                <a:solidFill>
                  <a:srgbClr val="002060"/>
                </a:solidFill>
                <a:latin typeface="Roboto" panose="02000000000000000000" pitchFamily="2" charset="0"/>
                <a:ea typeface="Roboto" panose="02000000000000000000" pitchFamily="2" charset="0"/>
              </a:rPr>
              <a:t>thực</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hiện</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err="1" smtClean="0">
                <a:solidFill>
                  <a:srgbClr val="002060"/>
                </a:solidFill>
                <a:latin typeface="Roboto" panose="02000000000000000000" pitchFamily="2" charset="0"/>
                <a:ea typeface="Roboto" panose="02000000000000000000" pitchFamily="2" charset="0"/>
              </a:rPr>
              <a:t>theo</a:t>
            </a:r>
            <a:r>
              <a:rPr lang="en-US" altLang="zh-CN" sz="2400" smtClean="0">
                <a:solidFill>
                  <a:srgbClr val="002060"/>
                </a:solidFill>
                <a:latin typeface="Roboto" panose="02000000000000000000" pitchFamily="2" charset="0"/>
                <a:ea typeface="Roboto" panose="02000000000000000000" pitchFamily="2" charset="0"/>
              </a:rPr>
              <a:t> hành động của </a:t>
            </a:r>
            <a:r>
              <a:rPr lang="en-US" altLang="zh-CN" sz="2400" dirty="0" err="1" smtClean="0">
                <a:solidFill>
                  <a:srgbClr val="002060"/>
                </a:solidFill>
                <a:latin typeface="Roboto" panose="02000000000000000000" pitchFamily="2" charset="0"/>
                <a:ea typeface="Roboto" panose="02000000000000000000" pitchFamily="2" charset="0"/>
              </a:rPr>
              <a:t>quản</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trò</a:t>
            </a:r>
            <a:endParaRPr lang="en-US" altLang="zh-CN" sz="2400" dirty="0" smtClean="0">
              <a:solidFill>
                <a:srgbClr val="002060"/>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srgbClr val="002060"/>
                </a:solidFill>
                <a:effectLst/>
                <a:uLnTx/>
                <a:uFillTx/>
                <a:latin typeface="Roboto" panose="02000000000000000000" pitchFamily="2" charset="0"/>
                <a:ea typeface="Roboto" panose="02000000000000000000" pitchFamily="2" charset="0"/>
              </a:rPr>
              <a:t>Ví</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dụ</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Quản</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trò</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hô</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thụt</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nhưng</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err="1" smtClean="0">
                <a:ln>
                  <a:noFill/>
                </a:ln>
                <a:solidFill>
                  <a:srgbClr val="002060"/>
                </a:solidFill>
                <a:effectLst/>
                <a:uLnTx/>
                <a:uFillTx/>
                <a:latin typeface="Roboto" panose="02000000000000000000" pitchFamily="2" charset="0"/>
                <a:ea typeface="Roboto" panose="02000000000000000000" pitchFamily="2" charset="0"/>
              </a:rPr>
              <a:t>lại</a:t>
            </a:r>
            <a:r>
              <a:rPr kumimoji="0" lang="en-US" altLang="zh-CN"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rPr>
              <a:t> làm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động</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tác</a:t>
            </a:r>
            <a:r>
              <a:rPr kumimoji="0" lang="en-US" altLang="zh-CN" sz="2400" b="0"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smtClean="0">
                <a:ln>
                  <a:noFill/>
                </a:ln>
                <a:solidFill>
                  <a:srgbClr val="002060"/>
                </a:solidFill>
                <a:effectLst/>
                <a:uLnTx/>
                <a:uFillTx/>
                <a:latin typeface="Roboto" panose="02000000000000000000" pitchFamily="2" charset="0"/>
                <a:ea typeface="Roboto" panose="02000000000000000000" pitchFamily="2" charset="0"/>
              </a:rPr>
              <a:t>thò</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62058" y="4432781"/>
            <a:ext cx="462138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smtClean="0">
                <a:ln>
                  <a:noFill/>
                </a:ln>
                <a:solidFill>
                  <a:srgbClr val="FF0000"/>
                </a:solidFill>
                <a:effectLst/>
                <a:uLnTx/>
                <a:uFillTx/>
                <a:latin typeface="Roboto" panose="02000000000000000000" pitchFamily="2" charset="0"/>
                <a:ea typeface="Roboto" panose="02000000000000000000" pitchFamily="2" charset="0"/>
              </a:rPr>
              <a:t>Luật</a:t>
            </a:r>
            <a:r>
              <a:rPr kumimoji="0" lang="en-US" altLang="zh-CN" sz="2400" b="1" i="0" u="none" strike="noStrike" kern="1200" cap="none" spc="0" normalizeH="0" noProof="0" dirty="0" smtClean="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smtClean="0">
                <a:ln>
                  <a:noFill/>
                </a:ln>
                <a:solidFill>
                  <a:srgbClr val="FF0000"/>
                </a:solidFill>
                <a:effectLst/>
                <a:uLnTx/>
                <a:uFillTx/>
                <a:latin typeface="Roboto" panose="02000000000000000000" pitchFamily="2" charset="0"/>
                <a:ea typeface="Roboto" panose="02000000000000000000" pitchFamily="2" charset="0"/>
              </a:rPr>
              <a:t>chơi</a:t>
            </a:r>
            <a:r>
              <a:rPr lang="en-US" altLang="zh-CN" sz="2400" b="1" dirty="0" smtClean="0">
                <a:solidFill>
                  <a:srgbClr val="FF0000"/>
                </a:solidFill>
                <a:latin typeface="Roboto" panose="02000000000000000000" pitchFamily="2" charset="0"/>
                <a:ea typeface="Roboto" panose="02000000000000000000" pitchFamily="2" charset="0"/>
              </a:rPr>
              <a:t>: </a:t>
            </a:r>
            <a:r>
              <a:rPr lang="en-US" altLang="zh-CN" sz="2400" dirty="0" smtClean="0">
                <a:solidFill>
                  <a:srgbClr val="002060"/>
                </a:solidFill>
                <a:latin typeface="Roboto" panose="02000000000000000000" pitchFamily="2" charset="0"/>
                <a:ea typeface="Roboto" panose="02000000000000000000" pitchFamily="2" charset="0"/>
              </a:rPr>
              <a:t>Ai </a:t>
            </a:r>
            <a:r>
              <a:rPr lang="en-US" altLang="zh-CN" sz="2400" dirty="0" err="1" smtClean="0">
                <a:solidFill>
                  <a:srgbClr val="002060"/>
                </a:solidFill>
                <a:latin typeface="Roboto" panose="02000000000000000000" pitchFamily="2" charset="0"/>
                <a:ea typeface="Roboto" panose="02000000000000000000" pitchFamily="2" charset="0"/>
              </a:rPr>
              <a:t>thực</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hiện</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không</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đúng</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theo</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quy</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định</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là</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phạm</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quy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4057051" y="1873046"/>
            <a:ext cx="378404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rPr>
              <a:t>Thò</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đưa</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tay</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lên</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cao</a:t>
            </a:r>
            <a:r>
              <a:rPr lang="en-US" altLang="zh-CN" sz="2400" noProof="0" smtClean="0">
                <a:solidFill>
                  <a:srgbClr val="002060"/>
                </a:solidFill>
                <a:latin typeface="Roboto" panose="02000000000000000000" pitchFamily="2" charset="0"/>
                <a:ea typeface="Roboto"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smtClean="0">
                <a:solidFill>
                  <a:srgbClr val="002060"/>
                </a:solidFill>
                <a:latin typeface="Roboto" panose="02000000000000000000" pitchFamily="2" charset="0"/>
                <a:ea typeface="Roboto" panose="02000000000000000000" pitchFamily="2" charset="0"/>
              </a:rPr>
              <a:t>Thụt</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kéo</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tay</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xuống</a:t>
            </a:r>
            <a:r>
              <a:rPr lang="en-US" altLang="zh-CN" sz="2400" dirty="0" smtClean="0">
                <a:solidFill>
                  <a:srgbClr val="002060"/>
                </a:solidFill>
                <a:latin typeface="Roboto" panose="02000000000000000000" pitchFamily="2" charset="0"/>
                <a:ea typeface="Roboto" panose="02000000000000000000" pitchFamily="2" charset="0"/>
              </a:rPr>
              <a:t> </a:t>
            </a:r>
            <a:r>
              <a:rPr lang="en-US" altLang="zh-CN" sz="2400" dirty="0" err="1" smtClean="0">
                <a:solidFill>
                  <a:srgbClr val="002060"/>
                </a:solidFill>
                <a:latin typeface="Roboto" panose="02000000000000000000" pitchFamily="2" charset="0"/>
                <a:ea typeface="Roboto" panose="02000000000000000000" pitchFamily="2" charset="0"/>
              </a:rPr>
              <a:t>thấp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02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3" name="Bài hát thiếu nhi cho bé - Bé tập đế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88974" y="1908314"/>
            <a:ext cx="6016487" cy="3246782"/>
          </a:xfrm>
          <a:prstGeom prst="rect">
            <a:avLst/>
          </a:prstGeom>
        </p:spPr>
      </p:pic>
      <p:sp>
        <p:nvSpPr>
          <p:cNvPr id="14" name="TextBox 13"/>
          <p:cNvSpPr txBox="1"/>
          <p:nvPr/>
        </p:nvSpPr>
        <p:spPr>
          <a:xfrm>
            <a:off x="2842591" y="521644"/>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CÙNG </a:t>
            </a:r>
            <a:r>
              <a:rPr kumimoji="0" lang="en-US" altLang="zh-CN" sz="3200" b="1"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HÁT</a:t>
            </a:r>
            <a:r>
              <a:rPr kumimoji="0" lang="en-US" altLang="zh-CN" sz="3200" b="1"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noProof="0" dirty="0" smtClean="0">
                <a:solidFill>
                  <a:srgbClr val="00206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95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859555" y="3466999"/>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smtClean="0">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685582" y="4143579"/>
            <a:ext cx="5112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 </a:t>
            </a:r>
            <a:r>
              <a:rPr kumimoji="0" lang="en-US" altLang="zh-C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khay 10?</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6570014" y="4143580"/>
            <a:ext cx="301704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Khay 10 có</a:t>
            </a:r>
            <a:r>
              <a:rPr kumimoji="0" lang="en-US" altLang="zh-CN"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cs typeface="+mn-cs"/>
              </a:rPr>
              <a:t> mấy ô</a:t>
            </a:r>
            <a:r>
              <a:rPr kumimoji="0" lang="en-US" altLang="zh-C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85582" y="4873741"/>
            <a:ext cx="32302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Khay 10 có</a:t>
            </a:r>
            <a:r>
              <a:rPr kumimoji="0" lang="en-US" altLang="zh-CN"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cs typeface="+mn-cs"/>
              </a:rPr>
              <a:t> mấy hàng</a:t>
            </a:r>
            <a:r>
              <a:rPr kumimoji="0" lang="en-US" altLang="zh-C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xmlns="" id="{378BF85F-3692-5ABE-F35D-D295466A169B}"/>
              </a:ext>
            </a:extLst>
          </p:cNvPr>
          <p:cNvSpPr txBox="1"/>
          <p:nvPr/>
        </p:nvSpPr>
        <p:spPr>
          <a:xfrm>
            <a:off x="6570014" y="4856204"/>
            <a:ext cx="481720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altLang="zh-CN"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cs typeface="+mn-cs"/>
              </a:rPr>
              <a:t> ô có kích thước như thế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859555" y="2148919"/>
            <a:ext cx="9877633" cy="1077218"/>
          </a:xfrm>
          <a:prstGeom prst="rect">
            <a:avLst/>
          </a:prstGeom>
          <a:noFill/>
        </p:spPr>
        <p:txBody>
          <a:bodyPr wrap="square" rtlCol="0">
            <a:spAutoFit/>
          </a:bodyPr>
          <a:lstStyle/>
          <a:p>
            <a:pPr lvl="0" algn="ctr">
              <a:defRPr/>
            </a:pPr>
            <a:r>
              <a:rPr lang="vi-VN" altLang="zh-CN" sz="3200" b="1" smtClean="0">
                <a:solidFill>
                  <a:srgbClr val="FF0000"/>
                </a:solidFill>
                <a:latin typeface="Roboto" panose="02000000000000000000" pitchFamily="2" charset="0"/>
                <a:ea typeface="Roboto" panose="02000000000000000000" pitchFamily="2" charset="0"/>
              </a:rPr>
              <a:t>THẢO LUẬN VÀ CHIA SẺ Ý TƯỞNG </a:t>
            </a:r>
            <a:endParaRPr lang="en-US" altLang="zh-CN" sz="3200" b="1" smtClean="0">
              <a:solidFill>
                <a:srgbClr val="FF0000"/>
              </a:solidFill>
              <a:latin typeface="Roboto" panose="02000000000000000000" pitchFamily="2" charset="0"/>
              <a:ea typeface="Roboto" panose="02000000000000000000" pitchFamily="2" charset="0"/>
            </a:endParaRPr>
          </a:p>
          <a:p>
            <a:pPr lvl="0" algn="ctr">
              <a:defRPr/>
            </a:pPr>
            <a:r>
              <a:rPr lang="vi-VN" altLang="zh-CN" sz="3200" b="1" smtClean="0">
                <a:solidFill>
                  <a:srgbClr val="FF0000"/>
                </a:solidFill>
                <a:latin typeface="Roboto" panose="02000000000000000000" pitchFamily="2" charset="0"/>
                <a:ea typeface="Roboto" panose="02000000000000000000" pitchFamily="2" charset="0"/>
              </a:rPr>
              <a:t>VỀ KHAY 10 HỌC TOÁN CỦA NHÓM MÌNH</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057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down)">
                                      <p:cBhvr>
                                        <p:cTn id="17" dur="5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7" grpId="0"/>
      <p:bldP spid="9" grpId="0"/>
      <p:bldP spid="10" grpId="0"/>
      <p:bldP spid="5"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7315199" y="1574434"/>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smtClean="0">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7417186" y="296430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có 10 </a:t>
            </a:r>
            <a:r>
              <a:rPr lang="vi-VN" altLang="zh-CN" sz="2400" smtClean="0">
                <a:solidFill>
                  <a:srgbClr val="002060"/>
                </a:solidFill>
                <a:latin typeface="Roboto" panose="02000000000000000000" pitchFamily="2" charset="0"/>
                <a:ea typeface="Roboto" panose="02000000000000000000" pitchFamily="2" charset="0"/>
              </a:rPr>
              <a:t>ô</a:t>
            </a:r>
            <a:endParaRPr lang="vi-VN" altLang="zh-CN" sz="240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7749733" y="3560017"/>
            <a:ext cx="3077816"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 phẩm chắc chắn, đẹp mắt, sử dụng được nhiều lần</a:t>
            </a:r>
          </a:p>
        </p:txBody>
      </p:sp>
      <p:sp>
        <p:nvSpPr>
          <p:cNvPr id="4" name="TextBox 3">
            <a:extLst>
              <a:ext uri="{FF2B5EF4-FFF2-40B4-BE49-F238E27FC236}">
                <a16:creationId xmlns:a16="http://schemas.microsoft.com/office/drawing/2014/main" xmlns="" id="{3050298F-436E-3C34-55F8-7C8982CABA69}"/>
              </a:ext>
            </a:extLst>
          </p:cNvPr>
          <p:cNvSpPr txBox="1"/>
          <p:nvPr/>
        </p:nvSpPr>
        <p:spPr>
          <a:xfrm>
            <a:off x="7660830"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smtClean="0">
                <a:ln>
                  <a:noFill/>
                </a:ln>
                <a:solidFill>
                  <a:schemeClr val="bg1"/>
                </a:solidFill>
                <a:effectLst/>
                <a:uLnTx/>
                <a:uFillTx/>
                <a:latin typeface="Roboto" panose="02000000000000000000" pitchFamily="2" charset="0"/>
                <a:ea typeface="Roboto" panose="02000000000000000000" pitchFamily="2" charset="0"/>
                <a:cs typeface="+mn-cs"/>
              </a:rPr>
              <a:t>TIÊU</a:t>
            </a:r>
            <a:r>
              <a:rPr kumimoji="0" lang="en-US" altLang="zh-CN" sz="2400" b="1" i="0" u="none" strike="noStrike" kern="1200" cap="none" spc="0" normalizeH="0" noProof="0" smtClean="0">
                <a:ln>
                  <a:noFill/>
                </a:ln>
                <a:solidFill>
                  <a:schemeClr val="bg1"/>
                </a:solidFill>
                <a:effectLst/>
                <a:uLnTx/>
                <a:uFillTx/>
                <a:latin typeface="Roboto" panose="02000000000000000000" pitchFamily="2" charset="0"/>
                <a:ea typeface="Roboto" panose="02000000000000000000" pitchFamily="2" charset="0"/>
                <a:cs typeface="+mn-cs"/>
              </a:rPr>
              <a:t> CHÍ SẢN PHẨM</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830" t="11322" r="5594" b="2954"/>
          <a:stretch/>
        </p:blipFill>
        <p:spPr>
          <a:xfrm rot="1119326">
            <a:off x="584296" y="1729665"/>
            <a:ext cx="2968835" cy="210734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091" t="6560" r="4299" b="9695"/>
          <a:stretch/>
        </p:blipFill>
        <p:spPr>
          <a:xfrm rot="20734652">
            <a:off x="3941011" y="2389554"/>
            <a:ext cx="2990353" cy="20728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8201" t="14350" r="12365" b="7743"/>
          <a:stretch/>
        </p:blipFill>
        <p:spPr>
          <a:xfrm rot="16200000">
            <a:off x="1547528" y="3786865"/>
            <a:ext cx="2112477" cy="276246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8805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smtClean="0">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95210" y="2744381"/>
            <a:ext cx="5535570" cy="3485714"/>
          </a:xfrm>
          <a:prstGeom prst="rect">
            <a:avLst/>
          </a:prstGeom>
        </p:spPr>
      </p:pic>
      <p:pic>
        <p:nvPicPr>
          <p:cNvPr id="6" name="Picture 5"/>
          <p:cNvPicPr>
            <a:picLocks noChangeAspect="1"/>
          </p:cNvPicPr>
          <p:nvPr/>
        </p:nvPicPr>
        <p:blipFill>
          <a:blip r:embed="rId5"/>
          <a:stretch>
            <a:fillRect/>
          </a:stretch>
        </p:blipFill>
        <p:spPr>
          <a:xfrm>
            <a:off x="5730779" y="2744381"/>
            <a:ext cx="6235807" cy="3485714"/>
          </a:xfrm>
          <a:prstGeom prst="rect">
            <a:avLst/>
          </a:prstGeom>
        </p:spPr>
      </p:pic>
      <p:pic>
        <p:nvPicPr>
          <p:cNvPr id="4" name="Picture 3"/>
          <p:cNvPicPr>
            <a:picLocks noChangeAspect="1"/>
          </p:cNvPicPr>
          <p:nvPr/>
        </p:nvPicPr>
        <p:blipFill>
          <a:blip r:embed="rId6"/>
          <a:stretch>
            <a:fillRect/>
          </a:stretch>
        </p:blipFill>
        <p:spPr>
          <a:xfrm>
            <a:off x="2172219" y="1382476"/>
            <a:ext cx="7457143" cy="13619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585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
        <p:nvSpPr>
          <p:cNvPr id="6" name="TextBox 5">
            <a:extLst>
              <a:ext uri="{FF2B5EF4-FFF2-40B4-BE49-F238E27FC236}">
                <a16:creationId xmlns:a16="http://schemas.microsoft.com/office/drawing/2014/main" xmlns=""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xmlns="" id="{C50EEADF-F242-4F8F-96FE-76601BA8159E}"/>
              </a:ext>
            </a:extLst>
          </p:cNvPr>
          <p:cNvSpPr txBox="1"/>
          <p:nvPr/>
        </p:nvSpPr>
        <p:spPr>
          <a:xfrm>
            <a:off x="1583167" y="2469099"/>
            <a:ext cx="578561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 màu, bút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chì</a:t>
            </a:r>
            <a:r>
              <a:rPr kumimoji="0" lang="en-US"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Rectangle 7">
            <a:extLst>
              <a:ext uri="{FF2B5EF4-FFF2-40B4-BE49-F238E27FC236}">
                <a16:creationId xmlns:a16="http://schemas.microsoft.com/office/drawing/2014/main" xmlns="" id="{35EBBBBE-4F8E-9E78-565A-A45F4445CFC4}"/>
              </a:ext>
            </a:extLst>
          </p:cNvPr>
          <p:cNvSpPr/>
          <p:nvPr/>
        </p:nvSpPr>
        <p:spPr>
          <a:xfrm>
            <a:off x="1626698" y="3393813"/>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2F0B38A0-9C2A-CC9E-621D-1963F69D092A}"/>
              </a:ext>
            </a:extLst>
          </p:cNvPr>
          <p:cNvPicPr>
            <a:picLocks noChangeAspect="1"/>
          </p:cNvPicPr>
          <p:nvPr/>
        </p:nvPicPr>
        <p:blipFill>
          <a:blip r:embed="rId4"/>
          <a:stretch>
            <a:fillRect/>
          </a:stretch>
        </p:blipFill>
        <p:spPr>
          <a:xfrm>
            <a:off x="8108161" y="3536314"/>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xmlns="" id="{D13FA7AD-DE74-FA1D-AB8E-2F9C196B8DDD}"/>
              </a:ext>
            </a:extLst>
          </p:cNvPr>
          <p:cNvPicPr>
            <a:picLocks noChangeAspect="1"/>
          </p:cNvPicPr>
          <p:nvPr/>
        </p:nvPicPr>
        <p:blipFill>
          <a:blip r:embed="rId5"/>
          <a:stretch>
            <a:fillRect/>
          </a:stretch>
        </p:blipFill>
        <p:spPr>
          <a:xfrm rot="10800000">
            <a:off x="7624292" y="4554300"/>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xmlns="" id="{7AAC4A3A-4601-67D9-6062-241328F08330}"/>
              </a:ext>
            </a:extLst>
          </p:cNvPr>
          <p:cNvPicPr>
            <a:picLocks noChangeAspect="1"/>
          </p:cNvPicPr>
          <p:nvPr/>
        </p:nvPicPr>
        <p:blipFill>
          <a:blip r:embed="rId6"/>
          <a:stretch>
            <a:fillRect/>
          </a:stretch>
        </p:blipFill>
        <p:spPr>
          <a:xfrm>
            <a:off x="5728832" y="3427403"/>
            <a:ext cx="1386157" cy="1428417"/>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xmlns="" id="{35EBBBBE-4F8E-9E78-565A-A45F4445CFC4}"/>
              </a:ext>
            </a:extLst>
          </p:cNvPr>
          <p:cNvSpPr/>
          <p:nvPr/>
        </p:nvSpPr>
        <p:spPr>
          <a:xfrm rot="20718716">
            <a:off x="1725238" y="3589451"/>
            <a:ext cx="1524000" cy="838200"/>
          </a:xfrm>
          <a:prstGeom prst="rect">
            <a:avLst/>
          </a:prstGeom>
          <a:solidFill>
            <a:srgbClr val="55CB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ectangle 14">
            <a:extLst>
              <a:ext uri="{FF2B5EF4-FFF2-40B4-BE49-F238E27FC236}">
                <a16:creationId xmlns:a16="http://schemas.microsoft.com/office/drawing/2014/main" xmlns="" id="{35EBBBBE-4F8E-9E78-565A-A45F4445CFC4}"/>
              </a:ext>
            </a:extLst>
          </p:cNvPr>
          <p:cNvSpPr/>
          <p:nvPr/>
        </p:nvSpPr>
        <p:spPr>
          <a:xfrm>
            <a:off x="1949598" y="3763446"/>
            <a:ext cx="1524000" cy="838200"/>
          </a:xfrm>
          <a:prstGeom prst="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7"/>
          <a:stretch>
            <a:fillRect/>
          </a:stretch>
        </p:blipFill>
        <p:spPr>
          <a:xfrm>
            <a:off x="3779322" y="3427403"/>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198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2571076" y="1736205"/>
            <a:ext cx="829414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pt-BR" sz="2400">
                <a:solidFill>
                  <a:srgbClr val="002060"/>
                </a:solidFill>
                <a:latin typeface="Roboto" panose="02000000000000000000" pitchFamily="2" charset="0"/>
                <a:ea typeface="Roboto" panose="02000000000000000000" pitchFamily="2" charset="0"/>
              </a:rPr>
              <a:t>khay 10 học Toán theo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30" t="11322" r="5594" b="2954"/>
          <a:stretch/>
        </p:blipFill>
        <p:spPr>
          <a:xfrm rot="20289195">
            <a:off x="815905" y="2765868"/>
            <a:ext cx="2968835" cy="210734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091" t="6560" r="4299" b="9695"/>
          <a:stretch/>
        </p:blipFill>
        <p:spPr>
          <a:xfrm rot="20734652">
            <a:off x="4543096" y="3491638"/>
            <a:ext cx="2990353" cy="20728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8201" t="14350" r="12365" b="7743"/>
          <a:stretch/>
        </p:blipFill>
        <p:spPr>
          <a:xfrm rot="15142174">
            <a:off x="8817713" y="3448072"/>
            <a:ext cx="2112477" cy="276246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1" name="TextBox 10"/>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Tree>
    <p:extLst>
      <p:ext uri="{BB962C8B-B14F-4D97-AF65-F5344CB8AC3E}">
        <p14:creationId xmlns:p14="http://schemas.microsoft.com/office/powerpoint/2010/main" val="20403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a:t>
            </a:r>
            <a:r>
              <a:rPr kumimoji="0" lang="pt-BR"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37720" y="241509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47EDC76-93E4-69B2-B3EB-FFBB9F9285CB}"/>
              </a:ext>
            </a:extLst>
          </p:cNvPr>
          <p:cNvSpPr txBox="1"/>
          <p:nvPr/>
        </p:nvSpPr>
        <p:spPr>
          <a:xfrm>
            <a:off x="956929" y="270573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1</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1131298" y="3824950"/>
            <a:ext cx="36001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Gấp</a:t>
            </a:r>
            <a:r>
              <a:rPr kumimoji="0" lang="en-US"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cs typeface="+mn-cs"/>
              </a:rPr>
              <a:t> đôi tờ giấy A4 theo chiều ngang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
        <p:nvSpPr>
          <p:cNvPr id="5" name="Rectangle 4"/>
          <p:cNvSpPr/>
          <p:nvPr/>
        </p:nvSpPr>
        <p:spPr>
          <a:xfrm>
            <a:off x="5970494" y="3704368"/>
            <a:ext cx="5034579" cy="171849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70494" y="1963532"/>
            <a:ext cx="5034579" cy="1740836"/>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F47EDC76-93E4-69B2-B3EB-FFBB9F9285CB}"/>
              </a:ext>
            </a:extLst>
          </p:cNvPr>
          <p:cNvSpPr txBox="1"/>
          <p:nvPr/>
        </p:nvSpPr>
        <p:spPr>
          <a:xfrm>
            <a:off x="956929" y="5053528"/>
            <a:ext cx="444116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smtClean="0">
                <a:ln>
                  <a:noFill/>
                </a:ln>
                <a:solidFill>
                  <a:srgbClr val="FF0000"/>
                </a:solidFill>
                <a:effectLst/>
                <a:uLnTx/>
                <a:uFillTx/>
                <a:latin typeface="Roboto" panose="02000000000000000000" pitchFamily="2" charset="0"/>
                <a:ea typeface="Roboto" panose="02000000000000000000" pitchFamily="2" charset="0"/>
                <a:cs typeface="+mn-cs"/>
              </a:rPr>
              <a:t>Lưu</a:t>
            </a:r>
            <a:r>
              <a:rPr kumimoji="0" lang="en-US" sz="2400" b="0" i="0" u="none" strike="noStrike" kern="1200" cap="none" spc="0" normalizeH="0" noProof="0" smtClean="0">
                <a:ln>
                  <a:noFill/>
                </a:ln>
                <a:solidFill>
                  <a:srgbClr val="FF0000"/>
                </a:solidFill>
                <a:effectLst/>
                <a:uLnTx/>
                <a:uFillTx/>
                <a:latin typeface="Roboto" panose="02000000000000000000" pitchFamily="2" charset="0"/>
                <a:ea typeface="Roboto" panose="02000000000000000000" pitchFamily="2" charset="0"/>
                <a:cs typeface="+mn-cs"/>
              </a:rPr>
              <a:t> ý: </a:t>
            </a:r>
            <a:r>
              <a:rPr kumimoji="0" lang="en-US"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cs typeface="+mn-cs"/>
              </a:rPr>
              <a:t>Các mép giấy bằng nhau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932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3" nodeType="clickEffect">
                                  <p:stCondLst>
                                    <p:cond delay="0"/>
                                  </p:stCondLst>
                                  <p:childTnLst>
                                    <p:animMotion origin="layout" path="M 0 0 L 0 0.25 E" pathEditMode="relative" ptsTypes="">
                                      <p:cBhvr>
                                        <p:cTn id="26" dur="2000" fill="hold"/>
                                        <p:tgtEl>
                                          <p:spTgt spid="12"/>
                                        </p:tgtEl>
                                        <p:attrNameLst>
                                          <p:attrName>ppt_x</p:attrName>
                                          <p:attrName>ppt_y</p:attrName>
                                        </p:attrNameLst>
                                      </p:cBhvr>
                                    </p:animMotion>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P spid="12" grpId="2" animBg="1"/>
      <p:bldP spid="12" grpId="3"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a:t>
            </a:r>
            <a:r>
              <a:rPr kumimoji="0" lang="pt-BR"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37720" y="241509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47EDC76-93E4-69B2-B3EB-FFBB9F9285CB}"/>
              </a:ext>
            </a:extLst>
          </p:cNvPr>
          <p:cNvSpPr txBox="1"/>
          <p:nvPr/>
        </p:nvSpPr>
        <p:spPr>
          <a:xfrm>
            <a:off x="956929" y="270573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a:t>
            </a:r>
            <a:r>
              <a:rPr kumimoji="0" lang="pt-BR"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2</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1498562" y="3656353"/>
            <a:ext cx="3914038"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Mở</a:t>
            </a:r>
            <a:r>
              <a:rPr kumimoji="0" lang="en-US"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cs typeface="+mn-cs"/>
              </a:rPr>
              <a:t> tờ giấy A4 ra và gấp 4 lần theo chiều dọc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2500" b="12500"/>
          <a:stretch/>
        </p:blipFill>
        <p:spPr>
          <a:xfrm rot="16200000">
            <a:off x="6440915" y="1584077"/>
            <a:ext cx="4055634" cy="4055634"/>
          </a:xfrm>
          <a:prstGeom prst="ellipse">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xmlns="" id="{F47EDC76-93E4-69B2-B3EB-FFBB9F9285CB}"/>
              </a:ext>
            </a:extLst>
          </p:cNvPr>
          <p:cNvSpPr txBox="1"/>
          <p:nvPr/>
        </p:nvSpPr>
        <p:spPr>
          <a:xfrm>
            <a:off x="956929" y="5053528"/>
            <a:ext cx="494901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smtClean="0">
                <a:ln>
                  <a:noFill/>
                </a:ln>
                <a:solidFill>
                  <a:srgbClr val="FF0000"/>
                </a:solidFill>
                <a:effectLst/>
                <a:uLnTx/>
                <a:uFillTx/>
                <a:latin typeface="Roboto" panose="02000000000000000000" pitchFamily="2" charset="0"/>
                <a:ea typeface="Roboto" panose="02000000000000000000" pitchFamily="2" charset="0"/>
                <a:cs typeface="+mn-cs"/>
              </a:rPr>
              <a:t>Lưu</a:t>
            </a:r>
            <a:r>
              <a:rPr kumimoji="0" lang="en-US" sz="2400" b="0" i="0" u="none" strike="noStrike" kern="1200" cap="none" spc="0" normalizeH="0" noProof="0" smtClean="0">
                <a:ln>
                  <a:noFill/>
                </a:ln>
                <a:solidFill>
                  <a:srgbClr val="FF0000"/>
                </a:solidFill>
                <a:effectLst/>
                <a:uLnTx/>
                <a:uFillTx/>
                <a:latin typeface="Roboto" panose="02000000000000000000" pitchFamily="2" charset="0"/>
                <a:ea typeface="Roboto" panose="02000000000000000000" pitchFamily="2" charset="0"/>
                <a:cs typeface="+mn-cs"/>
              </a:rPr>
              <a:t> ý: </a:t>
            </a:r>
            <a:r>
              <a:rPr kumimoji="0" lang="en-US"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cs typeface="+mn-cs"/>
              </a:rPr>
              <a:t>Các mép giấy bằng nhau, kích thước mỗi đoạn giấy bằng nhau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85260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2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a:t>
            </a:r>
            <a:r>
              <a:rPr kumimoji="0" lang="pt-BR"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755348" y="245991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47EDC76-93E4-69B2-B3EB-FFBB9F9285CB}"/>
              </a:ext>
            </a:extLst>
          </p:cNvPr>
          <p:cNvSpPr txBox="1"/>
          <p:nvPr/>
        </p:nvSpPr>
        <p:spPr>
          <a:xfrm>
            <a:off x="8874557" y="275055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a:t>
            </a:r>
            <a:r>
              <a:rPr kumimoji="0" lang="pt-BR"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3</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7350722" y="4194235"/>
            <a:ext cx="391403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smtClean="0">
                <a:ln>
                  <a:noFill/>
                </a:ln>
                <a:solidFill>
                  <a:srgbClr val="002060"/>
                </a:solidFill>
                <a:effectLst/>
                <a:uLnTx/>
                <a:uFillTx/>
                <a:latin typeface="Roboto" panose="02000000000000000000" pitchFamily="2" charset="0"/>
                <a:ea typeface="Roboto" panose="02000000000000000000" pitchFamily="2" charset="0"/>
                <a:cs typeface="+mn-cs"/>
              </a:rPr>
              <a:t>Mở</a:t>
            </a:r>
            <a:r>
              <a:rPr kumimoji="0" lang="en-US" sz="2400" b="0" i="0" u="none" strike="noStrike" kern="1200" cap="none" spc="0" normalizeH="0" noProof="0" smtClean="0">
                <a:ln>
                  <a:noFill/>
                </a:ln>
                <a:solidFill>
                  <a:srgbClr val="002060"/>
                </a:solidFill>
                <a:effectLst/>
                <a:uLnTx/>
                <a:uFillTx/>
                <a:latin typeface="Roboto" panose="02000000000000000000" pitchFamily="2" charset="0"/>
                <a:ea typeface="Roboto" panose="02000000000000000000" pitchFamily="2" charset="0"/>
                <a:cs typeface="+mn-cs"/>
              </a:rPr>
              <a:t> tờ giấy A4 ra, dùng bút màu và thước kẻ tô lại các đường nếp gấp</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pic>
        <p:nvPicPr>
          <p:cNvPr id="3" name="Picture 2"/>
          <p:cNvPicPr>
            <a:picLocks noChangeAspect="1"/>
          </p:cNvPicPr>
          <p:nvPr/>
        </p:nvPicPr>
        <p:blipFill rotWithShape="1">
          <a:blip r:embed="rId4"/>
          <a:srcRect l="13718" t="7689" r="13443" b="6764"/>
          <a:stretch/>
        </p:blipFill>
        <p:spPr>
          <a:xfrm>
            <a:off x="4531832" y="2229512"/>
            <a:ext cx="2420470" cy="346072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5"/>
          <a:srcRect l="8271" t="6391" r="7427" b="4746"/>
          <a:stretch/>
        </p:blipFill>
        <p:spPr>
          <a:xfrm>
            <a:off x="643582" y="2357828"/>
            <a:ext cx="2445038" cy="3436451"/>
          </a:xfrm>
          <a:prstGeom prst="rect">
            <a:avLst/>
          </a:prstGeom>
          <a:ln>
            <a:noFill/>
          </a:ln>
          <a:effectLst>
            <a:outerShdw blurRad="190500" algn="tl" rotWithShape="0">
              <a:srgbClr val="000000">
                <a:alpha val="70000"/>
              </a:srgbClr>
            </a:outerShdw>
          </a:effectLst>
        </p:spPr>
      </p:pic>
      <p:sp>
        <p:nvSpPr>
          <p:cNvPr id="5" name="Left Arrow 4"/>
          <p:cNvSpPr/>
          <p:nvPr/>
        </p:nvSpPr>
        <p:spPr>
          <a:xfrm>
            <a:off x="3455581" y="3496235"/>
            <a:ext cx="761417" cy="84985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6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551404" y="1574434"/>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smtClean="0">
                <a:solidFill>
                  <a:srgbClr val="002060"/>
                </a:solidFill>
                <a:latin typeface="Roboto" panose="02000000000000000000" pitchFamily="2" charset="0"/>
                <a:ea typeface="Roboto" panose="02000000000000000000" pitchFamily="2" charset="0"/>
              </a:rPr>
              <a:t>KIỂM TRA VÀ ĐIỀU CHỈNH </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6653391" y="296430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có 10 </a:t>
            </a:r>
            <a:r>
              <a:rPr lang="vi-VN" altLang="zh-CN" sz="2400" smtClean="0">
                <a:solidFill>
                  <a:srgbClr val="002060"/>
                </a:solidFill>
                <a:latin typeface="Roboto" panose="02000000000000000000" pitchFamily="2" charset="0"/>
                <a:ea typeface="Roboto" panose="02000000000000000000" pitchFamily="2" charset="0"/>
              </a:rPr>
              <a:t>ô</a:t>
            </a:r>
            <a:endParaRPr lang="vi-VN" altLang="zh-CN" sz="240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6985938" y="3560017"/>
            <a:ext cx="3077816"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 phẩm chắc chắn, đẹp mắt, sử dụng được nhiều lần</a:t>
            </a:r>
          </a:p>
        </p:txBody>
      </p:sp>
      <p:sp>
        <p:nvSpPr>
          <p:cNvPr id="4" name="TextBox 3">
            <a:extLst>
              <a:ext uri="{FF2B5EF4-FFF2-40B4-BE49-F238E27FC236}">
                <a16:creationId xmlns:a16="http://schemas.microsoft.com/office/drawing/2014/main" xmlns=""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smtClean="0">
                <a:ln>
                  <a:noFill/>
                </a:ln>
                <a:solidFill>
                  <a:schemeClr val="bg1"/>
                </a:solidFill>
                <a:effectLst/>
                <a:uLnTx/>
                <a:uFillTx/>
                <a:latin typeface="Roboto" panose="02000000000000000000" pitchFamily="2" charset="0"/>
                <a:ea typeface="Roboto" panose="02000000000000000000" pitchFamily="2" charset="0"/>
                <a:cs typeface="+mn-cs"/>
              </a:rPr>
              <a:t>TIÊU</a:t>
            </a:r>
            <a:r>
              <a:rPr kumimoji="0" lang="en-US" altLang="zh-CN" sz="2400" b="1" i="0" u="none" strike="noStrike" kern="1200" cap="none" spc="0" normalizeH="0" noProof="0" smtClean="0">
                <a:ln>
                  <a:noFill/>
                </a:ln>
                <a:solidFill>
                  <a:schemeClr val="bg1"/>
                </a:solidFill>
                <a:effectLst/>
                <a:uLnTx/>
                <a:uFillTx/>
                <a:latin typeface="Roboto" panose="02000000000000000000" pitchFamily="2" charset="0"/>
                <a:ea typeface="Roboto" panose="02000000000000000000" pitchFamily="2" charset="0"/>
                <a:cs typeface="+mn-cs"/>
              </a:rPr>
              <a:t> CHÍ SẢN PHẨM</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srcRect l="8271" t="6391" r="7427" b="4746"/>
          <a:stretch/>
        </p:blipFill>
        <p:spPr>
          <a:xfrm>
            <a:off x="2137727" y="2001501"/>
            <a:ext cx="2445038" cy="343645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909269" y="5634187"/>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a:t>
            </a:r>
            <a:r>
              <a:rPr lang="en-US" altLang="zh-CN" sz="2400" smtClean="0">
                <a:solidFill>
                  <a:srgbClr val="002060"/>
                </a:solidFill>
                <a:latin typeface="Roboto" panose="02000000000000000000" pitchFamily="2" charset="0"/>
                <a:ea typeface="Roboto" panose="02000000000000000000" pitchFamily="2" charset="0"/>
              </a:rPr>
              <a:t>khay</a:t>
            </a:r>
            <a:r>
              <a:rPr lang="vi-VN" altLang="zh-CN" sz="2400" smtClean="0">
                <a:solidFill>
                  <a:srgbClr val="002060"/>
                </a:solidFill>
                <a:latin typeface="Roboto" panose="02000000000000000000" pitchFamily="2" charset="0"/>
                <a:ea typeface="Roboto" panose="02000000000000000000" pitchFamily="2" charset="0"/>
              </a:rPr>
              <a:t> 10</a:t>
            </a:r>
            <a:endParaRPr lang="vi-VN" altLang="zh-CN"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4432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4"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smtClean="0">
                <a:solidFill>
                  <a:srgbClr val="002060"/>
                </a:solidFill>
                <a:latin typeface="Roboto" panose="02000000000000000000" pitchFamily="2" charset="0"/>
                <a:ea typeface="Roboto" panose="02000000000000000000" pitchFamily="2" charset="0"/>
              </a:rPr>
              <a:t>SỬ DỤNG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048657" y="101347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a:t>
            </a:r>
            <a:r>
              <a:rPr lang="en-US" altLang="zh-CN" sz="2400" smtClean="0">
                <a:solidFill>
                  <a:srgbClr val="002060"/>
                </a:solidFill>
                <a:latin typeface="Roboto" panose="02000000000000000000" pitchFamily="2" charset="0"/>
                <a:ea typeface="Roboto" panose="02000000000000000000" pitchFamily="2" charset="0"/>
              </a:rPr>
              <a:t>khay</a:t>
            </a:r>
            <a:r>
              <a:rPr lang="vi-VN" altLang="zh-CN" sz="2400" smtClean="0">
                <a:solidFill>
                  <a:srgbClr val="002060"/>
                </a:solidFill>
                <a:latin typeface="Roboto" panose="02000000000000000000" pitchFamily="2" charset="0"/>
                <a:ea typeface="Roboto" panose="02000000000000000000" pitchFamily="2" charset="0"/>
              </a:rPr>
              <a:t> 10</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4587415" y="4391132"/>
            <a:ext cx="3076190" cy="18190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8344643" y="3987235"/>
            <a:ext cx="2754023" cy="208872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9011313" y="1219777"/>
            <a:ext cx="1790700" cy="233362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7"/>
          <a:stretch>
            <a:fillRect/>
          </a:stretch>
        </p:blipFill>
        <p:spPr>
          <a:xfrm>
            <a:off x="1198467" y="4256293"/>
            <a:ext cx="1819275" cy="2088726"/>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8"/>
          <a:stretch>
            <a:fillRect/>
          </a:stretch>
        </p:blipFill>
        <p:spPr>
          <a:xfrm>
            <a:off x="4539852" y="1219777"/>
            <a:ext cx="3446483" cy="276745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a:stretch>
            <a:fillRect/>
          </a:stretch>
        </p:blipFill>
        <p:spPr>
          <a:xfrm>
            <a:off x="517430" y="1575190"/>
            <a:ext cx="3181350" cy="24193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477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95" y="2453738"/>
            <a:ext cx="2014744" cy="3844988"/>
          </a:xfrm>
          <a:prstGeom prst="rect">
            <a:avLst/>
          </a:prstGeom>
        </p:spPr>
      </p:pic>
      <p:sp>
        <p:nvSpPr>
          <p:cNvPr id="14" name="TextBox 13"/>
          <p:cNvSpPr txBox="1"/>
          <p:nvPr/>
        </p:nvSpPr>
        <p:spPr>
          <a:xfrm>
            <a:off x="2842591" y="521644"/>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CÙNG </a:t>
            </a:r>
            <a:r>
              <a:rPr kumimoji="0" lang="en-US" altLang="zh-CN" sz="3200" b="1"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HÁT</a:t>
            </a:r>
            <a:r>
              <a:rPr kumimoji="0" lang="en-US" altLang="zh-CN" sz="3200" b="1" i="0" u="none" strike="noStrike" kern="1200" cap="none" spc="0" normalizeH="0" noProof="0" dirty="0" smtClean="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noProof="0" dirty="0" smtClean="0">
                <a:solidFill>
                  <a:srgbClr val="00206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smtClean="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8223874" y="4673280"/>
            <a:ext cx="1887462" cy="461665"/>
          </a:xfrm>
          <a:prstGeom prst="rect">
            <a:avLst/>
          </a:prstGeom>
          <a:noFill/>
        </p:spPr>
        <p:txBody>
          <a:bodyPr wrap="square" rtlCol="0">
            <a:spAutoFit/>
          </a:bodyPr>
          <a:lstStyle/>
          <a:p>
            <a:pPr lvl="0" algn="just">
              <a:defRPr/>
            </a:pPr>
            <a:r>
              <a:rPr lang="en-US" altLang="zh-CN" sz="2400" b="1" smtClean="0">
                <a:solidFill>
                  <a:srgbClr val="FF0000"/>
                </a:solidFill>
                <a:latin typeface="Roboto" panose="02000000000000000000" pitchFamily="2" charset="0"/>
                <a:ea typeface="Roboto" panose="02000000000000000000" pitchFamily="2" charset="0"/>
              </a:rPr>
              <a:t>Con bướm</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6" name="Rounded Rectangular Callout 5"/>
          <p:cNvSpPr/>
          <p:nvPr/>
        </p:nvSpPr>
        <p:spPr>
          <a:xfrm>
            <a:off x="2781717" y="3382615"/>
            <a:ext cx="3340905" cy="1521498"/>
          </a:xfrm>
          <a:prstGeom prst="wedgeRoundRectCallout">
            <a:avLst>
              <a:gd name="adj1" fmla="val -85721"/>
              <a:gd name="adj2" fmla="val -6039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884576" y="3553560"/>
            <a:ext cx="3012641"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Trong bài hát vừa rồi, 4 là số lượng của con vật nào?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807" y="2311604"/>
            <a:ext cx="2678724" cy="2142021"/>
          </a:xfrm>
          <a:prstGeom prst="rect">
            <a:avLst/>
          </a:prstGeom>
        </p:spPr>
      </p:pic>
    </p:spTree>
    <p:extLst>
      <p:ext uri="{BB962C8B-B14F-4D97-AF65-F5344CB8AC3E}">
        <p14:creationId xmlns:p14="http://schemas.microsoft.com/office/powerpoint/2010/main" val="47264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 presetClass="entr" presetSubtype="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smtClean="0">
                <a:solidFill>
                  <a:srgbClr val="002060"/>
                </a:solidFill>
                <a:latin typeface="Roboto" panose="02000000000000000000" pitchFamily="2" charset="0"/>
                <a:ea typeface="Roboto" panose="02000000000000000000" pitchFamily="2" charset="0"/>
              </a:rPr>
              <a:t>SỬ DỤNG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600461" y="1024230"/>
            <a:ext cx="779096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Em nêu một số bất kì và đố bạn xếp đúng số lượng hình tương ứng với </a:t>
            </a:r>
            <a:r>
              <a:rPr lang="vi-VN" altLang="zh-CN" sz="2400" smtClean="0">
                <a:solidFill>
                  <a:srgbClr val="002060"/>
                </a:solidFill>
                <a:latin typeface="Roboto" panose="02000000000000000000" pitchFamily="2" charset="0"/>
                <a:ea typeface="Roboto" panose="02000000000000000000" pitchFamily="2" charset="0"/>
              </a:rPr>
              <a:t>số</a:t>
            </a:r>
            <a:r>
              <a:rPr lang="en-US" altLang="zh-CN" sz="2400" smtClean="0">
                <a:solidFill>
                  <a:srgbClr val="002060"/>
                </a:solidFill>
                <a:latin typeface="Roboto" panose="02000000000000000000" pitchFamily="2" charset="0"/>
                <a:ea typeface="Roboto" panose="02000000000000000000" pitchFamily="2" charset="0"/>
              </a:rPr>
              <a:t> </a:t>
            </a:r>
            <a:r>
              <a:rPr lang="vi-VN" altLang="zh-CN" sz="2400" smtClean="0">
                <a:solidFill>
                  <a:srgbClr val="002060"/>
                </a:solidFill>
                <a:latin typeface="Roboto" panose="02000000000000000000" pitchFamily="2" charset="0"/>
                <a:ea typeface="Roboto" panose="02000000000000000000" pitchFamily="2" charset="0"/>
              </a:rPr>
              <a:t>vừa </a:t>
            </a:r>
            <a:r>
              <a:rPr lang="vi-VN" altLang="zh-CN" sz="2400">
                <a:solidFill>
                  <a:srgbClr val="002060"/>
                </a:solidFill>
                <a:latin typeface="Roboto" panose="02000000000000000000" pitchFamily="2" charset="0"/>
                <a:ea typeface="Roboto" panose="02000000000000000000" pitchFamily="2" charset="0"/>
              </a:rPr>
              <a:t>nêu vào khay 10 học Toán</a:t>
            </a:r>
          </a:p>
        </p:txBody>
      </p:sp>
      <p:pic>
        <p:nvPicPr>
          <p:cNvPr id="4" name="Picture 3"/>
          <p:cNvPicPr>
            <a:picLocks noChangeAspect="1"/>
          </p:cNvPicPr>
          <p:nvPr/>
        </p:nvPicPr>
        <p:blipFill>
          <a:blip r:embed="rId4"/>
          <a:stretch>
            <a:fillRect/>
          </a:stretch>
        </p:blipFill>
        <p:spPr>
          <a:xfrm>
            <a:off x="2780822" y="1855227"/>
            <a:ext cx="6312554" cy="4516136"/>
          </a:xfrm>
          <a:prstGeom prst="rect">
            <a:avLst/>
          </a:prstGeom>
        </p:spPr>
      </p:pic>
    </p:spTree>
    <p:extLst>
      <p:ext uri="{BB962C8B-B14F-4D97-AF65-F5344CB8AC3E}">
        <p14:creationId xmlns:p14="http://schemas.microsoft.com/office/powerpoint/2010/main" val="32923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smtClean="0">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448177" y="1742169"/>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a:t>
            </a:r>
            <a:r>
              <a:rPr lang="vi-VN" altLang="zh-CN" sz="2400" smtClean="0">
                <a:solidFill>
                  <a:srgbClr val="002060"/>
                </a:solidFill>
                <a:latin typeface="Roboto" panose="02000000000000000000" pitchFamily="2" charset="0"/>
                <a:ea typeface="Roboto" panose="02000000000000000000" pitchFamily="2" charset="0"/>
              </a:rPr>
              <a:t>dùng</a:t>
            </a:r>
            <a:endParaRPr lang="vi-VN" altLang="zh-CN" sz="2400">
              <a:solidFill>
                <a:srgbClr val="002060"/>
              </a:solidFill>
              <a:latin typeface="Roboto" panose="02000000000000000000" pitchFamily="2" charset="0"/>
              <a:ea typeface="Roboto" panose="02000000000000000000" pitchFamily="2" charset="0"/>
            </a:endParaRPr>
          </a:p>
        </p:txBody>
      </p:sp>
      <p:sp>
        <p:nvSpPr>
          <p:cNvPr id="5" name="TextBox 4"/>
          <p:cNvSpPr txBox="1"/>
          <p:nvPr/>
        </p:nvSpPr>
        <p:spPr>
          <a:xfrm>
            <a:off x="7767020" y="1555086"/>
            <a:ext cx="3065930" cy="1200329"/>
          </a:xfrm>
          <a:prstGeom prst="rect">
            <a:avLst/>
          </a:prstGeom>
          <a:noFill/>
        </p:spPr>
        <p:txBody>
          <a:bodyPr wrap="square" rtlCol="0">
            <a:spAutoFit/>
          </a:bodyPr>
          <a:lstStyle/>
          <a:p>
            <a:pPr lvl="0" algn="ctr">
              <a:defRPr/>
            </a:pPr>
            <a:r>
              <a:rPr lang="vi-VN" altLang="zh-CN" sz="2400" smtClean="0">
                <a:solidFill>
                  <a:srgbClr val="002060"/>
                </a:solidFill>
                <a:latin typeface="Roboto" panose="02000000000000000000" pitchFamily="2" charset="0"/>
                <a:ea typeface="Roboto" panose="02000000000000000000" pitchFamily="2" charset="0"/>
              </a:rPr>
              <a:t>Các </a:t>
            </a:r>
            <a:r>
              <a:rPr lang="vi-VN" altLang="zh-CN" sz="2400">
                <a:solidFill>
                  <a:srgbClr val="002060"/>
                </a:solidFill>
                <a:latin typeface="Roboto" panose="02000000000000000000" pitchFamily="2" charset="0"/>
                <a:ea typeface="Roboto" panose="02000000000000000000" pitchFamily="2" charset="0"/>
              </a:rPr>
              <a:t>bạn sử dụng “Khay 10” để xếp đúng số lượng </a:t>
            </a:r>
            <a:r>
              <a:rPr lang="vi-VN" altLang="zh-CN" sz="2400" smtClean="0">
                <a:solidFill>
                  <a:srgbClr val="002060"/>
                </a:solidFill>
                <a:latin typeface="Roboto" panose="02000000000000000000" pitchFamily="2" charset="0"/>
                <a:ea typeface="Roboto" panose="02000000000000000000" pitchFamily="2" charset="0"/>
              </a:rPr>
              <a:t>hình </a:t>
            </a:r>
            <a:endParaRPr lang="vi-VN" altLang="zh-CN" sz="2400">
              <a:solidFill>
                <a:srgbClr val="002060"/>
              </a:solidFill>
              <a:latin typeface="Roboto" panose="02000000000000000000" pitchFamily="2" charset="0"/>
              <a:ea typeface="Roboto" panose="02000000000000000000" pitchFamily="2" charset="0"/>
            </a:endParaRPr>
          </a:p>
        </p:txBody>
      </p:sp>
      <p:sp>
        <p:nvSpPr>
          <p:cNvPr id="6" name="TextBox 5"/>
          <p:cNvSpPr txBox="1"/>
          <p:nvPr/>
        </p:nvSpPr>
        <p:spPr>
          <a:xfrm>
            <a:off x="946672" y="4562057"/>
            <a:ext cx="3151992" cy="830997"/>
          </a:xfrm>
          <a:prstGeom prst="rect">
            <a:avLst/>
          </a:prstGeom>
          <a:noFill/>
        </p:spPr>
        <p:txBody>
          <a:bodyPr wrap="square" rtlCol="0">
            <a:spAutoFit/>
          </a:bodyPr>
          <a:lstStyle/>
          <a:p>
            <a:pPr lvl="0" algn="ctr">
              <a:defRPr/>
            </a:pPr>
            <a:r>
              <a:rPr lang="vi-VN" altLang="zh-CN" sz="2400" smtClean="0">
                <a:solidFill>
                  <a:srgbClr val="002060"/>
                </a:solidFill>
                <a:latin typeface="Roboto" panose="02000000000000000000" pitchFamily="2" charset="0"/>
                <a:ea typeface="Roboto" panose="02000000000000000000" pitchFamily="2" charset="0"/>
              </a:rPr>
              <a:t>Ai </a:t>
            </a:r>
            <a:r>
              <a:rPr lang="vi-VN" altLang="zh-CN" sz="2400">
                <a:solidFill>
                  <a:srgbClr val="002060"/>
                </a:solidFill>
                <a:latin typeface="Roboto" panose="02000000000000000000" pitchFamily="2" charset="0"/>
                <a:ea typeface="Roboto" panose="02000000000000000000" pitchFamily="2" charset="0"/>
              </a:rPr>
              <a:t>xếp nhanh nhất được 2 </a:t>
            </a:r>
            <a:r>
              <a:rPr lang="vi-VN" altLang="zh-CN" sz="2400" smtClean="0">
                <a:solidFill>
                  <a:srgbClr val="002060"/>
                </a:solidFill>
                <a:latin typeface="Roboto" panose="02000000000000000000" pitchFamily="2" charset="0"/>
                <a:ea typeface="Roboto" panose="02000000000000000000" pitchFamily="2" charset="0"/>
              </a:rPr>
              <a:t>điểm</a:t>
            </a:r>
            <a:endParaRPr lang="vi-VN" altLang="zh-CN" sz="2400">
              <a:solidFill>
                <a:srgbClr val="002060"/>
              </a:solidFill>
              <a:latin typeface="Roboto" panose="02000000000000000000" pitchFamily="2" charset="0"/>
              <a:ea typeface="Roboto" panose="02000000000000000000" pitchFamily="2" charset="0"/>
            </a:endParaRP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smtClean="0">
                <a:solidFill>
                  <a:srgbClr val="002060"/>
                </a:solidFill>
                <a:latin typeface="Roboto" panose="02000000000000000000" pitchFamily="2" charset="0"/>
                <a:ea typeface="Roboto" panose="02000000000000000000" pitchFamily="2" charset="0"/>
              </a:rPr>
              <a:t>Sau </a:t>
            </a:r>
            <a:r>
              <a:rPr lang="vi-VN" altLang="zh-CN" sz="2400">
                <a:solidFill>
                  <a:srgbClr val="002060"/>
                </a:solidFill>
                <a:latin typeface="Roboto" panose="02000000000000000000" pitchFamily="2" charset="0"/>
                <a:ea typeface="Roboto" panose="02000000000000000000" pitchFamily="2" charset="0"/>
              </a:rPr>
              <a:t>5 lượt chơi, bạn nào được nhiều điểm nhất sẽ chiến </a:t>
            </a:r>
            <a:r>
              <a:rPr lang="vi-VN" altLang="zh-CN" sz="2400" smtClean="0">
                <a:solidFill>
                  <a:srgbClr val="002060"/>
                </a:solidFill>
                <a:latin typeface="Roboto" panose="02000000000000000000" pitchFamily="2" charset="0"/>
                <a:ea typeface="Roboto" panose="02000000000000000000" pitchFamily="2" charset="0"/>
              </a:rPr>
              <a:t>thắng</a:t>
            </a:r>
            <a:endParaRPr lang="vi-VN" altLang="zh-CN" sz="2400">
              <a:solidFill>
                <a:srgbClr val="002060"/>
              </a:solidFill>
              <a:latin typeface="Roboto" panose="02000000000000000000" pitchFamily="2" charset="0"/>
              <a:ea typeface="Roboto" panose="02000000000000000000" pitchFamily="2" charset="0"/>
            </a:endParaRPr>
          </a:p>
        </p:txBody>
      </p:sp>
      <p:pic>
        <p:nvPicPr>
          <p:cNvPr id="8" name="Picture 7"/>
          <p:cNvPicPr>
            <a:picLocks noChangeAspect="1"/>
          </p:cNvPicPr>
          <p:nvPr/>
        </p:nvPicPr>
        <p:blipFill>
          <a:blip r:embed="rId4"/>
          <a:stretch>
            <a:fillRect/>
          </a:stretch>
        </p:blipFill>
        <p:spPr>
          <a:xfrm>
            <a:off x="3995983" y="2155250"/>
            <a:ext cx="3446483" cy="27674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97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smtClean="0">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448177" y="1742169"/>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a:t>
            </a:r>
            <a:r>
              <a:rPr lang="vi-VN" altLang="zh-CN" sz="2400" smtClean="0">
                <a:solidFill>
                  <a:srgbClr val="002060"/>
                </a:solidFill>
                <a:latin typeface="Roboto" panose="02000000000000000000" pitchFamily="2" charset="0"/>
                <a:ea typeface="Roboto" panose="02000000000000000000" pitchFamily="2" charset="0"/>
              </a:rPr>
              <a:t>dùng</a:t>
            </a:r>
            <a:endParaRPr lang="vi-VN" altLang="zh-CN" sz="2400">
              <a:solidFill>
                <a:srgbClr val="002060"/>
              </a:solidFill>
              <a:latin typeface="Roboto" panose="02000000000000000000" pitchFamily="2" charset="0"/>
              <a:ea typeface="Roboto" panose="02000000000000000000" pitchFamily="2" charset="0"/>
            </a:endParaRPr>
          </a:p>
        </p:txBody>
      </p:sp>
      <p:sp>
        <p:nvSpPr>
          <p:cNvPr id="5" name="TextBox 4"/>
          <p:cNvSpPr txBox="1"/>
          <p:nvPr/>
        </p:nvSpPr>
        <p:spPr>
          <a:xfrm>
            <a:off x="7767019" y="1555086"/>
            <a:ext cx="3496237" cy="1569660"/>
          </a:xfrm>
          <a:prstGeom prst="rect">
            <a:avLst/>
          </a:prstGeom>
          <a:noFill/>
        </p:spPr>
        <p:txBody>
          <a:bodyPr wrap="square" rtlCol="0">
            <a:spAutoFit/>
          </a:bodyPr>
          <a:lstStyle/>
          <a:p>
            <a:pPr lvl="0" algn="ctr">
              <a:defRPr/>
            </a:pPr>
            <a:r>
              <a:rPr lang="vi-VN" altLang="zh-CN" sz="2400" smtClean="0">
                <a:solidFill>
                  <a:srgbClr val="002060"/>
                </a:solidFill>
                <a:latin typeface="Roboto" panose="02000000000000000000" pitchFamily="2" charset="0"/>
                <a:ea typeface="Roboto" panose="02000000000000000000" pitchFamily="2" charset="0"/>
              </a:rPr>
              <a:t>Các </a:t>
            </a:r>
            <a:r>
              <a:rPr lang="vi-VN" altLang="zh-CN" sz="2400">
                <a:solidFill>
                  <a:srgbClr val="002060"/>
                </a:solidFill>
                <a:latin typeface="Roboto" panose="02000000000000000000" pitchFamily="2" charset="0"/>
                <a:ea typeface="Roboto" panose="02000000000000000000" pitchFamily="2" charset="0"/>
              </a:rPr>
              <a:t>bạn sử dụng “Khay 10” để xếp đúng số lượng </a:t>
            </a:r>
            <a:r>
              <a:rPr lang="vi-VN" altLang="zh-CN" sz="2400" smtClean="0">
                <a:solidFill>
                  <a:srgbClr val="002060"/>
                </a:solidFill>
                <a:latin typeface="Roboto" panose="02000000000000000000" pitchFamily="2" charset="0"/>
                <a:ea typeface="Roboto" panose="02000000000000000000" pitchFamily="2" charset="0"/>
              </a:rPr>
              <a:t>hình</a:t>
            </a:r>
            <a:r>
              <a:rPr lang="en-US" altLang="zh-CN" sz="2400" smtClean="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bằng 2 màu khác nhau</a:t>
            </a:r>
            <a:r>
              <a:rPr lang="vi-VN" altLang="zh-CN" sz="2400" smtClean="0">
                <a:solidFill>
                  <a:srgbClr val="002060"/>
                </a:solidFill>
                <a:latin typeface="Roboto" panose="02000000000000000000" pitchFamily="2" charset="0"/>
                <a:ea typeface="Roboto" panose="02000000000000000000" pitchFamily="2" charset="0"/>
              </a:rPr>
              <a:t> </a:t>
            </a:r>
            <a:endParaRPr lang="vi-VN" altLang="zh-CN" sz="2400">
              <a:solidFill>
                <a:srgbClr val="002060"/>
              </a:solidFill>
              <a:latin typeface="Roboto" panose="02000000000000000000" pitchFamily="2" charset="0"/>
              <a:ea typeface="Roboto" panose="02000000000000000000" pitchFamily="2" charset="0"/>
            </a:endParaRPr>
          </a:p>
        </p:txBody>
      </p:sp>
      <p:sp>
        <p:nvSpPr>
          <p:cNvPr id="6" name="TextBox 5"/>
          <p:cNvSpPr txBox="1"/>
          <p:nvPr/>
        </p:nvSpPr>
        <p:spPr>
          <a:xfrm>
            <a:off x="946672" y="4562057"/>
            <a:ext cx="3151992" cy="830997"/>
          </a:xfrm>
          <a:prstGeom prst="rect">
            <a:avLst/>
          </a:prstGeom>
          <a:noFill/>
        </p:spPr>
        <p:txBody>
          <a:bodyPr wrap="square" rtlCol="0">
            <a:spAutoFit/>
          </a:bodyPr>
          <a:lstStyle/>
          <a:p>
            <a:pPr lvl="0" algn="ctr">
              <a:defRPr/>
            </a:pPr>
            <a:r>
              <a:rPr lang="vi-VN" altLang="zh-CN" sz="2400" smtClean="0">
                <a:solidFill>
                  <a:srgbClr val="002060"/>
                </a:solidFill>
                <a:latin typeface="Roboto" panose="02000000000000000000" pitchFamily="2" charset="0"/>
                <a:ea typeface="Roboto" panose="02000000000000000000" pitchFamily="2" charset="0"/>
              </a:rPr>
              <a:t>Ai </a:t>
            </a:r>
            <a:r>
              <a:rPr lang="vi-VN" altLang="zh-CN" sz="2400">
                <a:solidFill>
                  <a:srgbClr val="002060"/>
                </a:solidFill>
                <a:latin typeface="Roboto" panose="02000000000000000000" pitchFamily="2" charset="0"/>
                <a:ea typeface="Roboto" panose="02000000000000000000" pitchFamily="2" charset="0"/>
              </a:rPr>
              <a:t>xếp nhanh nhất được 2 </a:t>
            </a:r>
            <a:r>
              <a:rPr lang="vi-VN" altLang="zh-CN" sz="2400" smtClean="0">
                <a:solidFill>
                  <a:srgbClr val="002060"/>
                </a:solidFill>
                <a:latin typeface="Roboto" panose="02000000000000000000" pitchFamily="2" charset="0"/>
                <a:ea typeface="Roboto" panose="02000000000000000000" pitchFamily="2" charset="0"/>
              </a:rPr>
              <a:t>điểm</a:t>
            </a:r>
            <a:endParaRPr lang="vi-VN" altLang="zh-CN" sz="2400">
              <a:solidFill>
                <a:srgbClr val="002060"/>
              </a:solidFill>
              <a:latin typeface="Roboto" panose="02000000000000000000" pitchFamily="2" charset="0"/>
              <a:ea typeface="Roboto" panose="02000000000000000000" pitchFamily="2" charset="0"/>
            </a:endParaRP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smtClean="0">
                <a:solidFill>
                  <a:srgbClr val="002060"/>
                </a:solidFill>
                <a:latin typeface="Roboto" panose="02000000000000000000" pitchFamily="2" charset="0"/>
                <a:ea typeface="Roboto" panose="02000000000000000000" pitchFamily="2" charset="0"/>
              </a:rPr>
              <a:t>Sau </a:t>
            </a:r>
            <a:r>
              <a:rPr lang="vi-VN" altLang="zh-CN" sz="2400">
                <a:solidFill>
                  <a:srgbClr val="002060"/>
                </a:solidFill>
                <a:latin typeface="Roboto" panose="02000000000000000000" pitchFamily="2" charset="0"/>
                <a:ea typeface="Roboto" panose="02000000000000000000" pitchFamily="2" charset="0"/>
              </a:rPr>
              <a:t>5 lượt chơi, bạn nào được nhiều điểm nhất sẽ chiến </a:t>
            </a:r>
            <a:r>
              <a:rPr lang="vi-VN" altLang="zh-CN" sz="2400" smtClean="0">
                <a:solidFill>
                  <a:srgbClr val="002060"/>
                </a:solidFill>
                <a:latin typeface="Roboto" panose="02000000000000000000" pitchFamily="2" charset="0"/>
                <a:ea typeface="Roboto" panose="02000000000000000000" pitchFamily="2" charset="0"/>
              </a:rPr>
              <a:t>thắng</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5845" b="96998" l="3400" r="98609">
                        <a14:foregroundMark x1="21175" y1="32227" x2="27666" y2="35861"/>
                        <a14:foregroundMark x1="17774" y1="32227" x2="20247" y2="51343"/>
                        <a14:foregroundMark x1="16692" y1="31596" x2="23338" y2="31596"/>
                        <a14:foregroundMark x1="20556" y1="53870" x2="20866" y2="57978"/>
                        <a14:foregroundMark x1="9583" y1="81833" x2="10819" y2="82148"/>
                        <a14:foregroundMark x1="19938" y1="80885" x2="15147" y2="87678"/>
                        <a14:foregroundMark x1="18083" y1="79621" x2="21484" y2="87204"/>
                        <a14:foregroundMark x1="8964" y1="80569" x2="10819" y2="83412"/>
                        <a14:foregroundMark x1="7419" y1="89258" x2="6801" y2="92733"/>
                        <a14:foregroundMark x1="16692" y1="91785" x2="16383" y2="93997"/>
                        <a14:foregroundMark x1="25193" y1="88626" x2="26739" y2="90205"/>
                        <a14:foregroundMark x1="29830" y1="81201" x2="31376" y2="83412"/>
                        <a14:foregroundMark x1="35703" y1="85940" x2="36940" y2="90205"/>
                        <a14:foregroundMark x1="30139" y1="90837" x2="30139" y2="94313"/>
                        <a14:foregroundMark x1="23029" y1="93365" x2="24266" y2="96840"/>
                        <a14:foregroundMark x1="36012" y1="38705" x2="29521" y2="43760"/>
                        <a14:foregroundMark x1="57496" y1="36493" x2="20247" y2="41548"/>
                        <a14:foregroundMark x1="23648" y1="52607" x2="40340" y2="52923"/>
                        <a14:foregroundMark x1="65533" y1="9953" x2="96754" y2="20221"/>
                      </a14:backgroundRemoval>
                    </a14:imgEffect>
                  </a14:imgLayer>
                </a14:imgProps>
              </a:ext>
            </a:extLst>
          </a:blip>
          <a:stretch>
            <a:fillRect/>
          </a:stretch>
        </p:blipFill>
        <p:spPr>
          <a:xfrm>
            <a:off x="3968458" y="1641087"/>
            <a:ext cx="3501534" cy="3425766"/>
          </a:xfrm>
          <a:prstGeom prst="rect">
            <a:avLst/>
          </a:prstGeom>
        </p:spPr>
      </p:pic>
    </p:spTree>
    <p:extLst>
      <p:ext uri="{BB962C8B-B14F-4D97-AF65-F5344CB8AC3E}">
        <p14:creationId xmlns:p14="http://schemas.microsoft.com/office/powerpoint/2010/main" val="189863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smtClean="0">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254539" y="1555086"/>
            <a:ext cx="3165177" cy="1200329"/>
          </a:xfrm>
          <a:prstGeom prst="rect">
            <a:avLst/>
          </a:prstGeom>
          <a:noFill/>
        </p:spPr>
        <p:txBody>
          <a:bodyPr wrap="square" rtlCol="0">
            <a:spAutoFit/>
          </a:bodyPr>
          <a:lstStyle/>
          <a:p>
            <a:pPr lvl="0" algn="ctr">
              <a:defRPr/>
            </a:pPr>
            <a:r>
              <a:rPr lang="vi-VN" altLang="zh-CN" sz="2400" smtClean="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endParaRPr lang="vi-VN" altLang="zh-CN" sz="2400">
              <a:solidFill>
                <a:srgbClr val="002060"/>
              </a:solidFill>
              <a:latin typeface="Roboto" panose="02000000000000000000" pitchFamily="2" charset="0"/>
              <a:ea typeface="Roboto" panose="02000000000000000000" pitchFamily="2" charset="0"/>
            </a:endParaRPr>
          </a:p>
        </p:txBody>
      </p:sp>
      <p:sp>
        <p:nvSpPr>
          <p:cNvPr id="5" name="TextBox 4"/>
          <p:cNvSpPr txBox="1"/>
          <p:nvPr/>
        </p:nvSpPr>
        <p:spPr>
          <a:xfrm>
            <a:off x="7767019" y="1555086"/>
            <a:ext cx="3496237" cy="1569660"/>
          </a:xfrm>
          <a:prstGeom prst="rect">
            <a:avLst/>
          </a:prstGeom>
          <a:noFill/>
        </p:spPr>
        <p:txBody>
          <a:bodyPr wrap="square" rtlCol="0">
            <a:spAutoFit/>
          </a:bodyPr>
          <a:lstStyle/>
          <a:p>
            <a:pPr lvl="0" algn="ctr">
              <a:defRPr/>
            </a:pPr>
            <a:r>
              <a:rPr lang="vi-VN" altLang="zh-CN" sz="2400" smtClean="0">
                <a:solidFill>
                  <a:srgbClr val="002060"/>
                </a:solidFill>
                <a:latin typeface="Roboto" panose="02000000000000000000" pitchFamily="2" charset="0"/>
                <a:ea typeface="Roboto" panose="02000000000000000000" pitchFamily="2" charset="0"/>
              </a:rPr>
              <a:t>Các </a:t>
            </a:r>
            <a:r>
              <a:rPr lang="vi-VN" altLang="zh-CN" sz="2400">
                <a:solidFill>
                  <a:srgbClr val="002060"/>
                </a:solidFill>
                <a:latin typeface="Roboto" panose="02000000000000000000" pitchFamily="2" charset="0"/>
                <a:ea typeface="Roboto" panose="02000000000000000000" pitchFamily="2" charset="0"/>
              </a:rPr>
              <a:t>bạn sử dụng “Khay 10” để xếp đúng số lượng </a:t>
            </a:r>
            <a:r>
              <a:rPr lang="vi-VN" altLang="zh-CN" sz="2400" smtClean="0">
                <a:solidFill>
                  <a:srgbClr val="002060"/>
                </a:solidFill>
                <a:latin typeface="Roboto" panose="02000000000000000000" pitchFamily="2" charset="0"/>
                <a:ea typeface="Roboto" panose="02000000000000000000" pitchFamily="2" charset="0"/>
              </a:rPr>
              <a:t>hình</a:t>
            </a:r>
            <a:r>
              <a:rPr lang="en-US" altLang="zh-CN" sz="2400" smtClean="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bằng 2 màu khác nhau</a:t>
            </a:r>
            <a:r>
              <a:rPr lang="vi-VN" altLang="zh-CN" sz="2400" smtClean="0">
                <a:solidFill>
                  <a:srgbClr val="002060"/>
                </a:solidFill>
                <a:latin typeface="Roboto" panose="02000000000000000000" pitchFamily="2" charset="0"/>
                <a:ea typeface="Roboto" panose="02000000000000000000" pitchFamily="2" charset="0"/>
              </a:rPr>
              <a:t> </a:t>
            </a:r>
            <a:endParaRPr lang="vi-VN" altLang="zh-CN" sz="2400">
              <a:solidFill>
                <a:srgbClr val="002060"/>
              </a:solidFill>
              <a:latin typeface="Roboto" panose="02000000000000000000" pitchFamily="2" charset="0"/>
              <a:ea typeface="Roboto" panose="02000000000000000000" pitchFamily="2" charset="0"/>
            </a:endParaRPr>
          </a:p>
        </p:txBody>
      </p:sp>
      <p:sp>
        <p:nvSpPr>
          <p:cNvPr id="6" name="TextBox 5"/>
          <p:cNvSpPr txBox="1"/>
          <p:nvPr/>
        </p:nvSpPr>
        <p:spPr>
          <a:xfrm>
            <a:off x="715702" y="5040620"/>
            <a:ext cx="5003523" cy="1200329"/>
          </a:xfrm>
          <a:prstGeom prst="rect">
            <a:avLst/>
          </a:prstGeom>
          <a:noFill/>
        </p:spPr>
        <p:txBody>
          <a:bodyPr wrap="square" rtlCol="0">
            <a:spAutoFit/>
          </a:bodyPr>
          <a:lstStyle/>
          <a:p>
            <a:pPr lvl="0" algn="ctr">
              <a:defRPr/>
            </a:pPr>
            <a:r>
              <a:rPr lang="en-US" altLang="zh-CN" sz="2400" smtClean="0">
                <a:solidFill>
                  <a:srgbClr val="002060"/>
                </a:solidFill>
                <a:latin typeface="Roboto" panose="02000000000000000000" pitchFamily="2" charset="0"/>
                <a:ea typeface="Roboto" panose="02000000000000000000" pitchFamily="2" charset="0"/>
              </a:rPr>
              <a:t>Bạn nêu lên cấu tạo của số đó gồm 2 số nào tương ứng với số lượng hình đã xếp trên khay</a:t>
            </a:r>
            <a:endParaRPr lang="vi-VN" altLang="zh-CN" sz="2400">
              <a:solidFill>
                <a:srgbClr val="002060"/>
              </a:solidFill>
              <a:latin typeface="Roboto" panose="02000000000000000000" pitchFamily="2" charset="0"/>
              <a:ea typeface="Roboto" panose="02000000000000000000" pitchFamily="2" charset="0"/>
            </a:endParaRP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smtClean="0">
                <a:solidFill>
                  <a:srgbClr val="002060"/>
                </a:solidFill>
                <a:latin typeface="Roboto" panose="02000000000000000000" pitchFamily="2" charset="0"/>
                <a:ea typeface="Roboto" panose="02000000000000000000" pitchFamily="2" charset="0"/>
              </a:rPr>
              <a:t>Sau </a:t>
            </a:r>
            <a:r>
              <a:rPr lang="vi-VN" altLang="zh-CN" sz="2400">
                <a:solidFill>
                  <a:srgbClr val="002060"/>
                </a:solidFill>
                <a:latin typeface="Roboto" panose="02000000000000000000" pitchFamily="2" charset="0"/>
                <a:ea typeface="Roboto" panose="02000000000000000000" pitchFamily="2" charset="0"/>
              </a:rPr>
              <a:t>5 lượt chơi, bạn nào được nhiều điểm nhất sẽ chiến </a:t>
            </a:r>
            <a:r>
              <a:rPr lang="vi-VN" altLang="zh-CN" sz="2400" smtClean="0">
                <a:solidFill>
                  <a:srgbClr val="002060"/>
                </a:solidFill>
                <a:latin typeface="Roboto" panose="02000000000000000000" pitchFamily="2" charset="0"/>
                <a:ea typeface="Roboto" panose="02000000000000000000" pitchFamily="2" charset="0"/>
              </a:rPr>
              <a:t>thắng</a:t>
            </a:r>
            <a:endParaRPr lang="vi-VN" altLang="zh-CN" sz="2400">
              <a:solidFill>
                <a:srgbClr val="002060"/>
              </a:solidFill>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3417014" y="1897960"/>
            <a:ext cx="4267762" cy="2845175"/>
          </a:xfrm>
          <a:prstGeom prst="rect">
            <a:avLst/>
          </a:prstGeom>
        </p:spPr>
      </p:pic>
    </p:spTree>
    <p:extLst>
      <p:ext uri="{BB962C8B-B14F-4D97-AF65-F5344CB8AC3E}">
        <p14:creationId xmlns:p14="http://schemas.microsoft.com/office/powerpoint/2010/main" val="25283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xmlns=""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5"/>
          <a:srcRect l="6827" t="7035" r="5654" b="3542"/>
          <a:stretch/>
        </p:blipFill>
        <p:spPr>
          <a:xfrm>
            <a:off x="6393109" y="3561547"/>
            <a:ext cx="868595" cy="868595"/>
          </a:xfrm>
          <a:prstGeom prst="ellipse">
            <a:avLst/>
          </a:prstGeom>
        </p:spPr>
      </p:pic>
      <p:pic>
        <p:nvPicPr>
          <p:cNvPr id="9" name="Picture 8"/>
          <p:cNvPicPr>
            <a:picLocks noChangeAspect="1"/>
          </p:cNvPicPr>
          <p:nvPr/>
        </p:nvPicPr>
        <p:blipFill rotWithShape="1">
          <a:blip r:embed="rId6"/>
          <a:srcRect l="9571" t="6413" r="10420" b="6660"/>
          <a:stretch/>
        </p:blipFill>
        <p:spPr>
          <a:xfrm>
            <a:off x="7528178" y="4656132"/>
            <a:ext cx="848933" cy="848933"/>
          </a:xfrm>
          <a:prstGeom prst="ellipse">
            <a:avLst/>
          </a:prstGeom>
        </p:spPr>
      </p:pic>
      <p:pic>
        <p:nvPicPr>
          <p:cNvPr id="13" name="Picture 12"/>
          <p:cNvPicPr>
            <a:picLocks noChangeAspect="1"/>
          </p:cNvPicPr>
          <p:nvPr/>
        </p:nvPicPr>
        <p:blipFill rotWithShape="1">
          <a:blip r:embed="rId7"/>
          <a:srcRect l="5642" t="6399" r="6278" b="6897"/>
          <a:stretch/>
        </p:blipFill>
        <p:spPr>
          <a:xfrm>
            <a:off x="8901033" y="4674977"/>
            <a:ext cx="878797" cy="878797"/>
          </a:xfrm>
          <a:prstGeom prst="ellipse">
            <a:avLst/>
          </a:prstGeom>
        </p:spPr>
      </p:pic>
      <p:sp>
        <p:nvSpPr>
          <p:cNvPr id="5" name="TextBox 4">
            <a:extLst>
              <a:ext uri="{FF2B5EF4-FFF2-40B4-BE49-F238E27FC236}">
                <a16:creationId xmlns:a16="http://schemas.microsoft.com/office/drawing/2014/main" xmlns="" id="{EFDE824D-7BC5-90F3-C07C-456ED61796A8}"/>
              </a:ext>
            </a:extLst>
          </p:cNvPr>
          <p:cNvSpPr txBox="1"/>
          <p:nvPr/>
        </p:nvSpPr>
        <p:spPr>
          <a:xfrm>
            <a:off x="2812613" y="3727627"/>
            <a:ext cx="1423379" cy="276999"/>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Có 10 ô</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xmlns="" id="{3B620A34-3DE0-D059-6C74-E9F5B756E90A}"/>
              </a:ext>
            </a:extLst>
          </p:cNvPr>
          <p:cNvSpPr txBox="1"/>
          <p:nvPr/>
        </p:nvSpPr>
        <p:spPr>
          <a:xfrm>
            <a:off x="2789342" y="4674977"/>
            <a:ext cx="3328173" cy="553998"/>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Sản phẩm chắc chắn, đẹp mắt,</a:t>
            </a:r>
          </a:p>
          <a:p>
            <a:pPr lvl="0" algn="just">
              <a:defRPr/>
            </a:pPr>
            <a:r>
              <a:rPr lang="vi-VN">
                <a:solidFill>
                  <a:srgbClr val="002060"/>
                </a:solidFill>
                <a:latin typeface="Roboto" panose="02000000000000000000" pitchFamily="2" charset="0"/>
                <a:ea typeface="Roboto" panose="02000000000000000000" pitchFamily="2" charset="0"/>
              </a:rPr>
              <a:t>sử dụng được nhiều lần</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122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xmlns=""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smtClean="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175842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3.125E-6 4.44444E-6 L -3.125E-6 -0.07223 " pathEditMode="relative" rAng="0" ptsTypes="AA">
                                      <p:cBhvr>
                                        <p:cTn id="21" dur="250" accel="50000" decel="50000" autoRev="1" fill="hold">
                                          <p:stCondLst>
                                            <p:cond delay="0"/>
                                          </p:stCondLst>
                                        </p:cTn>
                                        <p:tgtEl>
                                          <p:spTgt spid="5"/>
                                        </p:tgtEl>
                                        <p:attrNameLst>
                                          <p:attrName>ppt_x</p:attrName>
                                          <p:attrName>ppt_y</p:attrName>
                                        </p:attrNameLst>
                                      </p:cBhvr>
                                      <p:rCtr x="0" y="-3611"/>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741510" y="1793425"/>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789534" y="481687"/>
            <a:ext cx="670378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a:t>
            </a:r>
            <a:r>
              <a:rPr lang="vi-VN" altLang="zh-CN" sz="3200" b="1" smtClean="0">
                <a:solidFill>
                  <a:srgbClr val="002060"/>
                </a:solidFill>
                <a:latin typeface="Roboto" panose="02000000000000000000" pitchFamily="2" charset="0"/>
                <a:ea typeface="Roboto" panose="02000000000000000000" pitchFamily="2" charset="0"/>
              </a:rPr>
              <a:t>“AI NHANH – AI ĐÚNG!“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785801" y="2362094"/>
            <a:ext cx="3370063" cy="1569660"/>
          </a:xfrm>
          <a:prstGeom prst="rect">
            <a:avLst/>
          </a:prstGeom>
          <a:noFill/>
        </p:spPr>
        <p:txBody>
          <a:bodyPr wrap="square" rtlCol="0">
            <a:spAutoFit/>
          </a:bodyPr>
          <a:lstStyle/>
          <a:p>
            <a:pPr lvl="0" algn="just">
              <a:defRPr/>
            </a:pPr>
            <a:r>
              <a:rPr lang="vi-VN" altLang="zh-CN" sz="2400" dirty="0" smtClean="0">
                <a:solidFill>
                  <a:srgbClr val="002060"/>
                </a:solidFill>
                <a:latin typeface="Roboto" panose="02000000000000000000" pitchFamily="2" charset="0"/>
                <a:ea typeface="Roboto" panose="02000000000000000000" pitchFamily="2" charset="0"/>
              </a:rPr>
              <a:t>Quản </a:t>
            </a:r>
            <a:r>
              <a:rPr lang="vi-VN" altLang="zh-CN" sz="2400" dirty="0">
                <a:solidFill>
                  <a:srgbClr val="002060"/>
                </a:solidFill>
                <a:latin typeface="Roboto" panose="02000000000000000000" pitchFamily="2" charset="0"/>
                <a:ea typeface="Roboto" panose="02000000000000000000" pitchFamily="2" charset="0"/>
              </a:rPr>
              <a:t>trò yêu cầu người chơi lấy số lượng đồ dùng bất kì trong </a:t>
            </a:r>
            <a:r>
              <a:rPr lang="vi-VN" altLang="zh-CN" sz="2400" dirty="0" smtClean="0">
                <a:solidFill>
                  <a:srgbClr val="002060"/>
                </a:solidFill>
                <a:latin typeface="Roboto" panose="02000000000000000000" pitchFamily="2" charset="0"/>
                <a:ea typeface="Roboto" panose="02000000000000000000" pitchFamily="2" charset="0"/>
              </a:rPr>
              <a:t>bộ</a:t>
            </a:r>
            <a:r>
              <a:rPr lang="en-US" altLang="zh-CN" sz="2400" dirty="0" smtClean="0">
                <a:solidFill>
                  <a:srgbClr val="002060"/>
                </a:solidFill>
                <a:latin typeface="Roboto" panose="02000000000000000000" pitchFamily="2" charset="0"/>
                <a:ea typeface="Roboto" panose="02000000000000000000" pitchFamily="2" charset="0"/>
              </a:rPr>
              <a:t> </a:t>
            </a:r>
            <a:r>
              <a:rPr lang="vi-VN" altLang="zh-CN" sz="2400" dirty="0" smtClean="0">
                <a:solidFill>
                  <a:srgbClr val="002060"/>
                </a:solidFill>
                <a:latin typeface="Roboto" panose="02000000000000000000" pitchFamily="2" charset="0"/>
                <a:ea typeface="Roboto" panose="02000000000000000000" pitchFamily="2" charset="0"/>
              </a:rPr>
              <a:t>đồ </a:t>
            </a:r>
            <a:r>
              <a:rPr lang="vi-VN" altLang="zh-CN" sz="2400" dirty="0">
                <a:solidFill>
                  <a:srgbClr val="002060"/>
                </a:solidFill>
                <a:latin typeface="Roboto" panose="02000000000000000000" pitchFamily="2" charset="0"/>
                <a:ea typeface="Roboto" panose="02000000000000000000" pitchFamily="2" charset="0"/>
              </a:rPr>
              <a:t>dùng học </a:t>
            </a:r>
            <a:r>
              <a:rPr lang="vi-VN" altLang="zh-CN" sz="2400" dirty="0" smtClean="0">
                <a:solidFill>
                  <a:srgbClr val="002060"/>
                </a:solidFill>
                <a:latin typeface="Roboto" panose="02000000000000000000" pitchFamily="2" charset="0"/>
                <a:ea typeface="Roboto" panose="02000000000000000000" pitchFamily="2" charset="0"/>
              </a:rPr>
              <a:t>tập</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6821901" y="4272487"/>
            <a:ext cx="3370062" cy="1200329"/>
          </a:xfrm>
          <a:prstGeom prst="rect">
            <a:avLst/>
          </a:prstGeom>
          <a:noFill/>
        </p:spPr>
        <p:txBody>
          <a:bodyPr wrap="square" rtlCol="0">
            <a:spAutoFit/>
          </a:bodyPr>
          <a:lstStyle/>
          <a:p>
            <a:pPr lvl="0" algn="just">
              <a:defRPr/>
            </a:pPr>
            <a:r>
              <a:rPr lang="vi-VN" altLang="zh-CN" sz="2400" smtClean="0">
                <a:solidFill>
                  <a:srgbClr val="002060"/>
                </a:solidFill>
                <a:latin typeface="Roboto" panose="02000000000000000000" pitchFamily="2" charset="0"/>
                <a:ea typeface="Roboto" panose="02000000000000000000" pitchFamily="2" charset="0"/>
              </a:rPr>
              <a:t>Người </a:t>
            </a:r>
            <a:r>
              <a:rPr lang="vi-VN" altLang="zh-CN" sz="2400">
                <a:solidFill>
                  <a:srgbClr val="002060"/>
                </a:solidFill>
                <a:latin typeface="Roboto" panose="02000000000000000000" pitchFamily="2" charset="0"/>
                <a:ea typeface="Roboto" panose="02000000000000000000" pitchFamily="2" charset="0"/>
              </a:rPr>
              <a:t>chơi lấy số lượng theo đúng yêu cầu và xếp vào khay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1087459" y="2652821"/>
            <a:ext cx="4209722" cy="28306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95" y="2453738"/>
            <a:ext cx="2014744" cy="3844988"/>
          </a:xfrm>
          <a:prstGeom prst="rect">
            <a:avLst/>
          </a:prstGeom>
        </p:spPr>
      </p:pic>
      <p:sp>
        <p:nvSpPr>
          <p:cNvPr id="5" name="TextBox 4"/>
          <p:cNvSpPr txBox="1"/>
          <p:nvPr/>
        </p:nvSpPr>
        <p:spPr>
          <a:xfrm>
            <a:off x="7961807" y="4673280"/>
            <a:ext cx="2149529" cy="830997"/>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hình tròn, bảng có 10 ô</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6" name="Rounded Rectangular Callout 5"/>
          <p:cNvSpPr/>
          <p:nvPr/>
        </p:nvSpPr>
        <p:spPr>
          <a:xfrm>
            <a:off x="2781717" y="3382615"/>
            <a:ext cx="3340905" cy="1521498"/>
          </a:xfrm>
          <a:prstGeom prst="wedgeRoundRectCallout">
            <a:avLst>
              <a:gd name="adj1" fmla="val -85721"/>
              <a:gd name="adj2" fmla="val -6039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884576" y="3553560"/>
            <a:ext cx="3012641"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smtClean="0">
                <a:solidFill>
                  <a:srgbClr val="002060"/>
                </a:solidFill>
                <a:latin typeface="Roboto" panose="02000000000000000000" pitchFamily="2" charset="0"/>
                <a:ea typeface="Roboto" panose="02000000000000000000" pitchFamily="2" charset="0"/>
              </a:rPr>
              <a:t>ác </a:t>
            </a:r>
            <a:r>
              <a:rPr lang="vi-VN" altLang="zh-CN" sz="2400">
                <a:solidFill>
                  <a:srgbClr val="002060"/>
                </a:solidFill>
                <a:latin typeface="Roboto" panose="02000000000000000000" pitchFamily="2" charset="0"/>
                <a:ea typeface="Roboto" panose="02000000000000000000" pitchFamily="2" charset="0"/>
              </a:rPr>
              <a:t>bạn trong tranh đã sử dụng những gì để xếp hình?</a:t>
            </a:r>
          </a:p>
        </p:txBody>
      </p:sp>
      <p:pic>
        <p:nvPicPr>
          <p:cNvPr id="3" name="Picture 2"/>
          <p:cNvPicPr>
            <a:picLocks noChangeAspect="1"/>
          </p:cNvPicPr>
          <p:nvPr/>
        </p:nvPicPr>
        <p:blipFill>
          <a:blip r:embed="rId5"/>
          <a:stretch>
            <a:fillRect/>
          </a:stretch>
        </p:blipFill>
        <p:spPr>
          <a:xfrm>
            <a:off x="6941865" y="2055730"/>
            <a:ext cx="3787208" cy="2279964"/>
          </a:xfrm>
          <a:prstGeom prst="rect">
            <a:avLst/>
          </a:prstGeom>
        </p:spPr>
      </p:pic>
      <p:sp>
        <p:nvSpPr>
          <p:cNvPr id="9" name="TextBox 8"/>
          <p:cNvSpPr txBox="1"/>
          <p:nvPr/>
        </p:nvSpPr>
        <p:spPr>
          <a:xfrm>
            <a:off x="4559058" y="481687"/>
            <a:ext cx="2676318" cy="584775"/>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KHỞI ĐỘNG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03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7657" y="3247205"/>
            <a:ext cx="2008488" cy="2852149"/>
          </a:xfrm>
          <a:prstGeom prst="rect">
            <a:avLst/>
          </a:prstGeom>
        </p:spPr>
      </p:pic>
      <p:sp>
        <p:nvSpPr>
          <p:cNvPr id="6" name="Rounded Rectangular Callout 5"/>
          <p:cNvSpPr/>
          <p:nvPr/>
        </p:nvSpPr>
        <p:spPr>
          <a:xfrm>
            <a:off x="5738468" y="4640995"/>
            <a:ext cx="3340905" cy="1521498"/>
          </a:xfrm>
          <a:prstGeom prst="wedgeRoundRectCallout">
            <a:avLst>
              <a:gd name="adj1" fmla="val 71732"/>
              <a:gd name="adj2" fmla="val -826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52356" y="4442446"/>
            <a:ext cx="3012641"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Đây chính là khay </a:t>
            </a:r>
            <a:r>
              <a:rPr lang="en-US" altLang="zh-CN" sz="2400" smtClean="0">
                <a:solidFill>
                  <a:srgbClr val="002060"/>
                </a:solidFill>
                <a:latin typeface="Roboto" panose="02000000000000000000" pitchFamily="2" charset="0"/>
                <a:ea typeface="Roboto" panose="02000000000000000000" pitchFamily="2" charset="0"/>
              </a:rPr>
              <a:t>10!</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5"/>
          <a:stretch>
            <a:fillRect/>
          </a:stretch>
        </p:blipFill>
        <p:spPr>
          <a:xfrm>
            <a:off x="2789534" y="1495021"/>
            <a:ext cx="4446677" cy="2717414"/>
          </a:xfrm>
          <a:prstGeom prst="rect">
            <a:avLst/>
          </a:prstGeom>
        </p:spPr>
      </p:pic>
      <p:sp>
        <p:nvSpPr>
          <p:cNvPr id="11" name="Arc 10"/>
          <p:cNvSpPr/>
          <p:nvPr/>
        </p:nvSpPr>
        <p:spPr>
          <a:xfrm rot="17178765">
            <a:off x="1289587" y="3845428"/>
            <a:ext cx="1869966" cy="1399516"/>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5775106" y="4844730"/>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Chúng mình cùng làm khay 10 học Toán giống </a:t>
            </a:r>
            <a:r>
              <a:rPr lang="en-US" altLang="zh-CN" sz="2400" smtClean="0">
                <a:solidFill>
                  <a:srgbClr val="002060"/>
                </a:solidFill>
                <a:latin typeface="Roboto" panose="02000000000000000000" pitchFamily="2" charset="0"/>
                <a:ea typeface="Roboto" panose="02000000000000000000" pitchFamily="2" charset="0"/>
              </a:rPr>
              <a:t>các bạn </a:t>
            </a:r>
            <a:r>
              <a:rPr lang="en-US" altLang="zh-CN" sz="2400">
                <a:solidFill>
                  <a:srgbClr val="002060"/>
                </a:solidFill>
                <a:latin typeface="Roboto" panose="02000000000000000000" pitchFamily="2" charset="0"/>
                <a:ea typeface="Roboto" panose="02000000000000000000" pitchFamily="2" charset="0"/>
              </a:rPr>
              <a:t>nhé!</a:t>
            </a:r>
            <a:endParaRPr lang="vi-VN" altLang="zh-CN" sz="2400">
              <a:solidFill>
                <a:srgbClr val="002060"/>
              </a:solidFill>
              <a:latin typeface="Roboto" panose="02000000000000000000" pitchFamily="2" charset="0"/>
              <a:ea typeface="Roboto" panose="02000000000000000000" pitchFamily="2" charset="0"/>
            </a:endParaRPr>
          </a:p>
        </p:txBody>
      </p:sp>
      <p:sp>
        <p:nvSpPr>
          <p:cNvPr id="13" name="TextBox 12"/>
          <p:cNvSpPr txBox="1"/>
          <p:nvPr/>
        </p:nvSpPr>
        <p:spPr>
          <a:xfrm>
            <a:off x="4559058" y="481687"/>
            <a:ext cx="2676318" cy="584775"/>
          </a:xfrm>
          <a:prstGeom prst="rect">
            <a:avLst/>
          </a:prstGeom>
          <a:noFill/>
        </p:spPr>
        <p:txBody>
          <a:bodyPr wrap="square" rtlCol="0">
            <a:spAutoFit/>
          </a:bodyPr>
          <a:lstStyle/>
          <a:p>
            <a:pPr lvl="0" algn="ctr">
              <a:defRPr/>
            </a:pPr>
            <a:r>
              <a:rPr lang="en-US" altLang="zh-CN" sz="3200" b="1" smtClean="0">
                <a:solidFill>
                  <a:srgbClr val="002060"/>
                </a:solidFill>
                <a:latin typeface="Roboto" panose="02000000000000000000" pitchFamily="2" charset="0"/>
                <a:ea typeface="Roboto" panose="02000000000000000000" pitchFamily="2" charset="0"/>
              </a:rPr>
              <a:t>KHỞI ĐỘNG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1375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665701" y="4219920"/>
            <a:ext cx="410966" cy="584775"/>
          </a:xfrm>
          <a:prstGeom prst="rect">
            <a:avLst/>
          </a:prstGeom>
          <a:noFill/>
        </p:spPr>
        <p:txBody>
          <a:bodyPr wrap="square" rtlCol="0">
            <a:spAutoFit/>
          </a:bodyPr>
          <a:lstStyle/>
          <a:p>
            <a:pPr lvl="0" algn="just">
              <a:defRPr/>
            </a:pPr>
            <a:r>
              <a:rPr lang="en-US" altLang="zh-CN" sz="3200" b="1" smtClean="0">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575980" y="341526"/>
            <a:ext cx="6996956" cy="954107"/>
          </a:xfrm>
          <a:prstGeom prst="rect">
            <a:avLst/>
          </a:prstGeom>
          <a:noFill/>
        </p:spPr>
        <p:txBody>
          <a:bodyPr wrap="square" rtlCol="0">
            <a:spAutoFit/>
          </a:bodyPr>
          <a:lstStyle/>
          <a:p>
            <a:pPr lvl="0" algn="ctr">
              <a:defRPr/>
            </a:pPr>
            <a:r>
              <a:rPr lang="en-US" altLang="zh-CN" sz="2800" b="1" smtClean="0">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smtClean="0">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495747" y="2057414"/>
            <a:ext cx="4756368" cy="1916416"/>
          </a:xfrm>
          <a:prstGeom prst="rect">
            <a:avLst/>
          </a:prstGeom>
        </p:spPr>
      </p:pic>
      <p:pic>
        <p:nvPicPr>
          <p:cNvPr id="5" name="Picture 4"/>
          <p:cNvPicPr>
            <a:picLocks noChangeAspect="1"/>
          </p:cNvPicPr>
          <p:nvPr/>
        </p:nvPicPr>
        <p:blipFill>
          <a:blip r:embed="rId5"/>
          <a:stretch>
            <a:fillRect/>
          </a:stretch>
        </p:blipFill>
        <p:spPr>
          <a:xfrm>
            <a:off x="4010380" y="4800924"/>
            <a:ext cx="4709839" cy="1974883"/>
          </a:xfrm>
          <a:prstGeom prst="rect">
            <a:avLst/>
          </a:prstGeom>
        </p:spPr>
      </p:pic>
      <p:pic>
        <p:nvPicPr>
          <p:cNvPr id="6" name="Picture 5"/>
          <p:cNvPicPr>
            <a:picLocks noChangeAspect="1"/>
          </p:cNvPicPr>
          <p:nvPr/>
        </p:nvPicPr>
        <p:blipFill>
          <a:blip r:embed="rId6"/>
          <a:stretch>
            <a:fillRect/>
          </a:stretch>
        </p:blipFill>
        <p:spPr>
          <a:xfrm>
            <a:off x="7397393" y="2057414"/>
            <a:ext cx="4699011" cy="1951064"/>
          </a:xfrm>
          <a:prstGeom prst="rect">
            <a:avLst/>
          </a:prstGeom>
        </p:spPr>
      </p:pic>
      <p:sp>
        <p:nvSpPr>
          <p:cNvPr id="17" name="TextBox 16"/>
          <p:cNvSpPr txBox="1"/>
          <p:nvPr/>
        </p:nvSpPr>
        <p:spPr>
          <a:xfrm>
            <a:off x="2328675" y="1385728"/>
            <a:ext cx="785301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dirty="0" smtClean="0">
                <a:solidFill>
                  <a:srgbClr val="002060"/>
                </a:solidFill>
                <a:latin typeface="Roboto" panose="02000000000000000000" pitchFamily="2" charset="0"/>
                <a:ea typeface="Roboto" panose="02000000000000000000" pitchFamily="2" charset="0"/>
              </a:rPr>
              <a:t>Con </a:t>
            </a:r>
            <a:r>
              <a:rPr lang="en-US" altLang="zh-CN" sz="2400" noProof="0" dirty="0" err="1" smtClean="0">
                <a:solidFill>
                  <a:srgbClr val="002060"/>
                </a:solidFill>
                <a:latin typeface="Roboto" panose="02000000000000000000" pitchFamily="2" charset="0"/>
                <a:ea typeface="Roboto" panose="02000000000000000000" pitchFamily="2" charset="0"/>
              </a:rPr>
              <a:t>hãy</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đếm</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xem</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có</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bao</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nhiêu</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hình</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trong</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các</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khay</a:t>
            </a:r>
            <a:r>
              <a:rPr lang="en-US" altLang="zh-CN" sz="2400" noProof="0" dirty="0" smtClean="0">
                <a:solidFill>
                  <a:srgbClr val="002060"/>
                </a:solidFill>
                <a:latin typeface="Roboto" panose="02000000000000000000" pitchFamily="2" charset="0"/>
                <a:ea typeface="Roboto" panose="02000000000000000000" pitchFamily="2" charset="0"/>
              </a:rPr>
              <a:t> </a:t>
            </a:r>
            <a:r>
              <a:rPr lang="en-US" altLang="zh-CN" sz="2400" noProof="0" dirty="0" err="1" smtClean="0">
                <a:solidFill>
                  <a:srgbClr val="002060"/>
                </a:solidFill>
                <a:latin typeface="Roboto" panose="02000000000000000000" pitchFamily="2" charset="0"/>
                <a:ea typeface="Roboto" panose="02000000000000000000" pitchFamily="2" charset="0"/>
              </a:rPr>
              <a:t>sau</a:t>
            </a:r>
            <a:r>
              <a:rPr lang="en-US" altLang="zh-CN" sz="2400" noProof="0" dirty="0" smtClean="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575980" y="3973830"/>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6067348"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6195775" y="4008478"/>
            <a:ext cx="410966" cy="584775"/>
          </a:xfrm>
          <a:prstGeom prst="rect">
            <a:avLst/>
          </a:prstGeom>
          <a:noFill/>
        </p:spPr>
        <p:txBody>
          <a:bodyPr wrap="square" rtlCol="0">
            <a:spAutoFit/>
          </a:bodyPr>
          <a:lstStyle/>
          <a:p>
            <a:pPr lvl="0" algn="just">
              <a:defRPr/>
            </a:pPr>
            <a:r>
              <a:rPr lang="en-US" altLang="zh-CN" sz="3200" b="1" smtClean="0">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smtClean="0">
                <a:solidFill>
                  <a:srgbClr val="00B05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500"/>
                                        <p:tgtEl>
                                          <p:spTgt spid="38"/>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par>
                                <p:cTn id="42" presetID="14" presetClass="entr" presetSubtype="1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randombar(horizont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306109" y="4219920"/>
            <a:ext cx="410966" cy="584775"/>
          </a:xfrm>
          <a:prstGeom prst="rect">
            <a:avLst/>
          </a:prstGeom>
          <a:noFill/>
        </p:spPr>
        <p:txBody>
          <a:bodyPr wrap="square" rtlCol="0">
            <a:spAutoFit/>
          </a:bodyPr>
          <a:lstStyle/>
          <a:p>
            <a:pPr lvl="0" algn="just">
              <a:defRPr/>
            </a:pPr>
            <a:r>
              <a:rPr lang="en-US" altLang="zh-CN" sz="3200" b="1" dirty="0" smtClean="0">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702435" y="326633"/>
            <a:ext cx="6996956" cy="954107"/>
          </a:xfrm>
          <a:prstGeom prst="rect">
            <a:avLst/>
          </a:prstGeom>
          <a:noFill/>
        </p:spPr>
        <p:txBody>
          <a:bodyPr wrap="square" rtlCol="0">
            <a:spAutoFit/>
          </a:bodyPr>
          <a:lstStyle/>
          <a:p>
            <a:pPr lvl="0" algn="ctr">
              <a:defRPr/>
            </a:pPr>
            <a:r>
              <a:rPr lang="en-US" altLang="zh-CN" sz="2800" b="1" smtClean="0">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smtClean="0">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06496" y="1385728"/>
            <a:ext cx="785301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smtClean="0">
                <a:solidFill>
                  <a:srgbClr val="002060"/>
                </a:solidFill>
                <a:latin typeface="Roboto" panose="02000000000000000000" pitchFamily="2" charset="0"/>
                <a:ea typeface="Roboto" panose="02000000000000000000" pitchFamily="2" charset="0"/>
              </a:rPr>
              <a:t>Con hãy đếm xem có bao nhiêu hình trong các khay sau:</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216388" y="3973830"/>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5902964"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857187" y="4012684"/>
            <a:ext cx="765425" cy="584775"/>
          </a:xfrm>
          <a:prstGeom prst="rect">
            <a:avLst/>
          </a:prstGeom>
          <a:noFill/>
        </p:spPr>
        <p:txBody>
          <a:bodyPr wrap="square" rtlCol="0">
            <a:spAutoFit/>
          </a:bodyPr>
          <a:lstStyle/>
          <a:p>
            <a:pPr lvl="0" algn="just">
              <a:defRPr/>
            </a:pPr>
            <a:r>
              <a:rPr lang="en-US" altLang="zh-CN" sz="3200" b="1" smtClean="0">
                <a:solidFill>
                  <a:srgbClr val="00B050"/>
                </a:solidFill>
                <a:latin typeface="Roboto" panose="02000000000000000000" pitchFamily="2" charset="0"/>
                <a:ea typeface="Roboto" panose="02000000000000000000" pitchFamily="2" charset="0"/>
              </a:rPr>
              <a:t>10</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smtClean="0">
                <a:solidFill>
                  <a:srgbClr val="00B050"/>
                </a:solidFill>
                <a:latin typeface="Roboto" panose="02000000000000000000" pitchFamily="2" charset="0"/>
                <a:ea typeface="Roboto" panose="02000000000000000000" pitchFamily="2" charset="0"/>
              </a:rPr>
              <a:t>8</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19" name="Picture 18"/>
          <p:cNvPicPr>
            <a:picLocks noChangeAspect="1"/>
          </p:cNvPicPr>
          <p:nvPr/>
        </p:nvPicPr>
        <p:blipFill>
          <a:blip r:embed="rId4"/>
          <a:stretch>
            <a:fillRect/>
          </a:stretch>
        </p:blipFill>
        <p:spPr>
          <a:xfrm>
            <a:off x="520341" y="2423290"/>
            <a:ext cx="3772309" cy="1543612"/>
          </a:xfrm>
          <a:prstGeom prst="rect">
            <a:avLst/>
          </a:prstGeom>
        </p:spPr>
      </p:pic>
      <p:pic>
        <p:nvPicPr>
          <p:cNvPr id="20" name="Picture 19"/>
          <p:cNvPicPr>
            <a:picLocks noChangeAspect="1"/>
          </p:cNvPicPr>
          <p:nvPr/>
        </p:nvPicPr>
        <p:blipFill>
          <a:blip r:embed="rId5"/>
          <a:stretch>
            <a:fillRect/>
          </a:stretch>
        </p:blipFill>
        <p:spPr>
          <a:xfrm>
            <a:off x="7750494" y="2434532"/>
            <a:ext cx="3747600" cy="1529984"/>
          </a:xfrm>
          <a:prstGeom prst="rect">
            <a:avLst/>
          </a:prstGeom>
        </p:spPr>
      </p:pic>
      <p:pic>
        <p:nvPicPr>
          <p:cNvPr id="21" name="Picture 20"/>
          <p:cNvPicPr>
            <a:picLocks noChangeAspect="1"/>
          </p:cNvPicPr>
          <p:nvPr/>
        </p:nvPicPr>
        <p:blipFill>
          <a:blip r:embed="rId6"/>
          <a:stretch>
            <a:fillRect/>
          </a:stretch>
        </p:blipFill>
        <p:spPr>
          <a:xfrm>
            <a:off x="3776495" y="4807434"/>
            <a:ext cx="4848837" cy="1968450"/>
          </a:xfrm>
          <a:prstGeom prst="rect">
            <a:avLst/>
          </a:prstGeom>
        </p:spPr>
      </p:pic>
    </p:spTree>
    <p:extLst>
      <p:ext uri="{BB962C8B-B14F-4D97-AF65-F5344CB8AC3E}">
        <p14:creationId xmlns:p14="http://schemas.microsoft.com/office/powerpoint/2010/main" val="7119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randombar(horizont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3118784" y="306246"/>
            <a:ext cx="5658700" cy="954107"/>
          </a:xfrm>
          <a:prstGeom prst="rect">
            <a:avLst/>
          </a:prstGeom>
          <a:noFill/>
        </p:spPr>
        <p:txBody>
          <a:bodyPr wrap="square" rtlCol="0">
            <a:spAutoFit/>
          </a:bodyPr>
          <a:lstStyle/>
          <a:p>
            <a:pPr lvl="0" algn="ctr">
              <a:defRPr/>
            </a:pPr>
            <a:r>
              <a:rPr lang="en-US" altLang="zh-CN" sz="2800" b="1" smtClean="0">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smtClean="0">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08099" y="2587915"/>
            <a:ext cx="2911145"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Khay 10 có hình gì?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4139086" y="2224278"/>
            <a:ext cx="5662873" cy="2358451"/>
          </a:xfrm>
          <a:prstGeom prst="rect">
            <a:avLst/>
          </a:prstGeom>
        </p:spPr>
      </p:pic>
      <p:sp>
        <p:nvSpPr>
          <p:cNvPr id="24" name="TextBox 23"/>
          <p:cNvSpPr txBox="1"/>
          <p:nvPr/>
        </p:nvSpPr>
        <p:spPr>
          <a:xfrm>
            <a:off x="10181690" y="2673228"/>
            <a:ext cx="1329630" cy="461665"/>
          </a:xfrm>
          <a:prstGeom prst="rect">
            <a:avLst/>
          </a:prstGeom>
          <a:noFill/>
        </p:spPr>
        <p:txBody>
          <a:bodyPr wrap="square" rtlCol="0">
            <a:spAutoFit/>
          </a:bodyPr>
          <a:lstStyle/>
          <a:p>
            <a:pPr lvl="0" algn="ctr">
              <a:defRPr/>
            </a:pPr>
            <a:r>
              <a:rPr lang="en-US" altLang="zh-CN" sz="2400" b="1" smtClean="0">
                <a:solidFill>
                  <a:srgbClr val="FF0000"/>
                </a:solidFill>
                <a:latin typeface="Roboto" panose="02000000000000000000" pitchFamily="2" charset="0"/>
                <a:ea typeface="Roboto" panose="02000000000000000000" pitchFamily="2" charset="0"/>
              </a:rPr>
              <a:t>Khay 10!</a:t>
            </a:r>
            <a:endParaRPr lang="vi-VN" altLang="zh-CN" sz="2400" b="1">
              <a:solidFill>
                <a:srgbClr val="FF0000"/>
              </a:solidFill>
              <a:latin typeface="Roboto" panose="02000000000000000000" pitchFamily="2" charset="0"/>
              <a:ea typeface="Roboto" panose="02000000000000000000" pitchFamily="2" charset="0"/>
            </a:endParaRPr>
          </a:p>
        </p:txBody>
      </p:sp>
      <p:sp>
        <p:nvSpPr>
          <p:cNvPr id="25" name="TextBox 24"/>
          <p:cNvSpPr txBox="1"/>
          <p:nvPr/>
        </p:nvSpPr>
        <p:spPr>
          <a:xfrm>
            <a:off x="651434" y="4277333"/>
            <a:ext cx="3391457"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Khay 10 có </a:t>
            </a:r>
            <a:r>
              <a:rPr lang="es-ES" altLang="zh-CN" sz="2400" smtClean="0">
                <a:solidFill>
                  <a:srgbClr val="002060"/>
                </a:solidFill>
                <a:latin typeface="Roboto" panose="02000000000000000000" pitchFamily="2" charset="0"/>
                <a:ea typeface="Roboto" panose="02000000000000000000" pitchFamily="2" charset="0"/>
              </a:rPr>
              <a:t>mấy hàng?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4139086" y="4822270"/>
            <a:ext cx="3391457" cy="461665"/>
          </a:xfrm>
          <a:prstGeom prst="rect">
            <a:avLst/>
          </a:prstGeom>
          <a:noFill/>
        </p:spPr>
        <p:txBody>
          <a:bodyPr wrap="square" rtlCol="0">
            <a:spAutoFit/>
          </a:bodyPr>
          <a:lstStyle/>
          <a:p>
            <a:pPr lvl="0" algn="just">
              <a:defRPr/>
            </a:pPr>
            <a:r>
              <a:rPr lang="es-ES" altLang="zh-CN" sz="2400" smtClean="0">
                <a:solidFill>
                  <a:srgbClr val="002060"/>
                </a:solidFill>
                <a:latin typeface="Roboto" panose="02000000000000000000" pitchFamily="2" charset="0"/>
                <a:ea typeface="Roboto" panose="02000000000000000000" pitchFamily="2" charset="0"/>
              </a:rPr>
              <a:t>Mỗi </a:t>
            </a:r>
            <a:r>
              <a:rPr lang="es-ES" altLang="zh-CN" sz="2400">
                <a:solidFill>
                  <a:srgbClr val="002060"/>
                </a:solidFill>
                <a:latin typeface="Roboto" panose="02000000000000000000" pitchFamily="2" charset="0"/>
                <a:ea typeface="Roboto" panose="02000000000000000000" pitchFamily="2" charset="0"/>
              </a:rPr>
              <a:t>hàng có mấy ô?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73906" y="3247958"/>
            <a:ext cx="2109762" cy="830997"/>
          </a:xfrm>
          <a:prstGeom prst="rect">
            <a:avLst/>
          </a:prstGeom>
          <a:noFill/>
        </p:spPr>
        <p:txBody>
          <a:bodyPr wrap="square" rtlCol="0">
            <a:spAutoFit/>
          </a:bodyPr>
          <a:lstStyle/>
          <a:p>
            <a:pPr lvl="0" algn="just">
              <a:defRPr/>
            </a:pPr>
            <a:r>
              <a:rPr lang="es-ES" altLang="zh-CN" sz="2400" smtClean="0">
                <a:solidFill>
                  <a:srgbClr val="FF0000"/>
                </a:solidFill>
                <a:latin typeface="Roboto" panose="02000000000000000000" pitchFamily="2" charset="0"/>
                <a:ea typeface="Roboto" panose="02000000000000000000" pitchFamily="2" charset="0"/>
              </a:rPr>
              <a:t>Khay 10 có hình chữ nhật</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808099" y="4786349"/>
            <a:ext cx="2990982" cy="461665"/>
          </a:xfrm>
          <a:prstGeom prst="rect">
            <a:avLst/>
          </a:prstGeom>
          <a:noFill/>
        </p:spPr>
        <p:txBody>
          <a:bodyPr wrap="square" rtlCol="0">
            <a:spAutoFit/>
          </a:bodyPr>
          <a:lstStyle/>
          <a:p>
            <a:pPr lvl="0" algn="just">
              <a:defRPr/>
            </a:pPr>
            <a:r>
              <a:rPr lang="es-ES" altLang="zh-CN" sz="2400" smtClean="0">
                <a:solidFill>
                  <a:srgbClr val="FF0000"/>
                </a:solidFill>
                <a:latin typeface="Roboto" panose="02000000000000000000" pitchFamily="2" charset="0"/>
                <a:ea typeface="Roboto" panose="02000000000000000000" pitchFamily="2" charset="0"/>
              </a:rPr>
              <a:t>Khay 10 có 2 hàng</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2" name="TextBox 31"/>
          <p:cNvSpPr txBox="1"/>
          <p:nvPr/>
        </p:nvSpPr>
        <p:spPr>
          <a:xfrm>
            <a:off x="4211202" y="5379307"/>
            <a:ext cx="2442147" cy="461665"/>
          </a:xfrm>
          <a:prstGeom prst="rect">
            <a:avLst/>
          </a:prstGeom>
          <a:noFill/>
        </p:spPr>
        <p:txBody>
          <a:bodyPr wrap="square" rtlCol="0">
            <a:spAutoFit/>
          </a:bodyPr>
          <a:lstStyle/>
          <a:p>
            <a:pPr lvl="0" algn="just">
              <a:defRPr/>
            </a:pPr>
            <a:r>
              <a:rPr lang="es-ES" altLang="zh-CN" sz="2400" smtClean="0">
                <a:solidFill>
                  <a:srgbClr val="FF0000"/>
                </a:solidFill>
                <a:latin typeface="Roboto" panose="02000000000000000000" pitchFamily="2" charset="0"/>
                <a:ea typeface="Roboto" panose="02000000000000000000" pitchFamily="2" charset="0"/>
              </a:rPr>
              <a:t>Mỗi </a:t>
            </a:r>
            <a:r>
              <a:rPr lang="es-ES" altLang="zh-CN" sz="2400">
                <a:solidFill>
                  <a:srgbClr val="FF0000"/>
                </a:solidFill>
                <a:latin typeface="Roboto" panose="02000000000000000000" pitchFamily="2" charset="0"/>
                <a:ea typeface="Roboto" panose="02000000000000000000" pitchFamily="2" charset="0"/>
              </a:rPr>
              <a:t>hàng có 5 ô</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3" name="TextBox 32"/>
          <p:cNvSpPr txBox="1"/>
          <p:nvPr/>
        </p:nvSpPr>
        <p:spPr>
          <a:xfrm>
            <a:off x="7611751" y="4822270"/>
            <a:ext cx="389956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Các ô như thế nào với nhau</a:t>
            </a:r>
            <a:r>
              <a:rPr lang="es-ES" altLang="zh-CN" sz="2400" smtClean="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p:cNvSpPr txBox="1"/>
          <p:nvPr/>
        </p:nvSpPr>
        <p:spPr>
          <a:xfrm>
            <a:off x="7909898" y="5344133"/>
            <a:ext cx="2775225" cy="461665"/>
          </a:xfrm>
          <a:prstGeom prst="rect">
            <a:avLst/>
          </a:prstGeom>
          <a:noFill/>
        </p:spPr>
        <p:txBody>
          <a:bodyPr wrap="square" rtlCol="0">
            <a:spAutoFit/>
          </a:bodyPr>
          <a:lstStyle/>
          <a:p>
            <a:pPr lvl="0" algn="just">
              <a:defRPr/>
            </a:pPr>
            <a:r>
              <a:rPr lang="es-ES" altLang="zh-CN" sz="2400" smtClean="0">
                <a:solidFill>
                  <a:srgbClr val="FF0000"/>
                </a:solidFill>
                <a:latin typeface="Roboto" panose="02000000000000000000" pitchFamily="2" charset="0"/>
                <a:ea typeface="Roboto" panose="02000000000000000000" pitchFamily="2" charset="0"/>
              </a:rPr>
              <a:t>Các </a:t>
            </a:r>
            <a:r>
              <a:rPr lang="es-ES" altLang="zh-CN" sz="2400">
                <a:solidFill>
                  <a:srgbClr val="FF0000"/>
                </a:solidFill>
                <a:latin typeface="Roboto" panose="02000000000000000000" pitchFamily="2" charset="0"/>
                <a:ea typeface="Roboto" panose="02000000000000000000" pitchFamily="2" charset="0"/>
              </a:rPr>
              <a:t>ô bằng nhau</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 name="Rectangle 2"/>
          <p:cNvSpPr/>
          <p:nvPr/>
        </p:nvSpPr>
        <p:spPr>
          <a:xfrm>
            <a:off x="3988453" y="2114651"/>
            <a:ext cx="5964138" cy="26122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042891" y="2818747"/>
            <a:ext cx="5970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85278" y="3950443"/>
            <a:ext cx="5970488" cy="682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565888" y="2802061"/>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1</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5595452" y="2808804"/>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2</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4" name="TextBox 43"/>
          <p:cNvSpPr txBox="1"/>
          <p:nvPr/>
        </p:nvSpPr>
        <p:spPr>
          <a:xfrm>
            <a:off x="6839598" y="2799820"/>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3</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5" name="TextBox 44"/>
          <p:cNvSpPr txBox="1"/>
          <p:nvPr/>
        </p:nvSpPr>
        <p:spPr>
          <a:xfrm>
            <a:off x="7815876" y="2799820"/>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4</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6" name="TextBox 45"/>
          <p:cNvSpPr txBox="1"/>
          <p:nvPr/>
        </p:nvSpPr>
        <p:spPr>
          <a:xfrm>
            <a:off x="9058148" y="2790357"/>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5</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7" name="TextBox 46"/>
          <p:cNvSpPr txBox="1"/>
          <p:nvPr/>
        </p:nvSpPr>
        <p:spPr>
          <a:xfrm>
            <a:off x="4565888" y="3605597"/>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1</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8" name="TextBox 47"/>
          <p:cNvSpPr txBox="1"/>
          <p:nvPr/>
        </p:nvSpPr>
        <p:spPr>
          <a:xfrm>
            <a:off x="5595452" y="3612340"/>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2</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9" name="TextBox 48"/>
          <p:cNvSpPr txBox="1"/>
          <p:nvPr/>
        </p:nvSpPr>
        <p:spPr>
          <a:xfrm>
            <a:off x="6839598" y="3603356"/>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3</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0" name="TextBox 49"/>
          <p:cNvSpPr txBox="1"/>
          <p:nvPr/>
        </p:nvSpPr>
        <p:spPr>
          <a:xfrm>
            <a:off x="7815876" y="3603356"/>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4</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1" name="TextBox 50"/>
          <p:cNvSpPr txBox="1"/>
          <p:nvPr/>
        </p:nvSpPr>
        <p:spPr>
          <a:xfrm>
            <a:off x="9058148" y="3593893"/>
            <a:ext cx="478723" cy="584775"/>
          </a:xfrm>
          <a:prstGeom prst="rect">
            <a:avLst/>
          </a:prstGeom>
          <a:noFill/>
        </p:spPr>
        <p:txBody>
          <a:bodyPr wrap="square" rtlCol="0">
            <a:spAutoFit/>
          </a:bodyPr>
          <a:lstStyle/>
          <a:p>
            <a:pPr lvl="0" algn="just">
              <a:defRPr/>
            </a:pPr>
            <a:r>
              <a:rPr lang="es-ES" altLang="zh-CN" sz="3200" smtClean="0">
                <a:solidFill>
                  <a:srgbClr val="FF0000"/>
                </a:solidFill>
                <a:latin typeface="Roboto" panose="02000000000000000000" pitchFamily="2" charset="0"/>
                <a:ea typeface="Roboto" panose="02000000000000000000" pitchFamily="2" charset="0"/>
              </a:rPr>
              <a:t>5</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275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26" presetClass="emph" presetSubtype="0" repeatCount="3000" fill="hold" grpId="1" nodeType="withEffect">
                                  <p:stCondLst>
                                    <p:cond delay="0"/>
                                  </p:stCondLst>
                                  <p:childTnLst>
                                    <p:animEffect transition="out" filter="fade">
                                      <p:cBhvr>
                                        <p:cTn id="23" dur="1000" tmFilter="0, 0; .2, .5; .8, .5; 1, 0"/>
                                        <p:tgtEl>
                                          <p:spTgt spid="3"/>
                                        </p:tgtEl>
                                      </p:cBhvr>
                                    </p:animEffect>
                                    <p:animScale>
                                      <p:cBhvr>
                                        <p:cTn id="24" dur="500" autoRev="1" fill="hold"/>
                                        <p:tgtEl>
                                          <p:spTgt spid="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 presetClass="exit" presetSubtype="0" fill="hold" grpId="2" nodeType="withEffect">
                                  <p:stCondLst>
                                    <p:cond delay="0"/>
                                  </p:stCondLst>
                                  <p:childTnLst>
                                    <p:set>
                                      <p:cBhvr>
                                        <p:cTn id="31" dur="1" fill="hold">
                                          <p:stCondLst>
                                            <p:cond delay="0"/>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35"/>
                                        </p:tgtEl>
                                      </p:cBhvr>
                                    </p:animEffect>
                                    <p:animScale>
                                      <p:cBhvr>
                                        <p:cTn id="46" dur="500" autoRev="1" fill="hold"/>
                                        <p:tgtEl>
                                          <p:spTgt spid="35"/>
                                        </p:tgtEl>
                                      </p:cBhvr>
                                      <p:by x="105000" y="105000"/>
                                    </p:animScale>
                                  </p:childTnLst>
                                </p:cTn>
                              </p:par>
                              <p:par>
                                <p:cTn id="47" presetID="26" presetClass="emph" presetSubtype="0" repeatCount="3000" fill="hold" nodeType="withEffect">
                                  <p:stCondLst>
                                    <p:cond delay="0"/>
                                  </p:st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 presetClass="exit" presetSubtype="0" fill="hold"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500"/>
                                        <p:tgtEl>
                                          <p:spTgt spid="5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p:bldP spid="26" grpId="0"/>
      <p:bldP spid="27" grpId="0"/>
      <p:bldP spid="28" grpId="0"/>
      <p:bldP spid="32" grpId="0"/>
      <p:bldP spid="33" grpId="0"/>
      <p:bldP spid="34" grpId="0"/>
      <p:bldP spid="3" grpId="0" animBg="1"/>
      <p:bldP spid="3" grpId="1" animBg="1"/>
      <p:bldP spid="3" grpId="2" animBg="1"/>
      <p:bldP spid="37" grpId="0"/>
      <p:bldP spid="43" grpId="0"/>
      <p:bldP spid="44" grpId="0"/>
      <p:bldP spid="45" grpId="0"/>
      <p:bldP spid="46" grpId="0"/>
      <p:bldP spid="47" grpId="0"/>
      <p:bldP spid="48" grpId="0"/>
      <p:bldP spid="49" grpId="0"/>
      <p:bldP spid="50" grpId="0"/>
      <p:bldP spid="5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TotalTime>
  <Words>2044</Words>
  <Application>Microsoft Office PowerPoint</Application>
  <PresentationFormat>Widescreen</PresentationFormat>
  <Paragraphs>221</Paragraphs>
  <Slides>35</Slides>
  <Notes>33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Roboto Black</vt:lpstr>
      <vt:lpstr>Times New Roman</vt:lpstr>
      <vt:lpstr>Calibri Light</vt:lpstr>
      <vt:lpstr>Roboto</vt:lpstr>
      <vt:lpstr>Arial</vt:lpstr>
      <vt:lpstr>Calibri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Van Tien</cp:lastModifiedBy>
  <cp:revision>106</cp:revision>
  <dcterms:created xsi:type="dcterms:W3CDTF">2023-04-01T23:44:56Z</dcterms:created>
  <dcterms:modified xsi:type="dcterms:W3CDTF">2023-07-05T04:27:10Z</dcterms:modified>
</cp:coreProperties>
</file>