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37"/>
  </p:notesMasterIdLst>
  <p:sldIdLst>
    <p:sldId id="4218" r:id="rId4"/>
    <p:sldId id="4267" r:id="rId5"/>
    <p:sldId id="4263" r:id="rId6"/>
    <p:sldId id="4264" r:id="rId7"/>
    <p:sldId id="4265" r:id="rId8"/>
    <p:sldId id="4266" r:id="rId9"/>
    <p:sldId id="4220" r:id="rId10"/>
    <p:sldId id="4221" r:id="rId11"/>
    <p:sldId id="4225" r:id="rId12"/>
    <p:sldId id="4236" r:id="rId13"/>
    <p:sldId id="4268" r:id="rId14"/>
    <p:sldId id="4269" r:id="rId15"/>
    <p:sldId id="4244" r:id="rId16"/>
    <p:sldId id="4233" r:id="rId17"/>
    <p:sldId id="4234" r:id="rId18"/>
    <p:sldId id="4246" r:id="rId19"/>
    <p:sldId id="4247" r:id="rId20"/>
    <p:sldId id="4249" r:id="rId21"/>
    <p:sldId id="4248" r:id="rId22"/>
    <p:sldId id="4250" r:id="rId23"/>
    <p:sldId id="4251" r:id="rId24"/>
    <p:sldId id="4252" r:id="rId25"/>
    <p:sldId id="4253" r:id="rId26"/>
    <p:sldId id="4254" r:id="rId27"/>
    <p:sldId id="4255" r:id="rId28"/>
    <p:sldId id="4256" r:id="rId29"/>
    <p:sldId id="4257" r:id="rId30"/>
    <p:sldId id="4258" r:id="rId31"/>
    <p:sldId id="4271" r:id="rId32"/>
    <p:sldId id="4272" r:id="rId33"/>
    <p:sldId id="4273" r:id="rId34"/>
    <p:sldId id="4259" r:id="rId35"/>
    <p:sldId id="4260" r:id="rId36"/>
  </p:sldIdLst>
  <p:sldSz cx="12192000" cy="6858000"/>
  <p:notesSz cx="6858000" cy="9144000"/>
  <p:embeddedFontLst>
    <p:embeddedFont>
      <p:font typeface="Blackoak Std" panose="04050907060602020202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Pangolin" panose="020B0604020202020204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Black" panose="02000000000000000000" pitchFamily="2" charset="0"/>
      <p:bold r:id="rId50"/>
      <p:boldItalic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32A"/>
    <a:srgbClr val="F287B6"/>
    <a:srgbClr val="F5ADCC"/>
    <a:srgbClr val="5DEEE7"/>
    <a:srgbClr val="FCAF19"/>
    <a:srgbClr val="5AAEDF"/>
    <a:srgbClr val="E17070"/>
    <a:srgbClr val="FFFFFF"/>
    <a:srgbClr val="55CBF1"/>
    <a:srgbClr val="31B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81378" autoAdjust="0"/>
  </p:normalViewPr>
  <p:slideViewPr>
    <p:cSldViewPr snapToGrid="0">
      <p:cViewPr varScale="1">
        <p:scale>
          <a:sx n="56" d="100"/>
          <a:sy n="56" d="100"/>
        </p:scale>
        <p:origin x="9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phổ biến luật chơi và cho HS chơi mẫu. Bài này có 2 cách giải. GV bấm chuột cho que diêm cần di chuyển chuyển đến vị trí để có đáp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36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0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3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7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614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nội dung bài học trước.</a:t>
            </a: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cho HS thảo luận nhóm để đưa ra ý tưởng của nhóm, hỗ trợ nếu nhóm gặp khó khăn trong việc thể hiện ý tưởng. </a:t>
            </a:r>
            <a:endParaRPr lang="en-US" b="0" i="0">
              <a:solidFill>
                <a:srgbClr val="081C36"/>
              </a:solidFill>
              <a:effectLst/>
              <a:latin typeface="SegoeuiPc"/>
            </a:endParaRP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0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thảo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luận thống nhất ý tưởng làm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43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7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3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7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2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21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9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7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1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33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0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22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70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81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2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trả lời xem còn các số nào có hàng đơn vị là 8 (8, 28, 38, 58, 78, 88, 98)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5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đặt</a:t>
            </a:r>
            <a:r>
              <a:rPr lang="en-US" baseline="0"/>
              <a:t> vấn đề và giới thiệu bảng các số từ 1-100 : là bảng gồm các số từ 1-100, có 10 hàng, 10 cột. Chúng ta cùng làm bảng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54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bảng và gợi ý để HS trả lời. GV bấm vào các dấu hỏi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8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4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46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5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2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9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1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8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93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6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2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40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8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6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6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 flipV="1">
            <a:off x="0" y="345477"/>
            <a:ext cx="7366571" cy="6512523"/>
          </a:xfrm>
          <a:prstGeom prst="flowChartDocument">
            <a:avLst/>
          </a:prstGeom>
          <a:solidFill>
            <a:srgbClr val="5DEE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9458120" y="386574"/>
            <a:ext cx="147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5151" y="1770731"/>
            <a:ext cx="3425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67423" y="5693822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6" y="-6179"/>
            <a:ext cx="2373330" cy="1639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" y="1674688"/>
            <a:ext cx="7376845" cy="5183312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 rot="8736836">
            <a:off x="2663683" y="2320460"/>
            <a:ext cx="2306758" cy="2406302"/>
          </a:xfrm>
          <a:custGeom>
            <a:avLst/>
            <a:gdLst>
              <a:gd name="connsiteX0" fmla="*/ 2293630 w 2293630"/>
              <a:gd name="connsiteY0" fmla="*/ 1075685 h 2151370"/>
              <a:gd name="connsiteX1" fmla="*/ 1146815 w 2293630"/>
              <a:gd name="connsiteY1" fmla="*/ 2151370 h 2151370"/>
              <a:gd name="connsiteX2" fmla="*/ 0 w 2293630"/>
              <a:gd name="connsiteY2" fmla="*/ 1075685 h 2151370"/>
              <a:gd name="connsiteX3" fmla="*/ 1146815 w 2293630"/>
              <a:gd name="connsiteY3" fmla="*/ 0 h 2151370"/>
              <a:gd name="connsiteX4" fmla="*/ 1146815 w 2293630"/>
              <a:gd name="connsiteY4" fmla="*/ 1075685 h 2151370"/>
              <a:gd name="connsiteX5" fmla="*/ 2293630 w 2293630"/>
              <a:gd name="connsiteY5" fmla="*/ 1075685 h 2151370"/>
              <a:gd name="connsiteX0" fmla="*/ 2293630 w 2293630"/>
              <a:gd name="connsiteY0" fmla="*/ 1075685 h 2176411"/>
              <a:gd name="connsiteX1" fmla="*/ 1146815 w 2293630"/>
              <a:gd name="connsiteY1" fmla="*/ 2151370 h 2176411"/>
              <a:gd name="connsiteX2" fmla="*/ 0 w 2293630"/>
              <a:gd name="connsiteY2" fmla="*/ 1075685 h 2176411"/>
              <a:gd name="connsiteX3" fmla="*/ 1146815 w 2293630"/>
              <a:gd name="connsiteY3" fmla="*/ 0 h 2176411"/>
              <a:gd name="connsiteX4" fmla="*/ 1146815 w 2293630"/>
              <a:gd name="connsiteY4" fmla="*/ 1075685 h 2176411"/>
              <a:gd name="connsiteX5" fmla="*/ 2293630 w 2293630"/>
              <a:gd name="connsiteY5" fmla="*/ 1075685 h 2176411"/>
              <a:gd name="connsiteX0" fmla="*/ 2309974 w 2309974"/>
              <a:gd name="connsiteY0" fmla="*/ 1075685 h 2176411"/>
              <a:gd name="connsiteX1" fmla="*/ 1163159 w 2309974"/>
              <a:gd name="connsiteY1" fmla="*/ 2151370 h 2176411"/>
              <a:gd name="connsiteX2" fmla="*/ 16344 w 2309974"/>
              <a:gd name="connsiteY2" fmla="*/ 1075685 h 2176411"/>
              <a:gd name="connsiteX3" fmla="*/ 1163159 w 2309974"/>
              <a:gd name="connsiteY3" fmla="*/ 0 h 2176411"/>
              <a:gd name="connsiteX4" fmla="*/ 1163159 w 2309974"/>
              <a:gd name="connsiteY4" fmla="*/ 1075685 h 2176411"/>
              <a:gd name="connsiteX5" fmla="*/ 2309974 w 2309974"/>
              <a:gd name="connsiteY5" fmla="*/ 1075685 h 2176411"/>
              <a:gd name="connsiteX0" fmla="*/ 2297139 w 2297139"/>
              <a:gd name="connsiteY0" fmla="*/ 1075685 h 2176411"/>
              <a:gd name="connsiteX1" fmla="*/ 1150324 w 2297139"/>
              <a:gd name="connsiteY1" fmla="*/ 2151370 h 2176411"/>
              <a:gd name="connsiteX2" fmla="*/ 3509 w 2297139"/>
              <a:gd name="connsiteY2" fmla="*/ 1075685 h 2176411"/>
              <a:gd name="connsiteX3" fmla="*/ 1150324 w 2297139"/>
              <a:gd name="connsiteY3" fmla="*/ 0 h 2176411"/>
              <a:gd name="connsiteX4" fmla="*/ 1150324 w 2297139"/>
              <a:gd name="connsiteY4" fmla="*/ 1075685 h 2176411"/>
              <a:gd name="connsiteX5" fmla="*/ 2297139 w 2297139"/>
              <a:gd name="connsiteY5" fmla="*/ 1075685 h 2176411"/>
              <a:gd name="connsiteX0" fmla="*/ 2293631 w 2293631"/>
              <a:gd name="connsiteY0" fmla="*/ 1075685 h 2262274"/>
              <a:gd name="connsiteX1" fmla="*/ 1148593 w 2293631"/>
              <a:gd name="connsiteY1" fmla="*/ 2239734 h 2262274"/>
              <a:gd name="connsiteX2" fmla="*/ 1 w 2293631"/>
              <a:gd name="connsiteY2" fmla="*/ 1075685 h 2262274"/>
              <a:gd name="connsiteX3" fmla="*/ 1146816 w 2293631"/>
              <a:gd name="connsiteY3" fmla="*/ 0 h 2262274"/>
              <a:gd name="connsiteX4" fmla="*/ 1146816 w 2293631"/>
              <a:gd name="connsiteY4" fmla="*/ 1075685 h 2262274"/>
              <a:gd name="connsiteX5" fmla="*/ 2293631 w 2293631"/>
              <a:gd name="connsiteY5" fmla="*/ 1075685 h 2262274"/>
              <a:gd name="connsiteX0" fmla="*/ 2293935 w 2293935"/>
              <a:gd name="connsiteY0" fmla="*/ 1075685 h 2406302"/>
              <a:gd name="connsiteX1" fmla="*/ 1073014 w 2293935"/>
              <a:gd name="connsiteY1" fmla="*/ 2386998 h 2406302"/>
              <a:gd name="connsiteX2" fmla="*/ 305 w 2293935"/>
              <a:gd name="connsiteY2" fmla="*/ 1075685 h 2406302"/>
              <a:gd name="connsiteX3" fmla="*/ 1147120 w 2293935"/>
              <a:gd name="connsiteY3" fmla="*/ 0 h 2406302"/>
              <a:gd name="connsiteX4" fmla="*/ 1147120 w 2293935"/>
              <a:gd name="connsiteY4" fmla="*/ 1075685 h 2406302"/>
              <a:gd name="connsiteX5" fmla="*/ 2293935 w 2293935"/>
              <a:gd name="connsiteY5" fmla="*/ 1075685 h 2406302"/>
              <a:gd name="connsiteX0" fmla="*/ 2333931 w 2333931"/>
              <a:gd name="connsiteY0" fmla="*/ 1075685 h 2406302"/>
              <a:gd name="connsiteX1" fmla="*/ 1113010 w 2333931"/>
              <a:gd name="connsiteY1" fmla="*/ 2386998 h 2406302"/>
              <a:gd name="connsiteX2" fmla="*/ 40301 w 2333931"/>
              <a:gd name="connsiteY2" fmla="*/ 1075685 h 2406302"/>
              <a:gd name="connsiteX3" fmla="*/ 1187116 w 2333931"/>
              <a:gd name="connsiteY3" fmla="*/ 0 h 2406302"/>
              <a:gd name="connsiteX4" fmla="*/ 1187116 w 2333931"/>
              <a:gd name="connsiteY4" fmla="*/ 1075685 h 2406302"/>
              <a:gd name="connsiteX5" fmla="*/ 2333931 w 2333931"/>
              <a:gd name="connsiteY5" fmla="*/ 1075685 h 2406302"/>
              <a:gd name="connsiteX0" fmla="*/ 2306758 w 2306758"/>
              <a:gd name="connsiteY0" fmla="*/ 1075685 h 2406302"/>
              <a:gd name="connsiteX1" fmla="*/ 1085837 w 2306758"/>
              <a:gd name="connsiteY1" fmla="*/ 2386998 h 2406302"/>
              <a:gd name="connsiteX2" fmla="*/ 13128 w 2306758"/>
              <a:gd name="connsiteY2" fmla="*/ 1075685 h 2406302"/>
              <a:gd name="connsiteX3" fmla="*/ 1159943 w 2306758"/>
              <a:gd name="connsiteY3" fmla="*/ 0 h 2406302"/>
              <a:gd name="connsiteX4" fmla="*/ 1159943 w 2306758"/>
              <a:gd name="connsiteY4" fmla="*/ 1075685 h 2406302"/>
              <a:gd name="connsiteX5" fmla="*/ 2306758 w 2306758"/>
              <a:gd name="connsiteY5" fmla="*/ 1075685 h 240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758" h="2406302">
                <a:moveTo>
                  <a:pt x="2306758" y="1075685"/>
                </a:moveTo>
                <a:cubicBezTo>
                  <a:pt x="2306758" y="1669769"/>
                  <a:pt x="1808445" y="2547669"/>
                  <a:pt x="1085837" y="2386998"/>
                </a:cubicBezTo>
                <a:cubicBezTo>
                  <a:pt x="363229" y="2226327"/>
                  <a:pt x="125283" y="1546275"/>
                  <a:pt x="13128" y="1075685"/>
                </a:cubicBezTo>
                <a:cubicBezTo>
                  <a:pt x="-99027" y="605095"/>
                  <a:pt x="526575" y="0"/>
                  <a:pt x="1159943" y="0"/>
                </a:cubicBezTo>
                <a:lnTo>
                  <a:pt x="1159943" y="1075685"/>
                </a:lnTo>
                <a:lnTo>
                  <a:pt x="2306758" y="107568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61" t="6259" r="5068" b="4879"/>
          <a:stretch/>
        </p:blipFill>
        <p:spPr>
          <a:xfrm>
            <a:off x="2167848" y="3436706"/>
            <a:ext cx="3431568" cy="34623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393" y="2507948"/>
            <a:ext cx="1734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111" y="1420360"/>
            <a:ext cx="7786688" cy="505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1114" y="148315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1141" y="198836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0026" y="245002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142" y="3948966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141" y="491779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1141" y="445613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9766" y="3959713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7997" y="2999414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50953" y="301213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65470" y="1988359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8556" y="198062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227" y="3494315"/>
            <a:ext cx="549728" cy="46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08620" y="394896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08620" y="4953307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3368" y="5957649"/>
            <a:ext cx="80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1997" y="443351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8294" y="541497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2523" y="593963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04129" y="248481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35931" y="396521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2523" y="1475166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38941" y="594966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7371" y="544246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7788" y="2987433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29757" y="447442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46028" y="196709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1393" y="397577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071393" y="495318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041457" y="5963189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67113" y="3459406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01468" y="197772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17997" y="299941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50981" y="397577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1141" y="4456130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92925" y="1975081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09978" y="4953149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37068" y="849699"/>
            <a:ext cx="60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ìm các số còn thiếu trong bảng dưới đây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56211" y="226947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0" y="1594934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64327" y="1978757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hàng?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4327" y="353697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hàng có hàng chục bằng nhau, hàng đơn vị tăng dần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80" y="1641345"/>
            <a:ext cx="5912508" cy="442635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398532" y="4959026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cuối cùng trong một hàng là các số tròn chục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3926039" y="3816309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0182 0.66018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3" grpId="0"/>
      <p:bldP spid="55" grpId="0" animBg="1"/>
      <p:bldP spid="5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36" y="1641345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50876" y="2349871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cột?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081" y="393742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cột có hàng chục tăng dần, hàng đơn vị bằng nhau</a:t>
            </a:r>
          </a:p>
        </p:txBody>
      </p:sp>
      <p:sp>
        <p:nvSpPr>
          <p:cNvPr id="5" name="Rectangle 4"/>
          <p:cNvSpPr/>
          <p:nvPr/>
        </p:nvSpPr>
        <p:spPr>
          <a:xfrm rot="16200000" flipH="1">
            <a:off x="3157944" y="3885939"/>
            <a:ext cx="5062146" cy="572962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5081" y="5235472"/>
            <a:ext cx="357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 cuối cùng là các số tròn chục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9050935" y="3862721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3.33333E-6 L 0.48593 0.00093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" grpId="3" animBg="1"/>
      <p:bldP spid="8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191802" y="1592495"/>
            <a:ext cx="9674608" cy="4993240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1364166" y="1936907"/>
            <a:ext cx="90770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Roboto" panose="02000000000000000000" pitchFamily="2" charset="0"/>
                <a:ea typeface="Roboto" panose="02000000000000000000" pitchFamily="2" charset="0"/>
              </a:rPr>
              <a:t>1. Bảng số từ 1 đến 100 có ………….. hàng, mỗi hàng có ……… số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400" b="1">
                <a:latin typeface="Roboto" panose="02000000000000000000" pitchFamily="2" charset="0"/>
                <a:ea typeface="Roboto" panose="02000000000000000000" pitchFamily="2" charset="0"/>
              </a:rPr>
              <a:t>2. Bảng số từ 1 đến 100 có ………….. cột, mỗi cột có ……… số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400" b="1">
                <a:latin typeface="Roboto" panose="02000000000000000000" pitchFamily="2" charset="0"/>
                <a:ea typeface="Roboto" panose="02000000000000000000" pitchFamily="2" charset="0"/>
              </a:rPr>
              <a:t>3. Phát biểu nào sau đây đúng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Trong bảng số từ 1 đến 100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vi-VN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. số lớn nhất là 99</a:t>
            </a:r>
          </a:p>
          <a:p>
            <a:pPr lvl="1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. số bé nhất là số 1</a:t>
            </a:r>
          </a:p>
          <a:p>
            <a:pPr lvl="1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. số bé nhất có 2 chữ số là số 11</a:t>
            </a:r>
          </a:p>
          <a:p>
            <a:r>
              <a:rPr lang="vi-VN" sz="2400" b="1"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Điền cụm từ (lớn hơn/ nhỏ hơn) thích hợp vào chỗ chấm: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Trong bảng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số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 từ 1 đến 100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a. Số ở cột bên phải ………………………… số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cột bên trái. 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b. Số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hàng trên …………………………..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số ở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hàng dưới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4151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5695" y="1888362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80753" y="5183057"/>
            <a:ext cx="16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lớn hơn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48234" y="1888362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5695" y="2263292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22996" y="2261849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5559" y="5543572"/>
            <a:ext cx="16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 hơn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1776208" y="3811026"/>
            <a:ext cx="418791" cy="40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/>
      <p:bldP spid="18" grpId="0"/>
      <p:bldP spid="19" grpId="0"/>
      <p:bldP spid="20" grpId="0"/>
      <p:bldP spid="21" grpId="0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172059" y="471367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74342" y="1685306"/>
            <a:ext cx="8991600" cy="4571656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22652" y="1936386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8" y="3881107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6E29D1B-DCBE-607C-E66F-F47297A4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94" y="3511136"/>
            <a:ext cx="1981471" cy="1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226073" y="3987950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980364" y="2425662"/>
            <a:ext cx="8231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kéo, keo dán, 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 ch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948683" y="5640622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148" y="3780972"/>
            <a:ext cx="1149863" cy="159509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96" y="3046074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8765">
            <a:off x="7117288" y="5209590"/>
            <a:ext cx="2019637" cy="12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1850065" y="1786270"/>
            <a:ext cx="7432158" cy="2232837"/>
          </a:xfrm>
          <a:prstGeom prst="parallelogram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38" y="3204371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1" y="4282455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84299" y="1358314"/>
            <a:ext cx="191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74" y="2287672"/>
            <a:ext cx="540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72876" y="4537045"/>
            <a:ext cx="1058090" cy="1011423"/>
            <a:chOff x="3331633" y="4437296"/>
            <a:chExt cx="1058090" cy="1011423"/>
          </a:xfrm>
        </p:grpSpPr>
        <p:sp>
          <p:nvSpPr>
            <p:cNvPr id="21" name="Oval 20"/>
            <p:cNvSpPr/>
            <p:nvPr/>
          </p:nvSpPr>
          <p:spPr>
            <a:xfrm>
              <a:off x="3331633" y="4437296"/>
              <a:ext cx="1011423" cy="101142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331633" y="4712176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2182" r="5243" b="15935"/>
          <a:stretch/>
        </p:blipFill>
        <p:spPr>
          <a:xfrm rot="5400000">
            <a:off x="7068514" y="570113"/>
            <a:ext cx="3902148" cy="341095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3"/>
            <a:ext cx="2636687" cy="18213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30232" y="4390775"/>
            <a:ext cx="3742777" cy="231538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613507" y="3480777"/>
              <a:ext cx="109798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1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356764" y="138238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099" y="1229257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VÀ CHIA SẺ Ý TƯỞNG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439556">
            <a:off x="6113193" y="1984545"/>
            <a:ext cx="4735933" cy="4559745"/>
            <a:chOff x="5240235" y="2142721"/>
            <a:chExt cx="4978298" cy="47152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1FBA0-26F2-99E9-D898-8AC72C2CB8AF}"/>
                </a:ext>
              </a:extLst>
            </p:cNvPr>
            <p:cNvSpPr/>
            <p:nvPr/>
          </p:nvSpPr>
          <p:spPr>
            <a:xfrm>
              <a:off x="5550721" y="2142721"/>
              <a:ext cx="4343400" cy="47152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466C07-E047-6D0F-8D69-D7D1CFA30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16" y="4215937"/>
              <a:ext cx="3983010" cy="264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6AA24F-404C-D30E-ECC9-BF9B9CDB6192}"/>
                </a:ext>
              </a:extLst>
            </p:cNvPr>
            <p:cNvSpPr/>
            <p:nvPr/>
          </p:nvSpPr>
          <p:spPr>
            <a:xfrm>
              <a:off x="6488933" y="2302692"/>
              <a:ext cx="2331217" cy="1447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CAFB0-4722-1C1A-128D-D8B8FE676CBC}"/>
                </a:ext>
              </a:extLst>
            </p:cNvPr>
            <p:cNvSpPr txBox="1"/>
            <p:nvPr/>
          </p:nvSpPr>
          <p:spPr>
            <a:xfrm>
              <a:off x="6941371" y="2472594"/>
              <a:ext cx="1562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D0835B5-024D-FC5A-56E9-B32DA4E96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235" y="2886306"/>
              <a:ext cx="1656143" cy="124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E6A63552-6CEA-2F20-39B9-A0745A55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1887" y="3019884"/>
              <a:ext cx="1686646" cy="110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21405083">
            <a:off x="331528" y="2300207"/>
            <a:ext cx="4928685" cy="409353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13508" y="3683207"/>
              <a:ext cx="1097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3197" y="1180993"/>
            <a:ext cx="9949603" cy="15904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614" y="1371852"/>
            <a:ext cx="213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100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1037910" y="1556517"/>
            <a:ext cx="179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026" y="1372104"/>
            <a:ext cx="248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đẹp mắt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7886" y="1387790"/>
            <a:ext cx="247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xoá được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36912" r="9262" b="22772"/>
          <a:stretch/>
        </p:blipFill>
        <p:spPr>
          <a:xfrm rot="5400000">
            <a:off x="5130333" y="3629922"/>
            <a:ext cx="3895743" cy="2560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B721B-AFB2-7378-21C7-A880C5457474}"/>
              </a:ext>
            </a:extLst>
          </p:cNvPr>
          <p:cNvSpPr/>
          <p:nvPr/>
        </p:nvSpPr>
        <p:spPr>
          <a:xfrm rot="21280920">
            <a:off x="1463767" y="3187988"/>
            <a:ext cx="3516872" cy="3528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7BEBB71C-4E05-731D-1D59-BE4EE904D791}"/>
              </a:ext>
            </a:extLst>
          </p:cNvPr>
          <p:cNvSpPr/>
          <p:nvPr/>
        </p:nvSpPr>
        <p:spPr>
          <a:xfrm rot="21280920">
            <a:off x="2180115" y="3537001"/>
            <a:ext cx="1430847" cy="542812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CE9DD-F1C9-4EEB-37D8-BEC91C2A5F4A}"/>
              </a:ext>
            </a:extLst>
          </p:cNvPr>
          <p:cNvSpPr txBox="1"/>
          <p:nvPr/>
        </p:nvSpPr>
        <p:spPr>
          <a:xfrm rot="21280920">
            <a:off x="2478942" y="3621590"/>
            <a:ext cx="1206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oak Std" panose="04050907060602020202" pitchFamily="82" charset="0"/>
              </a:rPr>
              <a:t>100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350">
            <a:off x="2491934" y="4099675"/>
            <a:ext cx="2478726" cy="249741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670B005-23DD-B943-82C0-332F2AD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526">
            <a:off x="3881397" y="3056491"/>
            <a:ext cx="900760" cy="9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62231" y="3969221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70640" y="4505316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53822" y="5020405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90E74-EF60-055A-8CF4-312324DC638E}"/>
              </a:ext>
            </a:extLst>
          </p:cNvPr>
          <p:cNvSpPr txBox="1"/>
          <p:nvPr/>
        </p:nvSpPr>
        <p:spPr>
          <a:xfrm>
            <a:off x="2315667" y="43731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</p:spTree>
    <p:extLst>
      <p:ext uri="{BB962C8B-B14F-4D97-AF65-F5344CB8AC3E}">
        <p14:creationId xmlns:p14="http://schemas.microsoft.com/office/powerpoint/2010/main" val="25677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4" grpId="0" animBg="1"/>
      <p:bldP spid="15" grpId="0" animBg="1"/>
      <p:bldP spid="1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70953" y="137048"/>
            <a:ext cx="699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Ý TƯỞNG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0481" y="2493327"/>
            <a:ext cx="6166541" cy="3828571"/>
            <a:chOff x="5270481" y="2493327"/>
            <a:chExt cx="6166541" cy="3828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4641" y="2493327"/>
              <a:ext cx="6152381" cy="3828571"/>
            </a:xfrm>
            <a:prstGeom prst="rect">
              <a:avLst/>
            </a:prstGeom>
          </p:spPr>
        </p:pic>
        <p:sp>
          <p:nvSpPr>
            <p:cNvPr id="13" name="Wave 12"/>
            <p:cNvSpPr/>
            <p:nvPr/>
          </p:nvSpPr>
          <p:spPr>
            <a:xfrm flipV="1">
              <a:off x="5731893" y="4737962"/>
              <a:ext cx="2594403" cy="1583936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61398" y="5133902"/>
              <a:ext cx="17100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481" y="2493327"/>
              <a:ext cx="3575568" cy="279780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1280920">
            <a:off x="849249" y="1249251"/>
            <a:ext cx="4211782" cy="4715279"/>
            <a:chOff x="1280507" y="2107438"/>
            <a:chExt cx="4211782" cy="47152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0635" y="1265743"/>
            <a:ext cx="3033875" cy="5602977"/>
          </a:xfrm>
          <a:prstGeom prst="rect">
            <a:avLst/>
          </a:prstGeom>
          <a:solidFill>
            <a:srgbClr val="1A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5457" y="1396859"/>
            <a:ext cx="559409" cy="111011"/>
            <a:chOff x="924334" y="3921271"/>
            <a:chExt cx="559409" cy="11101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366427" y="1725851"/>
            <a:ext cx="559409" cy="111011"/>
            <a:chOff x="924334" y="3921271"/>
            <a:chExt cx="559409" cy="111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24949" y="2073525"/>
            <a:ext cx="559409" cy="111011"/>
            <a:chOff x="924334" y="3921271"/>
            <a:chExt cx="559409" cy="11101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24949" y="2727431"/>
            <a:ext cx="559409" cy="111011"/>
            <a:chOff x="924334" y="3921271"/>
            <a:chExt cx="559409" cy="11101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6750" y="3096118"/>
            <a:ext cx="559409" cy="111011"/>
            <a:chOff x="924334" y="3688152"/>
            <a:chExt cx="559409" cy="11101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35170" y="3743658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924334" y="3688152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rot="5400000">
            <a:off x="1349899" y="6207490"/>
            <a:ext cx="559409" cy="111011"/>
            <a:chOff x="924334" y="3921271"/>
            <a:chExt cx="559409" cy="11101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965470" y="5556246"/>
            <a:ext cx="559409" cy="111011"/>
            <a:chOff x="924334" y="3921271"/>
            <a:chExt cx="559409" cy="11101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 rot="5400000">
            <a:off x="664333" y="3061392"/>
            <a:ext cx="559409" cy="111011"/>
            <a:chOff x="656490" y="3921271"/>
            <a:chExt cx="559409" cy="11101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67326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656490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1959263" y="2414981"/>
            <a:ext cx="559409" cy="111011"/>
            <a:chOff x="924334" y="3921271"/>
            <a:chExt cx="559409" cy="11101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55457" y="3284029"/>
            <a:ext cx="559409" cy="111011"/>
            <a:chOff x="924334" y="3921271"/>
            <a:chExt cx="559409" cy="11101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5400000">
            <a:off x="1366427" y="3613021"/>
            <a:ext cx="559409" cy="111011"/>
            <a:chOff x="924334" y="3921271"/>
            <a:chExt cx="559409" cy="111011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24949" y="3960695"/>
            <a:ext cx="559409" cy="111011"/>
            <a:chOff x="924334" y="3921271"/>
            <a:chExt cx="559409" cy="111011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24949" y="4614601"/>
            <a:ext cx="559409" cy="111011"/>
            <a:chOff x="924334" y="3921271"/>
            <a:chExt cx="559409" cy="11101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 rot="5400000">
            <a:off x="1959263" y="4302151"/>
            <a:ext cx="559409" cy="111011"/>
            <a:chOff x="924334" y="3921271"/>
            <a:chExt cx="559409" cy="111011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641516" y="5212128"/>
            <a:ext cx="559409" cy="111011"/>
            <a:chOff x="924334" y="3921271"/>
            <a:chExt cx="559409" cy="11101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 rot="5400000">
            <a:off x="1352486" y="5541120"/>
            <a:ext cx="559409" cy="111011"/>
            <a:chOff x="924334" y="3921271"/>
            <a:chExt cx="559409" cy="11101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647952" y="5888794"/>
            <a:ext cx="559409" cy="111011"/>
            <a:chOff x="924334" y="3921271"/>
            <a:chExt cx="559409" cy="111011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29480" y="6542700"/>
            <a:ext cx="559409" cy="111011"/>
            <a:chOff x="924334" y="3921271"/>
            <a:chExt cx="559409" cy="111011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1945322" y="6230250"/>
            <a:ext cx="559409" cy="111011"/>
            <a:chOff x="924334" y="3921271"/>
            <a:chExt cx="559409" cy="111011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>
            <a:off x="1074107" y="491042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056225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211047" y="1386139"/>
            <a:ext cx="559409" cy="111011"/>
            <a:chOff x="924334" y="3921271"/>
            <a:chExt cx="559409" cy="11101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5400000">
            <a:off x="5931342" y="1705599"/>
            <a:ext cx="559409" cy="111011"/>
            <a:chOff x="924334" y="3921271"/>
            <a:chExt cx="559409" cy="11101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0539" y="2062805"/>
            <a:ext cx="559409" cy="111011"/>
            <a:chOff x="924334" y="3921271"/>
            <a:chExt cx="559409" cy="111011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180539" y="2716711"/>
            <a:ext cx="559409" cy="111011"/>
            <a:chOff x="924334" y="3921271"/>
            <a:chExt cx="559409" cy="111011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92340" y="3059905"/>
            <a:ext cx="559409" cy="111011"/>
            <a:chOff x="924334" y="3662659"/>
            <a:chExt cx="559409" cy="111011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1035170" y="3718165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924334" y="3662659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5400000">
            <a:off x="5905489" y="6196770"/>
            <a:ext cx="559409" cy="111011"/>
            <a:chOff x="924334" y="3921271"/>
            <a:chExt cx="559409" cy="111011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5400000">
            <a:off x="6521060" y="5545526"/>
            <a:ext cx="559409" cy="111011"/>
            <a:chOff x="924334" y="3921271"/>
            <a:chExt cx="559409" cy="111011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 rot="5400000">
            <a:off x="5219927" y="3059911"/>
            <a:ext cx="559408" cy="111011"/>
            <a:chOff x="665726" y="3921271"/>
            <a:chExt cx="559408" cy="111011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76561" y="3976779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5726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 rot="5400000">
            <a:off x="6514853" y="2404261"/>
            <a:ext cx="559409" cy="111011"/>
            <a:chOff x="924334" y="3921271"/>
            <a:chExt cx="559409" cy="111011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11047" y="3273309"/>
            <a:ext cx="559409" cy="111011"/>
            <a:chOff x="924334" y="3921271"/>
            <a:chExt cx="559409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rot="5400000">
            <a:off x="5922017" y="3602301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180539" y="3949975"/>
            <a:ext cx="559409" cy="111011"/>
            <a:chOff x="924334" y="3921271"/>
            <a:chExt cx="559409" cy="111011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180539" y="4603881"/>
            <a:ext cx="559409" cy="111011"/>
            <a:chOff x="924334" y="3921271"/>
            <a:chExt cx="559409" cy="111011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 rot="5400000">
            <a:off x="6514853" y="4291431"/>
            <a:ext cx="559409" cy="111011"/>
            <a:chOff x="924334" y="3921271"/>
            <a:chExt cx="559409" cy="111011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97106" y="5201408"/>
            <a:ext cx="559409" cy="111011"/>
            <a:chOff x="924334" y="3921271"/>
            <a:chExt cx="559409" cy="111011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 rot="5400000">
            <a:off x="5908076" y="5530400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3542" y="5878074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185070" y="6531980"/>
            <a:ext cx="559409" cy="111011"/>
            <a:chOff x="924334" y="3921271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6500912" y="6219530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5629697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453283" y="126574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9635099" y="1380236"/>
            <a:ext cx="559409" cy="111011"/>
            <a:chOff x="924334" y="3921271"/>
            <a:chExt cx="559409" cy="111011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5400000">
            <a:off x="9346069" y="1709228"/>
            <a:ext cx="559409" cy="111011"/>
            <a:chOff x="924334" y="3921271"/>
            <a:chExt cx="559409" cy="111011"/>
          </a:xfrm>
        </p:grpSpPr>
        <p:cxnSp>
          <p:nvCxnSpPr>
            <p:cNvPr id="166" name="Straight Connector 1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604591" y="2056902"/>
            <a:ext cx="559409" cy="111011"/>
            <a:chOff x="924334" y="3921271"/>
            <a:chExt cx="559409" cy="111011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9604591" y="2710808"/>
            <a:ext cx="559409" cy="111011"/>
            <a:chOff x="924334" y="3921271"/>
            <a:chExt cx="559409" cy="111011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616392" y="3072478"/>
            <a:ext cx="559409" cy="111011"/>
            <a:chOff x="924334" y="3681135"/>
            <a:chExt cx="559409" cy="111011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1035170" y="3736641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924334" y="3681135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rot="5400000">
            <a:off x="9329541" y="6190867"/>
            <a:ext cx="559409" cy="111011"/>
            <a:chOff x="924334" y="3921271"/>
            <a:chExt cx="559409" cy="111011"/>
          </a:xfrm>
        </p:grpSpPr>
        <p:cxnSp>
          <p:nvCxnSpPr>
            <p:cNvPr id="178" name="Straight Connector 1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 rot="5400000">
            <a:off x="9945112" y="5539623"/>
            <a:ext cx="559409" cy="111011"/>
            <a:chOff x="924334" y="3921271"/>
            <a:chExt cx="559409" cy="111011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 rot="5400000">
            <a:off x="8643976" y="3072478"/>
            <a:ext cx="559409" cy="111011"/>
            <a:chOff x="684198" y="3921271"/>
            <a:chExt cx="559409" cy="111011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795034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684198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 rot="5400000">
            <a:off x="9938905" y="2398358"/>
            <a:ext cx="559409" cy="111011"/>
            <a:chOff x="924334" y="3921271"/>
            <a:chExt cx="559409" cy="111011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635099" y="3267406"/>
            <a:ext cx="559409" cy="111011"/>
            <a:chOff x="924334" y="3921271"/>
            <a:chExt cx="559409" cy="111011"/>
          </a:xfrm>
        </p:grpSpPr>
        <p:cxnSp>
          <p:nvCxnSpPr>
            <p:cNvPr id="190" name="Straight Connector 1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 rot="5400000">
            <a:off x="9319629" y="3594359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9604591" y="3944072"/>
            <a:ext cx="559409" cy="111011"/>
            <a:chOff x="924334" y="3921271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9604591" y="459797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 rot="5400000">
            <a:off x="9938905" y="428552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9621158" y="5195505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 rot="5400000">
            <a:off x="9332128" y="5524497"/>
            <a:ext cx="559409" cy="111011"/>
            <a:chOff x="924334" y="3921271"/>
            <a:chExt cx="559409" cy="111011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9627594" y="5872171"/>
            <a:ext cx="559409" cy="111011"/>
            <a:chOff x="924334" y="3921271"/>
            <a:chExt cx="559409" cy="111011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9609122" y="6526077"/>
            <a:ext cx="559409" cy="111011"/>
            <a:chOff x="924334" y="3921271"/>
            <a:chExt cx="559409" cy="111011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 rot="5400000">
            <a:off x="9924964" y="6213627"/>
            <a:ext cx="559409" cy="111011"/>
            <a:chOff x="924334" y="3921271"/>
            <a:chExt cx="559409" cy="111011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9" name="Straight Connector 218"/>
          <p:cNvCxnSpPr/>
          <p:nvPr/>
        </p:nvCxnSpPr>
        <p:spPr>
          <a:xfrm>
            <a:off x="9053749" y="4893804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4792 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5417 -0.0037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61" grpId="0" animBg="1"/>
      <p:bldP spid="26" grpId="0" animBg="1"/>
      <p:bldP spid="220" grpId="0"/>
      <p:bldP spid="2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17983" y="14579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0807" y="885572"/>
            <a:ext cx="8399721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1. Để làm bảng các số từ 1 đến 100 em cần: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a. Vật liệu sử dụng:………………………………………………………………………………………………….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b. Em tạo bảng số như thế nào? 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c. Em trang trí bảng số bằng cách nào? ……………………………………………………………..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d. Em sử dụng cách gì để trang trí? (xé dán, vẽ hay tô màu)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2. Em hãy mô tả các bước làm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3. Em hãy kể tên công dụng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4664" y="1166840"/>
            <a:ext cx="63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màu, giấy ô li, bút dạ, bút màu, keo dán,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0807" y="4318136"/>
            <a:ext cx="7570617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bảng số từ 1 đến 100, trang trí bảng, cho bảng vào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1723" y="3262487"/>
            <a:ext cx="552409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hoa, cây, con vật, tô màu để trang trí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8609" y="1526761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Kẻ bảng 10 hàng, 10 cột trên giấy ô li, 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807" y="5383312"/>
            <a:ext cx="55612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nhanh các số có cùng hàng chục, hàng đơn vị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5600" y="2588198"/>
            <a:ext cx="552409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hoặc cắt dán thành một bức tranh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0807" y="5739947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các số tròn chục, các số có chữ số giống nhau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0807" y="6076034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số, tìm số liền trước, số liền sau, </a:t>
            </a:r>
            <a:r>
              <a:rPr lang="en-US" altLang="zh-CN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lang="en-US" altLang="zh-CN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0ED42-8076-B608-519E-9C2FBFCC4D7E}"/>
              </a:ext>
            </a:extLst>
          </p:cNvPr>
          <p:cNvSpPr txBox="1"/>
          <p:nvPr/>
        </p:nvSpPr>
        <p:spPr>
          <a:xfrm>
            <a:off x="1675661" y="1862515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các số từ 1 đến 100 vào các ô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57856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bút màu, thước kẻ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46575" y="5519003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90" y="3087945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92" y="2313576"/>
            <a:ext cx="1527400" cy="2118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74" y="4330766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7896">
            <a:off x="7858452" y="3125588"/>
            <a:ext cx="2870950" cy="17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41719" y="1524501"/>
            <a:ext cx="100477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các số từ 1 đến 100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1969" y="2838893"/>
            <a:ext cx="6562760" cy="3604437"/>
            <a:chOff x="645077" y="2503356"/>
            <a:chExt cx="6257925" cy="32480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77" y="2503356"/>
              <a:ext cx="6257925" cy="32480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252" y="2619910"/>
              <a:ext cx="3174026" cy="300005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098263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374170" y="1595598"/>
            <a:ext cx="4295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bảng có 10 hàng và 10 cột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D1F54-309B-99AD-2C03-4ACA1C3E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73" y="2611755"/>
            <a:ext cx="3803159" cy="4246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19664" y="1648758"/>
            <a:ext cx="4155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51F5D-11A9-913B-8448-9B6C52B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17" y="2477387"/>
            <a:ext cx="3627165" cy="4076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92878" y="30020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2" name="Oval 6"/>
          <p:cNvSpPr/>
          <p:nvPr/>
        </p:nvSpPr>
        <p:spPr>
          <a:xfrm>
            <a:off x="2868538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452251" y="1728513"/>
            <a:ext cx="16290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894D0-F301-4DAE-7C9C-DAF42FAC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74" y="2444745"/>
            <a:ext cx="3752585" cy="41769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7627" y="42779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098264" y="1545481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678653" y="1496864"/>
            <a:ext cx="40132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 bảng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vào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03065" y="2670902"/>
            <a:ext cx="4385872" cy="3680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193642" y="1129166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19225" y="2065104"/>
            <a:ext cx="3424820" cy="4674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3118" y="2843100"/>
            <a:ext cx="3110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D123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đến 100.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đẹp mắt.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xoá được. 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3795" y="3740646"/>
            <a:ext cx="215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9108" y="2081370"/>
            <a:ext cx="4077221" cy="4607924"/>
            <a:chOff x="1280507" y="2107438"/>
            <a:chExt cx="4211782" cy="47152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5857" y="1130009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709505" y="2896914"/>
            <a:ext cx="448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số lớn nhất có hai chữ số. Đố bạn tôi là số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mấy?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4955673" y="5870071"/>
            <a:ext cx="531629" cy="5723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7496315" y="4708201"/>
            <a:ext cx="914039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>
            <a:off x="5603359" y="5062144"/>
            <a:ext cx="1892956" cy="828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0551" y="1111344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322495" y="2615196"/>
            <a:ext cx="537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chục là 4.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22158" y="3815678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40, 41, 42, 43, 44, 45, 46, 47, 48, 49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 flipV="1">
            <a:off x="5406474" y="4221126"/>
            <a:ext cx="1515684" cy="256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BF3797-2846-76FB-26A5-865B2EF1A20C}"/>
              </a:ext>
            </a:extLst>
          </p:cNvPr>
          <p:cNvSpPr/>
          <p:nvPr/>
        </p:nvSpPr>
        <p:spPr>
          <a:xfrm>
            <a:off x="1678581" y="3404040"/>
            <a:ext cx="4171390" cy="945222"/>
          </a:xfrm>
          <a:custGeom>
            <a:avLst/>
            <a:gdLst>
              <a:gd name="connsiteX0" fmla="*/ 3801438 w 4171390"/>
              <a:gd name="connsiteY0" fmla="*/ 92467 h 945222"/>
              <a:gd name="connsiteX1" fmla="*/ 3750067 w 4171390"/>
              <a:gd name="connsiteY1" fmla="*/ 102741 h 945222"/>
              <a:gd name="connsiteX2" fmla="*/ 3729519 w 4171390"/>
              <a:gd name="connsiteY2" fmla="*/ 123290 h 945222"/>
              <a:gd name="connsiteX3" fmla="*/ 3667874 w 4171390"/>
              <a:gd name="connsiteY3" fmla="*/ 215757 h 945222"/>
              <a:gd name="connsiteX4" fmla="*/ 3637051 w 4171390"/>
              <a:gd name="connsiteY4" fmla="*/ 369869 h 945222"/>
              <a:gd name="connsiteX5" fmla="*/ 3544584 w 4171390"/>
              <a:gd name="connsiteY5" fmla="*/ 482885 h 945222"/>
              <a:gd name="connsiteX6" fmla="*/ 3493213 w 4171390"/>
              <a:gd name="connsiteY6" fmla="*/ 493159 h 945222"/>
              <a:gd name="connsiteX7" fmla="*/ 3256908 w 4171390"/>
              <a:gd name="connsiteY7" fmla="*/ 534256 h 945222"/>
              <a:gd name="connsiteX8" fmla="*/ 2661007 w 4171390"/>
              <a:gd name="connsiteY8" fmla="*/ 523982 h 945222"/>
              <a:gd name="connsiteX9" fmla="*/ 2424701 w 4171390"/>
              <a:gd name="connsiteY9" fmla="*/ 503433 h 945222"/>
              <a:gd name="connsiteX10" fmla="*/ 1684962 w 4171390"/>
              <a:gd name="connsiteY10" fmla="*/ 472611 h 945222"/>
              <a:gd name="connsiteX11" fmla="*/ 1571946 w 4171390"/>
              <a:gd name="connsiteY11" fmla="*/ 452063 h 945222"/>
              <a:gd name="connsiteX12" fmla="*/ 472611 w 4171390"/>
              <a:gd name="connsiteY12" fmla="*/ 472611 h 945222"/>
              <a:gd name="connsiteX13" fmla="*/ 380144 w 4171390"/>
              <a:gd name="connsiteY13" fmla="*/ 482885 h 945222"/>
              <a:gd name="connsiteX14" fmla="*/ 236305 w 4171390"/>
              <a:gd name="connsiteY14" fmla="*/ 493159 h 945222"/>
              <a:gd name="connsiteX15" fmla="*/ 41096 w 4171390"/>
              <a:gd name="connsiteY15" fmla="*/ 534256 h 945222"/>
              <a:gd name="connsiteX16" fmla="*/ 10274 w 4171390"/>
              <a:gd name="connsiteY16" fmla="*/ 565078 h 945222"/>
              <a:gd name="connsiteX17" fmla="*/ 0 w 4171390"/>
              <a:gd name="connsiteY17" fmla="*/ 616449 h 945222"/>
              <a:gd name="connsiteX18" fmla="*/ 10274 w 4171390"/>
              <a:gd name="connsiteY18" fmla="*/ 667820 h 945222"/>
              <a:gd name="connsiteX19" fmla="*/ 30822 w 4171390"/>
              <a:gd name="connsiteY19" fmla="*/ 739739 h 945222"/>
              <a:gd name="connsiteX20" fmla="*/ 51371 w 4171390"/>
              <a:gd name="connsiteY20" fmla="*/ 780836 h 945222"/>
              <a:gd name="connsiteX21" fmla="*/ 61645 w 4171390"/>
              <a:gd name="connsiteY21" fmla="*/ 821932 h 945222"/>
              <a:gd name="connsiteX22" fmla="*/ 92467 w 4171390"/>
              <a:gd name="connsiteY22" fmla="*/ 852755 h 945222"/>
              <a:gd name="connsiteX23" fmla="*/ 215757 w 4171390"/>
              <a:gd name="connsiteY23" fmla="*/ 904126 h 945222"/>
              <a:gd name="connsiteX24" fmla="*/ 339047 w 4171390"/>
              <a:gd name="connsiteY24" fmla="*/ 945222 h 945222"/>
              <a:gd name="connsiteX25" fmla="*/ 698642 w 4171390"/>
              <a:gd name="connsiteY25" fmla="*/ 934948 h 945222"/>
              <a:gd name="connsiteX26" fmla="*/ 770562 w 4171390"/>
              <a:gd name="connsiteY26" fmla="*/ 924674 h 945222"/>
              <a:gd name="connsiteX27" fmla="*/ 1263721 w 4171390"/>
              <a:gd name="connsiteY27" fmla="*/ 945222 h 945222"/>
              <a:gd name="connsiteX28" fmla="*/ 1602768 w 4171390"/>
              <a:gd name="connsiteY28" fmla="*/ 934948 h 945222"/>
              <a:gd name="connsiteX29" fmla="*/ 2003460 w 4171390"/>
              <a:gd name="connsiteY29" fmla="*/ 914400 h 945222"/>
              <a:gd name="connsiteX30" fmla="*/ 2085654 w 4171390"/>
              <a:gd name="connsiteY30" fmla="*/ 904126 h 945222"/>
              <a:gd name="connsiteX31" fmla="*/ 2157573 w 4171390"/>
              <a:gd name="connsiteY31" fmla="*/ 893851 h 945222"/>
              <a:gd name="connsiteX32" fmla="*/ 2722651 w 4171390"/>
              <a:gd name="connsiteY32" fmla="*/ 873303 h 945222"/>
              <a:gd name="connsiteX33" fmla="*/ 2794571 w 4171390"/>
              <a:gd name="connsiteY33" fmla="*/ 863029 h 945222"/>
              <a:gd name="connsiteX34" fmla="*/ 3524036 w 4171390"/>
              <a:gd name="connsiteY34" fmla="*/ 893851 h 945222"/>
              <a:gd name="connsiteX35" fmla="*/ 3585681 w 4171390"/>
              <a:gd name="connsiteY35" fmla="*/ 863029 h 945222"/>
              <a:gd name="connsiteX36" fmla="*/ 3637051 w 4171390"/>
              <a:gd name="connsiteY36" fmla="*/ 852755 h 945222"/>
              <a:gd name="connsiteX37" fmla="*/ 3678148 w 4171390"/>
              <a:gd name="connsiteY37" fmla="*/ 821932 h 945222"/>
              <a:gd name="connsiteX38" fmla="*/ 3688422 w 4171390"/>
              <a:gd name="connsiteY38" fmla="*/ 760287 h 945222"/>
              <a:gd name="connsiteX39" fmla="*/ 3708971 w 4171390"/>
              <a:gd name="connsiteY39" fmla="*/ 575353 h 945222"/>
              <a:gd name="connsiteX40" fmla="*/ 3750067 w 4171390"/>
              <a:gd name="connsiteY40" fmla="*/ 565078 h 945222"/>
              <a:gd name="connsiteX41" fmla="*/ 3852809 w 4171390"/>
              <a:gd name="connsiteY41" fmla="*/ 523982 h 945222"/>
              <a:gd name="connsiteX42" fmla="*/ 4017195 w 4171390"/>
              <a:gd name="connsiteY42" fmla="*/ 503433 h 945222"/>
              <a:gd name="connsiteX43" fmla="*/ 4068566 w 4171390"/>
              <a:gd name="connsiteY43" fmla="*/ 472611 h 945222"/>
              <a:gd name="connsiteX44" fmla="*/ 4119937 w 4171390"/>
              <a:gd name="connsiteY44" fmla="*/ 400692 h 945222"/>
              <a:gd name="connsiteX45" fmla="*/ 4161034 w 4171390"/>
              <a:gd name="connsiteY45" fmla="*/ 328773 h 945222"/>
              <a:gd name="connsiteX46" fmla="*/ 4171308 w 4171390"/>
              <a:gd name="connsiteY46" fmla="*/ 277402 h 945222"/>
              <a:gd name="connsiteX47" fmla="*/ 4150759 w 4171390"/>
              <a:gd name="connsiteY47" fmla="*/ 143838 h 945222"/>
              <a:gd name="connsiteX48" fmla="*/ 4109663 w 4171390"/>
              <a:gd name="connsiteY48" fmla="*/ 61645 h 945222"/>
              <a:gd name="connsiteX49" fmla="*/ 4068566 w 4171390"/>
              <a:gd name="connsiteY49" fmla="*/ 41096 h 945222"/>
              <a:gd name="connsiteX50" fmla="*/ 3935002 w 4171390"/>
              <a:gd name="connsiteY50" fmla="*/ 0 h 945222"/>
              <a:gd name="connsiteX51" fmla="*/ 3832260 w 4171390"/>
              <a:gd name="connsiteY51" fmla="*/ 30822 h 945222"/>
              <a:gd name="connsiteX52" fmla="*/ 3801438 w 4171390"/>
              <a:gd name="connsiteY52" fmla="*/ 41096 h 945222"/>
              <a:gd name="connsiteX53" fmla="*/ 3729519 w 4171390"/>
              <a:gd name="connsiteY53" fmla="*/ 113015 h 94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171390" h="945222">
                <a:moveTo>
                  <a:pt x="3801438" y="92467"/>
                </a:moveTo>
                <a:cubicBezTo>
                  <a:pt x="3784314" y="95892"/>
                  <a:pt x="3766118" y="95862"/>
                  <a:pt x="3750067" y="102741"/>
                </a:cubicBezTo>
                <a:cubicBezTo>
                  <a:pt x="3741164" y="106557"/>
                  <a:pt x="3735216" y="115456"/>
                  <a:pt x="3729519" y="123290"/>
                </a:cubicBezTo>
                <a:cubicBezTo>
                  <a:pt x="3707731" y="153249"/>
                  <a:pt x="3688422" y="184935"/>
                  <a:pt x="3667874" y="215757"/>
                </a:cubicBezTo>
                <a:cubicBezTo>
                  <a:pt x="3636300" y="310480"/>
                  <a:pt x="3690640" y="142119"/>
                  <a:pt x="3637051" y="369869"/>
                </a:cubicBezTo>
                <a:cubicBezTo>
                  <a:pt x="3623928" y="425643"/>
                  <a:pt x="3597719" y="451890"/>
                  <a:pt x="3544584" y="482885"/>
                </a:cubicBezTo>
                <a:cubicBezTo>
                  <a:pt x="3529500" y="491684"/>
                  <a:pt x="3510418" y="490167"/>
                  <a:pt x="3493213" y="493159"/>
                </a:cubicBezTo>
                <a:cubicBezTo>
                  <a:pt x="3234906" y="538082"/>
                  <a:pt x="3385248" y="508588"/>
                  <a:pt x="3256908" y="534256"/>
                </a:cubicBezTo>
                <a:lnTo>
                  <a:pt x="2661007" y="523982"/>
                </a:lnTo>
                <a:cubicBezTo>
                  <a:pt x="2581995" y="521056"/>
                  <a:pt x="2503733" y="505757"/>
                  <a:pt x="2424701" y="503433"/>
                </a:cubicBezTo>
                <a:cubicBezTo>
                  <a:pt x="1945117" y="489328"/>
                  <a:pt x="2191710" y="499282"/>
                  <a:pt x="1684962" y="472611"/>
                </a:cubicBezTo>
                <a:cubicBezTo>
                  <a:pt x="1647290" y="465762"/>
                  <a:pt x="1610236" y="452063"/>
                  <a:pt x="1571946" y="452063"/>
                </a:cubicBezTo>
                <a:cubicBezTo>
                  <a:pt x="1205437" y="452063"/>
                  <a:pt x="838998" y="463136"/>
                  <a:pt x="472611" y="472611"/>
                </a:cubicBezTo>
                <a:cubicBezTo>
                  <a:pt x="441609" y="473413"/>
                  <a:pt x="411039" y="480198"/>
                  <a:pt x="380144" y="482885"/>
                </a:cubicBezTo>
                <a:cubicBezTo>
                  <a:pt x="332256" y="487049"/>
                  <a:pt x="284251" y="489734"/>
                  <a:pt x="236305" y="493159"/>
                </a:cubicBezTo>
                <a:cubicBezTo>
                  <a:pt x="216861" y="496694"/>
                  <a:pt x="70927" y="520697"/>
                  <a:pt x="41096" y="534256"/>
                </a:cubicBezTo>
                <a:cubicBezTo>
                  <a:pt x="27869" y="540268"/>
                  <a:pt x="20548" y="554804"/>
                  <a:pt x="10274" y="565078"/>
                </a:cubicBezTo>
                <a:cubicBezTo>
                  <a:pt x="6849" y="582202"/>
                  <a:pt x="0" y="598986"/>
                  <a:pt x="0" y="616449"/>
                </a:cubicBezTo>
                <a:cubicBezTo>
                  <a:pt x="0" y="633912"/>
                  <a:pt x="6486" y="650773"/>
                  <a:pt x="10274" y="667820"/>
                </a:cubicBezTo>
                <a:cubicBezTo>
                  <a:pt x="14284" y="685867"/>
                  <a:pt x="22901" y="721257"/>
                  <a:pt x="30822" y="739739"/>
                </a:cubicBezTo>
                <a:cubicBezTo>
                  <a:pt x="36855" y="753817"/>
                  <a:pt x="44521" y="767137"/>
                  <a:pt x="51371" y="780836"/>
                </a:cubicBezTo>
                <a:cubicBezTo>
                  <a:pt x="54796" y="794535"/>
                  <a:pt x="54639" y="809672"/>
                  <a:pt x="61645" y="821932"/>
                </a:cubicBezTo>
                <a:cubicBezTo>
                  <a:pt x="68854" y="834547"/>
                  <a:pt x="80209" y="844954"/>
                  <a:pt x="92467" y="852755"/>
                </a:cubicBezTo>
                <a:cubicBezTo>
                  <a:pt x="176998" y="906548"/>
                  <a:pt x="149688" y="883479"/>
                  <a:pt x="215757" y="904126"/>
                </a:cubicBezTo>
                <a:cubicBezTo>
                  <a:pt x="257105" y="917047"/>
                  <a:pt x="339047" y="945222"/>
                  <a:pt x="339047" y="945222"/>
                </a:cubicBezTo>
                <a:lnTo>
                  <a:pt x="698642" y="934948"/>
                </a:lnTo>
                <a:cubicBezTo>
                  <a:pt x="722831" y="933796"/>
                  <a:pt x="746349" y="924234"/>
                  <a:pt x="770562" y="924674"/>
                </a:cubicBezTo>
                <a:cubicBezTo>
                  <a:pt x="935064" y="927665"/>
                  <a:pt x="1099335" y="938373"/>
                  <a:pt x="1263721" y="945222"/>
                </a:cubicBezTo>
                <a:lnTo>
                  <a:pt x="1602768" y="934948"/>
                </a:lnTo>
                <a:lnTo>
                  <a:pt x="2003460" y="914400"/>
                </a:lnTo>
                <a:lnTo>
                  <a:pt x="2085654" y="904126"/>
                </a:lnTo>
                <a:cubicBezTo>
                  <a:pt x="2109658" y="900925"/>
                  <a:pt x="2133385" y="895021"/>
                  <a:pt x="2157573" y="893851"/>
                </a:cubicBezTo>
                <a:cubicBezTo>
                  <a:pt x="2345837" y="884741"/>
                  <a:pt x="2534292" y="880152"/>
                  <a:pt x="2722651" y="873303"/>
                </a:cubicBezTo>
                <a:cubicBezTo>
                  <a:pt x="2746624" y="869878"/>
                  <a:pt x="2770362" y="862408"/>
                  <a:pt x="2794571" y="863029"/>
                </a:cubicBezTo>
                <a:cubicBezTo>
                  <a:pt x="3037863" y="869267"/>
                  <a:pt x="3524036" y="893851"/>
                  <a:pt x="3524036" y="893851"/>
                </a:cubicBezTo>
                <a:cubicBezTo>
                  <a:pt x="3544584" y="883577"/>
                  <a:pt x="3564090" y="870880"/>
                  <a:pt x="3585681" y="863029"/>
                </a:cubicBezTo>
                <a:cubicBezTo>
                  <a:pt x="3602092" y="857061"/>
                  <a:pt x="3621094" y="859847"/>
                  <a:pt x="3637051" y="852755"/>
                </a:cubicBezTo>
                <a:cubicBezTo>
                  <a:pt x="3652699" y="845800"/>
                  <a:pt x="3664449" y="832206"/>
                  <a:pt x="3678148" y="821932"/>
                </a:cubicBezTo>
                <a:cubicBezTo>
                  <a:pt x="3681573" y="801384"/>
                  <a:pt x="3688422" y="781119"/>
                  <a:pt x="3688422" y="760287"/>
                </a:cubicBezTo>
                <a:cubicBezTo>
                  <a:pt x="3688422" y="667668"/>
                  <a:pt x="3646306" y="682779"/>
                  <a:pt x="3708971" y="575353"/>
                </a:cubicBezTo>
                <a:cubicBezTo>
                  <a:pt x="3716086" y="563156"/>
                  <a:pt x="3736769" y="569827"/>
                  <a:pt x="3750067" y="565078"/>
                </a:cubicBezTo>
                <a:cubicBezTo>
                  <a:pt x="3784804" y="552672"/>
                  <a:pt x="3817816" y="535646"/>
                  <a:pt x="3852809" y="523982"/>
                </a:cubicBezTo>
                <a:cubicBezTo>
                  <a:pt x="3892616" y="510713"/>
                  <a:pt x="3992187" y="505707"/>
                  <a:pt x="4017195" y="503433"/>
                </a:cubicBezTo>
                <a:cubicBezTo>
                  <a:pt x="4034319" y="493159"/>
                  <a:pt x="4052590" y="484593"/>
                  <a:pt x="4068566" y="472611"/>
                </a:cubicBezTo>
                <a:cubicBezTo>
                  <a:pt x="4104554" y="445620"/>
                  <a:pt x="4098862" y="439330"/>
                  <a:pt x="4119937" y="400692"/>
                </a:cubicBezTo>
                <a:cubicBezTo>
                  <a:pt x="4133159" y="376452"/>
                  <a:pt x="4147335" y="352746"/>
                  <a:pt x="4161034" y="328773"/>
                </a:cubicBezTo>
                <a:cubicBezTo>
                  <a:pt x="4164459" y="311649"/>
                  <a:pt x="4172277" y="294838"/>
                  <a:pt x="4171308" y="277402"/>
                </a:cubicBezTo>
                <a:cubicBezTo>
                  <a:pt x="4168809" y="232426"/>
                  <a:pt x="4160531" y="187810"/>
                  <a:pt x="4150759" y="143838"/>
                </a:cubicBezTo>
                <a:cubicBezTo>
                  <a:pt x="4147692" y="130038"/>
                  <a:pt x="4125667" y="74981"/>
                  <a:pt x="4109663" y="61645"/>
                </a:cubicBezTo>
                <a:cubicBezTo>
                  <a:pt x="4097897" y="51840"/>
                  <a:pt x="4082861" y="46594"/>
                  <a:pt x="4068566" y="41096"/>
                </a:cubicBezTo>
                <a:cubicBezTo>
                  <a:pt x="4003034" y="15891"/>
                  <a:pt x="3990090" y="13772"/>
                  <a:pt x="3935002" y="0"/>
                </a:cubicBezTo>
                <a:lnTo>
                  <a:pt x="3832260" y="30822"/>
                </a:lnTo>
                <a:cubicBezTo>
                  <a:pt x="3821909" y="34007"/>
                  <a:pt x="3810102" y="34598"/>
                  <a:pt x="3801438" y="41096"/>
                </a:cubicBezTo>
                <a:lnTo>
                  <a:pt x="3729519" y="113015"/>
                </a:lnTo>
              </a:path>
            </a:pathLst>
          </a:cu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635" y="126574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55457" y="139685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1349899" y="6207490"/>
              <a:ext cx="559409" cy="111011"/>
              <a:chOff x="924334" y="3921271"/>
              <a:chExt cx="559409" cy="111011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41236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59263" y="4302151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5400000">
              <a:off x="1352486" y="5541120"/>
              <a:ext cx="559409" cy="111011"/>
              <a:chOff x="924334" y="3921271"/>
              <a:chExt cx="559409" cy="111011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647952" y="5888794"/>
              <a:ext cx="559409" cy="111011"/>
              <a:chOff x="924334" y="3921271"/>
              <a:chExt cx="559409" cy="111011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629480" y="6542700"/>
              <a:ext cx="559409" cy="111011"/>
              <a:chOff x="924334" y="3921271"/>
              <a:chExt cx="559409" cy="11101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24266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5400000">
            <a:off x="5398588" y="3050672"/>
            <a:ext cx="559409" cy="111011"/>
            <a:chOff x="924334" y="3921271"/>
            <a:chExt cx="559409" cy="111011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 rot="5400000">
            <a:off x="6709873" y="1724693"/>
            <a:ext cx="559410" cy="111011"/>
            <a:chOff x="924334" y="3921271"/>
            <a:chExt cx="559410" cy="111011"/>
          </a:xfrm>
        </p:grpSpPr>
        <p:cxnSp>
          <p:nvCxnSpPr>
            <p:cNvPr id="225" name="Straight Connector 22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6316124" y="1498435"/>
            <a:ext cx="559409" cy="111011"/>
            <a:chOff x="924334" y="3653427"/>
            <a:chExt cx="559409" cy="111011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rot="5400000">
            <a:off x="6091925" y="6196770"/>
            <a:ext cx="559409" cy="111011"/>
            <a:chOff x="924334" y="3921271"/>
            <a:chExt cx="559409" cy="111011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 rot="5400000">
            <a:off x="6707496" y="5545526"/>
            <a:ext cx="559409" cy="111011"/>
            <a:chOff x="924334" y="3921271"/>
            <a:chExt cx="559409" cy="111011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2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 rot="5400000">
            <a:off x="6701289" y="2404261"/>
            <a:ext cx="559409" cy="111011"/>
            <a:chOff x="924334" y="3921271"/>
            <a:chExt cx="559409" cy="111011"/>
          </a:xfrm>
        </p:grpSpPr>
        <p:cxnSp>
          <p:nvCxnSpPr>
            <p:cNvPr id="237" name="Straight Connector 2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97483" y="3273309"/>
            <a:ext cx="559409" cy="111011"/>
            <a:chOff x="924334" y="3921271"/>
            <a:chExt cx="559409" cy="111011"/>
          </a:xfrm>
        </p:grpSpPr>
        <p:cxnSp>
          <p:nvCxnSpPr>
            <p:cNvPr id="240" name="Straight Connector 2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 rot="5400000">
            <a:off x="6698644" y="3630516"/>
            <a:ext cx="559409" cy="111011"/>
            <a:chOff x="924334" y="3921271"/>
            <a:chExt cx="559409" cy="111011"/>
          </a:xfrm>
        </p:grpSpPr>
        <p:cxnSp>
          <p:nvCxnSpPr>
            <p:cNvPr id="243" name="Straight Connector 2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 rot="5400000">
            <a:off x="6701289" y="4291431"/>
            <a:ext cx="559409" cy="111011"/>
            <a:chOff x="924334" y="3921271"/>
            <a:chExt cx="559409" cy="111011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6383542" y="5201408"/>
            <a:ext cx="559409" cy="111011"/>
            <a:chOff x="924334" y="3921271"/>
            <a:chExt cx="559409" cy="111011"/>
          </a:xfrm>
        </p:grpSpPr>
        <p:cxnSp>
          <p:nvCxnSpPr>
            <p:cNvPr id="249" name="Straight Connector 2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 rot="5400000">
            <a:off x="6094512" y="5530400"/>
            <a:ext cx="559409" cy="111011"/>
            <a:chOff x="924334" y="3921271"/>
            <a:chExt cx="559409" cy="111011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89978" y="5878074"/>
            <a:ext cx="559409" cy="111011"/>
            <a:chOff x="924334" y="3921271"/>
            <a:chExt cx="559409" cy="111011"/>
          </a:xfrm>
        </p:grpSpPr>
        <p:cxnSp>
          <p:nvCxnSpPr>
            <p:cNvPr id="255" name="Straight Connector 2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71506" y="6531980"/>
            <a:ext cx="559409" cy="111011"/>
            <a:chOff x="924334" y="3921271"/>
            <a:chExt cx="559409" cy="111011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 rot="5400000">
            <a:off x="6687348" y="6219530"/>
            <a:ext cx="559409" cy="111011"/>
            <a:chOff x="924334" y="3921271"/>
            <a:chExt cx="559409" cy="111011"/>
          </a:xfrm>
        </p:grpSpPr>
        <p:cxnSp>
          <p:nvCxnSpPr>
            <p:cNvPr id="261" name="Straight Connector 2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3" name="Straight Connector 262"/>
          <p:cNvCxnSpPr/>
          <p:nvPr/>
        </p:nvCxnSpPr>
        <p:spPr>
          <a:xfrm>
            <a:off x="581613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8889519" y="1230626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10044341" y="1361742"/>
            <a:ext cx="559409" cy="111011"/>
            <a:chOff x="924334" y="3921271"/>
            <a:chExt cx="559409" cy="111011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 rot="5400000">
            <a:off x="10356731" y="1700296"/>
            <a:ext cx="559410" cy="111011"/>
            <a:chOff x="924334" y="3921271"/>
            <a:chExt cx="559410" cy="111011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9965569" y="3309881"/>
            <a:ext cx="559409" cy="111011"/>
            <a:chOff x="924334" y="3653427"/>
            <a:chExt cx="559409" cy="111011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 rot="5400000">
            <a:off x="9738783" y="6172373"/>
            <a:ext cx="559409" cy="111011"/>
            <a:chOff x="924334" y="3921271"/>
            <a:chExt cx="559409" cy="111011"/>
          </a:xfrm>
        </p:grpSpPr>
        <p:cxnSp>
          <p:nvCxnSpPr>
            <p:cNvPr id="275" name="Straight Connector 2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7" name="Group 276"/>
          <p:cNvGrpSpPr/>
          <p:nvPr/>
        </p:nvGrpSpPr>
        <p:grpSpPr>
          <a:xfrm rot="5400000">
            <a:off x="10354354" y="5521129"/>
            <a:ext cx="559409" cy="111011"/>
            <a:chOff x="924334" y="3921271"/>
            <a:chExt cx="559409" cy="111011"/>
          </a:xfrm>
        </p:grpSpPr>
        <p:cxnSp>
          <p:nvCxnSpPr>
            <p:cNvPr id="278" name="Straight Connector 2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 rot="5400000">
            <a:off x="10348147" y="2379864"/>
            <a:ext cx="559409" cy="111011"/>
            <a:chOff x="924334" y="3921271"/>
            <a:chExt cx="559409" cy="111011"/>
          </a:xfrm>
        </p:grpSpPr>
        <p:cxnSp>
          <p:nvCxnSpPr>
            <p:cNvPr id="281" name="Straight Connector 2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 rot="5400000">
            <a:off x="9053342" y="3026276"/>
            <a:ext cx="559409" cy="111011"/>
            <a:chOff x="924334" y="3921271"/>
            <a:chExt cx="559409" cy="111011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 rot="5400000">
            <a:off x="10345502" y="3606119"/>
            <a:ext cx="559409" cy="111011"/>
            <a:chOff x="924334" y="3921271"/>
            <a:chExt cx="559409" cy="111011"/>
          </a:xfrm>
        </p:grpSpPr>
        <p:cxnSp>
          <p:nvCxnSpPr>
            <p:cNvPr id="287" name="Straight Connector 2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9" name="Group 288"/>
          <p:cNvGrpSpPr/>
          <p:nvPr/>
        </p:nvGrpSpPr>
        <p:grpSpPr>
          <a:xfrm rot="5400000">
            <a:off x="10348147" y="4267034"/>
            <a:ext cx="559409" cy="111011"/>
            <a:chOff x="924334" y="3921271"/>
            <a:chExt cx="559409" cy="111011"/>
          </a:xfrm>
        </p:grpSpPr>
        <p:cxnSp>
          <p:nvCxnSpPr>
            <p:cNvPr id="290" name="Straight Connector 2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10030400" y="5177011"/>
            <a:ext cx="559409" cy="111011"/>
            <a:chOff x="924334" y="3921271"/>
            <a:chExt cx="559409" cy="111011"/>
          </a:xfrm>
        </p:grpSpPr>
        <p:cxnSp>
          <p:nvCxnSpPr>
            <p:cNvPr id="293" name="Straight Connector 2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 rot="5400000">
            <a:off x="9741370" y="5506003"/>
            <a:ext cx="559409" cy="111011"/>
            <a:chOff x="924334" y="3921271"/>
            <a:chExt cx="559409" cy="111011"/>
          </a:xfrm>
        </p:grpSpPr>
        <p:cxnSp>
          <p:nvCxnSpPr>
            <p:cNvPr id="296" name="Straight Connector 2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10036836" y="5853677"/>
            <a:ext cx="559409" cy="111011"/>
            <a:chOff x="924334" y="3921271"/>
            <a:chExt cx="559409" cy="111011"/>
          </a:xfrm>
        </p:grpSpPr>
        <p:cxnSp>
          <p:nvCxnSpPr>
            <p:cNvPr id="299" name="Straight Connector 2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10018364" y="6507583"/>
            <a:ext cx="559409" cy="111011"/>
            <a:chOff x="924334" y="3921271"/>
            <a:chExt cx="559409" cy="111011"/>
          </a:xfrm>
        </p:grpSpPr>
        <p:cxnSp>
          <p:nvCxnSpPr>
            <p:cNvPr id="302" name="Straight Connector 3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 rot="5400000">
            <a:off x="10334206" y="6195133"/>
            <a:ext cx="559409" cy="111011"/>
            <a:chOff x="924334" y="3921271"/>
            <a:chExt cx="559409" cy="111011"/>
          </a:xfrm>
        </p:grpSpPr>
        <p:cxnSp>
          <p:nvCxnSpPr>
            <p:cNvPr id="305" name="Straight Connector 3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07" name="Straight Connector 306"/>
          <p:cNvCxnSpPr/>
          <p:nvPr/>
        </p:nvCxnSpPr>
        <p:spPr>
          <a:xfrm>
            <a:off x="9462991" y="4875310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24825" y="588198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7526 0.2307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487 -0.0344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0" grpId="0" animBg="1"/>
      <p:bldP spid="264" grpId="0" animBg="1"/>
      <p:bldP spid="135" grpId="0"/>
      <p:bldP spid="1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9652" y="897157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đơn vị là 9.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8584592" y="3672345"/>
            <a:ext cx="3968348" cy="4678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9, 19, 29, 39, 49, 59, 69, 79, 89, 99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06474" y="2179674"/>
            <a:ext cx="4822047" cy="2297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541" y="853096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Đố bạn số 69 và số 72, số nào lớn hơn?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10293885" y="430727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69 &lt;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6399" y="4541194"/>
            <a:ext cx="2133229" cy="387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7550685" y="475070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73749" y="4347498"/>
            <a:ext cx="5007933" cy="195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62FE1-ED8E-3D86-676C-18809691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4" y="1652752"/>
            <a:ext cx="6985051" cy="434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9D4E-00B4-D214-D96F-5ED907A02B49}"/>
              </a:ext>
            </a:extLst>
          </p:cNvPr>
          <p:cNvSpPr txBox="1"/>
          <p:nvPr/>
        </p:nvSpPr>
        <p:spPr>
          <a:xfrm>
            <a:off x="3352800" y="3429000"/>
            <a:ext cx="293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đúng vị trí các số từ 1 đến 100.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9E2CB-5911-BDF3-A091-B89684228FB4}"/>
              </a:ext>
            </a:extLst>
          </p:cNvPr>
          <p:cNvSpPr txBox="1"/>
          <p:nvPr/>
        </p:nvSpPr>
        <p:spPr>
          <a:xfrm>
            <a:off x="3267739" y="4352330"/>
            <a:ext cx="302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trí sáng tạo, đẹp 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96E2A-C6ED-E6E1-C88D-B4138957682F}"/>
              </a:ext>
            </a:extLst>
          </p:cNvPr>
          <p:cNvSpPr txBox="1"/>
          <p:nvPr/>
        </p:nvSpPr>
        <p:spPr>
          <a:xfrm>
            <a:off x="3248735" y="5223856"/>
            <a:ext cx="30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Viết, đánh dấu và xoá được.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6" y="3765176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817951" y="327241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0392" y="1254127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21408" y="2089094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320247" y="4312778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41516" y="3995578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43838" y="4613399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7" name="Rectangle 146"/>
          <p:cNvSpPr/>
          <p:nvPr/>
        </p:nvSpPr>
        <p:spPr>
          <a:xfrm>
            <a:off x="6351228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7472001" y="2078374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 rot="5400000">
            <a:off x="7818440" y="1724693"/>
            <a:ext cx="559410" cy="111011"/>
            <a:chOff x="924334" y="3921271"/>
            <a:chExt cx="559410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487343" y="3050673"/>
            <a:ext cx="559409" cy="111011"/>
            <a:chOff x="924334" y="3653427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816063" y="5545526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7809856" y="2404261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506050" y="3273309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rot="5400000">
            <a:off x="7807211" y="3653698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7156899" y="4301163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492109" y="5201408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400000">
            <a:off x="7795915" y="6219530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8" name="Straight Connector 177"/>
          <p:cNvCxnSpPr/>
          <p:nvPr/>
        </p:nvCxnSpPr>
        <p:spPr>
          <a:xfrm>
            <a:off x="6924700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 rot="5400000">
            <a:off x="7247199" y="1695916"/>
            <a:ext cx="559410" cy="111011"/>
            <a:chOff x="924334" y="3921271"/>
            <a:chExt cx="559410" cy="111011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7492109" y="3984858"/>
            <a:ext cx="559409" cy="111011"/>
            <a:chOff x="924334" y="3921271"/>
            <a:chExt cx="559409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494431" y="4602679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 rot="5400000">
            <a:off x="6506122" y="3049110"/>
            <a:ext cx="559409" cy="111011"/>
            <a:chOff x="924334" y="3653427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5416 -0.0002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7" grpId="0" animBg="1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900692" y="331290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15035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330406" y="5580293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67914" y="4304489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14335" y="5922935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10111" y="6545964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6439617" y="124430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654914" y="2058449"/>
            <a:ext cx="559409" cy="111011"/>
            <a:chOff x="924334" y="3921271"/>
            <a:chExt cx="559409" cy="111011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5400000">
            <a:off x="7329029" y="2386317"/>
            <a:ext cx="559410" cy="111011"/>
            <a:chOff x="924334" y="3921271"/>
            <a:chExt cx="559410" cy="111011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575732" y="3039953"/>
            <a:ext cx="559409" cy="111011"/>
            <a:chOff x="924334" y="3653427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5400000">
            <a:off x="7269388" y="5558853"/>
            <a:ext cx="559409" cy="111011"/>
            <a:chOff x="924334" y="3921271"/>
            <a:chExt cx="559409" cy="11101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5400000">
            <a:off x="7990862" y="2382971"/>
            <a:ext cx="559409" cy="111011"/>
            <a:chOff x="924334" y="3921271"/>
            <a:chExt cx="559409" cy="11101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6485" y="1393452"/>
            <a:ext cx="559409" cy="111011"/>
            <a:chOff x="924334" y="3921271"/>
            <a:chExt cx="559409" cy="111011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 rot="5400000">
            <a:off x="7895600" y="3642978"/>
            <a:ext cx="559409" cy="111011"/>
            <a:chOff x="924334" y="3921271"/>
            <a:chExt cx="559409" cy="11101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7906896" y="4283049"/>
            <a:ext cx="559409" cy="111011"/>
            <a:chOff x="924334" y="3921271"/>
            <a:chExt cx="559409" cy="111011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580323" y="5209804"/>
            <a:ext cx="559409" cy="111011"/>
            <a:chOff x="924334" y="3921271"/>
            <a:chExt cx="559409" cy="111011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 rot="5400000">
            <a:off x="7884304" y="6208810"/>
            <a:ext cx="559409" cy="111011"/>
            <a:chOff x="924334" y="3921271"/>
            <a:chExt cx="559409" cy="111011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9" name="Straight Connector 128"/>
          <p:cNvCxnSpPr/>
          <p:nvPr/>
        </p:nvCxnSpPr>
        <p:spPr>
          <a:xfrm>
            <a:off x="7013089" y="488898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5400000">
            <a:off x="7335588" y="1685196"/>
            <a:ext cx="559410" cy="111011"/>
            <a:chOff x="924334" y="3921271"/>
            <a:chExt cx="559410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553317" y="5901495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7549093" y="6524524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5400000">
            <a:off x="6594511" y="3038390"/>
            <a:ext cx="559409" cy="111011"/>
            <a:chOff x="924334" y="3653427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647114" y="272152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1.48148E-6 L -0.0069 0.5525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4" grpId="0" animBg="1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5110539" y="331219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276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46653" y="5563340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31702" y="3729525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290309" y="4341772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586256" y="3410787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07002" y="4034270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610112" y="4643763"/>
              <a:ext cx="559409" cy="111011"/>
              <a:chOff x="924334" y="3921271"/>
              <a:chExt cx="559409" cy="111011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Rectangle 149"/>
          <p:cNvSpPr/>
          <p:nvPr/>
        </p:nvSpPr>
        <p:spPr>
          <a:xfrm>
            <a:off x="657442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789718" y="2069169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 rot="5400000">
            <a:off x="6733129" y="3017418"/>
            <a:ext cx="559410" cy="111011"/>
            <a:chOff x="924334" y="3921271"/>
            <a:chExt cx="559410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470391" y="2388471"/>
            <a:ext cx="559409" cy="111011"/>
            <a:chOff x="924334" y="3653427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8020439" y="5552620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 rot="5400000">
            <a:off x="8125666" y="2393691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781289" y="1404172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8005488" y="3718805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 rot="5400000">
            <a:off x="7364095" y="4331052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715127" y="5220524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 rot="5400000">
            <a:off x="8019108" y="6219530"/>
            <a:ext cx="559409" cy="111011"/>
            <a:chOff x="924334" y="3921271"/>
            <a:chExt cx="559409" cy="111011"/>
          </a:xfrm>
        </p:grpSpPr>
        <p:cxnSp>
          <p:nvCxnSpPr>
            <p:cNvPr id="179" name="Straight Connector 17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Connector 180"/>
          <p:cNvCxnSpPr/>
          <p:nvPr/>
        </p:nvCxnSpPr>
        <p:spPr>
          <a:xfrm>
            <a:off x="714789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 rot="5400000">
            <a:off x="7470392" y="1695916"/>
            <a:ext cx="559410" cy="111011"/>
            <a:chOff x="924334" y="3921271"/>
            <a:chExt cx="559410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660042" y="3400067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7680788" y="4023550"/>
            <a:ext cx="559409" cy="111011"/>
            <a:chOff x="924334" y="3921271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781918" y="273224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683898" y="4633043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733128" y="3036710"/>
            <a:ext cx="559409" cy="111011"/>
            <a:chOff x="924334" y="3921271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2995 0 C -0.04336 0 -0.05977 0.02778 -0.05977 0.05069 L -0.05977 0.10139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0" grpId="0" animBg="1"/>
      <p:bldP spid="102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56111" y="1534950"/>
            <a:ext cx="6953694" cy="49760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93518" y="2333109"/>
            <a:ext cx="3530279" cy="2206077"/>
            <a:chOff x="1006997" y="1671435"/>
            <a:chExt cx="3530279" cy="2206077"/>
          </a:xfrm>
        </p:grpSpPr>
        <p:sp>
          <p:nvSpPr>
            <p:cNvPr id="30" name="Rectangular Callout 8"/>
            <p:cNvSpPr/>
            <p:nvPr/>
          </p:nvSpPr>
          <p:spPr>
            <a:xfrm>
              <a:off x="1006997" y="1671435"/>
              <a:ext cx="3530279" cy="2206077"/>
            </a:xfrm>
            <a:prstGeom prst="wedgeEllipseCallout">
              <a:avLst>
                <a:gd name="adj1" fmla="val 60787"/>
                <a:gd name="adj2" fmla="val 152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5478" y="1962057"/>
              <a:ext cx="279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Đố bạn đọc </a:t>
              </a:r>
              <a:endPara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được các số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phạm vi 100 mà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số đơn vị là 8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0687" y="1927490"/>
            <a:ext cx="3379808" cy="1915046"/>
            <a:chOff x="932386" y="1512276"/>
            <a:chExt cx="3530279" cy="2206077"/>
          </a:xfrm>
        </p:grpSpPr>
        <p:sp>
          <p:nvSpPr>
            <p:cNvPr id="33" name="Rectangular Callout 8"/>
            <p:cNvSpPr/>
            <p:nvPr/>
          </p:nvSpPr>
          <p:spPr>
            <a:xfrm flipH="1">
              <a:off x="932386" y="1512276"/>
              <a:ext cx="3530279" cy="2206077"/>
            </a:xfrm>
            <a:prstGeom prst="wedgeEllipseCallout">
              <a:avLst>
                <a:gd name="adj1" fmla="val 74488"/>
                <a:gd name="adj2" fmla="val 808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95806" y="2208518"/>
              <a:ext cx="2803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18, 48, 68. Còn số nào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không nhỉ?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58658" y="840208"/>
            <a:ext cx="90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trao đổi điều gì? Em hãy giúp bạn thực hiện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4" y="1248418"/>
            <a:ext cx="6356342" cy="44943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ĐỐ BẠN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1 9"/>
          <p:cNvSpPr/>
          <p:nvPr/>
        </p:nvSpPr>
        <p:spPr>
          <a:xfrm>
            <a:off x="3776431" y="996773"/>
            <a:ext cx="5814135" cy="896499"/>
          </a:xfrm>
          <a:prstGeom prst="borderCallout1">
            <a:avLst>
              <a:gd name="adj1" fmla="val 27052"/>
              <a:gd name="adj2" fmla="val -1118"/>
              <a:gd name="adj3" fmla="val 54386"/>
              <a:gd name="adj4" fmla="val -12398"/>
            </a:avLst>
          </a:pr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3315" y="216854"/>
            <a:ext cx="276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97" y="3389930"/>
            <a:ext cx="1905675" cy="2479988"/>
          </a:xfrm>
          <a:prstGeom prst="rect">
            <a:avLst/>
          </a:prstGeom>
        </p:spPr>
      </p:pic>
      <p:sp>
        <p:nvSpPr>
          <p:cNvPr id="52" name="Flowchart: Punched Tape 3"/>
          <p:cNvSpPr/>
          <p:nvPr/>
        </p:nvSpPr>
        <p:spPr>
          <a:xfrm>
            <a:off x="6705599" y="2540000"/>
            <a:ext cx="4021017" cy="2651760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07458" y="1104087"/>
            <a:ext cx="550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ơi, có cách nào để trả lời đúng và đủ, không bị thiếu sót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82285" y="3081050"/>
            <a:ext cx="2550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các số từ 1 đến 100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7" name="Flowchart: Punched Tape 3"/>
          <p:cNvSpPr/>
          <p:nvPr/>
        </p:nvSpPr>
        <p:spPr>
          <a:xfrm rot="296778" flipH="1">
            <a:off x="1055486" y="3448805"/>
            <a:ext cx="5510212" cy="2447326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92274" y="3951766"/>
            <a:ext cx="3618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 các số từ 1 đến 100 sẽ giúp bạn trả lời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câu hỏi đó và biết thêm nhiều điều thú vị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19538" r="17199"/>
          <a:stretch/>
        </p:blipFill>
        <p:spPr>
          <a:xfrm flipH="1">
            <a:off x="1886020" y="661161"/>
            <a:ext cx="1890412" cy="3182956"/>
          </a:xfrm>
          <a:prstGeom prst="rect">
            <a:avLst/>
          </a:prstGeom>
        </p:spPr>
      </p:pic>
      <p:pic>
        <p:nvPicPr>
          <p:cNvPr id="13" name="10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4324" y="1588020"/>
            <a:ext cx="609600" cy="609600"/>
          </a:xfrm>
          <a:prstGeom prst="rect">
            <a:avLst/>
          </a:prstGeom>
        </p:spPr>
      </p:pic>
      <p:pic>
        <p:nvPicPr>
          <p:cNvPr id="26" name="10-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3535" y="4431796"/>
            <a:ext cx="609600" cy="609600"/>
          </a:xfrm>
          <a:prstGeom prst="rect">
            <a:avLst/>
          </a:prstGeom>
        </p:spPr>
      </p:pic>
      <p:pic>
        <p:nvPicPr>
          <p:cNvPr id="27" name="10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137" y="290420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E425AD-7226-2EBD-B14F-072A66FE6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08" y="4217580"/>
            <a:ext cx="1905675" cy="24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6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7" grpId="0"/>
      <p:bldP spid="52" grpId="0" animBg="1"/>
      <p:bldP spid="54" grpId="0"/>
      <p:bldP spid="55" grpId="0"/>
      <p:bldP spid="57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191802" y="1592495"/>
            <a:ext cx="9674608" cy="4140485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3834151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6029" y="1891073"/>
            <a:ext cx="9440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1. Từ 1 đến 100 có bao nhiêu số có hàng đơn vị là 8?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……………………………………………………………………………………………………………..</a:t>
            </a:r>
          </a:p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2. Số lớn nhất có 2 chữ số là: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……………………………………………………………………………………………………………………..</a:t>
            </a:r>
          </a:p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3. Số tròn chục lớn nhất có 2 chữ số là: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……………………………………………………………………………………………………………………..</a:t>
            </a:r>
          </a:p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4. Số bé nhất có hai chữ số là:	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……………………………………………………………………………………………………………………..</a:t>
            </a:r>
          </a:p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5. Viết tất cả các số có 2 chữ số bắt đầu từ số 8: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1011" y="2237631"/>
            <a:ext cx="7035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1 đến 100 có 10 số có hàng đơn vị là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28611" y="4378872"/>
            <a:ext cx="432458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bé nhất có hai chữ số là 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1012" y="3648867"/>
            <a:ext cx="552409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tròn chục lớn nhất có 2 chữ số là 90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05325" y="2934151"/>
            <a:ext cx="552409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lớn nhất có 2 chữ số là 99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7983" y="5114136"/>
            <a:ext cx="45858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18, 28, 38, 48, 58, 68, 78, 88, 98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  <p:bldP spid="37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2046</Words>
  <Application>Microsoft Office PowerPoint</Application>
  <PresentationFormat>Widescreen</PresentationFormat>
  <Paragraphs>258</Paragraphs>
  <Slides>33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Blackoak Std</vt:lpstr>
      <vt:lpstr>Calibri Light</vt:lpstr>
      <vt:lpstr>Roboto Black</vt:lpstr>
      <vt:lpstr>Pangolin</vt:lpstr>
      <vt:lpstr>Times New Roman</vt:lpstr>
      <vt:lpstr>Calibri</vt:lpstr>
      <vt:lpstr>Roboto</vt:lpstr>
      <vt:lpstr>SegoeuiPc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187</cp:revision>
  <dcterms:created xsi:type="dcterms:W3CDTF">2023-04-01T23:44:56Z</dcterms:created>
  <dcterms:modified xsi:type="dcterms:W3CDTF">2023-07-14T07:33:10Z</dcterms:modified>
</cp:coreProperties>
</file>