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21"/>
  </p:notesMasterIdLst>
  <p:sldIdLst>
    <p:sldId id="4152" r:id="rId3"/>
    <p:sldId id="4205" r:id="rId4"/>
    <p:sldId id="4240" r:id="rId5"/>
    <p:sldId id="4224" r:id="rId6"/>
    <p:sldId id="4225" r:id="rId7"/>
    <p:sldId id="4226" r:id="rId8"/>
    <p:sldId id="4227" r:id="rId9"/>
    <p:sldId id="4228" r:id="rId10"/>
    <p:sldId id="4229" r:id="rId11"/>
    <p:sldId id="4243" r:id="rId12"/>
    <p:sldId id="4244" r:id="rId13"/>
    <p:sldId id="4245" r:id="rId14"/>
    <p:sldId id="4232" r:id="rId15"/>
    <p:sldId id="4233" r:id="rId16"/>
    <p:sldId id="4235" r:id="rId17"/>
    <p:sldId id="4236" r:id="rId18"/>
    <p:sldId id="4238" r:id="rId19"/>
    <p:sldId id="4246" r:id="rId20"/>
  </p:sldIdLst>
  <p:sldSz cx="12192000" cy="6858000"/>
  <p:notesSz cx="6858000" cy="9144000"/>
  <p:embeddedFontLst>
    <p:embeddedFont>
      <p:font typeface="Roboto Black" pitchFamily="2" charset="0"/>
      <p:bold r:id="rId22"/>
      <p:boldItalic r:id="rId23"/>
    </p:embeddedFont>
    <p:embeddedFont>
      <p:font typeface="Calibri" pitchFamily="34" charset="0"/>
      <p:regular r:id="rId24"/>
      <p:bold r:id="rId25"/>
      <p:italic r:id="rId26"/>
      <p:boldItalic r:id="rId27"/>
    </p:embeddedFont>
    <p:embeddedFont>
      <p:font typeface="Calibri Light" charset="0"/>
      <p:regular r:id="rId28"/>
      <p:italic r:id="rId29"/>
    </p:embeddedFont>
    <p:embeddedFont>
      <p:font typeface="Roboto" pitchFamily="2" charset="0"/>
      <p:regular r:id="rId30"/>
      <p:bold r:id="rId31"/>
      <p:italic r:id="rId32"/>
      <p:boldItalic r:id="rId3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70"/>
    <a:srgbClr val="F1A13E"/>
    <a:srgbClr val="EE1AD5"/>
    <a:srgbClr val="D0DF5D"/>
    <a:srgbClr val="F5A06B"/>
    <a:srgbClr val="FCAF19"/>
    <a:srgbClr val="D9CC26"/>
    <a:srgbClr val="55CBF1"/>
    <a:srgbClr val="1BB78E"/>
    <a:srgbClr val="31B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01" autoAdjust="0"/>
  </p:normalViewPr>
  <p:slideViewPr>
    <p:cSldViewPr snapToGrid="0">
      <p:cViewPr varScale="1">
        <p:scale>
          <a:sx n="66" d="100"/>
          <a:sy n="66" d="100"/>
        </p:scale>
        <p:origin x="-900" y="-96"/>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13/05/2025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89376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HS chơi,</a:t>
            </a:r>
            <a:r>
              <a:rPr lang="en-US" baseline="0">
                <a:latin typeface="Times New Roman" panose="02020603050405020304" pitchFamily="18" charset="0"/>
                <a:cs typeface="Times New Roman" panose="02020603050405020304" pitchFamily="18" charset="0"/>
              </a:rPr>
              <a:t> thử xoay thanh làm dấu, chơi vài lượt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7412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638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tổ chức cho các nhóm trình bày, giới thiệu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 </a:t>
            </a:r>
            <a:r>
              <a:rPr lang="vi-VN">
                <a:latin typeface="Times New Roman" panose="02020603050405020304" pitchFamily="18" charset="0"/>
                <a:cs typeface="Times New Roman" panose="02020603050405020304" pitchFamily="18" charset="0"/>
              </a:rPr>
              <a:t>của nhóm mình.</a:t>
            </a:r>
          </a:p>
          <a:p>
            <a:r>
              <a:rPr lang="vi-VN">
                <a:latin typeface="Times New Roman" panose="02020603050405020304" pitchFamily="18" charset="0"/>
                <a:cs typeface="Times New Roman" panose="02020603050405020304" pitchFamily="18" charset="0"/>
              </a:rPr>
              <a:t>Khuyến khích HS trình bày rõ: sản phẩm gồm những bộ phận nào, cách làm, lưu ý khi thực hiện, những khó khăn khi làm sản phẩm và cách khắc phục của nhóm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423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4151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gọi từng HS lên so sánh số để tìm đường đi. Mỗi lần HS tìm đúng đường, GV bấm chuột cho Thỏ di chuyển. Khi Thỏ về đến nhà, Gv bấm chuột để hiện ra đường đi của bạn Thỏ, từ đó tổng kết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612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483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00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GV chiếu tiêu chí sản phẩm và yêu cầu nội dung thảo luận của học sinh bám sát với các tiêu chí đó</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545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Calibri" panose="020F0502020204030204" pitchFamily="34" charset="0"/>
              </a:rPr>
              <a:t>GV mời đại diện nhóm chia sẻ ý tưởng. GV đưa ra các câu hỏi gợi ý</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420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9360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76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06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267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Bước</a:t>
            </a:r>
            <a:r>
              <a:rPr lang="en-US" baseline="0">
                <a:latin typeface="Times New Roman" panose="02020603050405020304" pitchFamily="18" charset="0"/>
                <a:cs typeface="Times New Roman" panose="02020603050405020304" pitchFamily="18" charset="0"/>
              </a:rPr>
              <a:t> này nếu HS chưa hiểu rõ, GV làm mẫu và đến từng bàn hướng dẫn HS</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047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có thể vẽ rồi cắt hình tùy thích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8275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37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860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849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679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200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068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281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254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473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00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76377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21.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xmlns="" id="{DA14CBFD-2C6F-E4A0-F468-3C5C731B2275}"/>
              </a:ext>
            </a:extLst>
          </p:cNvPr>
          <p:cNvSpPr txBox="1"/>
          <p:nvPr/>
        </p:nvSpPr>
        <p:spPr>
          <a:xfrm>
            <a:off x="5216186" y="979395"/>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2</a:t>
            </a:r>
          </a:p>
        </p:txBody>
      </p:sp>
      <p:sp>
        <p:nvSpPr>
          <p:cNvPr id="7" name="TextBox 6"/>
          <p:cNvSpPr txBox="1"/>
          <p:nvPr/>
        </p:nvSpPr>
        <p:spPr>
          <a:xfrm>
            <a:off x="1417791" y="2546891"/>
            <a:ext cx="848067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DỤNG CỤ SO SÁNH SỐ TRONG PHẠM VI 10</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69083" y="1612438"/>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47EDC76-93E4-69B2-B3EB-FFBB9F9285CB}"/>
              </a:ext>
            </a:extLst>
          </p:cNvPr>
          <p:cNvSpPr txBox="1"/>
          <p:nvPr/>
        </p:nvSpPr>
        <p:spPr>
          <a:xfrm>
            <a:off x="2788292" y="1903081"/>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2</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4485838" y="2259563"/>
            <a:ext cx="3988247"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Cố định hai thanh vào tờ bìa:</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sp>
        <p:nvSpPr>
          <p:cNvPr id="5" name="Rectangle 4"/>
          <p:cNvSpPr/>
          <p:nvPr/>
        </p:nvSpPr>
        <p:spPr>
          <a:xfrm>
            <a:off x="7685539" y="3289906"/>
            <a:ext cx="3340434" cy="1808793"/>
          </a:xfrm>
          <a:prstGeom prst="rect">
            <a:avLst/>
          </a:prstGeom>
          <a:solidFill>
            <a:srgbClr val="D0D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F47EDC76-93E4-69B2-B3EB-FFBB9F9285CB}"/>
              </a:ext>
            </a:extLst>
          </p:cNvPr>
          <p:cNvSpPr txBox="1"/>
          <p:nvPr/>
        </p:nvSpPr>
        <p:spPr>
          <a:xfrm>
            <a:off x="877909" y="5004416"/>
            <a:ext cx="5669803"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FF0000"/>
                </a:solidFill>
                <a:latin typeface="Roboto" panose="02000000000000000000" pitchFamily="2" charset="0"/>
                <a:ea typeface="Roboto" panose="02000000000000000000" pitchFamily="2" charset="0"/>
              </a:rPr>
              <a:t>Lưu ý: </a:t>
            </a:r>
            <a:r>
              <a:rPr lang="en-US" sz="2400">
                <a:solidFill>
                  <a:srgbClr val="002060"/>
                </a:solidFill>
                <a:latin typeface="Roboto" panose="02000000000000000000" pitchFamily="2" charset="0"/>
                <a:ea typeface="Roboto" panose="02000000000000000000" pitchFamily="2" charset="0"/>
              </a:rPr>
              <a:t>dán 2 miếng băng dính xốp cân đối lên tờ bìa, sao cho khi đặt 2 thanh lên tạo được dấu &gt;, &lt;</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9" name="TextBox 18">
            <a:extLst>
              <a:ext uri="{FF2B5EF4-FFF2-40B4-BE49-F238E27FC236}">
                <a16:creationId xmlns:a16="http://schemas.microsoft.com/office/drawing/2014/main" xmlns="" id="{F47EDC76-93E4-69B2-B3EB-FFBB9F9285CB}"/>
              </a:ext>
            </a:extLst>
          </p:cNvPr>
          <p:cNvSpPr txBox="1"/>
          <p:nvPr/>
        </p:nvSpPr>
        <p:spPr>
          <a:xfrm>
            <a:off x="996542" y="3044514"/>
            <a:ext cx="5432538" cy="369332"/>
          </a:xfrm>
          <a:prstGeom prst="rect">
            <a:avLst/>
          </a:prstGeom>
          <a:noFill/>
        </p:spPr>
        <p:txBody>
          <a:bodyPr wrap="square" lIns="0" tIns="0" rIns="0" bIns="0" rtlCol="0">
            <a:spAutoFit/>
          </a:bodyPr>
          <a:lstStyle/>
          <a:p>
            <a:pPr lvl="0" algn="just">
              <a:defRPr/>
            </a:pPr>
            <a:r>
              <a:rPr lang="en-US" sz="2400">
                <a:solidFill>
                  <a:srgbClr val="EE1AD5"/>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Dán 2 miếng băng dính xốp lên tờ bìa</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Oval 7"/>
          <p:cNvSpPr/>
          <p:nvPr/>
        </p:nvSpPr>
        <p:spPr>
          <a:xfrm>
            <a:off x="9184071" y="3462116"/>
            <a:ext cx="118684" cy="118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184071" y="4885732"/>
            <a:ext cx="118684" cy="118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F47EDC76-93E4-69B2-B3EB-FFBB9F9285CB}"/>
              </a:ext>
            </a:extLst>
          </p:cNvPr>
          <p:cNvSpPr txBox="1"/>
          <p:nvPr/>
        </p:nvSpPr>
        <p:spPr>
          <a:xfrm>
            <a:off x="996542" y="3810551"/>
            <a:ext cx="4980052" cy="369332"/>
          </a:xfrm>
          <a:prstGeom prst="rect">
            <a:avLst/>
          </a:prstGeom>
          <a:noFill/>
        </p:spPr>
        <p:txBody>
          <a:bodyPr wrap="square" lIns="0" tIns="0" rIns="0" bIns="0" rtlCol="0">
            <a:spAutoFit/>
          </a:bodyPr>
          <a:lstStyle/>
          <a:p>
            <a:pPr lvl="0" algn="just">
              <a:defRPr/>
            </a:pPr>
            <a:r>
              <a:rPr lang="en-US" sz="2400">
                <a:solidFill>
                  <a:srgbClr val="EE1AD5"/>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Dán 2 thanh vào băng dính xốp</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xmlns="" id="{DB5717A6-0116-F0C9-A642-B2988F95FDAE}"/>
              </a:ext>
            </a:extLst>
          </p:cNvPr>
          <p:cNvPicPr>
            <a:picLocks noChangeAspect="1"/>
          </p:cNvPicPr>
          <p:nvPr/>
        </p:nvPicPr>
        <p:blipFill>
          <a:blip r:embed="rId3"/>
          <a:stretch>
            <a:fillRect/>
          </a:stretch>
        </p:blipFill>
        <p:spPr>
          <a:xfrm>
            <a:off x="9163976" y="3442020"/>
            <a:ext cx="138779" cy="138779"/>
          </a:xfrm>
          <a:prstGeom prst="rect">
            <a:avLst/>
          </a:prstGeom>
        </p:spPr>
      </p:pic>
      <p:pic>
        <p:nvPicPr>
          <p:cNvPr id="23" name="Picture 22">
            <a:extLst>
              <a:ext uri="{FF2B5EF4-FFF2-40B4-BE49-F238E27FC236}">
                <a16:creationId xmlns:a16="http://schemas.microsoft.com/office/drawing/2014/main" xmlns="" id="{BA7FA4D7-A29D-D493-9A18-CE8C50307C88}"/>
              </a:ext>
            </a:extLst>
          </p:cNvPr>
          <p:cNvPicPr>
            <a:picLocks noChangeAspect="1"/>
          </p:cNvPicPr>
          <p:nvPr/>
        </p:nvPicPr>
        <p:blipFill>
          <a:blip r:embed="rId3"/>
          <a:stretch>
            <a:fillRect/>
          </a:stretch>
        </p:blipFill>
        <p:spPr>
          <a:xfrm>
            <a:off x="9184070" y="4878799"/>
            <a:ext cx="118685" cy="138779"/>
          </a:xfrm>
          <a:prstGeom prst="rect">
            <a:avLst/>
          </a:prstGeom>
        </p:spPr>
      </p:pic>
      <p:pic>
        <p:nvPicPr>
          <p:cNvPr id="27" name="Picture 26">
            <a:extLst>
              <a:ext uri="{FF2B5EF4-FFF2-40B4-BE49-F238E27FC236}">
                <a16:creationId xmlns:a16="http://schemas.microsoft.com/office/drawing/2014/main" xmlns="" id="{6D410749-FD47-4011-0F88-C781E64F2D8C}"/>
              </a:ext>
            </a:extLst>
          </p:cNvPr>
          <p:cNvPicPr>
            <a:picLocks noChangeAspect="1"/>
          </p:cNvPicPr>
          <p:nvPr/>
        </p:nvPicPr>
        <p:blipFill>
          <a:blip r:embed="rId4"/>
          <a:stretch>
            <a:fillRect/>
          </a:stretch>
        </p:blipFill>
        <p:spPr>
          <a:xfrm>
            <a:off x="9243411" y="3614124"/>
            <a:ext cx="272842" cy="325088"/>
          </a:xfrm>
          <a:prstGeom prst="rect">
            <a:avLst/>
          </a:prstGeom>
        </p:spPr>
      </p:pic>
      <p:pic>
        <p:nvPicPr>
          <p:cNvPr id="26" name="Picture 25">
            <a:extLst>
              <a:ext uri="{FF2B5EF4-FFF2-40B4-BE49-F238E27FC236}">
                <a16:creationId xmlns:a16="http://schemas.microsoft.com/office/drawing/2014/main" xmlns="" id="{0DB1331C-0CFD-22F6-BD26-49F2D1E4B02A}"/>
              </a:ext>
            </a:extLst>
          </p:cNvPr>
          <p:cNvPicPr>
            <a:picLocks noChangeAspect="1"/>
          </p:cNvPicPr>
          <p:nvPr/>
        </p:nvPicPr>
        <p:blipFill>
          <a:blip r:embed="rId4"/>
          <a:stretch>
            <a:fillRect/>
          </a:stretch>
        </p:blipFill>
        <p:spPr>
          <a:xfrm>
            <a:off x="9249885" y="4558474"/>
            <a:ext cx="272842" cy="325088"/>
          </a:xfrm>
          <a:prstGeom prst="rect">
            <a:avLst/>
          </a:prstGeom>
        </p:spPr>
      </p:pic>
      <p:pic>
        <p:nvPicPr>
          <p:cNvPr id="28" name="Picture 27">
            <a:extLst>
              <a:ext uri="{FF2B5EF4-FFF2-40B4-BE49-F238E27FC236}">
                <a16:creationId xmlns:a16="http://schemas.microsoft.com/office/drawing/2014/main" xmlns="" id="{B9BE4FEE-2248-3987-3A5E-E37F6DF47E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028510" y="3061346"/>
            <a:ext cx="2429803" cy="221256"/>
          </a:xfrm>
          <a:prstGeom prst="roundRect">
            <a:avLst>
              <a:gd name="adj" fmla="val 14735"/>
            </a:avLst>
          </a:prstGeom>
        </p:spPr>
      </p:pic>
      <p:pic>
        <p:nvPicPr>
          <p:cNvPr id="29" name="Picture 28">
            <a:extLst>
              <a:ext uri="{FF2B5EF4-FFF2-40B4-BE49-F238E27FC236}">
                <a16:creationId xmlns:a16="http://schemas.microsoft.com/office/drawing/2014/main" xmlns="" id="{D8568862-2614-10D3-ACB3-73C5115C6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028511" y="2840029"/>
            <a:ext cx="2429803" cy="221256"/>
          </a:xfrm>
          <a:prstGeom prst="roundRect">
            <a:avLst>
              <a:gd name="adj" fmla="val 14735"/>
            </a:avLst>
          </a:prstGeom>
        </p:spPr>
      </p:pic>
    </p:spTree>
    <p:extLst>
      <p:ext uri="{BB962C8B-B14F-4D97-AF65-F5344CB8AC3E}">
        <p14:creationId xmlns:p14="http://schemas.microsoft.com/office/powerpoint/2010/main" val="30370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2" presetClass="entr" presetSubtype="4"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91667E-6 0.00417 L 0.00925 0.22569 " pathEditMode="relative" rAng="0" ptsTypes="AA">
                                      <p:cBhvr>
                                        <p:cTn id="48" dur="2000" fill="hold"/>
                                        <p:tgtEl>
                                          <p:spTgt spid="28"/>
                                        </p:tgtEl>
                                        <p:attrNameLst>
                                          <p:attrName>ppt_x</p:attrName>
                                          <p:attrName>ppt_y</p:attrName>
                                        </p:attrNameLst>
                                      </p:cBhvr>
                                      <p:rCtr x="456" y="11065"/>
                                    </p:animMotion>
                                  </p:childTnLst>
                                </p:cTn>
                              </p:par>
                              <p:par>
                                <p:cTn id="49" presetID="32" presetClass="emph" presetSubtype="0" repeatCount="2000" fill="hold" nodeType="withEffect">
                                  <p:stCondLst>
                                    <p:cond delay="0"/>
                                  </p:stCondLst>
                                  <p:childTnLst>
                                    <p:animRot by="120000">
                                      <p:cBhvr>
                                        <p:cTn id="50" dur="100" fill="hold">
                                          <p:stCondLst>
                                            <p:cond delay="0"/>
                                          </p:stCondLst>
                                        </p:cTn>
                                        <p:tgtEl>
                                          <p:spTgt spid="28"/>
                                        </p:tgtEl>
                                        <p:attrNameLst>
                                          <p:attrName>r</p:attrName>
                                        </p:attrNameLst>
                                      </p:cBhvr>
                                    </p:animRot>
                                    <p:animRot by="-240000">
                                      <p:cBhvr>
                                        <p:cTn id="51" dur="200" fill="hold">
                                          <p:stCondLst>
                                            <p:cond delay="200"/>
                                          </p:stCondLst>
                                        </p:cTn>
                                        <p:tgtEl>
                                          <p:spTgt spid="28"/>
                                        </p:tgtEl>
                                        <p:attrNameLst>
                                          <p:attrName>r</p:attrName>
                                        </p:attrNameLst>
                                      </p:cBhvr>
                                    </p:animRot>
                                    <p:animRot by="240000">
                                      <p:cBhvr>
                                        <p:cTn id="52" dur="200" fill="hold">
                                          <p:stCondLst>
                                            <p:cond delay="400"/>
                                          </p:stCondLst>
                                        </p:cTn>
                                        <p:tgtEl>
                                          <p:spTgt spid="28"/>
                                        </p:tgtEl>
                                        <p:attrNameLst>
                                          <p:attrName>r</p:attrName>
                                        </p:attrNameLst>
                                      </p:cBhvr>
                                    </p:animRot>
                                    <p:animRot by="-240000">
                                      <p:cBhvr>
                                        <p:cTn id="53" dur="200" fill="hold">
                                          <p:stCondLst>
                                            <p:cond delay="600"/>
                                          </p:stCondLst>
                                        </p:cTn>
                                        <p:tgtEl>
                                          <p:spTgt spid="28"/>
                                        </p:tgtEl>
                                        <p:attrNameLst>
                                          <p:attrName>r</p:attrName>
                                        </p:attrNameLst>
                                      </p:cBhvr>
                                    </p:animRot>
                                    <p:animRot by="120000">
                                      <p:cBhvr>
                                        <p:cTn id="54" dur="200" fill="hold">
                                          <p:stCondLst>
                                            <p:cond delay="800"/>
                                          </p:stCondLst>
                                        </p:cTn>
                                        <p:tgtEl>
                                          <p:spTgt spid="28"/>
                                        </p:tgtEl>
                                        <p:attrNameLst>
                                          <p:attrName>r</p:attrName>
                                        </p:attrNameLst>
                                      </p:cBhvr>
                                    </p:animRot>
                                  </p:childTnLst>
                                </p:cTn>
                              </p:par>
                              <p:par>
                                <p:cTn id="55" presetID="10"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42" presetClass="path" presetSubtype="0" accel="50000" decel="50000" fill="hold" nodeType="withEffect">
                                  <p:stCondLst>
                                    <p:cond delay="0"/>
                                  </p:stCondLst>
                                  <p:childTnLst>
                                    <p:animMotion origin="layout" path="M -2.91667E-6 -0.00139 L 0.00925 0.11783 " pathEditMode="relative" rAng="0" ptsTypes="AA">
                                      <p:cBhvr>
                                        <p:cTn id="59" dur="2000" fill="hold"/>
                                        <p:tgtEl>
                                          <p:spTgt spid="29"/>
                                        </p:tgtEl>
                                        <p:attrNameLst>
                                          <p:attrName>ppt_x</p:attrName>
                                          <p:attrName>ppt_y</p:attrName>
                                        </p:attrNameLst>
                                      </p:cBhvr>
                                      <p:rCtr x="456" y="5949"/>
                                    </p:animMotion>
                                  </p:childTnLst>
                                </p:cTn>
                              </p:par>
                              <p:par>
                                <p:cTn id="60" presetID="32" presetClass="emph" presetSubtype="0" repeatCount="2000" fill="hold" nodeType="withEffect">
                                  <p:stCondLst>
                                    <p:cond delay="0"/>
                                  </p:stCondLst>
                                  <p:childTnLst>
                                    <p:animRot by="120000">
                                      <p:cBhvr>
                                        <p:cTn id="61" dur="100" fill="hold">
                                          <p:stCondLst>
                                            <p:cond delay="0"/>
                                          </p:stCondLst>
                                        </p:cTn>
                                        <p:tgtEl>
                                          <p:spTgt spid="29"/>
                                        </p:tgtEl>
                                        <p:attrNameLst>
                                          <p:attrName>r</p:attrName>
                                        </p:attrNameLst>
                                      </p:cBhvr>
                                    </p:animRot>
                                    <p:animRot by="-240000">
                                      <p:cBhvr>
                                        <p:cTn id="62" dur="200" fill="hold">
                                          <p:stCondLst>
                                            <p:cond delay="200"/>
                                          </p:stCondLst>
                                        </p:cTn>
                                        <p:tgtEl>
                                          <p:spTgt spid="29"/>
                                        </p:tgtEl>
                                        <p:attrNameLst>
                                          <p:attrName>r</p:attrName>
                                        </p:attrNameLst>
                                      </p:cBhvr>
                                    </p:animRot>
                                    <p:animRot by="240000">
                                      <p:cBhvr>
                                        <p:cTn id="63" dur="200" fill="hold">
                                          <p:stCondLst>
                                            <p:cond delay="400"/>
                                          </p:stCondLst>
                                        </p:cTn>
                                        <p:tgtEl>
                                          <p:spTgt spid="29"/>
                                        </p:tgtEl>
                                        <p:attrNameLst>
                                          <p:attrName>r</p:attrName>
                                        </p:attrNameLst>
                                      </p:cBhvr>
                                    </p:animRot>
                                    <p:animRot by="-240000">
                                      <p:cBhvr>
                                        <p:cTn id="64" dur="200" fill="hold">
                                          <p:stCondLst>
                                            <p:cond delay="600"/>
                                          </p:stCondLst>
                                        </p:cTn>
                                        <p:tgtEl>
                                          <p:spTgt spid="29"/>
                                        </p:tgtEl>
                                        <p:attrNameLst>
                                          <p:attrName>r</p:attrName>
                                        </p:attrNameLst>
                                      </p:cBhvr>
                                    </p:animRot>
                                    <p:animRot by="120000">
                                      <p:cBhvr>
                                        <p:cTn id="65" dur="200" fill="hold">
                                          <p:stCondLst>
                                            <p:cond delay="800"/>
                                          </p:stCondLst>
                                        </p:cTn>
                                        <p:tgtEl>
                                          <p:spTgt spid="29"/>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p:bldP spid="19" grpId="0"/>
      <p:bldP spid="8" grpId="0" animBg="1"/>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69083" y="1612438"/>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47EDC76-93E4-69B2-B3EB-FFBB9F9285CB}"/>
              </a:ext>
            </a:extLst>
          </p:cNvPr>
          <p:cNvSpPr txBox="1"/>
          <p:nvPr/>
        </p:nvSpPr>
        <p:spPr>
          <a:xfrm>
            <a:off x="2788292" y="1903081"/>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3</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4466587" y="1850807"/>
            <a:ext cx="3988247"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Tạo các hình vuông nhỏ</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sp>
        <p:nvSpPr>
          <p:cNvPr id="18" name="TextBox 17">
            <a:extLst>
              <a:ext uri="{FF2B5EF4-FFF2-40B4-BE49-F238E27FC236}">
                <a16:creationId xmlns:a16="http://schemas.microsoft.com/office/drawing/2014/main" xmlns="" id="{F47EDC76-93E4-69B2-B3EB-FFBB9F9285CB}"/>
              </a:ext>
            </a:extLst>
          </p:cNvPr>
          <p:cNvSpPr txBox="1"/>
          <p:nvPr/>
        </p:nvSpPr>
        <p:spPr>
          <a:xfrm>
            <a:off x="3528793" y="6280145"/>
            <a:ext cx="5653708"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FF0000"/>
                </a:solidFill>
                <a:latin typeface="Roboto" panose="02000000000000000000" pitchFamily="2" charset="0"/>
                <a:ea typeface="Roboto" panose="02000000000000000000" pitchFamily="2" charset="0"/>
              </a:rPr>
              <a:t>Lưu ý: </a:t>
            </a:r>
            <a:r>
              <a:rPr lang="en-US" sz="2400">
                <a:solidFill>
                  <a:srgbClr val="002060"/>
                </a:solidFill>
                <a:latin typeface="Roboto" panose="02000000000000000000" pitchFamily="2" charset="0"/>
                <a:ea typeface="Roboto" panose="02000000000000000000" pitchFamily="2" charset="0"/>
              </a:rPr>
              <a:t>Em có thể tạo hình tùy thích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537118" y="2179426"/>
            <a:ext cx="3156485" cy="4208647"/>
          </a:xfrm>
          <a:prstGeom prst="roundRect">
            <a:avLst/>
          </a:prstGeom>
        </p:spPr>
      </p:pic>
    </p:spTree>
    <p:extLst>
      <p:ext uri="{BB962C8B-B14F-4D97-AF65-F5344CB8AC3E}">
        <p14:creationId xmlns:p14="http://schemas.microsoft.com/office/powerpoint/2010/main" val="11385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69083" y="1612438"/>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47EDC76-93E4-69B2-B3EB-FFBB9F9285CB}"/>
              </a:ext>
            </a:extLst>
          </p:cNvPr>
          <p:cNvSpPr txBox="1"/>
          <p:nvPr/>
        </p:nvSpPr>
        <p:spPr>
          <a:xfrm>
            <a:off x="2788292" y="1903081"/>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4</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4466587" y="1850807"/>
            <a:ext cx="5216428"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Hoàn thiện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5182011" y="2352681"/>
            <a:ext cx="3156485" cy="4208646"/>
          </a:xfrm>
          <a:prstGeom prst="roundRect">
            <a:avLst/>
          </a:prstGeom>
        </p:spPr>
      </p:pic>
    </p:spTree>
    <p:extLst>
      <p:ext uri="{BB962C8B-B14F-4D97-AF65-F5344CB8AC3E}">
        <p14:creationId xmlns:p14="http://schemas.microsoft.com/office/powerpoint/2010/main" val="31646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xmlns=""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7727" y="2089701"/>
            <a:ext cx="2445038" cy="3260050"/>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684056" y="5537935"/>
            <a:ext cx="33523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so sánh số</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351820" y="2905080"/>
            <a:ext cx="450363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ó hai thanh cố định có thể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xoay được khi so sánh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6287021" y="4235726"/>
            <a:ext cx="463323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hắc chắn, cân đối,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02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20" grpId="0"/>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stretch>
            <a:fillRect/>
          </a:stretch>
        </p:blipFill>
        <p:spPr>
          <a:xfrm rot="16200000">
            <a:off x="862104" y="1201018"/>
            <a:ext cx="2618442" cy="3704326"/>
          </a:xfrm>
          <a:prstGeom prst="rect">
            <a:avLst/>
          </a:prstGeom>
          <a:effectLst>
            <a:outerShdw blurRad="63500" sx="102000" sy="102000" algn="ctr" rotWithShape="0">
              <a:prstClr val="black">
                <a:alpha val="40000"/>
              </a:prstClr>
            </a:outerShdw>
          </a:effectLst>
        </p:spPr>
      </p:pic>
      <p:grpSp>
        <p:nvGrpSpPr>
          <p:cNvPr id="12" name="Group 11"/>
          <p:cNvGrpSpPr/>
          <p:nvPr/>
        </p:nvGrpSpPr>
        <p:grpSpPr>
          <a:xfrm>
            <a:off x="8298416" y="1170002"/>
            <a:ext cx="3656798" cy="2642048"/>
            <a:chOff x="7619585" y="2711402"/>
            <a:chExt cx="2727295" cy="2078388"/>
          </a:xfrm>
        </p:grpSpPr>
        <p:pic>
          <p:nvPicPr>
            <p:cNvPr id="13" name="Picture 12"/>
            <p:cNvPicPr>
              <a:picLocks noChangeAspect="1"/>
            </p:cNvPicPr>
            <p:nvPr/>
          </p:nvPicPr>
          <p:blipFill rotWithShape="1">
            <a:blip r:embed="rId4" cstate="hqprint">
              <a:extLst>
                <a:ext uri="{28A0092B-C50C-407E-A947-70E740481C1C}">
                  <a14:useLocalDpi xmlns:a14="http://schemas.microsoft.com/office/drawing/2010/main" val="0"/>
                </a:ext>
              </a:extLst>
            </a:blip>
            <a:srcRect l="6762" t="7747" r="13617" b="13987"/>
            <a:stretch/>
          </p:blipFill>
          <p:spPr>
            <a:xfrm rot="21378000">
              <a:off x="7619585" y="2711402"/>
              <a:ext cx="2727295" cy="201069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391" y="4340133"/>
              <a:ext cx="566115" cy="44965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3951" y="2951802"/>
              <a:ext cx="579389" cy="490252"/>
            </a:xfrm>
            <a:prstGeom prst="rect">
              <a:avLst/>
            </a:prstGeom>
          </p:spPr>
        </p:pic>
      </p:grpSp>
      <p:sp>
        <p:nvSpPr>
          <p:cNvPr id="2" name="Oval 1">
            <a:extLst>
              <a:ext uri="{FF2B5EF4-FFF2-40B4-BE49-F238E27FC236}">
                <a16:creationId xmlns:a16="http://schemas.microsoft.com/office/drawing/2014/main" xmlns="" id="{6A7D7047-C681-4791-F9AE-34B9AF5ED7DE}"/>
              </a:ext>
            </a:extLst>
          </p:cNvPr>
          <p:cNvSpPr/>
          <p:nvPr/>
        </p:nvSpPr>
        <p:spPr>
          <a:xfrm rot="16662557">
            <a:off x="2275415" y="2868359"/>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B70498AF-60A0-9E8D-7945-9F5276AD85DC}"/>
              </a:ext>
            </a:extLst>
          </p:cNvPr>
          <p:cNvSpPr/>
          <p:nvPr/>
        </p:nvSpPr>
        <p:spPr>
          <a:xfrm rot="16662557">
            <a:off x="2275415" y="3110794"/>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68F5A341-495B-3AA2-A213-2124BAB790B1}"/>
              </a:ext>
            </a:extLst>
          </p:cNvPr>
          <p:cNvSpPr/>
          <p:nvPr/>
        </p:nvSpPr>
        <p:spPr>
          <a:xfrm rot="16662557">
            <a:off x="2275415" y="3353226"/>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843F5DFA-9451-74A3-73D5-3E21D13E3972}"/>
              </a:ext>
            </a:extLst>
          </p:cNvPr>
          <p:cNvSpPr/>
          <p:nvPr/>
        </p:nvSpPr>
        <p:spPr>
          <a:xfrm>
            <a:off x="2275415" y="2634526"/>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7"/>
          <a:stretch>
            <a:fillRect/>
          </a:stretch>
        </p:blipFill>
        <p:spPr>
          <a:xfrm>
            <a:off x="3969394" y="3240445"/>
            <a:ext cx="4516476" cy="3367745"/>
          </a:xfrm>
          <a:prstGeom prst="roundRect">
            <a:avLst/>
          </a:prstGeom>
          <a:effectLst>
            <a:outerShdw blurRad="63500" sx="102000" sy="102000" algn="ctr" rotWithShape="0">
              <a:prstClr val="black">
                <a:alpha val="40000"/>
              </a:prstClr>
            </a:outerShdw>
          </a:effectLst>
        </p:spPr>
      </p:pic>
      <p:sp>
        <p:nvSpPr>
          <p:cNvPr id="71" name="Rounded Rectangle 70"/>
          <p:cNvSpPr/>
          <p:nvPr/>
        </p:nvSpPr>
        <p:spPr>
          <a:xfrm rot="16200000" flipH="1" flipV="1">
            <a:off x="5582016" y="4798858"/>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16200000" flipH="1" flipV="1">
            <a:off x="5582016" y="5025411"/>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16200000" flipH="1" flipV="1">
            <a:off x="6764536" y="4108660"/>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6200000" flipH="1" flipV="1">
            <a:off x="6764536" y="4318479"/>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16200000" flipH="1" flipV="1">
            <a:off x="6764536" y="453989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2345074" y="316344"/>
            <a:ext cx="6748302"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CHƠI VỚI DỤNG CỤ SO SÁNH SỐ</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36" name="Rounded Rectangle 72">
            <a:extLst>
              <a:ext uri="{FF2B5EF4-FFF2-40B4-BE49-F238E27FC236}">
                <a16:creationId xmlns:a16="http://schemas.microsoft.com/office/drawing/2014/main" xmlns="" id="{DF8B716F-EFDB-9DD6-8C4F-1C6503AE44CD}"/>
              </a:ext>
            </a:extLst>
          </p:cNvPr>
          <p:cNvSpPr/>
          <p:nvPr/>
        </p:nvSpPr>
        <p:spPr>
          <a:xfrm rot="16200000" flipH="1" flipV="1">
            <a:off x="6764536" y="4757960"/>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3">
            <a:extLst>
              <a:ext uri="{FF2B5EF4-FFF2-40B4-BE49-F238E27FC236}">
                <a16:creationId xmlns:a16="http://schemas.microsoft.com/office/drawing/2014/main" xmlns="" id="{3B8DBFB8-42BF-7398-84E5-3CEF71C8B157}"/>
              </a:ext>
            </a:extLst>
          </p:cNvPr>
          <p:cNvSpPr/>
          <p:nvPr/>
        </p:nvSpPr>
        <p:spPr>
          <a:xfrm rot="16200000" flipH="1" flipV="1">
            <a:off x="6764536" y="4986633"/>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4">
            <a:extLst>
              <a:ext uri="{FF2B5EF4-FFF2-40B4-BE49-F238E27FC236}">
                <a16:creationId xmlns:a16="http://schemas.microsoft.com/office/drawing/2014/main" xmlns="" id="{7D6DF803-25EC-A471-CFA2-CC727C01AE22}"/>
              </a:ext>
            </a:extLst>
          </p:cNvPr>
          <p:cNvSpPr/>
          <p:nvPr/>
        </p:nvSpPr>
        <p:spPr>
          <a:xfrm rot="16200000" flipH="1" flipV="1">
            <a:off x="6764536" y="5226905"/>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74">
            <a:extLst>
              <a:ext uri="{FF2B5EF4-FFF2-40B4-BE49-F238E27FC236}">
                <a16:creationId xmlns:a16="http://schemas.microsoft.com/office/drawing/2014/main" xmlns="" id="{A3CE54DC-7B5D-8CA3-291F-AC91EE993595}"/>
              </a:ext>
            </a:extLst>
          </p:cNvPr>
          <p:cNvSpPr/>
          <p:nvPr/>
        </p:nvSpPr>
        <p:spPr>
          <a:xfrm rot="16200000" flipH="1" flipV="1">
            <a:off x="6764536" y="544702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74">
            <a:extLst>
              <a:ext uri="{FF2B5EF4-FFF2-40B4-BE49-F238E27FC236}">
                <a16:creationId xmlns:a16="http://schemas.microsoft.com/office/drawing/2014/main" xmlns="" id="{F3480F90-38F8-D380-86A8-341C755D0D74}"/>
              </a:ext>
            </a:extLst>
          </p:cNvPr>
          <p:cNvSpPr/>
          <p:nvPr/>
        </p:nvSpPr>
        <p:spPr>
          <a:xfrm rot="16200000" flipH="1" flipV="1">
            <a:off x="5585390" y="5257454"/>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6F3D5227-0584-150C-9F90-0B96D6558C26}"/>
              </a:ext>
            </a:extLst>
          </p:cNvPr>
          <p:cNvSpPr/>
          <p:nvPr/>
        </p:nvSpPr>
        <p:spPr>
          <a:xfrm rot="16662557">
            <a:off x="1414050" y="2889204"/>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25336938-CF56-93C2-6A9D-A5741A70B722}"/>
              </a:ext>
            </a:extLst>
          </p:cNvPr>
          <p:cNvSpPr/>
          <p:nvPr/>
        </p:nvSpPr>
        <p:spPr>
          <a:xfrm rot="16662557">
            <a:off x="1414050" y="3131639"/>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EDCDC66C-8C66-74FF-F4F0-ED13E1F9630D}"/>
              </a:ext>
            </a:extLst>
          </p:cNvPr>
          <p:cNvSpPr/>
          <p:nvPr/>
        </p:nvSpPr>
        <p:spPr>
          <a:xfrm rot="16662557">
            <a:off x="1414050" y="3374071"/>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901946A8-9494-B245-9D2F-11BF770EF498}"/>
              </a:ext>
            </a:extLst>
          </p:cNvPr>
          <p:cNvSpPr/>
          <p:nvPr/>
        </p:nvSpPr>
        <p:spPr>
          <a:xfrm>
            <a:off x="1414050" y="2655371"/>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32DA402-73F2-8CF9-FDE8-581E6F7636D1}"/>
              </a:ext>
            </a:extLst>
          </p:cNvPr>
          <p:cNvPicPr>
            <a:picLocks noChangeAspect="1"/>
          </p:cNvPicPr>
          <p:nvPr/>
        </p:nvPicPr>
        <p:blipFill>
          <a:blip r:embed="rId8"/>
          <a:stretch>
            <a:fillRect/>
          </a:stretch>
        </p:blipFill>
        <p:spPr>
          <a:xfrm>
            <a:off x="5872647" y="4291540"/>
            <a:ext cx="272842" cy="325088"/>
          </a:xfrm>
          <a:prstGeom prst="rect">
            <a:avLst/>
          </a:prstGeom>
        </p:spPr>
      </p:pic>
      <p:pic>
        <p:nvPicPr>
          <p:cNvPr id="46" name="Picture 45">
            <a:extLst>
              <a:ext uri="{FF2B5EF4-FFF2-40B4-BE49-F238E27FC236}">
                <a16:creationId xmlns:a16="http://schemas.microsoft.com/office/drawing/2014/main" xmlns="" id="{7A039752-F502-BF3E-85D1-CCF35A87EC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12015">
            <a:off x="4746909" y="4359436"/>
            <a:ext cx="2571955" cy="156981"/>
          </a:xfrm>
          <a:prstGeom prst="rect">
            <a:avLst/>
          </a:prstGeom>
        </p:spPr>
      </p:pic>
      <p:pic>
        <p:nvPicPr>
          <p:cNvPr id="47" name="Picture 46">
            <a:extLst>
              <a:ext uri="{FF2B5EF4-FFF2-40B4-BE49-F238E27FC236}">
                <a16:creationId xmlns:a16="http://schemas.microsoft.com/office/drawing/2014/main" xmlns="" id="{E981F974-89DA-F0BF-417A-E7943C5334B6}"/>
              </a:ext>
            </a:extLst>
          </p:cNvPr>
          <p:cNvPicPr>
            <a:picLocks noChangeAspect="1"/>
          </p:cNvPicPr>
          <p:nvPr/>
        </p:nvPicPr>
        <p:blipFill>
          <a:blip r:embed="rId8"/>
          <a:stretch>
            <a:fillRect/>
          </a:stretch>
        </p:blipFill>
        <p:spPr>
          <a:xfrm>
            <a:off x="5896465" y="5466108"/>
            <a:ext cx="272842" cy="325088"/>
          </a:xfrm>
          <a:prstGeom prst="rect">
            <a:avLst/>
          </a:prstGeom>
        </p:spPr>
      </p:pic>
      <p:pic>
        <p:nvPicPr>
          <p:cNvPr id="48" name="Picture 47">
            <a:extLst>
              <a:ext uri="{FF2B5EF4-FFF2-40B4-BE49-F238E27FC236}">
                <a16:creationId xmlns:a16="http://schemas.microsoft.com/office/drawing/2014/main" xmlns="" id="{D3715351-098A-1DCF-6123-E5EED6A923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879728" flipV="1">
            <a:off x="4792248" y="5549659"/>
            <a:ext cx="2629545" cy="160496"/>
          </a:xfrm>
          <a:prstGeom prst="rect">
            <a:avLst/>
          </a:prstGeom>
        </p:spPr>
      </p:pic>
      <p:pic>
        <p:nvPicPr>
          <p:cNvPr id="49" name="Picture 48">
            <a:extLst>
              <a:ext uri="{FF2B5EF4-FFF2-40B4-BE49-F238E27FC236}">
                <a16:creationId xmlns:a16="http://schemas.microsoft.com/office/drawing/2014/main" xmlns="" id="{958BE0A1-6E98-B7B2-A321-D6A8C293EB50}"/>
              </a:ext>
            </a:extLst>
          </p:cNvPr>
          <p:cNvPicPr>
            <a:picLocks noChangeAspect="1"/>
          </p:cNvPicPr>
          <p:nvPr/>
        </p:nvPicPr>
        <p:blipFill>
          <a:blip r:embed="rId8"/>
          <a:stretch>
            <a:fillRect/>
          </a:stretch>
        </p:blipFill>
        <p:spPr>
          <a:xfrm>
            <a:off x="1912745" y="2403303"/>
            <a:ext cx="272842" cy="325088"/>
          </a:xfrm>
          <a:prstGeom prst="rect">
            <a:avLst/>
          </a:prstGeom>
        </p:spPr>
      </p:pic>
      <p:pic>
        <p:nvPicPr>
          <p:cNvPr id="50" name="Picture 49">
            <a:extLst>
              <a:ext uri="{FF2B5EF4-FFF2-40B4-BE49-F238E27FC236}">
                <a16:creationId xmlns:a16="http://schemas.microsoft.com/office/drawing/2014/main" xmlns="" id="{698CE28C-1FED-2BE1-CB61-EC125CBDDE7F}"/>
              </a:ext>
            </a:extLst>
          </p:cNvPr>
          <p:cNvPicPr>
            <a:picLocks noChangeAspect="1"/>
          </p:cNvPicPr>
          <p:nvPr/>
        </p:nvPicPr>
        <p:blipFill>
          <a:blip r:embed="rId8"/>
          <a:stretch>
            <a:fillRect/>
          </a:stretch>
        </p:blipFill>
        <p:spPr>
          <a:xfrm>
            <a:off x="1872772" y="3447323"/>
            <a:ext cx="272842" cy="325088"/>
          </a:xfrm>
          <a:prstGeom prst="rect">
            <a:avLst/>
          </a:prstGeom>
        </p:spPr>
      </p:pic>
      <p:pic>
        <p:nvPicPr>
          <p:cNvPr id="51" name="Picture 50">
            <a:extLst>
              <a:ext uri="{FF2B5EF4-FFF2-40B4-BE49-F238E27FC236}">
                <a16:creationId xmlns:a16="http://schemas.microsoft.com/office/drawing/2014/main" xmlns="" id="{1F910641-CBE4-BE85-37BE-095BE992D8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7156" y="2491026"/>
            <a:ext cx="2451726" cy="149643"/>
          </a:xfrm>
          <a:prstGeom prst="rect">
            <a:avLst/>
          </a:prstGeom>
        </p:spPr>
      </p:pic>
      <p:pic>
        <p:nvPicPr>
          <p:cNvPr id="66" name="Picture 65">
            <a:extLst>
              <a:ext uri="{FF2B5EF4-FFF2-40B4-BE49-F238E27FC236}">
                <a16:creationId xmlns:a16="http://schemas.microsoft.com/office/drawing/2014/main" xmlns="" id="{7B92AB0B-64B5-5EEE-7F91-77993282E2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852515" y="3551275"/>
            <a:ext cx="2451726" cy="149643"/>
          </a:xfrm>
          <a:prstGeom prst="rect">
            <a:avLst/>
          </a:prstGeom>
        </p:spPr>
      </p:pic>
    </p:spTree>
    <p:extLst>
      <p:ext uri="{BB962C8B-B14F-4D97-AF65-F5344CB8AC3E}">
        <p14:creationId xmlns:p14="http://schemas.microsoft.com/office/powerpoint/2010/main" val="2691786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“ĐỐ</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BẠN</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968760" y="3083872"/>
            <a:ext cx="517192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Một</a:t>
            </a:r>
            <a:r>
              <a:rPr lang="vi-VN" altLang="zh-CN" sz="2400">
                <a:solidFill>
                  <a:srgbClr val="002060"/>
                </a:solidFill>
                <a:latin typeface="Roboto" panose="02000000000000000000" pitchFamily="2" charset="0"/>
                <a:ea typeface="Roboto" panose="02000000000000000000" pitchFamily="2" charset="0"/>
              </a:rPr>
              <a:t> bạn viết hai số trong phạm vi 10</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1036550" y="1843499"/>
            <a:ext cx="513802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Thực hiện theo cặp</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p:cNvSpPr txBox="1"/>
          <p:nvPr/>
        </p:nvSpPr>
        <p:spPr>
          <a:xfrm>
            <a:off x="1036550" y="4254320"/>
            <a:ext cx="5377381"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M</a:t>
            </a:r>
            <a:r>
              <a:rPr lang="en-US" altLang="zh-CN" sz="2400">
                <a:solidFill>
                  <a:srgbClr val="002060"/>
                </a:solidFill>
                <a:latin typeface="Roboto" panose="02000000000000000000" pitchFamily="2" charset="0"/>
                <a:ea typeface="Roboto" panose="02000000000000000000" pitchFamily="2" charset="0"/>
              </a:rPr>
              <a:t>ột</a:t>
            </a:r>
            <a:r>
              <a:rPr lang="vi-VN" altLang="zh-CN" sz="2400">
                <a:solidFill>
                  <a:srgbClr val="002060"/>
                </a:solidFill>
                <a:latin typeface="Roboto" panose="02000000000000000000" pitchFamily="2" charset="0"/>
                <a:ea typeface="Roboto" panose="02000000000000000000" pitchFamily="2" charset="0"/>
              </a:rPr>
              <a:t> bạn sử dụng dụng cụ so sánh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số để thực hiện so sánh hai số đó</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a:extLst>
              <a:ext uri="{FF2B5EF4-FFF2-40B4-BE49-F238E27FC236}">
                <a16:creationId xmlns:a16="http://schemas.microsoft.com/office/drawing/2014/main" xmlns="" id="{79FE6A9B-702F-51F1-D537-4BD4B08A8DB6}"/>
              </a:ext>
            </a:extLst>
          </p:cNvPr>
          <p:cNvPicPr>
            <a:picLocks noChangeAspect="1"/>
          </p:cNvPicPr>
          <p:nvPr/>
        </p:nvPicPr>
        <p:blipFill>
          <a:blip r:embed="rId3"/>
          <a:stretch>
            <a:fillRect/>
          </a:stretch>
        </p:blipFill>
        <p:spPr>
          <a:xfrm rot="5400000">
            <a:off x="7212641" y="1321712"/>
            <a:ext cx="3105475" cy="4225468"/>
          </a:xfrm>
          <a:prstGeom prst="roundRect">
            <a:avLst/>
          </a:prstGeom>
          <a:effectLst>
            <a:outerShdw blurRad="63500" sx="102000" sy="102000" algn="ctr" rotWithShape="0">
              <a:prstClr val="black">
                <a:alpha val="40000"/>
              </a:prstClr>
            </a:outerShdw>
          </a:effectLst>
        </p:spPr>
      </p:pic>
      <p:sp>
        <p:nvSpPr>
          <p:cNvPr id="3" name="Rounded Rectangle 70">
            <a:extLst>
              <a:ext uri="{FF2B5EF4-FFF2-40B4-BE49-F238E27FC236}">
                <a16:creationId xmlns:a16="http://schemas.microsoft.com/office/drawing/2014/main" xmlns="" id="{7EF1DAEA-98BE-FC80-AA1E-E1F4EF0F91A6}"/>
              </a:ext>
            </a:extLst>
          </p:cNvPr>
          <p:cNvSpPr/>
          <p:nvPr/>
        </p:nvSpPr>
        <p:spPr>
          <a:xfrm rot="16200000" flipH="1" flipV="1">
            <a:off x="8998562" y="3318984"/>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71">
            <a:extLst>
              <a:ext uri="{FF2B5EF4-FFF2-40B4-BE49-F238E27FC236}">
                <a16:creationId xmlns:a16="http://schemas.microsoft.com/office/drawing/2014/main" xmlns="" id="{2B2D60E1-80C4-4920-5532-774CBC4EB145}"/>
              </a:ext>
            </a:extLst>
          </p:cNvPr>
          <p:cNvSpPr/>
          <p:nvPr/>
        </p:nvSpPr>
        <p:spPr>
          <a:xfrm rot="16200000" flipH="1" flipV="1">
            <a:off x="8998562" y="354553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4">
            <a:extLst>
              <a:ext uri="{FF2B5EF4-FFF2-40B4-BE49-F238E27FC236}">
                <a16:creationId xmlns:a16="http://schemas.microsoft.com/office/drawing/2014/main" xmlns="" id="{BD13B6C1-20F8-80F6-3856-210751332A92}"/>
              </a:ext>
            </a:extLst>
          </p:cNvPr>
          <p:cNvSpPr/>
          <p:nvPr/>
        </p:nvSpPr>
        <p:spPr>
          <a:xfrm rot="16200000" flipH="1" flipV="1">
            <a:off x="8012214" y="2984589"/>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2">
            <a:extLst>
              <a:ext uri="{FF2B5EF4-FFF2-40B4-BE49-F238E27FC236}">
                <a16:creationId xmlns:a16="http://schemas.microsoft.com/office/drawing/2014/main" xmlns="" id="{5BD162E4-4FB5-D6AE-CC55-D84DFC32FD8E}"/>
              </a:ext>
            </a:extLst>
          </p:cNvPr>
          <p:cNvSpPr/>
          <p:nvPr/>
        </p:nvSpPr>
        <p:spPr>
          <a:xfrm rot="16200000" flipH="1" flipV="1">
            <a:off x="8012214" y="3202652"/>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73">
            <a:extLst>
              <a:ext uri="{FF2B5EF4-FFF2-40B4-BE49-F238E27FC236}">
                <a16:creationId xmlns:a16="http://schemas.microsoft.com/office/drawing/2014/main" xmlns="" id="{FDE5A09D-D239-A378-A2F1-948F252DF6EF}"/>
              </a:ext>
            </a:extLst>
          </p:cNvPr>
          <p:cNvSpPr/>
          <p:nvPr/>
        </p:nvSpPr>
        <p:spPr>
          <a:xfrm rot="16200000" flipH="1" flipV="1">
            <a:off x="8012214" y="3431325"/>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74">
            <a:extLst>
              <a:ext uri="{FF2B5EF4-FFF2-40B4-BE49-F238E27FC236}">
                <a16:creationId xmlns:a16="http://schemas.microsoft.com/office/drawing/2014/main" xmlns="" id="{F3C72E3C-4ACC-2916-CE7E-706BA8789425}"/>
              </a:ext>
            </a:extLst>
          </p:cNvPr>
          <p:cNvSpPr/>
          <p:nvPr/>
        </p:nvSpPr>
        <p:spPr>
          <a:xfrm rot="16200000" flipH="1" flipV="1">
            <a:off x="8012214" y="367159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74">
            <a:extLst>
              <a:ext uri="{FF2B5EF4-FFF2-40B4-BE49-F238E27FC236}">
                <a16:creationId xmlns:a16="http://schemas.microsoft.com/office/drawing/2014/main" xmlns="" id="{58CD5181-4EA1-DB0A-2419-BC154BD2F7E1}"/>
              </a:ext>
            </a:extLst>
          </p:cNvPr>
          <p:cNvSpPr/>
          <p:nvPr/>
        </p:nvSpPr>
        <p:spPr>
          <a:xfrm rot="16200000" flipH="1" flipV="1">
            <a:off x="8012214" y="3891719"/>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74">
            <a:extLst>
              <a:ext uri="{FF2B5EF4-FFF2-40B4-BE49-F238E27FC236}">
                <a16:creationId xmlns:a16="http://schemas.microsoft.com/office/drawing/2014/main" xmlns="" id="{1631F97D-F038-C9CB-5A4F-D49B2582455C}"/>
              </a:ext>
            </a:extLst>
          </p:cNvPr>
          <p:cNvSpPr/>
          <p:nvPr/>
        </p:nvSpPr>
        <p:spPr>
          <a:xfrm rot="16200000" flipH="1" flipV="1">
            <a:off x="9001936" y="3777580"/>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CF5FA68D-E73D-7EBB-BAF5-CB8673D56B1B}"/>
              </a:ext>
            </a:extLst>
          </p:cNvPr>
          <p:cNvPicPr>
            <a:picLocks noChangeAspect="1"/>
          </p:cNvPicPr>
          <p:nvPr/>
        </p:nvPicPr>
        <p:blipFill>
          <a:blip r:embed="rId4"/>
          <a:stretch>
            <a:fillRect/>
          </a:stretch>
        </p:blipFill>
        <p:spPr>
          <a:xfrm>
            <a:off x="8549859" y="2842381"/>
            <a:ext cx="272842" cy="325088"/>
          </a:xfrm>
          <a:prstGeom prst="rect">
            <a:avLst/>
          </a:prstGeom>
        </p:spPr>
      </p:pic>
      <p:pic>
        <p:nvPicPr>
          <p:cNvPr id="18" name="Picture 17">
            <a:extLst>
              <a:ext uri="{FF2B5EF4-FFF2-40B4-BE49-F238E27FC236}">
                <a16:creationId xmlns:a16="http://schemas.microsoft.com/office/drawing/2014/main" xmlns="" id="{47FA25A4-3659-3A54-71E2-5C6413E735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7254">
            <a:off x="7385925" y="2944745"/>
            <a:ext cx="2779473" cy="169647"/>
          </a:xfrm>
          <a:prstGeom prst="rect">
            <a:avLst/>
          </a:prstGeom>
        </p:spPr>
      </p:pic>
      <p:pic>
        <p:nvPicPr>
          <p:cNvPr id="20" name="Picture 19">
            <a:extLst>
              <a:ext uri="{FF2B5EF4-FFF2-40B4-BE49-F238E27FC236}">
                <a16:creationId xmlns:a16="http://schemas.microsoft.com/office/drawing/2014/main" xmlns="" id="{42EDEB81-8835-CC00-7423-35EB75796FCA}"/>
              </a:ext>
            </a:extLst>
          </p:cNvPr>
          <p:cNvPicPr>
            <a:picLocks noChangeAspect="1"/>
          </p:cNvPicPr>
          <p:nvPr/>
        </p:nvPicPr>
        <p:blipFill>
          <a:blip r:embed="rId4"/>
          <a:stretch>
            <a:fillRect/>
          </a:stretch>
        </p:blipFill>
        <p:spPr>
          <a:xfrm>
            <a:off x="8573677" y="4016949"/>
            <a:ext cx="272842" cy="325088"/>
          </a:xfrm>
          <a:prstGeom prst="rect">
            <a:avLst/>
          </a:prstGeom>
        </p:spPr>
      </p:pic>
      <p:pic>
        <p:nvPicPr>
          <p:cNvPr id="25" name="Picture 24">
            <a:extLst>
              <a:ext uri="{FF2B5EF4-FFF2-40B4-BE49-F238E27FC236}">
                <a16:creationId xmlns:a16="http://schemas.microsoft.com/office/drawing/2014/main" xmlns="" id="{57E28989-FFEE-F132-5D59-261A1F139F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63222" flipV="1">
            <a:off x="7371872" y="4100924"/>
            <a:ext cx="2715997" cy="165773"/>
          </a:xfrm>
          <a:prstGeom prst="rect">
            <a:avLst/>
          </a:prstGeom>
        </p:spPr>
      </p:pic>
    </p:spTree>
    <p:extLst>
      <p:ext uri="{BB962C8B-B14F-4D97-AF65-F5344CB8AC3E}">
        <p14:creationId xmlns:p14="http://schemas.microsoft.com/office/powerpoint/2010/main" val="304561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 grpId="0"/>
      <p:bldP spid="9"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“TÌM</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ĐƯỜNG</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488029" y="913532"/>
            <a:ext cx="1015853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Sử dụng dụng cụ so sánh số vừa làm, em cùng bạn giúp Thỏ tìm đường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về nhà bằng cách đi theo con đường có các số lớn hơn 5</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6652" y="5204715"/>
            <a:ext cx="1333526" cy="1128560"/>
          </a:xfrm>
          <a:prstGeom prst="rect">
            <a:avLst/>
          </a:prstGeom>
        </p:spPr>
      </p:pic>
      <p:pic>
        <p:nvPicPr>
          <p:cNvPr id="9" name="Picture 8"/>
          <p:cNvPicPr>
            <a:picLocks noChangeAspect="1"/>
          </p:cNvPicPr>
          <p:nvPr/>
        </p:nvPicPr>
        <p:blipFill>
          <a:blip r:embed="rId4"/>
          <a:stretch>
            <a:fillRect/>
          </a:stretch>
        </p:blipFill>
        <p:spPr>
          <a:xfrm>
            <a:off x="2345073" y="1904150"/>
            <a:ext cx="6548669" cy="4429125"/>
          </a:xfrm>
          <a:prstGeom prst="rect">
            <a:avLst/>
          </a:prstGeom>
        </p:spPr>
      </p:pic>
      <p:sp>
        <p:nvSpPr>
          <p:cNvPr id="12" name="Rectangle 11"/>
          <p:cNvSpPr/>
          <p:nvPr/>
        </p:nvSpPr>
        <p:spPr>
          <a:xfrm>
            <a:off x="2425566" y="1982804"/>
            <a:ext cx="721895" cy="4914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06651" y="2294062"/>
            <a:ext cx="3273053"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Lưu ý: Bạn Thỏ có thể đi theo đường chéo</a:t>
            </a:r>
            <a:endParaRPr kumimoji="0" lang="vi-VN"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Freeform 13"/>
          <p:cNvSpPr/>
          <p:nvPr/>
        </p:nvSpPr>
        <p:spPr>
          <a:xfrm>
            <a:off x="2708532" y="2290813"/>
            <a:ext cx="6493220" cy="3849882"/>
          </a:xfrm>
          <a:custGeom>
            <a:avLst/>
            <a:gdLst>
              <a:gd name="connsiteX0" fmla="*/ 73169 w 6493220"/>
              <a:gd name="connsiteY0" fmla="*/ 0 h 3849882"/>
              <a:gd name="connsiteX1" fmla="*/ 73169 w 6493220"/>
              <a:gd name="connsiteY1" fmla="*/ 548640 h 3849882"/>
              <a:gd name="connsiteX2" fmla="*/ 833565 w 6493220"/>
              <a:gd name="connsiteY2" fmla="*/ 519764 h 3849882"/>
              <a:gd name="connsiteX3" fmla="*/ 843190 w 6493220"/>
              <a:gd name="connsiteY3" fmla="*/ 1106905 h 3849882"/>
              <a:gd name="connsiteX4" fmla="*/ 1670963 w 6493220"/>
              <a:gd name="connsiteY4" fmla="*/ 1078029 h 3849882"/>
              <a:gd name="connsiteX5" fmla="*/ 1642087 w 6493220"/>
              <a:gd name="connsiteY5" fmla="*/ 1636294 h 3849882"/>
              <a:gd name="connsiteX6" fmla="*/ 2440984 w 6493220"/>
              <a:gd name="connsiteY6" fmla="*/ 1597793 h 3849882"/>
              <a:gd name="connsiteX7" fmla="*/ 2450609 w 6493220"/>
              <a:gd name="connsiteY7" fmla="*/ 2156059 h 3849882"/>
              <a:gd name="connsiteX8" fmla="*/ 3239881 w 6493220"/>
              <a:gd name="connsiteY8" fmla="*/ 2175309 h 3849882"/>
              <a:gd name="connsiteX9" fmla="*/ 3239881 w 6493220"/>
              <a:gd name="connsiteY9" fmla="*/ 2704699 h 3849882"/>
              <a:gd name="connsiteX10" fmla="*/ 4009902 w 6493220"/>
              <a:gd name="connsiteY10" fmla="*/ 2704699 h 3849882"/>
              <a:gd name="connsiteX11" fmla="*/ 4019527 w 6493220"/>
              <a:gd name="connsiteY11" fmla="*/ 3253339 h 3849882"/>
              <a:gd name="connsiteX12" fmla="*/ 4770297 w 6493220"/>
              <a:gd name="connsiteY12" fmla="*/ 3262964 h 3849882"/>
              <a:gd name="connsiteX13" fmla="*/ 4789548 w 6493220"/>
              <a:gd name="connsiteY13" fmla="*/ 3801979 h 3849882"/>
              <a:gd name="connsiteX14" fmla="*/ 5665447 w 6493220"/>
              <a:gd name="connsiteY14" fmla="*/ 3821229 h 3849882"/>
              <a:gd name="connsiteX15" fmla="*/ 6493220 w 6493220"/>
              <a:gd name="connsiteY15" fmla="*/ 3782728 h 3849882"/>
              <a:gd name="connsiteX16" fmla="*/ 6493220 w 6493220"/>
              <a:gd name="connsiteY16" fmla="*/ 3782728 h 38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3220" h="3849882">
                <a:moveTo>
                  <a:pt x="73169" y="0"/>
                </a:moveTo>
                <a:cubicBezTo>
                  <a:pt x="9802" y="231006"/>
                  <a:pt x="-53564" y="462013"/>
                  <a:pt x="73169" y="548640"/>
                </a:cubicBezTo>
                <a:cubicBezTo>
                  <a:pt x="199902" y="635267"/>
                  <a:pt x="705228" y="426720"/>
                  <a:pt x="833565" y="519764"/>
                </a:cubicBezTo>
                <a:cubicBezTo>
                  <a:pt x="961902" y="612808"/>
                  <a:pt x="703624" y="1013861"/>
                  <a:pt x="843190" y="1106905"/>
                </a:cubicBezTo>
                <a:cubicBezTo>
                  <a:pt x="982756" y="1199949"/>
                  <a:pt x="1537814" y="989798"/>
                  <a:pt x="1670963" y="1078029"/>
                </a:cubicBezTo>
                <a:cubicBezTo>
                  <a:pt x="1804113" y="1166261"/>
                  <a:pt x="1513750" y="1549667"/>
                  <a:pt x="1642087" y="1636294"/>
                </a:cubicBezTo>
                <a:cubicBezTo>
                  <a:pt x="1770424" y="1722921"/>
                  <a:pt x="2306230" y="1511166"/>
                  <a:pt x="2440984" y="1597793"/>
                </a:cubicBezTo>
                <a:cubicBezTo>
                  <a:pt x="2575738" y="1684420"/>
                  <a:pt x="2317460" y="2059806"/>
                  <a:pt x="2450609" y="2156059"/>
                </a:cubicBezTo>
                <a:cubicBezTo>
                  <a:pt x="2583758" y="2252312"/>
                  <a:pt x="3108336" y="2083869"/>
                  <a:pt x="3239881" y="2175309"/>
                </a:cubicBezTo>
                <a:cubicBezTo>
                  <a:pt x="3371426" y="2266749"/>
                  <a:pt x="3111544" y="2616467"/>
                  <a:pt x="3239881" y="2704699"/>
                </a:cubicBezTo>
                <a:cubicBezTo>
                  <a:pt x="3368218" y="2792931"/>
                  <a:pt x="3879961" y="2613259"/>
                  <a:pt x="4009902" y="2704699"/>
                </a:cubicBezTo>
                <a:cubicBezTo>
                  <a:pt x="4139843" y="2796139"/>
                  <a:pt x="3892795" y="3160295"/>
                  <a:pt x="4019527" y="3253339"/>
                </a:cubicBezTo>
                <a:cubicBezTo>
                  <a:pt x="4146259" y="3346383"/>
                  <a:pt x="4641960" y="3171524"/>
                  <a:pt x="4770297" y="3262964"/>
                </a:cubicBezTo>
                <a:cubicBezTo>
                  <a:pt x="4898634" y="3354404"/>
                  <a:pt x="4640356" y="3708935"/>
                  <a:pt x="4789548" y="3801979"/>
                </a:cubicBezTo>
                <a:cubicBezTo>
                  <a:pt x="4938740" y="3895023"/>
                  <a:pt x="5381502" y="3824438"/>
                  <a:pt x="5665447" y="3821229"/>
                </a:cubicBezTo>
                <a:cubicBezTo>
                  <a:pt x="5949392" y="3818021"/>
                  <a:pt x="6493220" y="3782728"/>
                  <a:pt x="6493220" y="3782728"/>
                </a:cubicBezTo>
                <a:lnTo>
                  <a:pt x="6493220" y="3782728"/>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51088" y="1657902"/>
            <a:ext cx="976058" cy="922895"/>
          </a:xfrm>
          <a:prstGeom prst="rect">
            <a:avLst/>
          </a:prstGeom>
        </p:spPr>
      </p:pic>
    </p:spTree>
    <p:extLst>
      <p:ext uri="{BB962C8B-B14F-4D97-AF65-F5344CB8AC3E}">
        <p14:creationId xmlns:p14="http://schemas.microsoft.com/office/powerpoint/2010/main" val="306060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6" presetClass="emph" presetSubtype="0" repeatCount="3000" fill="hold" grpId="1" nodeType="withEffect">
                                  <p:stCondLst>
                                    <p:cond delay="0"/>
                                  </p:stCondLst>
                                  <p:childTnLst>
                                    <p:animEffect transition="out" filter="fade">
                                      <p:cBhvr>
                                        <p:cTn id="23" dur="1000" tmFilter="0, 0; .2, .5; .8, .5; 1, 0"/>
                                        <p:tgtEl>
                                          <p:spTgt spid="12"/>
                                        </p:tgtEl>
                                      </p:cBhvr>
                                    </p:animEffect>
                                    <p:animScale>
                                      <p:cBhvr>
                                        <p:cTn id="24" dur="500" autoRev="1" fill="hold"/>
                                        <p:tgtEl>
                                          <p:spTgt spid="12"/>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875E-6 2.22222E-6 L 0.08555 0.00162 " pathEditMode="relative" rAng="0" ptsTypes="AA">
                                      <p:cBhvr>
                                        <p:cTn id="28" dur="2000" fill="hold"/>
                                        <p:tgtEl>
                                          <p:spTgt spid="8"/>
                                        </p:tgtEl>
                                        <p:attrNameLst>
                                          <p:attrName>ppt_x</p:attrName>
                                          <p:attrName>ppt_y</p:attrName>
                                        </p:attrNameLst>
                                      </p:cBhvr>
                                      <p:rCtr x="4271" y="69"/>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8555 0.00162 L 0.08789 0.075 " pathEditMode="relative" rAng="0" ptsTypes="AA">
                                      <p:cBhvr>
                                        <p:cTn id="32" dur="2000" fill="hold"/>
                                        <p:tgtEl>
                                          <p:spTgt spid="8"/>
                                        </p:tgtEl>
                                        <p:attrNameLst>
                                          <p:attrName>ppt_x</p:attrName>
                                          <p:attrName>ppt_y</p:attrName>
                                        </p:attrNameLst>
                                      </p:cBhvr>
                                      <p:rCtr x="117" y="3657"/>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8789 0.075 L 0.14713 0.075 " pathEditMode="relative" rAng="0" ptsTypes="AA">
                                      <p:cBhvr>
                                        <p:cTn id="36" dur="2000" fill="hold"/>
                                        <p:tgtEl>
                                          <p:spTgt spid="8"/>
                                        </p:tgtEl>
                                        <p:attrNameLst>
                                          <p:attrName>ppt_x</p:attrName>
                                          <p:attrName>ppt_y</p:attrName>
                                        </p:attrNameLst>
                                      </p:cBhvr>
                                      <p:rCtr x="2956" y="0"/>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14713 0.075 L 0.15195 0.15972 " pathEditMode="relative" rAng="0" ptsTypes="AA">
                                      <p:cBhvr>
                                        <p:cTn id="40" dur="2000" fill="hold"/>
                                        <p:tgtEl>
                                          <p:spTgt spid="8"/>
                                        </p:tgtEl>
                                        <p:attrNameLst>
                                          <p:attrName>ppt_x</p:attrName>
                                          <p:attrName>ppt_y</p:attrName>
                                        </p:attrNameLst>
                                      </p:cBhvr>
                                      <p:rCtr x="234" y="4236"/>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15195 0.15972 L 0.21588 0.16389 " pathEditMode="relative" rAng="0" ptsTypes="AA">
                                      <p:cBhvr>
                                        <p:cTn id="44" dur="2000" fill="hold"/>
                                        <p:tgtEl>
                                          <p:spTgt spid="8"/>
                                        </p:tgtEl>
                                        <p:attrNameLst>
                                          <p:attrName>ppt_x</p:attrName>
                                          <p:attrName>ppt_y</p:attrName>
                                        </p:attrNameLst>
                                      </p:cBhvr>
                                      <p:rCtr x="3190" y="208"/>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21588 0.16389 L 0.2151 0.23703 " pathEditMode="relative" rAng="0" ptsTypes="AA">
                                      <p:cBhvr>
                                        <p:cTn id="48" dur="2000" fill="hold"/>
                                        <p:tgtEl>
                                          <p:spTgt spid="8"/>
                                        </p:tgtEl>
                                        <p:attrNameLst>
                                          <p:attrName>ppt_x</p:attrName>
                                          <p:attrName>ppt_y</p:attrName>
                                        </p:attrNameLst>
                                      </p:cBhvr>
                                      <p:rCtr x="-39" y="3657"/>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0.2151 0.23703 L 0.28372 0.24815 " pathEditMode="relative" rAng="0" ptsTypes="AA">
                                      <p:cBhvr>
                                        <p:cTn id="52" dur="2000" fill="hold"/>
                                        <p:tgtEl>
                                          <p:spTgt spid="8"/>
                                        </p:tgtEl>
                                        <p:attrNameLst>
                                          <p:attrName>ppt_x</p:attrName>
                                          <p:attrName>ppt_y</p:attrName>
                                        </p:attrNameLst>
                                      </p:cBhvr>
                                      <p:rCtr x="3424" y="556"/>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28372 0.24815 L 0.28294 0.31967 " pathEditMode="relative" rAng="0" ptsTypes="AA">
                                      <p:cBhvr>
                                        <p:cTn id="56" dur="2000" fill="hold"/>
                                        <p:tgtEl>
                                          <p:spTgt spid="8"/>
                                        </p:tgtEl>
                                        <p:attrNameLst>
                                          <p:attrName>ppt_x</p:attrName>
                                          <p:attrName>ppt_y</p:attrName>
                                        </p:attrNameLst>
                                      </p:cBhvr>
                                      <p:rCtr x="-39" y="3565"/>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28294 0.31967 L 0.34922 0.32384 " pathEditMode="relative" rAng="0" ptsTypes="AA">
                                      <p:cBhvr>
                                        <p:cTn id="60" dur="2000" fill="hold"/>
                                        <p:tgtEl>
                                          <p:spTgt spid="8"/>
                                        </p:tgtEl>
                                        <p:attrNameLst>
                                          <p:attrName>ppt_x</p:attrName>
                                          <p:attrName>ppt_y</p:attrName>
                                        </p:attrNameLst>
                                      </p:cBhvr>
                                      <p:rCtr x="3307" y="208"/>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34922 0.32384 L 0.35078 0.39421 " pathEditMode="relative" rAng="0" ptsTypes="AA">
                                      <p:cBhvr>
                                        <p:cTn id="64" dur="2000" fill="hold"/>
                                        <p:tgtEl>
                                          <p:spTgt spid="8"/>
                                        </p:tgtEl>
                                        <p:attrNameLst>
                                          <p:attrName>ppt_x</p:attrName>
                                          <p:attrName>ppt_y</p:attrName>
                                        </p:attrNameLst>
                                      </p:cBhvr>
                                      <p:rCtr x="78" y="3519"/>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35078 0.39421 L 0.41797 0.40254 " pathEditMode="relative" rAng="0" ptsTypes="AA">
                                      <p:cBhvr>
                                        <p:cTn id="68" dur="2000" fill="hold"/>
                                        <p:tgtEl>
                                          <p:spTgt spid="8"/>
                                        </p:tgtEl>
                                        <p:attrNameLst>
                                          <p:attrName>ppt_x</p:attrName>
                                          <p:attrName>ppt_y</p:attrName>
                                        </p:attrNameLst>
                                      </p:cBhvr>
                                      <p:rCtr x="3359" y="417"/>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41797 0.40254 L 0.41797 0.47963 " pathEditMode="relative" rAng="0" ptsTypes="AA">
                                      <p:cBhvr>
                                        <p:cTn id="72" dur="2000" fill="hold"/>
                                        <p:tgtEl>
                                          <p:spTgt spid="8"/>
                                        </p:tgtEl>
                                        <p:attrNameLst>
                                          <p:attrName>ppt_x</p:attrName>
                                          <p:attrName>ppt_y</p:attrName>
                                        </p:attrNameLst>
                                      </p:cBhvr>
                                      <p:rCtr x="0" y="3843"/>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0.41797 0.47963 L 0.48424 0.47824 " pathEditMode="relative" rAng="0" ptsTypes="AA">
                                      <p:cBhvr>
                                        <p:cTn id="76" dur="2000" fill="hold"/>
                                        <p:tgtEl>
                                          <p:spTgt spid="8"/>
                                        </p:tgtEl>
                                        <p:attrNameLst>
                                          <p:attrName>ppt_x</p:attrName>
                                          <p:attrName>ppt_y</p:attrName>
                                        </p:attrNameLst>
                                      </p:cBhvr>
                                      <p:rCtr x="3307" y="-69"/>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0.48424 0.47824 L 0.47747 0.55833 " pathEditMode="relative" rAng="0" ptsTypes="AA">
                                      <p:cBhvr>
                                        <p:cTn id="80" dur="2000" fill="hold"/>
                                        <p:tgtEl>
                                          <p:spTgt spid="8"/>
                                        </p:tgtEl>
                                        <p:attrNameLst>
                                          <p:attrName>ppt_x</p:attrName>
                                          <p:attrName>ppt_y</p:attrName>
                                        </p:attrNameLst>
                                      </p:cBhvr>
                                      <p:rCtr x="-339" y="4005"/>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47747 0.55833 L 0.54739 0.56805 " pathEditMode="relative" rAng="0" ptsTypes="AA">
                                      <p:cBhvr>
                                        <p:cTn id="84" dur="2000" fill="hold"/>
                                        <p:tgtEl>
                                          <p:spTgt spid="8"/>
                                        </p:tgtEl>
                                        <p:attrNameLst>
                                          <p:attrName>ppt_x</p:attrName>
                                          <p:attrName>ppt_y</p:attrName>
                                        </p:attrNameLst>
                                      </p:cBhvr>
                                      <p:rCtr x="3490" y="486"/>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0.54739 0.56805 L 0.62239 0.55833 " pathEditMode="relative" rAng="0" ptsTypes="AA">
                                      <p:cBhvr>
                                        <p:cTn id="88" dur="2000" fill="hold"/>
                                        <p:tgtEl>
                                          <p:spTgt spid="8"/>
                                        </p:tgtEl>
                                        <p:attrNameLst>
                                          <p:attrName>ppt_x</p:attrName>
                                          <p:attrName>ppt_y</p:attrName>
                                        </p:attrNameLst>
                                      </p:cBhvr>
                                      <p:rCtr x="3750" y="-486"/>
                                    </p:animMotion>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randombar(horizontal)">
                                      <p:cBhvr>
                                        <p:cTn id="9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12" grpId="0" animBg="1"/>
      <p:bldP spid="12" grpId="1" animBg="1"/>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xmlns=""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4"/>
          <a:srcRect l="6827" t="7035" r="5654" b="3542"/>
          <a:stretch/>
        </p:blipFill>
        <p:spPr>
          <a:xfrm>
            <a:off x="6393109" y="3561547"/>
            <a:ext cx="868595" cy="868595"/>
          </a:xfrm>
          <a:prstGeom prst="ellipse">
            <a:avLst/>
          </a:prstGeom>
        </p:spPr>
      </p:pic>
      <p:pic>
        <p:nvPicPr>
          <p:cNvPr id="9" name="Picture 8"/>
          <p:cNvPicPr>
            <a:picLocks noChangeAspect="1"/>
          </p:cNvPicPr>
          <p:nvPr/>
        </p:nvPicPr>
        <p:blipFill rotWithShape="1">
          <a:blip r:embed="rId5"/>
          <a:srcRect l="9571" t="6413" r="10420" b="6660"/>
          <a:stretch/>
        </p:blipFill>
        <p:spPr>
          <a:xfrm>
            <a:off x="7528178" y="4656132"/>
            <a:ext cx="848933" cy="848933"/>
          </a:xfrm>
          <a:prstGeom prst="ellipse">
            <a:avLst/>
          </a:prstGeom>
        </p:spPr>
      </p:pic>
      <p:sp>
        <p:nvSpPr>
          <p:cNvPr id="5" name="TextBox 4">
            <a:extLst>
              <a:ext uri="{FF2B5EF4-FFF2-40B4-BE49-F238E27FC236}">
                <a16:creationId xmlns:a16="http://schemas.microsoft.com/office/drawing/2014/main" xmlns="" id="{EFDE824D-7BC5-90F3-C07C-456ED61796A8}"/>
              </a:ext>
            </a:extLst>
          </p:cNvPr>
          <p:cNvSpPr txBox="1"/>
          <p:nvPr/>
        </p:nvSpPr>
        <p:spPr>
          <a:xfrm>
            <a:off x="2812613" y="3727627"/>
            <a:ext cx="3056573" cy="553998"/>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Có hai thanh cố định có thể xoay</a:t>
            </a:r>
            <a:r>
              <a:rPr lang="en-US">
                <a:solidFill>
                  <a:srgbClr val="002060"/>
                </a:solidFill>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được khi so sánh</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xmlns="" id="{3B620A34-3DE0-D059-6C74-E9F5B756E90A}"/>
              </a:ext>
            </a:extLst>
          </p:cNvPr>
          <p:cNvSpPr txBox="1"/>
          <p:nvPr/>
        </p:nvSpPr>
        <p:spPr>
          <a:xfrm>
            <a:off x="2789342" y="4674977"/>
            <a:ext cx="3328173" cy="553998"/>
          </a:xfrm>
          <a:prstGeom prst="rect">
            <a:avLst/>
          </a:prstGeom>
          <a:noFill/>
        </p:spPr>
        <p:txBody>
          <a:bodyPr wrap="square" lIns="0" tIns="0" rIns="0" bIns="0" rtlCol="0">
            <a:spAutoFit/>
          </a:bodyPr>
          <a:lstStyle/>
          <a:p>
            <a:pPr lvl="0" algn="just">
              <a:defRPr/>
            </a:pPr>
            <a:r>
              <a:rPr lang="en-US">
                <a:solidFill>
                  <a:srgbClr val="002060"/>
                </a:solidFill>
                <a:latin typeface="Roboto" panose="02000000000000000000" pitchFamily="2" charset="0"/>
                <a:ea typeface="Roboto" panose="02000000000000000000" pitchFamily="2" charset="0"/>
              </a:rPr>
              <a:t>C</a:t>
            </a:r>
            <a:r>
              <a:rPr lang="vi-VN">
                <a:solidFill>
                  <a:srgbClr val="002060"/>
                </a:solidFill>
                <a:latin typeface="Roboto" panose="02000000000000000000" pitchFamily="2" charset="0"/>
                <a:ea typeface="Roboto" panose="02000000000000000000" pitchFamily="2" charset="0"/>
              </a:rPr>
              <a:t>hắc chắn, cân đối,</a:t>
            </a:r>
            <a:r>
              <a:rPr lang="en-US">
                <a:solidFill>
                  <a:srgbClr val="002060"/>
                </a:solidFill>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sử dụng được nhiều lần</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3220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xmlns=""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4234" y="3856616"/>
            <a:ext cx="3153529" cy="217842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Tree>
    <p:extLst>
      <p:ext uri="{BB962C8B-B14F-4D97-AF65-F5344CB8AC3E}">
        <p14:creationId xmlns:p14="http://schemas.microsoft.com/office/powerpoint/2010/main" val="34868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125E-6 4.44444E-6 L -3.125E-6 -0.07223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xmlns="" id="{DA14CBFD-2C6F-E4A0-F468-3C5C731B2275}"/>
              </a:ext>
            </a:extLst>
          </p:cNvPr>
          <p:cNvSpPr txBox="1"/>
          <p:nvPr/>
        </p:nvSpPr>
        <p:spPr>
          <a:xfrm>
            <a:off x="5175360" y="1091991"/>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2</a:t>
            </a:r>
          </a:p>
        </p:txBody>
      </p:sp>
      <p:grpSp>
        <p:nvGrpSpPr>
          <p:cNvPr id="22" name="Group 21"/>
          <p:cNvGrpSpPr/>
          <p:nvPr/>
        </p:nvGrpSpPr>
        <p:grpSpPr>
          <a:xfrm>
            <a:off x="5019445" y="4990248"/>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
        <p:nvSpPr>
          <p:cNvPr id="8" name="TextBox 7"/>
          <p:cNvSpPr txBox="1"/>
          <p:nvPr/>
        </p:nvSpPr>
        <p:spPr>
          <a:xfrm>
            <a:off x="1790531" y="2364011"/>
            <a:ext cx="848067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DỤNG CỤ SO SÁNH SỐ TRONG PHẠM VI 10</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9650" y="46790"/>
            <a:ext cx="1417791" cy="979395"/>
          </a:xfrm>
          <a:prstGeom prst="rect">
            <a:avLst/>
          </a:prstGeom>
        </p:spPr>
      </p:pic>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1374" y="426566"/>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CÙNG </a:t>
            </a:r>
            <a:r>
              <a:rPr lang="en-US" altLang="zh-CN" sz="3200" b="1">
                <a:solidFill>
                  <a:srgbClr val="0070C0"/>
                </a:solidFill>
                <a:latin typeface="Roboto" panose="02000000000000000000" pitchFamily="2" charset="0"/>
                <a:ea typeface="Roboto" panose="02000000000000000000" pitchFamily="2" charset="0"/>
              </a:rPr>
              <a:t>ĐẾM </a:t>
            </a:r>
            <a:r>
              <a:rPr lang="en-US" altLang="zh-CN" sz="3200" b="1" noProof="0">
                <a:solidFill>
                  <a:srgbClr val="0070C0"/>
                </a:solidFill>
                <a:latin typeface="Roboto" panose="02000000000000000000" pitchFamily="2" charset="0"/>
                <a:ea typeface="Roboto" panose="02000000000000000000" pitchFamily="2" charset="0"/>
              </a:rPr>
              <a:t>NÀO</a:t>
            </a: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3" name="đếm s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1374" y="2251710"/>
            <a:ext cx="5972972" cy="3108960"/>
          </a:xfrm>
          <a:prstGeom prst="rect">
            <a:avLst/>
          </a:prstGeom>
        </p:spPr>
      </p:pic>
    </p:spTree>
    <p:extLst>
      <p:ext uri="{BB962C8B-B14F-4D97-AF65-F5344CB8AC3E}">
        <p14:creationId xmlns:p14="http://schemas.microsoft.com/office/powerpoint/2010/main" val="28613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fullScrn="1">
              <p:cMediaNode vol="80000">
                <p:cTn id="13" fill="hold" display="0">
                  <p:stCondLst>
                    <p:cond delay="indefinite"/>
                  </p:stCondLst>
                </p:cTn>
                <p:tgtEl>
                  <p:spTgt spid="3"/>
                </p:tgtEl>
              </p:cMediaNode>
            </p:video>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685582" y="456723"/>
            <a:ext cx="10868006"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ĐỀ XUẤT Ý TƯỞNG VÀ CÁCH LÀM DỤNG CỤ SO SÁNH SỐ</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3233677" y="1331476"/>
            <a:ext cx="57246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a:p>
            <a:pPr lvl="0" algn="ctr">
              <a:defRPr/>
            </a:pPr>
            <a:r>
              <a:rPr lang="vi-VN" altLang="zh-CN" sz="3200" b="1">
                <a:solidFill>
                  <a:srgbClr val="00B050"/>
                </a:solidFill>
                <a:latin typeface="Roboto" panose="02000000000000000000" pitchFamily="2" charset="0"/>
                <a:ea typeface="Roboto" panose="02000000000000000000" pitchFamily="2" charset="0"/>
              </a:rPr>
              <a:t>Làm dụng cụ so sánh s</a:t>
            </a:r>
            <a:r>
              <a:rPr lang="en-US" altLang="zh-CN" sz="3200" b="1">
                <a:solidFill>
                  <a:srgbClr val="00B050"/>
                </a:solidFill>
                <a:latin typeface="Roboto" panose="02000000000000000000" pitchFamily="2" charset="0"/>
                <a:ea typeface="Roboto" panose="02000000000000000000" pitchFamily="2" charset="0"/>
              </a:rPr>
              <a:t>ố</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
        <p:nvSpPr>
          <p:cNvPr id="2" name="Rounded Rectangle 12">
            <a:extLst>
              <a:ext uri="{FF2B5EF4-FFF2-40B4-BE49-F238E27FC236}">
                <a16:creationId xmlns:a16="http://schemas.microsoft.com/office/drawing/2014/main" xmlns="" id="{4D94BEC8-895E-E7F6-ECD4-494B8A916FCC}"/>
              </a:ext>
            </a:extLst>
          </p:cNvPr>
          <p:cNvSpPr/>
          <p:nvPr/>
        </p:nvSpPr>
        <p:spPr>
          <a:xfrm>
            <a:off x="510799" y="2749507"/>
            <a:ext cx="4433652" cy="3088084"/>
          </a:xfrm>
          <a:prstGeom prst="roundRect">
            <a:avLst>
              <a:gd name="adj" fmla="val 11508"/>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EB8BE5CE-A8D0-9C3F-62BA-02EEBA080F4F}"/>
              </a:ext>
            </a:extLst>
          </p:cNvPr>
          <p:cNvSpPr txBox="1"/>
          <p:nvPr/>
        </p:nvSpPr>
        <p:spPr>
          <a:xfrm>
            <a:off x="745409" y="2960240"/>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4" name="TextBox 3">
            <a:extLst>
              <a:ext uri="{FF2B5EF4-FFF2-40B4-BE49-F238E27FC236}">
                <a16:creationId xmlns:a16="http://schemas.microsoft.com/office/drawing/2014/main" xmlns="" id="{365369E6-5E28-EA0A-15E8-B75D34E6A744}"/>
              </a:ext>
            </a:extLst>
          </p:cNvPr>
          <p:cNvSpPr txBox="1"/>
          <p:nvPr/>
        </p:nvSpPr>
        <p:spPr>
          <a:xfrm>
            <a:off x="311215" y="3609548"/>
            <a:ext cx="450363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ó hai thanh cố định có thể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xoay được khi so sánh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xmlns="" id="{7E131F87-26FF-B3AC-BA0D-E98AEC3698A4}"/>
              </a:ext>
            </a:extLst>
          </p:cNvPr>
          <p:cNvSpPr txBox="1"/>
          <p:nvPr/>
        </p:nvSpPr>
        <p:spPr>
          <a:xfrm>
            <a:off x="411950" y="4730523"/>
            <a:ext cx="463323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hắc chắn, cân đối,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xmlns="" id="{F358DA3A-5DBF-DD5E-8C4A-C74B07E4AD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62" t="7747" r="13617" b="13987"/>
          <a:stretch/>
        </p:blipFill>
        <p:spPr>
          <a:xfrm rot="21378000">
            <a:off x="5585519" y="3077778"/>
            <a:ext cx="2727295" cy="201069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 name="Picture 6">
            <a:extLst>
              <a:ext uri="{FF2B5EF4-FFF2-40B4-BE49-F238E27FC236}">
                <a16:creationId xmlns:a16="http://schemas.microsoft.com/office/drawing/2014/main" xmlns="" id="{2339F17A-D860-98A9-56EB-F08BA6B553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70" t="4336" r="5427" b="6584"/>
          <a:stretch/>
        </p:blipFill>
        <p:spPr>
          <a:xfrm rot="5400000">
            <a:off x="9107949" y="3095524"/>
            <a:ext cx="2096123" cy="276307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8" name="Oval 7">
            <a:extLst>
              <a:ext uri="{FF2B5EF4-FFF2-40B4-BE49-F238E27FC236}">
                <a16:creationId xmlns:a16="http://schemas.microsoft.com/office/drawing/2014/main" xmlns="" id="{9D086686-4FFF-3785-F615-30D891943A69}"/>
              </a:ext>
            </a:extLst>
          </p:cNvPr>
          <p:cNvSpPr/>
          <p:nvPr/>
        </p:nvSpPr>
        <p:spPr>
          <a:xfrm>
            <a:off x="10262674" y="4166115"/>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E1E3FE72-ACB9-95C2-074D-1833B5ADC504}"/>
              </a:ext>
            </a:extLst>
          </p:cNvPr>
          <p:cNvSpPr/>
          <p:nvPr/>
        </p:nvSpPr>
        <p:spPr>
          <a:xfrm>
            <a:off x="10262674" y="4416198"/>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E1B8A2F3-CDAE-55E2-491F-80ECE18EE88D}"/>
              </a:ext>
            </a:extLst>
          </p:cNvPr>
          <p:cNvSpPr/>
          <p:nvPr/>
        </p:nvSpPr>
        <p:spPr>
          <a:xfrm>
            <a:off x="9632218" y="3933631"/>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72AFEED3-A408-C7E2-DCE0-2E9B669B3F15}"/>
              </a:ext>
            </a:extLst>
          </p:cNvPr>
          <p:cNvSpPr/>
          <p:nvPr/>
        </p:nvSpPr>
        <p:spPr>
          <a:xfrm>
            <a:off x="9632218" y="4201416"/>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689A94FC-AC42-8DE8-373A-BA1DFFE4F2AB}"/>
              </a:ext>
            </a:extLst>
          </p:cNvPr>
          <p:cNvSpPr/>
          <p:nvPr/>
        </p:nvSpPr>
        <p:spPr>
          <a:xfrm>
            <a:off x="9632218" y="4461887"/>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18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P spid="3" grpId="0"/>
      <p:bldP spid="4" grpId="0"/>
      <p:bldP spid="5" grpId="0"/>
      <p:bldP spid="8" grpId="0" animBg="1"/>
      <p:bldP spid="9" grpId="0" animBg="1"/>
      <p:bldP spid="10" grpId="0" animBg="1"/>
      <p:bldP spid="13"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5033" t="8151" r="8297" b="11011"/>
          <a:stretch/>
        </p:blipFill>
        <p:spPr>
          <a:xfrm>
            <a:off x="8955761" y="2863248"/>
            <a:ext cx="2820633" cy="19731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2" name="TextBox 11"/>
          <p:cNvSpPr txBox="1"/>
          <p:nvPr/>
        </p:nvSpPr>
        <p:spPr>
          <a:xfrm>
            <a:off x="685582" y="456723"/>
            <a:ext cx="10868006"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ĐỀ XUẤT Ý TƯỞNG VÀ CÁCH LÀM DỤNG CỤ SO SÁNH SỐ</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3" name="Isosceles Triangle 2"/>
          <p:cNvSpPr/>
          <p:nvPr/>
        </p:nvSpPr>
        <p:spPr>
          <a:xfrm rot="16200000">
            <a:off x="9862474" y="3525692"/>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6200000">
            <a:off x="9862475" y="3775949"/>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200000">
            <a:off x="9876784" y="4026206"/>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6200000">
            <a:off x="10533005" y="3525691"/>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6200000">
            <a:off x="10533006" y="3775948"/>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6200000">
            <a:off x="10547315" y="4026205"/>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29ECE62-E3E5-E095-0916-8E66F04DB86C}"/>
              </a:ext>
            </a:extLst>
          </p:cNvPr>
          <p:cNvSpPr txBox="1"/>
          <p:nvPr/>
        </p:nvSpPr>
        <p:spPr>
          <a:xfrm>
            <a:off x="489671" y="2368318"/>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7" name="TextBox 6">
            <a:extLst>
              <a:ext uri="{FF2B5EF4-FFF2-40B4-BE49-F238E27FC236}">
                <a16:creationId xmlns:a16="http://schemas.microsoft.com/office/drawing/2014/main" xmlns="" id="{DE120925-E1FB-C463-E1A2-2B99EA9705F4}"/>
              </a:ext>
            </a:extLst>
          </p:cNvPr>
          <p:cNvSpPr txBox="1"/>
          <p:nvPr/>
        </p:nvSpPr>
        <p:spPr>
          <a:xfrm>
            <a:off x="1871122" y="2936554"/>
            <a:ext cx="5112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 dụng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8" name="TextBox 7">
            <a:extLst>
              <a:ext uri="{FF2B5EF4-FFF2-40B4-BE49-F238E27FC236}">
                <a16:creationId xmlns:a16="http://schemas.microsoft.com/office/drawing/2014/main" xmlns="" id="{51524C66-4F18-C434-6448-F3281623DE49}"/>
              </a:ext>
            </a:extLst>
          </p:cNvPr>
          <p:cNvSpPr txBox="1"/>
          <p:nvPr/>
        </p:nvSpPr>
        <p:spPr>
          <a:xfrm>
            <a:off x="1786281" y="3553129"/>
            <a:ext cx="39634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gồm có những gì</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9" name="TextBox 8">
            <a:extLst>
              <a:ext uri="{FF2B5EF4-FFF2-40B4-BE49-F238E27FC236}">
                <a16:creationId xmlns:a16="http://schemas.microsoft.com/office/drawing/2014/main" xmlns="" id="{456E7723-8EED-1FB9-4597-8824CA99391E}"/>
              </a:ext>
            </a:extLst>
          </p:cNvPr>
          <p:cNvSpPr txBox="1"/>
          <p:nvPr/>
        </p:nvSpPr>
        <p:spPr>
          <a:xfrm>
            <a:off x="1786281" y="4101147"/>
            <a:ext cx="719959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dụng hình gì để làm hình biểu diễn?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9555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69016" y="939042"/>
            <a:ext cx="9142104" cy="1870146"/>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63707" y="2886061"/>
            <a:ext cx="5733333" cy="3780952"/>
          </a:xfrm>
          <a:prstGeom prst="rect">
            <a:avLst/>
          </a:prstGeom>
        </p:spPr>
      </p:pic>
      <p:pic>
        <p:nvPicPr>
          <p:cNvPr id="8" name="Picture 7"/>
          <p:cNvPicPr>
            <a:picLocks noChangeAspect="1"/>
          </p:cNvPicPr>
          <p:nvPr/>
        </p:nvPicPr>
        <p:blipFill>
          <a:blip r:embed="rId5"/>
          <a:stretch>
            <a:fillRect/>
          </a:stretch>
        </p:blipFill>
        <p:spPr>
          <a:xfrm>
            <a:off x="5997040" y="2886061"/>
            <a:ext cx="5885714" cy="3780952"/>
          </a:xfrm>
          <a:prstGeom prst="rect">
            <a:avLst/>
          </a:prstGeom>
        </p:spPr>
      </p:pic>
      <p:pic>
        <p:nvPicPr>
          <p:cNvPr id="5" name="Picture 4">
            <a:extLst>
              <a:ext uri="{FF2B5EF4-FFF2-40B4-BE49-F238E27FC236}">
                <a16:creationId xmlns:a16="http://schemas.microsoft.com/office/drawing/2014/main" xmlns="" id="{00EC82A6-D15B-F0E8-3908-618FA7BB311E}"/>
              </a:ext>
            </a:extLst>
          </p:cNvPr>
          <p:cNvPicPr>
            <a:picLocks noChangeAspect="1"/>
          </p:cNvPicPr>
          <p:nvPr/>
        </p:nvPicPr>
        <p:blipFill>
          <a:blip r:embed="rId6"/>
          <a:stretch>
            <a:fillRect/>
          </a:stretch>
        </p:blipFill>
        <p:spPr>
          <a:xfrm>
            <a:off x="6440068" y="6161878"/>
            <a:ext cx="2143424" cy="220068"/>
          </a:xfrm>
          <a:prstGeom prst="rect">
            <a:avLst/>
          </a:prstGeom>
        </p:spPr>
      </p:pic>
    </p:spTree>
    <p:extLst>
      <p:ext uri="{BB962C8B-B14F-4D97-AF65-F5344CB8AC3E}">
        <p14:creationId xmlns:p14="http://schemas.microsoft.com/office/powerpoint/2010/main" val="1520231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8791" y="726841"/>
            <a:ext cx="5870389"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sp>
        <p:nvSpPr>
          <p:cNvPr id="6" name="TextBox 5">
            <a:extLst>
              <a:ext uri="{FF2B5EF4-FFF2-40B4-BE49-F238E27FC236}">
                <a16:creationId xmlns:a16="http://schemas.microsoft.com/office/drawing/2014/main" xmlns="" id="{F47EDC76-93E4-69B2-B3EB-FFBB9F9285CB}"/>
              </a:ext>
            </a:extLst>
          </p:cNvPr>
          <p:cNvSpPr txBox="1"/>
          <p:nvPr/>
        </p:nvSpPr>
        <p:spPr>
          <a:xfrm>
            <a:off x="1583167"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xmlns="" id="{C50EEADF-F242-4F8F-96FE-76601BA8159E}"/>
              </a:ext>
            </a:extLst>
          </p:cNvPr>
          <p:cNvSpPr txBox="1"/>
          <p:nvPr/>
        </p:nvSpPr>
        <p:spPr>
          <a:xfrm>
            <a:off x="1583167" y="2469099"/>
            <a:ext cx="976501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lang="en-US" sz="2400">
                <a:solidFill>
                  <a:srgbClr val="002060"/>
                </a:solidFill>
                <a:latin typeface="Roboto" panose="02000000000000000000" pitchFamily="2" charset="0"/>
                <a:ea typeface="Roboto" panose="02000000000000000000" pitchFamily="2" charset="0"/>
              </a:rPr>
              <a:t>, băng dính xốp, ống hút, dây chun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2F0B38A0-9C2A-CC9E-621D-1963F69D092A}"/>
              </a:ext>
            </a:extLst>
          </p:cNvPr>
          <p:cNvPicPr>
            <a:picLocks noChangeAspect="1"/>
          </p:cNvPicPr>
          <p:nvPr/>
        </p:nvPicPr>
        <p:blipFill>
          <a:blip r:embed="rId3"/>
          <a:stretch>
            <a:fillRect/>
          </a:stretch>
        </p:blipFill>
        <p:spPr>
          <a:xfrm>
            <a:off x="4997411" y="3391749"/>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xmlns="" id="{D13FA7AD-DE74-FA1D-AB8E-2F9C196B8DDD}"/>
              </a:ext>
            </a:extLst>
          </p:cNvPr>
          <p:cNvPicPr>
            <a:picLocks noChangeAspect="1"/>
          </p:cNvPicPr>
          <p:nvPr/>
        </p:nvPicPr>
        <p:blipFill>
          <a:blip r:embed="rId4"/>
          <a:stretch>
            <a:fillRect/>
          </a:stretch>
        </p:blipFill>
        <p:spPr>
          <a:xfrm rot="10800000">
            <a:off x="4697222" y="4376196"/>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xmlns="" id="{7AAC4A3A-4601-67D9-6062-241328F08330}"/>
              </a:ext>
            </a:extLst>
          </p:cNvPr>
          <p:cNvPicPr>
            <a:picLocks noChangeAspect="1"/>
          </p:cNvPicPr>
          <p:nvPr/>
        </p:nvPicPr>
        <p:blipFill>
          <a:blip r:embed="rId5"/>
          <a:stretch>
            <a:fillRect/>
          </a:stretch>
        </p:blipFill>
        <p:spPr>
          <a:xfrm>
            <a:off x="3108791" y="3281705"/>
            <a:ext cx="1386157" cy="1428417"/>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rotWithShape="1">
          <a:blip r:embed="rId6" cstate="hqprint">
            <a:extLst>
              <a:ext uri="{28A0092B-C50C-407E-A947-70E740481C1C}">
                <a14:useLocalDpi xmlns:a14="http://schemas.microsoft.com/office/drawing/2010/main" val="0"/>
              </a:ext>
            </a:extLst>
          </a:blip>
          <a:srcRect l="83881"/>
          <a:stretch/>
        </p:blipFill>
        <p:spPr>
          <a:xfrm rot="4592987">
            <a:off x="9087288" y="2707501"/>
            <a:ext cx="468719" cy="2014728"/>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t="27369" b="12421"/>
          <a:stretch/>
        </p:blipFill>
        <p:spPr>
          <a:xfrm>
            <a:off x="6737216" y="3167583"/>
            <a:ext cx="1438742" cy="1155032"/>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31432" t="23457" r="27325" b="23002"/>
          <a:stretch/>
        </p:blipFill>
        <p:spPr>
          <a:xfrm>
            <a:off x="10418226" y="3042370"/>
            <a:ext cx="1311187" cy="1134740"/>
          </a:xfrm>
          <a:prstGeom prst="rect">
            <a:avLst/>
          </a:prstGeom>
        </p:spPr>
      </p:pic>
      <p:pic>
        <p:nvPicPr>
          <p:cNvPr id="17" name="Picture 16">
            <a:extLst>
              <a:ext uri="{FF2B5EF4-FFF2-40B4-BE49-F238E27FC236}">
                <a16:creationId xmlns:a16="http://schemas.microsoft.com/office/drawing/2014/main" xmlns="" id="{16534BBA-CA89-82EC-588D-F91E3A4B96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0025" y="3236344"/>
            <a:ext cx="1714739" cy="1619476"/>
          </a:xfrm>
          <a:prstGeom prst="rect">
            <a:avLst/>
          </a:prstGeom>
        </p:spPr>
      </p:pic>
    </p:spTree>
    <p:extLst>
      <p:ext uri="{BB962C8B-B14F-4D97-AF65-F5344CB8AC3E}">
        <p14:creationId xmlns:p14="http://schemas.microsoft.com/office/powerpoint/2010/main" val="123664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1955059" y="1602004"/>
            <a:ext cx="829414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pt-BR" sz="2400">
                <a:solidFill>
                  <a:srgbClr val="002060"/>
                </a:solidFill>
                <a:latin typeface="Roboto" panose="02000000000000000000" pitchFamily="2" charset="0"/>
                <a:ea typeface="Roboto" panose="02000000000000000000" pitchFamily="2" charset="0"/>
              </a:rPr>
              <a:t>dụng cụ so sánh số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6762" t="7747" r="13617" b="13987"/>
          <a:stretch/>
        </p:blipFill>
        <p:spPr>
          <a:xfrm rot="21378000">
            <a:off x="6555897" y="2526044"/>
            <a:ext cx="4348515" cy="285668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grpSp>
        <p:nvGrpSpPr>
          <p:cNvPr id="10" name="Group 9"/>
          <p:cNvGrpSpPr/>
          <p:nvPr/>
        </p:nvGrpSpPr>
        <p:grpSpPr>
          <a:xfrm>
            <a:off x="1304925" y="2784625"/>
            <a:ext cx="6237600" cy="3152812"/>
            <a:chOff x="471637" y="4511652"/>
            <a:chExt cx="4179043" cy="1986702"/>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33" t="8151" r="8297" b="11011"/>
            <a:stretch/>
          </p:blipFill>
          <p:spPr>
            <a:xfrm>
              <a:off x="471637" y="4525175"/>
              <a:ext cx="2820633" cy="19731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1" name="Isosceles Triangle 20"/>
            <p:cNvSpPr/>
            <p:nvPr/>
          </p:nvSpPr>
          <p:spPr>
            <a:xfrm rot="16200000">
              <a:off x="1378350" y="5187619"/>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200000">
              <a:off x="1378351" y="5437876"/>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6200000">
              <a:off x="1392660" y="5688133"/>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6200000">
              <a:off x="2048881" y="5187618"/>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6200000">
              <a:off x="2048882" y="5437875"/>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16200000">
              <a:off x="2063191" y="5688132"/>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2955">
              <a:off x="4031835" y="4511652"/>
              <a:ext cx="547181" cy="4141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6539" y="5676721"/>
              <a:ext cx="484141" cy="466471"/>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t="1" b="49867"/>
            <a:stretch/>
          </p:blipFill>
          <p:spPr>
            <a:xfrm>
              <a:off x="471637" y="4577167"/>
              <a:ext cx="655370" cy="394265"/>
            </a:xfrm>
            <a:prstGeom prst="rect">
              <a:avLst/>
            </a:prstGeom>
          </p:spPr>
        </p:pic>
        <p:pic>
          <p:nvPicPr>
            <p:cNvPr id="45" name="Picture 44">
              <a:extLst>
                <a:ext uri="{FF2B5EF4-FFF2-40B4-BE49-F238E27FC236}">
                  <a16:creationId xmlns:a16="http://schemas.microsoft.com/office/drawing/2014/main" xmlns="" id="{F74E321B-928B-824A-0CB0-CA9255AC2D8C}"/>
                </a:ext>
              </a:extLst>
            </p:cNvPr>
            <p:cNvPicPr>
              <a:picLocks noChangeAspect="1"/>
            </p:cNvPicPr>
            <p:nvPr/>
          </p:nvPicPr>
          <p:blipFill rotWithShape="1">
            <a:blip r:embed="rId7">
              <a:extLst>
                <a:ext uri="{28A0092B-C50C-407E-A947-70E740481C1C}">
                  <a14:useLocalDpi xmlns:a14="http://schemas.microsoft.com/office/drawing/2010/main" val="0"/>
                </a:ext>
              </a:extLst>
            </a:blip>
            <a:srcRect t="1" b="49867"/>
            <a:stretch/>
          </p:blipFill>
          <p:spPr>
            <a:xfrm>
              <a:off x="2628552" y="4545953"/>
              <a:ext cx="655370" cy="394265"/>
            </a:xfrm>
            <a:prstGeom prst="rect">
              <a:avLst/>
            </a:prstGeom>
          </p:spPr>
        </p:pic>
      </p:grpSp>
    </p:spTree>
    <p:extLst>
      <p:ext uri="{BB962C8B-B14F-4D97-AF65-F5344CB8AC3E}">
        <p14:creationId xmlns:p14="http://schemas.microsoft.com/office/powerpoint/2010/main" val="184861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2159873" y="2208900"/>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47EDC76-93E4-69B2-B3EB-FFBB9F9285CB}"/>
              </a:ext>
            </a:extLst>
          </p:cNvPr>
          <p:cNvSpPr txBox="1"/>
          <p:nvPr/>
        </p:nvSpPr>
        <p:spPr>
          <a:xfrm>
            <a:off x="2279082" y="2499543"/>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1</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3932764" y="2499542"/>
            <a:ext cx="752130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Tạo hai thanh: Quấn dây chun vào giữa mỗi ống hút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727" r="12118"/>
          <a:stretch/>
        </p:blipFill>
        <p:spPr>
          <a:xfrm rot="10800000">
            <a:off x="6783092" y="4021233"/>
            <a:ext cx="2837405" cy="1494942"/>
          </a:xfrm>
          <a:prstGeom prst="roundRect">
            <a:avLst>
              <a:gd name="adj" fmla="val 14735"/>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818" t="5624" r="22509" b="8149"/>
          <a:stretch/>
        </p:blipFill>
        <p:spPr>
          <a:xfrm rot="5400000">
            <a:off x="2259997" y="2959089"/>
            <a:ext cx="1453416" cy="2847985"/>
          </a:xfrm>
          <a:prstGeom prst="round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1432" t="23457" r="27325" b="23002"/>
          <a:stretch/>
        </p:blipFill>
        <p:spPr>
          <a:xfrm>
            <a:off x="2234860" y="5223089"/>
            <a:ext cx="1311187" cy="1134740"/>
          </a:xfrm>
          <a:prstGeom prst="rect">
            <a:avLst/>
          </a:prstGeom>
        </p:spPr>
      </p:pic>
      <p:sp>
        <p:nvSpPr>
          <p:cNvPr id="4" name="Right Arrow 3"/>
          <p:cNvSpPr/>
          <p:nvPr/>
        </p:nvSpPr>
        <p:spPr>
          <a:xfrm rot="605144">
            <a:off x="5110010" y="4313925"/>
            <a:ext cx="885524" cy="5281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04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4" grpId="0"/>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2579</TotalTime>
  <Words>939</Words>
  <Application>Microsoft Office PowerPoint</Application>
  <PresentationFormat>Custom</PresentationFormat>
  <Paragraphs>90</Paragraphs>
  <Slides>18</Slides>
  <Notes>16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Roboto Black</vt:lpstr>
      <vt:lpstr>Calibri</vt:lpstr>
      <vt:lpstr>Calibri Light</vt:lpstr>
      <vt:lpstr>Roboto</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169</cp:revision>
  <dcterms:created xsi:type="dcterms:W3CDTF">2023-04-01T23:44:56Z</dcterms:created>
  <dcterms:modified xsi:type="dcterms:W3CDTF">2025-05-13T03:03:25Z</dcterms:modified>
</cp:coreProperties>
</file>