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Lst>
  <p:notesMasterIdLst>
    <p:notesMasterId r:id="rId34"/>
  </p:notesMasterIdLst>
  <p:sldIdLst>
    <p:sldId id="4152" r:id="rId3"/>
    <p:sldId id="4219" r:id="rId4"/>
    <p:sldId id="4280" r:id="rId5"/>
    <p:sldId id="4288" r:id="rId6"/>
    <p:sldId id="4289" r:id="rId7"/>
    <p:sldId id="4195" r:id="rId8"/>
    <p:sldId id="4281" r:id="rId9"/>
    <p:sldId id="4290" r:id="rId10"/>
    <p:sldId id="4291" r:id="rId11"/>
    <p:sldId id="4265" r:id="rId12"/>
    <p:sldId id="4310" r:id="rId13"/>
    <p:sldId id="4311" r:id="rId14"/>
    <p:sldId id="4313" r:id="rId15"/>
    <p:sldId id="4323" r:id="rId16"/>
    <p:sldId id="4202" r:id="rId17"/>
    <p:sldId id="4170" r:id="rId18"/>
    <p:sldId id="4308" r:id="rId19"/>
    <p:sldId id="4314" r:id="rId20"/>
    <p:sldId id="4315" r:id="rId21"/>
    <p:sldId id="4316" r:id="rId22"/>
    <p:sldId id="4317" r:id="rId23"/>
    <p:sldId id="4318" r:id="rId24"/>
    <p:sldId id="4324" r:id="rId25"/>
    <p:sldId id="4319" r:id="rId26"/>
    <p:sldId id="4320" r:id="rId27"/>
    <p:sldId id="4326" r:id="rId28"/>
    <p:sldId id="4328" r:id="rId29"/>
    <p:sldId id="4329" r:id="rId30"/>
    <p:sldId id="4330" r:id="rId31"/>
    <p:sldId id="4321" r:id="rId32"/>
    <p:sldId id="4322"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Pangolin" panose="020B0604020202020204" charset="0"/>
      <p:regular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bold r:id="rId46"/>
      <p:boldItalic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97C8F1"/>
    <a:srgbClr val="7BA492"/>
    <a:srgbClr val="5A9B3F"/>
    <a:srgbClr val="F1DE07"/>
    <a:srgbClr val="0A8EC4"/>
    <a:srgbClr val="088DC3"/>
    <a:srgbClr val="0383BA"/>
    <a:srgbClr val="DD6D25"/>
    <a:srgbClr val="04B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04/07/2023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chơi</a:t>
            </a:r>
            <a:r>
              <a:rPr lang="en-US" baseline="0"/>
              <a:t> trong khoảng 5 phút. Sau khi kết thúc trò chơi GV hỏi HS: </a:t>
            </a:r>
            <a:r>
              <a:rPr lang="vi-VN" baseline="0"/>
              <a:t>Em tìm ra kết quả của phép tính </a:t>
            </a:r>
            <a:r>
              <a:rPr lang="en-US" baseline="0"/>
              <a:t>…….</a:t>
            </a:r>
            <a:r>
              <a:rPr lang="vi-VN" baseline="0"/>
              <a:t>như thế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15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633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0943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036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dụng cụ tính công, trừ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244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2475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7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743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dán băng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72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2172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1315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687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Mỗi</a:t>
            </a:r>
            <a:r>
              <a:rPr lang="en-US" baseline="0">
                <a:latin typeface="Times New Roman" panose="02020603050405020304" pitchFamily="18" charset="0"/>
                <a:cs typeface="Times New Roman" panose="02020603050405020304" pitchFamily="18" charset="0"/>
              </a:rPr>
              <a:t> nhóm HS chọn 1 giỏ phép tính, GV bấm vào giỏ để link đến slide làm phép tính. Lưu ý, lượt chơi sau không chọn giỏ đã chọn trước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7785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557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2748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908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thực</a:t>
            </a:r>
            <a:r>
              <a:rPr lang="en-US" baseline="0">
                <a:latin typeface="Times New Roman" panose="02020603050405020304" pitchFamily="18" charset="0"/>
                <a:cs typeface="Times New Roman" panose="02020603050405020304" pitchFamily="18" charset="0"/>
              </a:rPr>
              <a:t> hiện từng phép tính. GV bấm vào dấu hỏi để hiển thị đáp án. Bấm vào mũi tên để quay lại trang chủ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092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35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câu hỏi </a:t>
            </a:r>
            <a:r>
              <a:rPr lang="en-US"/>
              <a:t>cho HS trả</a:t>
            </a:r>
            <a:r>
              <a:rPr lang="en-US" baseline="0"/>
              <a:t>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03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Có nhiều cách khác nhau để tìm ra kết quả của phép tính. Tiết học hôm nay các con cùng làm dụng cụ tính cộng, tính trừ.</a:t>
            </a:r>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314694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a:t>
            </a:r>
            <a:r>
              <a:rPr lang="en-US" baseline="0"/>
              <a:t> HS thành các nhóm, mỗi nhóm lựa chọn một cột phép tính để tính. Nhóm nào trả lời thì GV bấm vào dấu hỏi của cột phép tính đó để hiện thị đáp án, đối chiếu với đáp án của HS</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63625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50200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51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3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7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07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2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13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8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0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5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70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30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944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29.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slide" Target="slide28.xml"/><Relationship Id="rId5" Type="http://schemas.openxmlformats.org/officeDocument/2006/relationships/image" Target="../media/image21.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notesSlide" Target="../notesSlides/notesSlide25.xml"/><Relationship Id="rId16"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19.png"/><Relationship Id="rId15" Type="http://schemas.openxmlformats.org/officeDocument/2006/relationships/slide" Target="slide25.xml"/><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25.xml"/><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47.png"/><Relationship Id="rId5" Type="http://schemas.openxmlformats.org/officeDocument/2006/relationships/image" Target="../media/image46.png"/><Relationship Id="rId15" Type="http://schemas.openxmlformats.org/officeDocument/2006/relationships/image" Target="../media/image45.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50.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27.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47.pn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6.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slide" Target="slide25.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19.png"/><Relationship Id="rId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5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820944" y="1890080"/>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5</a:t>
            </a:r>
          </a:p>
        </p:txBody>
      </p:sp>
      <p:sp>
        <p:nvSpPr>
          <p:cNvPr id="7" name="TextBox 6"/>
          <p:cNvSpPr txBox="1"/>
          <p:nvPr/>
        </p:nvSpPr>
        <p:spPr>
          <a:xfrm>
            <a:off x="1911927" y="1398684"/>
            <a:ext cx="4503829" cy="3693319"/>
          </a:xfrm>
          <a:prstGeom prst="rect">
            <a:avLst/>
          </a:prstGeom>
          <a:noFill/>
        </p:spPr>
        <p:txBody>
          <a:bodyPr wrap="square" rtlCol="0">
            <a:spAutoFit/>
          </a:bodyPr>
          <a:lstStyle/>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DỤNG CỤ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CỘNG,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TRỪ</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417791" y="545303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838" y="3051935"/>
            <a:ext cx="885825" cy="1314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087" y="442022"/>
            <a:ext cx="942975" cy="13239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4169" y="442022"/>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371" y="5296407"/>
            <a:ext cx="1000125" cy="12096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6" y="5453036"/>
            <a:ext cx="1057275" cy="12573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6878" y="1942273"/>
            <a:ext cx="2680819" cy="434957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7375" y="738148"/>
            <a:ext cx="1096488" cy="77892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4521" y="5696458"/>
            <a:ext cx="955850" cy="4095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0" y="1632341"/>
            <a:ext cx="1057881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4"/>
          <a:stretch>
            <a:fillRect/>
          </a:stretch>
        </p:blipFill>
        <p:spPr>
          <a:xfrm>
            <a:off x="2281973" y="1959679"/>
            <a:ext cx="8567372" cy="4375608"/>
          </a:xfrm>
          <a:prstGeom prst="rect">
            <a:avLst/>
          </a:prstGeom>
        </p:spPr>
      </p:pic>
      <p:sp>
        <p:nvSpPr>
          <p:cNvPr id="14" name="Rectangle 13"/>
          <p:cNvSpPr/>
          <p:nvPr/>
        </p:nvSpPr>
        <p:spPr>
          <a:xfrm>
            <a:off x="7602803" y="3269553"/>
            <a:ext cx="424156" cy="341173"/>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8</a:t>
            </a:r>
          </a:p>
        </p:txBody>
      </p:sp>
      <p:sp>
        <p:nvSpPr>
          <p:cNvPr id="15" name="Rectangle 14"/>
          <p:cNvSpPr/>
          <p:nvPr/>
        </p:nvSpPr>
        <p:spPr>
          <a:xfrm>
            <a:off x="6768910" y="4958656"/>
            <a:ext cx="424156" cy="341173"/>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6</a:t>
            </a:r>
          </a:p>
        </p:txBody>
      </p:sp>
      <p:sp>
        <p:nvSpPr>
          <p:cNvPr id="17" name="TextBox 16"/>
          <p:cNvSpPr txBox="1"/>
          <p:nvPr/>
        </p:nvSpPr>
        <p:spPr>
          <a:xfrm>
            <a:off x="1570800" y="4054482"/>
            <a:ext cx="9989717" cy="400110"/>
          </a:xfrm>
          <a:prstGeom prst="rect">
            <a:avLst/>
          </a:prstGeom>
          <a:noFill/>
        </p:spPr>
        <p:txBody>
          <a:bodyPr wrap="square" rtlCol="0">
            <a:spAutoFit/>
          </a:bodyPr>
          <a:lstStyle/>
          <a:p>
            <a:pPr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a:t>
            </a:r>
            <a:r>
              <a:rPr lang="en-US" altLang="zh-CN" sz="2000">
                <a:solidFill>
                  <a:srgbClr val="FF0000"/>
                </a:solidFill>
                <a:latin typeface="Roboto" panose="02000000000000000000" pitchFamily="2" charset="0"/>
                <a:ea typeface="Roboto" panose="02000000000000000000" pitchFamily="2" charset="0"/>
              </a:rPr>
              <a:t>, em </a:t>
            </a:r>
            <a:r>
              <a:rPr lang="vi-VN" altLang="zh-CN" sz="2000">
                <a:solidFill>
                  <a:srgbClr val="FF0000"/>
                </a:solidFill>
                <a:latin typeface="Roboto" panose="02000000000000000000" pitchFamily="2" charset="0"/>
                <a:ea typeface="Roboto" panose="02000000000000000000" pitchFamily="2" charset="0"/>
              </a:rPr>
              <a:t>đếm từ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thêm 4 số, dừng lại ở số </a:t>
            </a:r>
            <a:r>
              <a:rPr lang="en-US" altLang="zh-CN" sz="2000">
                <a:solidFill>
                  <a:srgbClr val="FF0000"/>
                </a:solidFill>
                <a:latin typeface="Roboto" panose="02000000000000000000" pitchFamily="2" charset="0"/>
                <a:ea typeface="Roboto" panose="02000000000000000000" pitchFamily="2" charset="0"/>
              </a:rPr>
              <a:t>8</a:t>
            </a:r>
            <a:r>
              <a:rPr lang="vi-VN" altLang="zh-CN" sz="2000">
                <a:solidFill>
                  <a:srgbClr val="FF0000"/>
                </a:solidFill>
                <a:latin typeface="Roboto" panose="02000000000000000000" pitchFamily="2" charset="0"/>
                <a:ea typeface="Roboto" panose="02000000000000000000" pitchFamily="2" charset="0"/>
              </a:rPr>
              <a:t>. Vậy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 = </a:t>
            </a:r>
            <a:r>
              <a:rPr lang="en-US" altLang="zh-CN" sz="2000">
                <a:solidFill>
                  <a:srgbClr val="FF0000"/>
                </a:solidFill>
                <a:latin typeface="Roboto" panose="02000000000000000000" pitchFamily="2" charset="0"/>
                <a:ea typeface="Roboto" panose="02000000000000000000" pitchFamily="2" charset="0"/>
              </a:rPr>
              <a:t>8</a:t>
            </a:r>
            <a:endParaRPr lang="vi-VN" altLang="zh-CN" sz="2000">
              <a:solidFill>
                <a:srgbClr val="FF0000"/>
              </a:solidFill>
              <a:latin typeface="Roboto" panose="02000000000000000000" pitchFamily="2" charset="0"/>
              <a:ea typeface="Roboto" panose="02000000000000000000" pitchFamily="2" charset="0"/>
            </a:endParaRPr>
          </a:p>
        </p:txBody>
      </p:sp>
      <p:sp>
        <p:nvSpPr>
          <p:cNvPr id="18" name="Freeform 17"/>
          <p:cNvSpPr/>
          <p:nvPr/>
        </p:nvSpPr>
        <p:spPr>
          <a:xfrm rot="709995">
            <a:off x="6121059" y="3179680"/>
            <a:ext cx="413319" cy="133083"/>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rot="709995">
            <a:off x="6555650" y="3110586"/>
            <a:ext cx="413319" cy="160047"/>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09995">
            <a:off x="7046119" y="3107481"/>
            <a:ext cx="413319" cy="160047"/>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09995">
            <a:off x="7472484" y="3124406"/>
            <a:ext cx="413319" cy="160047"/>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20890005" flipH="1">
            <a:off x="7781705" y="4770978"/>
            <a:ext cx="490508" cy="15946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20890005" flipH="1">
            <a:off x="7260167" y="4783543"/>
            <a:ext cx="490508" cy="15946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20890005" flipH="1">
            <a:off x="6877314" y="4756870"/>
            <a:ext cx="490508" cy="15946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881694" y="5943640"/>
            <a:ext cx="9323873" cy="400110"/>
          </a:xfrm>
          <a:prstGeom prst="rect">
            <a:avLst/>
          </a:prstGeom>
          <a:noFill/>
        </p:spPr>
        <p:txBody>
          <a:bodyPr wrap="square" rtlCol="0">
            <a:spAutoFit/>
          </a:bodyPr>
          <a:lstStyle/>
          <a:p>
            <a:pPr lvl="0"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a:t>
            </a:r>
            <a:r>
              <a:rPr lang="en-US" altLang="zh-CN" sz="2000">
                <a:solidFill>
                  <a:srgbClr val="FF0000"/>
                </a:solidFill>
                <a:latin typeface="Roboto" panose="02000000000000000000" pitchFamily="2" charset="0"/>
                <a:ea typeface="Roboto" panose="02000000000000000000" pitchFamily="2" charset="0"/>
              </a:rPr>
              <a:t>em </a:t>
            </a:r>
            <a:r>
              <a:rPr lang="vi-VN" altLang="zh-CN" sz="2000">
                <a:solidFill>
                  <a:srgbClr val="FF0000"/>
                </a:solidFill>
                <a:latin typeface="Roboto" panose="02000000000000000000" pitchFamily="2" charset="0"/>
                <a:ea typeface="Roboto" panose="02000000000000000000" pitchFamily="2" charset="0"/>
              </a:rPr>
              <a:t>đếm từ 9 lùi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số; dừng lại ở số </a:t>
            </a:r>
            <a:r>
              <a:rPr lang="en-US" altLang="zh-CN" sz="2000">
                <a:solidFill>
                  <a:srgbClr val="FF0000"/>
                </a:solidFill>
                <a:latin typeface="Roboto" panose="02000000000000000000" pitchFamily="2" charset="0"/>
                <a:ea typeface="Roboto" panose="02000000000000000000" pitchFamily="2" charset="0"/>
              </a:rPr>
              <a:t>6</a:t>
            </a:r>
            <a:r>
              <a:rPr lang="vi-VN" altLang="zh-CN" sz="2000">
                <a:solidFill>
                  <a:srgbClr val="FF0000"/>
                </a:solidFill>
                <a:latin typeface="Roboto" panose="02000000000000000000" pitchFamily="2" charset="0"/>
                <a:ea typeface="Roboto" panose="02000000000000000000" pitchFamily="2" charset="0"/>
              </a:rPr>
              <a:t>. Vậy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 </a:t>
            </a:r>
            <a:r>
              <a:rPr lang="en-US" altLang="zh-CN" sz="2000">
                <a:solidFill>
                  <a:srgbClr val="FF0000"/>
                </a:solidFill>
                <a:latin typeface="Roboto" panose="02000000000000000000" pitchFamily="2" charset="0"/>
                <a:ea typeface="Roboto" panose="02000000000000000000" pitchFamily="2" charset="0"/>
              </a:rPr>
              <a:t>6</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right)">
                                      <p:cBhvr>
                                        <p:cTn id="33" dur="500"/>
                                        <p:tgtEl>
                                          <p:spTgt spid="23"/>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animBg="1"/>
      <p:bldP spid="19" grpId="0" animBg="1"/>
      <p:bldP spid="20" grpId="0" animBg="1"/>
      <p:bldP spid="21" grpId="0" animBg="1"/>
      <p:bldP spid="22" grpId="0" animBg="1"/>
      <p:bldP spid="23" grpId="0" animBg="1"/>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792699" y="2295220"/>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072181" y="432489"/>
            <a:ext cx="82465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88890" y="1618875"/>
            <a:ext cx="78076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31" y="2774484"/>
            <a:ext cx="4918170" cy="4083516"/>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l="12889" t="32768" r="9513" b="23447"/>
          <a:stretch/>
        </p:blipFill>
        <p:spPr>
          <a:xfrm>
            <a:off x="6811671" y="2965231"/>
            <a:ext cx="3991232" cy="3002691"/>
          </a:xfrm>
          <a:prstGeom prst="rect">
            <a:avLst/>
          </a:prstGeom>
        </p:spPr>
      </p:pic>
    </p:spTree>
    <p:extLst>
      <p:ext uri="{BB962C8B-B14F-4D97-AF65-F5344CB8AC3E}">
        <p14:creationId xmlns:p14="http://schemas.microsoft.com/office/powerpoint/2010/main" val="8706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315198" y="1723183"/>
            <a:ext cx="4104471" cy="4307521"/>
          </a:xfrm>
          <a:prstGeom prst="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900" y="1723182"/>
            <a:ext cx="5298177" cy="430752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7624473" y="2219542"/>
            <a:ext cx="318668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7624473" y="3308518"/>
            <a:ext cx="304575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thanh trượt dọc theo băng giấy</a:t>
            </a:r>
          </a:p>
        </p:txBody>
      </p:sp>
      <p:sp>
        <p:nvSpPr>
          <p:cNvPr id="8" name="TextBox 7"/>
          <p:cNvSpPr txBox="1"/>
          <p:nvPr/>
        </p:nvSpPr>
        <p:spPr>
          <a:xfrm>
            <a:off x="7694265" y="4484945"/>
            <a:ext cx="334633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chắc chắn, đẹp mắt,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29648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929283" y="160484"/>
            <a:ext cx="76950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lang="en-US" altLang="zh-CN" sz="3200" b="1">
              <a:solidFill>
                <a:srgbClr val="0070C0"/>
              </a:solidFill>
              <a:latin typeface="Roboto" panose="02000000000000000000" pitchFamily="2" charset="0"/>
              <a:ea typeface="Roboto" panose="02000000000000000000" pitchFamily="2" charset="0"/>
            </a:endParaRPr>
          </a:p>
        </p:txBody>
      </p:sp>
      <p:sp>
        <p:nvSpPr>
          <p:cNvPr id="7" name="Freeform 6"/>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AB906A-1694-05DB-A671-51D0AA73C0B5}"/>
              </a:ext>
            </a:extLst>
          </p:cNvPr>
          <p:cNvSpPr txBox="1"/>
          <p:nvPr/>
        </p:nvSpPr>
        <p:spPr>
          <a:xfrm>
            <a:off x="6789652" y="3000906"/>
            <a:ext cx="2749073"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Tớ dùng ống hút</a:t>
            </a:r>
          </a:p>
          <a:p>
            <a:pPr lvl="0" algn="just">
              <a:defRPr/>
            </a:pPr>
            <a:r>
              <a:rPr lang="vi-VN" altLang="zh-CN" sz="2400">
                <a:solidFill>
                  <a:srgbClr val="002060"/>
                </a:solidFill>
                <a:latin typeface="Roboto" panose="02000000000000000000" pitchFamily="2" charset="0"/>
                <a:ea typeface="Roboto" panose="02000000000000000000" pitchFamily="2" charset="0"/>
              </a:rPr>
              <a:t>để làm thanh trượt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813399">
            <a:off x="630486" y="2554860"/>
            <a:ext cx="1738365" cy="3615934"/>
            <a:chOff x="1975138" y="2276113"/>
            <a:chExt cx="1738365" cy="3615934"/>
          </a:xfrm>
        </p:grpSpPr>
        <p:sp>
          <p:nvSpPr>
            <p:cNvPr id="2" name="Can 1"/>
            <p:cNvSpPr/>
            <p:nvPr/>
          </p:nvSpPr>
          <p:spPr>
            <a:xfrm>
              <a:off x="2703007" y="299457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p:cNvSpPr/>
            <p:nvPr/>
          </p:nvSpPr>
          <p:spPr>
            <a:xfrm>
              <a:off x="1975138" y="2276113"/>
              <a:ext cx="1738365" cy="143691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196276" y="2266066"/>
            <a:ext cx="1522251" cy="3636031"/>
            <a:chOff x="2196276" y="2266066"/>
            <a:chExt cx="1522251" cy="3636031"/>
          </a:xfrm>
        </p:grpSpPr>
        <p:sp>
          <p:nvSpPr>
            <p:cNvPr id="16" name="Can 15"/>
            <p:cNvSpPr/>
            <p:nvPr/>
          </p:nvSpPr>
          <p:spPr>
            <a:xfrm>
              <a:off x="2957402" y="300462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73" b="89968" l="9956" r="91704">
                          <a14:foregroundMark x1="32965" y1="43471" x2="34624" y2="44904"/>
                        </a14:backgroundRemoval>
                      </a14:imgEffect>
                    </a14:imgLayer>
                  </a14:imgProps>
                </a:ext>
                <a:ext uri="{28A0092B-C50C-407E-A947-70E740481C1C}">
                  <a14:useLocalDpi xmlns:a14="http://schemas.microsoft.com/office/drawing/2010/main" val="0"/>
                </a:ext>
              </a:extLst>
            </a:blip>
            <a:srcRect l="18561" t="34029" r="5087" b="15308"/>
            <a:stretch/>
          </p:blipFill>
          <p:spPr>
            <a:xfrm flipH="1">
              <a:off x="2196276" y="2266066"/>
              <a:ext cx="1522251" cy="1346790"/>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grpSp>
      <p:grpSp>
        <p:nvGrpSpPr>
          <p:cNvPr id="21" name="Group 20"/>
          <p:cNvGrpSpPr/>
          <p:nvPr/>
        </p:nvGrpSpPr>
        <p:grpSpPr>
          <a:xfrm rot="981663">
            <a:off x="4284985" y="2788710"/>
            <a:ext cx="952549" cy="3329298"/>
            <a:chOff x="4215248" y="2749212"/>
            <a:chExt cx="952549" cy="3329298"/>
          </a:xfrm>
        </p:grpSpPr>
        <p:sp>
          <p:nvSpPr>
            <p:cNvPr id="19" name="Can 18"/>
            <p:cNvSpPr/>
            <p:nvPr/>
          </p:nvSpPr>
          <p:spPr>
            <a:xfrm>
              <a:off x="4512701" y="3181034"/>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5248" y="2749212"/>
              <a:ext cx="952549" cy="863644"/>
            </a:xfrm>
            <a:prstGeom prst="rect">
              <a:avLst/>
            </a:prstGeom>
          </p:spPr>
        </p:pic>
      </p:grpSp>
      <p:sp>
        <p:nvSpPr>
          <p:cNvPr id="9" name="TextBox 8">
            <a:extLst>
              <a:ext uri="{FF2B5EF4-FFF2-40B4-BE49-F238E27FC236}">
                <a16:creationId xmlns:a16="http://schemas.microsoft.com/office/drawing/2014/main" id="{7A1318A5-250C-0407-96F0-56881C2994B2}"/>
              </a:ext>
            </a:extLst>
          </p:cNvPr>
          <p:cNvSpPr txBox="1"/>
          <p:nvPr/>
        </p:nvSpPr>
        <p:spPr>
          <a:xfrm>
            <a:off x="591686" y="1567849"/>
            <a:ext cx="787643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solidFill>
                  <a:srgbClr val="00B050"/>
                </a:solidFill>
                <a:latin typeface="Roboto" panose="02000000000000000000" pitchFamily="2" charset="0"/>
                <a:ea typeface="Roboto" panose="02000000000000000000" pitchFamily="2" charset="0"/>
              </a:rPr>
              <a:t>LỰA CHỌN </a:t>
            </a: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Ý TƯỞNG </a:t>
            </a: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a:t>
            </a:r>
            <a:r>
              <a:rPr lang="en-US" altLang="zh-CN" sz="2800" b="1">
                <a:solidFill>
                  <a:srgbClr val="00B050"/>
                </a:solidFill>
                <a:latin typeface="Roboto" panose="02000000000000000000" pitchFamily="2" charset="0"/>
                <a:ea typeface="Roboto" panose="02000000000000000000" pitchFamily="2" charset="0"/>
              </a:rPr>
              <a:t>À ĐỀ XUẤT CÁCH LÀM</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716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491914" y="45702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78255" y="1537241"/>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194157" y="194335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5527394" y="1738202"/>
            <a:ext cx="5155266" cy="4503797"/>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1. Nhóm dùng vật liệu gì để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làm </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dụng cụ</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 Nhóm sử dụng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hình gì</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để trang trí?</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đặc điểm gì?</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4</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thực hiện phép tính gì? Nêu cách sử dụng của sản phẩm</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9685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86282" y="2431755"/>
            <a:ext cx="645626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 ống hút, que tre</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10"/>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2" name="Can 21"/>
          <p:cNvSpPr/>
          <p:nvPr/>
        </p:nvSpPr>
        <p:spPr>
          <a:xfrm rot="5400000">
            <a:off x="7029953" y="2517809"/>
            <a:ext cx="161291" cy="2323340"/>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752554" y="5670864"/>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39" y="17784"/>
            <a:ext cx="1726214" cy="1192450"/>
          </a:xfrm>
          <a:prstGeom prst="rect">
            <a:avLst/>
          </a:prstGeom>
        </p:spPr>
      </p:pic>
      <p:sp>
        <p:nvSpPr>
          <p:cNvPr id="8" name="TextBox 7">
            <a:extLst>
              <a:ext uri="{FF2B5EF4-FFF2-40B4-BE49-F238E27FC236}">
                <a16:creationId xmlns:a16="http://schemas.microsoft.com/office/drawing/2014/main" id="{DA14CBFD-2C6F-E4A0-F468-3C5C731B2275}"/>
              </a:ext>
            </a:extLst>
          </p:cNvPr>
          <p:cNvSpPr txBox="1"/>
          <p:nvPr/>
        </p:nvSpPr>
        <p:spPr>
          <a:xfrm>
            <a:off x="7617160" y="614009"/>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10" name="TextBox 9"/>
          <p:cNvSpPr txBox="1"/>
          <p:nvPr/>
        </p:nvSpPr>
        <p:spPr>
          <a:xfrm>
            <a:off x="7163548" y="2286450"/>
            <a:ext cx="4503829" cy="3693319"/>
          </a:xfrm>
          <a:prstGeom prst="rect">
            <a:avLst/>
          </a:prstGeom>
          <a:noFill/>
        </p:spPr>
        <p:txBody>
          <a:bodyPr wrap="square" rtlCol="0">
            <a:spAutoFit/>
          </a:bodyPr>
          <a:lstStyle/>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DỤNG CỤ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CỘNG,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TRỪ</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39" y="1407041"/>
            <a:ext cx="7315200" cy="4572728"/>
          </a:xfrm>
          <a:prstGeom prst="rect">
            <a:avLst/>
          </a:prstGeom>
        </p:spPr>
      </p:pic>
    </p:spTree>
    <p:extLst>
      <p:ext uri="{BB962C8B-B14F-4D97-AF65-F5344CB8AC3E}">
        <p14:creationId xmlns:p14="http://schemas.microsoft.com/office/powerpoint/2010/main" val="34379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63516" y="2469099"/>
            <a:ext cx="76647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màu,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 ống hút, que kem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4"/>
          <a:stretch>
            <a:fillRect/>
          </a:stretch>
        </p:blipFill>
        <p:spPr>
          <a:xfrm>
            <a:off x="2692487" y="5014902"/>
            <a:ext cx="1643786" cy="139482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5"/>
          <a:stretch>
            <a:fillRect/>
          </a:stretch>
        </p:blipFill>
        <p:spPr>
          <a:xfrm>
            <a:off x="4740116" y="4885252"/>
            <a:ext cx="5191125" cy="1809750"/>
          </a:xfrm>
          <a:prstGeom prst="rect">
            <a:avLst/>
          </a:prstGeom>
        </p:spPr>
      </p:pic>
      <p:pic>
        <p:nvPicPr>
          <p:cNvPr id="4" name="Picture 3"/>
          <p:cNvPicPr>
            <a:picLocks noChangeAspect="1"/>
          </p:cNvPicPr>
          <p:nvPr/>
        </p:nvPicPr>
        <p:blipFill>
          <a:blip r:embed="rId6"/>
          <a:stretch>
            <a:fillRect/>
          </a:stretch>
        </p:blipFill>
        <p:spPr>
          <a:xfrm>
            <a:off x="4410919" y="3640733"/>
            <a:ext cx="2214499" cy="62129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4999" y="3787152"/>
            <a:ext cx="3286558" cy="358601"/>
          </a:xfrm>
          <a:prstGeom prst="rect">
            <a:avLst/>
          </a:prstGeom>
        </p:spPr>
      </p:pic>
    </p:spTree>
    <p:extLst>
      <p:ext uri="{BB962C8B-B14F-4D97-AF65-F5344CB8AC3E}">
        <p14:creationId xmlns:p14="http://schemas.microsoft.com/office/powerpoint/2010/main" val="41126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195560" y="1480256"/>
            <a:ext cx="889716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dụng cụ tính cộng, tính trừ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77320">
            <a:off x="6212765" y="2498150"/>
            <a:ext cx="4128297"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4"/>
          <a:srcRect l="4" t="2916" r="6751" b="4042"/>
          <a:stretch/>
        </p:blipFill>
        <p:spPr>
          <a:xfrm rot="16902236">
            <a:off x="1335682" y="1957218"/>
            <a:ext cx="3044651" cy="426904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3590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42169" y="3477097"/>
            <a:ext cx="4167799" cy="2843317"/>
          </a:xfrm>
          <a:prstGeom prst="rect">
            <a:avLst/>
          </a:prstGeom>
        </p:spPr>
      </p:pic>
      <p:sp>
        <p:nvSpPr>
          <p:cNvPr id="8" name="TextBox 7"/>
          <p:cNvSpPr txBox="1"/>
          <p:nvPr/>
        </p:nvSpPr>
        <p:spPr>
          <a:xfrm>
            <a:off x="2365838" y="268223"/>
            <a:ext cx="7460324"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TRÒ CHƠI “RỒNG CUỐN LÊN MÂY”</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p:cNvSpPr txBox="1"/>
          <p:nvPr/>
        </p:nvSpPr>
        <p:spPr>
          <a:xfrm>
            <a:off x="226631" y="1261665"/>
            <a:ext cx="5109044" cy="2677656"/>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được ch</a:t>
            </a:r>
            <a:r>
              <a:rPr lang="en-US" altLang="zh-CN" sz="2400">
                <a:solidFill>
                  <a:srgbClr val="002060"/>
                </a:solidFill>
                <a:latin typeface="Roboto" panose="02000000000000000000" pitchFamily="2" charset="0"/>
                <a:ea typeface="Roboto" panose="02000000000000000000" pitchFamily="2" charset="0"/>
              </a:rPr>
              <a:t>ỉ</a:t>
            </a:r>
            <a:r>
              <a:rPr lang="vi-VN" altLang="zh-CN" sz="2400">
                <a:solidFill>
                  <a:srgbClr val="002060"/>
                </a:solidFill>
                <a:latin typeface="Roboto" panose="02000000000000000000" pitchFamily="2" charset="0"/>
                <a:ea typeface="Roboto" panose="02000000000000000000" pitchFamily="2" charset="0"/>
              </a:rPr>
              <a:t> định làm đầu rồng lên bảng</a:t>
            </a:r>
            <a:r>
              <a:rPr lang="en-US" altLang="zh-CN" sz="2400">
                <a:solidFill>
                  <a:srgbClr val="002060"/>
                </a:solidFill>
                <a:latin typeface="Roboto" panose="02000000000000000000" pitchFamily="2" charset="0"/>
                <a:ea typeface="Roboto" panose="02000000000000000000" pitchFamily="2" charset="0"/>
              </a:rPr>
              <a:t> và </a:t>
            </a:r>
            <a:r>
              <a:rPr lang="vi-VN" altLang="zh-CN" sz="2400">
                <a:solidFill>
                  <a:srgbClr val="002060"/>
                </a:solidFill>
                <a:latin typeface="Roboto" panose="02000000000000000000" pitchFamily="2" charset="0"/>
                <a:ea typeface="Roboto" panose="02000000000000000000" pitchFamily="2" charset="0"/>
              </a:rPr>
              <a:t>hát:</a:t>
            </a:r>
          </a:p>
          <a:p>
            <a:pPr lvl="0" algn="ctr">
              <a:defRPr/>
            </a:pPr>
            <a:r>
              <a:rPr lang="vi-VN" altLang="zh-CN" sz="2400">
                <a:solidFill>
                  <a:srgbClr val="002060"/>
                </a:solidFill>
                <a:latin typeface="Roboto" panose="02000000000000000000" pitchFamily="2" charset="0"/>
                <a:ea typeface="Roboto" panose="02000000000000000000" pitchFamily="2" charset="0"/>
              </a:rPr>
              <a:t>“ </a:t>
            </a: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Ai mà tính giỏi về đây với mình</a:t>
            </a:r>
            <a:r>
              <a:rPr lang="vi-VN" altLang="zh-CN" sz="2400">
                <a:solidFill>
                  <a:srgbClr val="002060"/>
                </a:solidFill>
                <a:latin typeface="Roboto" panose="02000000000000000000" pitchFamily="2" charset="0"/>
                <a:ea typeface="Roboto" panose="02000000000000000000" pitchFamily="2" charset="0"/>
              </a:rPr>
              <a:t>”</a:t>
            </a:r>
            <a:endParaRPr lang="en-US" altLang="zh-CN" sz="2400">
              <a:solidFill>
                <a:srgbClr val="002060"/>
              </a:solidFill>
              <a:latin typeface="Roboto" panose="02000000000000000000" pitchFamily="2" charset="0"/>
              <a:ea typeface="Roboto" panose="02000000000000000000" pitchFamily="2" charset="0"/>
            </a:endParaRPr>
          </a:p>
          <a:p>
            <a:pPr lvl="0" algn="just">
              <a:defRPr/>
            </a:pPr>
            <a:r>
              <a:rPr lang="vi-VN" altLang="zh-CN" sz="2400">
                <a:solidFill>
                  <a:srgbClr val="002060"/>
                </a:solidFill>
                <a:latin typeface="Roboto" panose="02000000000000000000" pitchFamily="2" charset="0"/>
                <a:ea typeface="Roboto" panose="02000000000000000000" pitchFamily="2" charset="0"/>
              </a:rPr>
              <a:t>Sau đó em hỏi:</a:t>
            </a:r>
          </a:p>
          <a:p>
            <a:pPr lvl="0" algn="ctr">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Người tính giỏi có nhà hay không?</a:t>
            </a:r>
            <a:r>
              <a:rPr lang="vi-VN" altLang="zh-CN" sz="2400">
                <a:solidFill>
                  <a:srgbClr val="002060"/>
                </a:solidFill>
                <a:latin typeface="Roboto" panose="02000000000000000000" pitchFamily="2" charset="0"/>
                <a:ea typeface="Roboto" panose="02000000000000000000" pitchFamily="2" charset="0"/>
              </a:rPr>
              <a:t>”</a:t>
            </a:r>
          </a:p>
        </p:txBody>
      </p:sp>
      <p:sp>
        <p:nvSpPr>
          <p:cNvPr id="9" name="TextBox 8"/>
          <p:cNvSpPr txBox="1"/>
          <p:nvPr/>
        </p:nvSpPr>
        <p:spPr>
          <a:xfrm>
            <a:off x="6265691" y="1261665"/>
            <a:ext cx="4938222"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học sinh bất k</a:t>
            </a:r>
            <a:r>
              <a:rPr lang="en-US" altLang="zh-CN" sz="2400">
                <a:solidFill>
                  <a:srgbClr val="002060"/>
                </a:solidFill>
                <a:latin typeface="Roboto" panose="02000000000000000000" pitchFamily="2" charset="0"/>
                <a:ea typeface="Roboto" panose="02000000000000000000" pitchFamily="2" charset="0"/>
              </a:rPr>
              <a:t>ì</a:t>
            </a:r>
            <a:r>
              <a:rPr lang="vi-VN" altLang="zh-CN" sz="2400">
                <a:solidFill>
                  <a:srgbClr val="002060"/>
                </a:solidFill>
                <a:latin typeface="Roboto" panose="02000000000000000000" pitchFamily="2" charset="0"/>
                <a:ea typeface="Roboto" panose="02000000000000000000" pitchFamily="2" charset="0"/>
              </a:rPr>
              <a:t> trả lời:</a:t>
            </a:r>
          </a:p>
          <a:p>
            <a:pPr lvl="0" algn="just">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Có tôi! Có tôi</a:t>
            </a:r>
            <a:r>
              <a:rPr lang="vi-VN" altLang="zh-CN" sz="2400">
                <a:solidFill>
                  <a:srgbClr val="002060"/>
                </a:solidFill>
                <a:latin typeface="Roboto" panose="02000000000000000000" pitchFamily="2" charset="0"/>
                <a:ea typeface="Roboto" panose="02000000000000000000" pitchFamily="2" charset="0"/>
              </a:rPr>
              <a:t>!”</a:t>
            </a:r>
          </a:p>
          <a:p>
            <a:pPr lvl="0" algn="just">
              <a:defRPr/>
            </a:pPr>
            <a:r>
              <a:rPr lang="vi-VN" altLang="zh-CN" sz="2400">
                <a:solidFill>
                  <a:srgbClr val="002060"/>
                </a:solidFill>
                <a:latin typeface="Roboto" panose="02000000000000000000" pitchFamily="2" charset="0"/>
                <a:ea typeface="Roboto" panose="02000000000000000000" pitchFamily="2" charset="0"/>
              </a:rPr>
              <a:t>– Em làm đầu rồng nêu một phép tính, ví dụ: “</a:t>
            </a:r>
            <a:r>
              <a:rPr lang="vi-VN" altLang="zh-CN" sz="2400" i="1">
                <a:solidFill>
                  <a:srgbClr val="002060"/>
                </a:solidFill>
                <a:latin typeface="Roboto" panose="02000000000000000000" pitchFamily="2" charset="0"/>
                <a:ea typeface="Roboto" panose="02000000000000000000" pitchFamily="2" charset="0"/>
              </a:rPr>
              <a:t>1+5 bằng bao nhiêu ?”</a:t>
            </a:r>
          </a:p>
          <a:p>
            <a:pPr lvl="0" algn="just">
              <a:defRPr/>
            </a:pPr>
            <a:r>
              <a:rPr lang="vi-VN" altLang="zh-CN" sz="2400">
                <a:solidFill>
                  <a:srgbClr val="002060"/>
                </a:solidFill>
                <a:latin typeface="Roboto" panose="02000000000000000000" pitchFamily="2" charset="0"/>
                <a:ea typeface="Roboto" panose="02000000000000000000" pitchFamily="2" charset="0"/>
              </a:rPr>
              <a:t>– Em </a:t>
            </a:r>
            <a:r>
              <a:rPr lang="en-US" altLang="zh-CN" sz="2400">
                <a:solidFill>
                  <a:srgbClr val="002060"/>
                </a:solidFill>
                <a:latin typeface="Roboto" panose="02000000000000000000" pitchFamily="2" charset="0"/>
                <a:ea typeface="Roboto" panose="02000000000000000000" pitchFamily="2" charset="0"/>
              </a:rPr>
              <a:t>học sinh </a:t>
            </a:r>
            <a:r>
              <a:rPr lang="vi-VN" altLang="zh-CN" sz="2400">
                <a:solidFill>
                  <a:srgbClr val="002060"/>
                </a:solidFill>
                <a:latin typeface="Roboto" panose="02000000000000000000" pitchFamily="2" charset="0"/>
                <a:ea typeface="Roboto" panose="02000000000000000000" pitchFamily="2" charset="0"/>
              </a:rPr>
              <a:t>trả lời</a:t>
            </a:r>
          </a:p>
        </p:txBody>
      </p:sp>
      <p:sp>
        <p:nvSpPr>
          <p:cNvPr id="10" name="TextBox 9"/>
          <p:cNvSpPr txBox="1"/>
          <p:nvPr/>
        </p:nvSpPr>
        <p:spPr>
          <a:xfrm>
            <a:off x="1550803" y="4996170"/>
            <a:ext cx="493822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a:t>
            </a:r>
            <a:r>
              <a:rPr lang="vi-VN" altLang="zh-CN" sz="2400">
                <a:solidFill>
                  <a:srgbClr val="002060"/>
                </a:solidFill>
                <a:latin typeface="Roboto" panose="02000000000000000000" pitchFamily="2" charset="0"/>
                <a:ea typeface="Roboto" panose="02000000000000000000" pitchFamily="2" charset="0"/>
              </a:rPr>
              <a:t>ếu trả lời đúng thì được đi tiếp theo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em đầu rồng</a:t>
            </a:r>
            <a:r>
              <a:rPr lang="en-US" altLang="zh-CN" sz="2400">
                <a:solidFill>
                  <a:srgbClr val="002060"/>
                </a:solidFill>
                <a:latin typeface="Roboto" panose="02000000000000000000" pitchFamily="2" charset="0"/>
                <a:ea typeface="Roboto" panose="02000000000000000000" pitchFamily="2" charset="0"/>
              </a:rPr>
              <a:t>”, trả lời sai ngồi tại chỗ</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911684" y="1506299"/>
            <a:ext cx="4392057"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theo thứ tự từ 0 đến 10, viết dấu +, – và mũi tên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314905" y="2343110"/>
            <a:ext cx="2943153" cy="3924204"/>
          </a:xfrm>
          <a:prstGeom prst="roundRect">
            <a:avLst/>
          </a:prstGeom>
          <a:effectLst>
            <a:outerShdw blurRad="63500" sx="102000" sy="102000" algn="ctr" rotWithShape="0">
              <a:prstClr val="black">
                <a:alpha val="40000"/>
              </a:prstClr>
            </a:outerShdw>
          </a:effectLst>
        </p:spPr>
      </p:pic>
      <p:sp>
        <p:nvSpPr>
          <p:cNvPr id="8" name="TextBox 7"/>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314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738113" y="1577187"/>
            <a:ext cx="531545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Dán hai mép băng giấy lên tờ giấy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flipH="1" flipV="1">
            <a:off x="4333178" y="1871031"/>
            <a:ext cx="3150528" cy="4340657"/>
          </a:xfrm>
          <a:prstGeom prst="roundRect">
            <a:avLst/>
          </a:prstGeom>
          <a:effectLst>
            <a:outerShdw blurRad="63500" sx="102000" sy="102000" algn="ctr" rotWithShape="0">
              <a:prstClr val="black">
                <a:alpha val="40000"/>
              </a:prstClr>
            </a:outerShdw>
          </a:effectLst>
        </p:spPr>
      </p:pic>
      <p:sp>
        <p:nvSpPr>
          <p:cNvPr id="6" name="TextBox 5"/>
          <p:cNvSpPr txBox="1"/>
          <p:nvPr/>
        </p:nvSpPr>
        <p:spPr>
          <a:xfrm>
            <a:off x="1825151" y="577002"/>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412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335386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Làm thanh trượt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166047" y="2262764"/>
            <a:ext cx="3139270" cy="4185694"/>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2208210" y="491331"/>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14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703671" y="1319562"/>
            <a:ext cx="4647056"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Luồn thanh trượt dưới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và trang trí hoàn thiện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87964" y="2258883"/>
            <a:ext cx="4992844" cy="3923530"/>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2208210" y="491331"/>
            <a:ext cx="7637978" cy="584775"/>
          </a:xfrm>
          <a:prstGeom prst="rect">
            <a:avLst/>
          </a:prstGeom>
          <a:noFill/>
        </p:spPr>
        <p:txBody>
          <a:bodyPr wrap="square" rtlCol="0">
            <a:spAutoFit/>
          </a:bodyPr>
          <a:lstStyle/>
          <a:p>
            <a:pPr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DỤNG CỤ TÍNH CỘNG, TÍNH TRỪ</a:t>
            </a:r>
            <a:endParaRPr lang="en-US" altLang="zh-CN" sz="3200" b="1">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890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70" y="2150877"/>
            <a:ext cx="4055610" cy="3367341"/>
          </a:xfrm>
          <a:prstGeom prst="rect">
            <a:avLst/>
          </a:prstGeom>
          <a:effectLst>
            <a:outerShdw blurRad="63500" sx="102000" sy="102000" algn="ctr" rotWithShape="0">
              <a:prstClr val="black">
                <a:alpha val="40000"/>
              </a:prstClr>
            </a:outerShdw>
          </a:effectLst>
        </p:spPr>
      </p:pic>
      <p:sp>
        <p:nvSpPr>
          <p:cNvPr id="9" name="TextBox 8"/>
          <p:cNvSpPr txBox="1"/>
          <p:nvPr/>
        </p:nvSpPr>
        <p:spPr>
          <a:xfrm>
            <a:off x="6897035" y="2330074"/>
            <a:ext cx="318668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97035" y="3419050"/>
            <a:ext cx="304575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thanh trượt dọc theo băng giấy</a:t>
            </a:r>
          </a:p>
        </p:txBody>
      </p:sp>
      <p:sp>
        <p:nvSpPr>
          <p:cNvPr id="12" name="TextBox 11"/>
          <p:cNvSpPr txBox="1"/>
          <p:nvPr/>
        </p:nvSpPr>
        <p:spPr>
          <a:xfrm>
            <a:off x="6966827" y="4595477"/>
            <a:ext cx="334633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chắc chắn, đẹp mắt,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10254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1"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9"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nvGrpSpPr>
          <p:cNvPr id="4" name="Group 3"/>
          <p:cNvGrpSpPr/>
          <p:nvPr/>
        </p:nvGrpSpPr>
        <p:grpSpPr>
          <a:xfrm>
            <a:off x="2287090" y="1263908"/>
            <a:ext cx="2279042" cy="3386296"/>
            <a:chOff x="3525836" y="1600038"/>
            <a:chExt cx="2279042" cy="3386296"/>
          </a:xfrm>
        </p:grpSpPr>
        <p:pic>
          <p:nvPicPr>
            <p:cNvPr id="16" name="Picture 15">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5152" t="31398" r="49444" b="1407"/>
            <a:stretch/>
          </p:blipFill>
          <p:spPr>
            <a:xfrm>
              <a:off x="3525836" y="1600038"/>
              <a:ext cx="2222665" cy="338629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31" y="2745824"/>
              <a:ext cx="1214147" cy="1484869"/>
            </a:xfrm>
            <a:prstGeom prst="rect">
              <a:avLst/>
            </a:prstGeom>
          </p:spPr>
        </p:pic>
      </p:grpSp>
      <p:grpSp>
        <p:nvGrpSpPr>
          <p:cNvPr id="5" name="Group 4"/>
          <p:cNvGrpSpPr/>
          <p:nvPr/>
        </p:nvGrpSpPr>
        <p:grpSpPr>
          <a:xfrm>
            <a:off x="7633844" y="677959"/>
            <a:ext cx="2222665" cy="3386296"/>
            <a:chOff x="7633844" y="677959"/>
            <a:chExt cx="2222665" cy="3386296"/>
          </a:xfrm>
        </p:grpSpPr>
        <p:pic>
          <p:nvPicPr>
            <p:cNvPr id="17" name="Picture 16">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49040" t="5477" r="25556" b="27328"/>
            <a:stretch/>
          </p:blipFill>
          <p:spPr>
            <a:xfrm>
              <a:off x="7633844" y="677959"/>
              <a:ext cx="2222665" cy="338629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362" y="1716794"/>
              <a:ext cx="1214147" cy="1484869"/>
            </a:xfrm>
            <a:prstGeom prst="rect">
              <a:avLst/>
            </a:prstGeom>
          </p:spPr>
        </p:pic>
      </p:grpSp>
      <p:grpSp>
        <p:nvGrpSpPr>
          <p:cNvPr id="6" name="Group 5"/>
          <p:cNvGrpSpPr/>
          <p:nvPr/>
        </p:nvGrpSpPr>
        <p:grpSpPr>
          <a:xfrm>
            <a:off x="7871163" y="3635904"/>
            <a:ext cx="2222665" cy="3386296"/>
            <a:chOff x="7871163" y="3635904"/>
            <a:chExt cx="2222665" cy="3386296"/>
          </a:xfrm>
        </p:grpSpPr>
        <p:pic>
          <p:nvPicPr>
            <p:cNvPr id="18" name="Picture 17">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2469" t="28208" r="2127" b="4597"/>
            <a:stretch/>
          </p:blipFill>
          <p:spPr>
            <a:xfrm>
              <a:off x="7871163" y="3635904"/>
              <a:ext cx="2222665" cy="338629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722" y="4986334"/>
              <a:ext cx="1214147" cy="1484869"/>
            </a:xfrm>
            <a:prstGeom prst="rect">
              <a:avLst/>
            </a:prstGeom>
          </p:spPr>
        </p:pic>
      </p:grpSp>
      <p:grpSp>
        <p:nvGrpSpPr>
          <p:cNvPr id="3" name="Group 2"/>
          <p:cNvGrpSpPr/>
          <p:nvPr/>
        </p:nvGrpSpPr>
        <p:grpSpPr>
          <a:xfrm>
            <a:off x="3155530" y="3274587"/>
            <a:ext cx="2384211" cy="3386296"/>
            <a:chOff x="4624716" y="3233921"/>
            <a:chExt cx="2384211" cy="3386296"/>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8667" r="74596" b="24138"/>
            <a:stretch/>
          </p:blipFill>
          <p:spPr>
            <a:xfrm>
              <a:off x="4624716" y="3233921"/>
              <a:ext cx="2222665" cy="338629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4780" y="4500286"/>
              <a:ext cx="1214147" cy="1484869"/>
            </a:xfrm>
            <a:prstGeom prst="rect">
              <a:avLst/>
            </a:prstGeom>
          </p:spPr>
        </p:pic>
      </p:grpSp>
    </p:spTree>
    <p:extLst>
      <p:ext uri="{BB962C8B-B14F-4D97-AF65-F5344CB8AC3E}">
        <p14:creationId xmlns:p14="http://schemas.microsoft.com/office/powerpoint/2010/main" val="12071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0" presetClass="path" presetSubtype="0" repeatCount="indefinite" accel="50000" decel="50000" fill="hold" nodeType="withEffect">
                                  <p:stCondLst>
                                    <p:cond delay="0"/>
                                  </p:stCondLst>
                                  <p:endCondLst>
                                    <p:cond evt="onNext" delay="0">
                                      <p:tgtEl>
                                        <p:sldTgt/>
                                      </p:tgtEl>
                                    </p:cond>
                                  </p:endCondLst>
                                  <p:childTnLst>
                                    <p:animMotion origin="layout" path="M 4.16667E-6 -7.40741E-6 L -0.15235 -0.40579 L -0.12526 -0.67246 L 0.04622 -0.69584 L 0.22994 -0.50834 L 0.41302 -0.67848 L 0.59765 -0.40579 L 0.51523 0.00161 L 0.22916 0.12453 L -0.0073 0.1699 L 4.16667E-6 -7.40741E-6 Z " pathEditMode="relative" ptsTypes="AAAAAAAAAAA">
                                      <p:cBhvr>
                                        <p:cTn id="12" dur="20000" fill="hold"/>
                                        <p:tgtEl>
                                          <p:spTgt spid="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0" presetClass="path" presetSubtype="0" repeatCount="indefinite" accel="50000" decel="50000" fill="hold" nodeType="withEffect">
                                  <p:stCondLst>
                                    <p:cond delay="0"/>
                                  </p:stCondLst>
                                  <p:endCondLst>
                                    <p:cond evt="onNext" delay="0">
                                      <p:tgtEl>
                                        <p:sldTgt/>
                                      </p:tgtEl>
                                    </p:cond>
                                  </p:endCondLst>
                                  <p:childTnLst>
                                    <p:animMotion origin="layout" path="M 2.5E-6 0 L -0.16485 0.18171 L -0.20925 -0.13496 L 0.07669 -0.1875 L 0.35442 -0.16713 L 0.23567 0.2081 L 0.58268 0.1875 L 0.72617 0.47616 L 0.24153 0.58912 L -0.20104 0.35023 L 0.00338 0.0044 L 0.00338 0.0044 " pathEditMode="relative" ptsTypes="AAAAAAAAAAAA">
                                      <p:cBhvr>
                                        <p:cTn id="23" dur="20000" fill="hold"/>
                                        <p:tgtEl>
                                          <p:spTgt spid="4"/>
                                        </p:tgtEl>
                                        <p:attrNameLst>
                                          <p:attrName>ppt_x</p:attrName>
                                          <p:attrName>ppt_y</p:attrName>
                                        </p:attrNameLst>
                                      </p:cBhvr>
                                    </p:animMotion>
                                  </p:childTnLst>
                                </p:cTn>
                              </p:par>
                              <p:par>
                                <p:cTn id="24" presetID="0" presetClass="path" presetSubtype="0" repeatCount="indefinite" accel="50000" decel="50000" fill="hold" nodeType="withEffect">
                                  <p:stCondLst>
                                    <p:cond delay="0"/>
                                  </p:stCondLst>
                                  <p:endCondLst>
                                    <p:cond evt="onNext" delay="0">
                                      <p:tgtEl>
                                        <p:sldTgt/>
                                      </p:tgtEl>
                                    </p:cond>
                                  </p:endCondLst>
                                  <p:childTnLst>
                                    <p:animMotion origin="layout" path="M -4.58333E-6 3.7037E-7 L -0.02969 0.35 L -0.0487 0.60371 L -0.30247 0.47755 L -0.50768 0.47894 L -0.6263 0.13912 L -0.41211 -0.13055 L -0.225 0.02037 L -0.07591 -0.22708 L 0.19779 -0.07338 L 0.2513 -0.2125 L 0.25964 0.34283 L -0.11875 0.37199 L -0.17057 0.15093 L 0.02722 0.00579 " pathEditMode="relative" ptsTypes="AAAAAAAAAAAAAAA">
                                      <p:cBhvr>
                                        <p:cTn id="25" dur="15000" fill="hold"/>
                                        <p:tgtEl>
                                          <p:spTgt spid="5"/>
                                        </p:tgtEl>
                                        <p:attrNameLst>
                                          <p:attrName>ppt_x</p:attrName>
                                          <p:attrName>ppt_y</p:attrName>
                                        </p:attrNameLst>
                                      </p:cBhvr>
                                    </p:animMotion>
                                  </p:childTnLst>
                                </p:cTn>
                              </p:par>
                              <p:par>
                                <p:cTn id="26" presetID="0" presetClass="path" presetSubtype="0" repeatCount="indefinite" accel="50000" decel="50000" fill="hold" nodeType="withEffect">
                                  <p:stCondLst>
                                    <p:cond delay="0"/>
                                  </p:stCondLst>
                                  <p:endCondLst>
                                    <p:cond evt="onNext" delay="0">
                                      <p:tgtEl>
                                        <p:sldTgt/>
                                      </p:tgtEl>
                                    </p:cond>
                                  </p:endCondLst>
                                  <p:childTnLst>
                                    <p:animMotion origin="layout" path="M 2.29167E-6 -2.22222E-6 L -0.18138 0.07037 L -0.18542 -0.2493 L -0.31563 -0.46157 L -0.57774 -0.50856 L -0.60078 -0.69166 L -0.30664 -0.73865 L -0.08073 -0.75463 L 0.20117 -0.68009 L 0.17148 -0.37384 L 0.03138 0.01899 " pathEditMode="relative" ptsTypes="AAAAAAAAAAA">
                                      <p:cBhvr>
                                        <p:cTn id="27" dur="17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667" r="74596" b="24138"/>
          <a:stretch/>
        </p:blipFill>
        <p:spPr>
          <a:xfrm>
            <a:off x="262475" y="2288197"/>
            <a:ext cx="2234340" cy="34040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165" y="1455133"/>
            <a:ext cx="885825" cy="116373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560" y="1389642"/>
            <a:ext cx="1095375" cy="11906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1066" y="1391331"/>
            <a:ext cx="971550" cy="115535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0577" y="1368934"/>
            <a:ext cx="1743075" cy="123825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165" y="2879871"/>
            <a:ext cx="885825"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0877" y="2713942"/>
            <a:ext cx="936741" cy="1190625"/>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1701" y="2715631"/>
            <a:ext cx="910280" cy="115535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0577" y="2693234"/>
            <a:ext cx="1743075" cy="1238250"/>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852" y="4140679"/>
            <a:ext cx="885825" cy="1053413"/>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4746" y="4020030"/>
            <a:ext cx="802377" cy="1190625"/>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4223" y="4021719"/>
            <a:ext cx="778609" cy="1155356"/>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7264" y="3999322"/>
            <a:ext cx="1743075" cy="123825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7005" y="5344493"/>
            <a:ext cx="885825" cy="1071426"/>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400" y="5232850"/>
            <a:ext cx="1095375" cy="1190625"/>
          </a:xfrm>
          <a:prstGeom prst="rect">
            <a:avLst/>
          </a:prstGeom>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8417" y="5212142"/>
            <a:ext cx="1743075" cy="1238250"/>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8627" y="4045368"/>
            <a:ext cx="1006638" cy="1006638"/>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0111" y="5248577"/>
            <a:ext cx="1078823" cy="1078823"/>
          </a:xfrm>
          <a:prstGeom prst="rect">
            <a:avLst/>
          </a:prstGeom>
        </p:spPr>
      </p:pic>
      <p:pic>
        <p:nvPicPr>
          <p:cNvPr id="2" name="Picture 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spTree>
    <p:extLst>
      <p:ext uri="{BB962C8B-B14F-4D97-AF65-F5344CB8AC3E}">
        <p14:creationId xmlns:p14="http://schemas.microsoft.com/office/powerpoint/2010/main" val="16110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42"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32"/>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withEffect">
                                  <p:stCondLst>
                                    <p:cond delay="0"/>
                                  </p:stCondLst>
                                  <p:childTnLst>
                                    <p:set>
                                      <p:cBhvr>
                                        <p:cTn id="123" dur="1" fill="hold">
                                          <p:stCondLst>
                                            <p:cond delay="0"/>
                                          </p:stCondLst>
                                        </p:cTn>
                                        <p:tgtEl>
                                          <p:spTgt spid="32"/>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fade">
                                      <p:cBhvr>
                                        <p:cTn id="126" dur="500"/>
                                        <p:tgtEl>
                                          <p:spTgt spid="44"/>
                                        </p:tgtEl>
                                      </p:cBhvr>
                                    </p:animEffect>
                                  </p:childTnLst>
                                </p:cTn>
                              </p:par>
                              <p:par>
                                <p:cTn id="127" presetID="10" presetClass="entr" presetSubtype="0"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500"/>
                                        <p:tgtEl>
                                          <p:spTgt spid="35"/>
                                        </p:tgtEl>
                                      </p:cBhvr>
                                    </p:animEffect>
                                  </p:childTnLst>
                                </p:cTn>
                              </p:par>
                            </p:childTnLst>
                          </p:cTn>
                        </p:par>
                      </p:childTnLst>
                    </p:cTn>
                  </p:par>
                </p:childTnLst>
              </p:cTn>
              <p:nextCondLst>
                <p:cond evt="onClick" delay="0">
                  <p:tgtEl>
                    <p:spTgt spid="32"/>
                  </p:tgtEl>
                </p:cond>
              </p:nextCondLst>
            </p:seq>
            <p:seq concurrent="1" nextAc="seek">
              <p:cTn id="130" restart="whenNotActive" fill="hold" evtFilter="cancelBubble" nodeType="interactiveSeq">
                <p:stCondLst>
                  <p:cond evt="onClick" delay="0">
                    <p:tgtEl>
                      <p:spTgt spid="3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par>
                                <p:cTn id="138" presetID="10" presetClass="entr" presetSubtype="0"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656" y="1455133"/>
            <a:ext cx="828843" cy="11637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877" y="1389642"/>
            <a:ext cx="936741" cy="119062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116" y="1391331"/>
            <a:ext cx="879450"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577" y="1368934"/>
            <a:ext cx="1743075" cy="123825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008" y="2879871"/>
            <a:ext cx="722139" cy="96285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248" y="2713942"/>
            <a:ext cx="847999" cy="1190625"/>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536" y="2715631"/>
            <a:ext cx="778609" cy="115535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577" y="2693234"/>
            <a:ext cx="1743075" cy="123825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3784" y="4140679"/>
            <a:ext cx="829961" cy="1053413"/>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1927" y="4106375"/>
            <a:ext cx="945631" cy="945631"/>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223" y="4105280"/>
            <a:ext cx="778609" cy="988234"/>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7264" y="3999322"/>
            <a:ext cx="1743075" cy="123825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2136" y="5344493"/>
            <a:ext cx="815563" cy="1071426"/>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939" y="5232850"/>
            <a:ext cx="906296" cy="1190625"/>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417" y="5212142"/>
            <a:ext cx="1743075" cy="1238250"/>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0111" y="5248577"/>
            <a:ext cx="1078823" cy="1078823"/>
          </a:xfrm>
          <a:prstGeom prst="rect">
            <a:avLst/>
          </a:prstGeom>
        </p:spPr>
      </p:pic>
      <p:pic>
        <p:nvPicPr>
          <p:cNvPr id="2" name="Picture 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6" name="Picture 45"/>
          <p:cNvPicPr>
            <a:picLocks noChangeAspect="1"/>
          </p:cNvPicPr>
          <p:nvPr/>
        </p:nvPicPr>
        <p:blipFill rotWithShape="1">
          <a:blip r:embed="rId15">
            <a:extLst>
              <a:ext uri="{28A0092B-C50C-407E-A947-70E740481C1C}">
                <a14:useLocalDpi xmlns:a14="http://schemas.microsoft.com/office/drawing/2010/main" val="0"/>
              </a:ext>
            </a:extLst>
          </a:blip>
          <a:srcRect l="25152" t="31398" r="49444" b="1407"/>
          <a:stretch/>
        </p:blipFill>
        <p:spPr>
          <a:xfrm>
            <a:off x="296389" y="1790779"/>
            <a:ext cx="2222665" cy="3386296"/>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2161" y="2693839"/>
            <a:ext cx="1040801" cy="1040801"/>
          </a:xfrm>
          <a:prstGeom prst="rect">
            <a:avLst/>
          </a:prstGeom>
        </p:spPr>
      </p:pic>
    </p:spTree>
    <p:extLst>
      <p:ext uri="{BB962C8B-B14F-4D97-AF65-F5344CB8AC3E}">
        <p14:creationId xmlns:p14="http://schemas.microsoft.com/office/powerpoint/2010/main" val="24937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42"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par>
                                <p:cTn id="119" presetID="10" presetClass="entr" presetSubtype="0"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fade">
                                      <p:cBhvr>
                                        <p:cTn id="121" dur="500"/>
                                        <p:tgtEl>
                                          <p:spTgt spid="47"/>
                                        </p:tgtEl>
                                      </p:cBhvr>
                                    </p:animEffect>
                                  </p:childTnLst>
                                </p:cTn>
                              </p:par>
                            </p:childTnLst>
                          </p:cTn>
                        </p:par>
                      </p:childTnLst>
                    </p:cTn>
                  </p:par>
                </p:childTnLst>
              </p:cTn>
              <p:nextCondLst>
                <p:cond evt="onClick" delay="0">
                  <p:tgtEl>
                    <p:spTgt spid="26"/>
                  </p:tgtEl>
                </p:cond>
              </p:nextCondLst>
            </p:seq>
            <p:seq concurrent="1" nextAc="seek">
              <p:cTn id="122" restart="whenNotActive" fill="hold" evtFilter="cancelBubble" nodeType="interactiveSeq">
                <p:stCondLst>
                  <p:cond evt="onClick" delay="0">
                    <p:tgtEl>
                      <p:spTgt spid="32"/>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with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500"/>
                                        <p:tgtEl>
                                          <p:spTgt spid="35"/>
                                        </p:tgtEl>
                                      </p:cBhvr>
                                    </p:animEffect>
                                  </p:childTnLst>
                                </p:cTn>
                              </p:par>
                            </p:childTnLst>
                          </p:cTn>
                        </p:par>
                      </p:childTnLst>
                    </p:cTn>
                  </p:par>
                </p:childTnLst>
              </p:cTn>
              <p:nextCondLst>
                <p:cond evt="onClick" delay="0">
                  <p:tgtEl>
                    <p:spTgt spid="32"/>
                  </p:tgtEl>
                </p:cond>
              </p:nextCondLst>
            </p:seq>
            <p:seq concurrent="1" nextAc="seek">
              <p:cTn id="130" restart="whenNotActive" fill="hold" evtFilter="cancelBubble" nodeType="interactiveSeq">
                <p:stCondLst>
                  <p:cond evt="onClick" delay="0">
                    <p:tgtEl>
                      <p:spTgt spid="3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par>
                                <p:cTn id="138" presetID="10" presetClass="entr" presetSubtype="0"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165" y="1510291"/>
            <a:ext cx="885825" cy="105341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213" y="1389642"/>
            <a:ext cx="938068" cy="119062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5401" y="1391331"/>
            <a:ext cx="822879"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797" y="1777904"/>
            <a:ext cx="1419537" cy="4141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9165" y="2879871"/>
            <a:ext cx="885825"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0877" y="2713942"/>
            <a:ext cx="936741" cy="1190625"/>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7536" y="2715631"/>
            <a:ext cx="778609" cy="115535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1704" y="3102204"/>
            <a:ext cx="1337725" cy="41410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852" y="4140679"/>
            <a:ext cx="885825" cy="1053413"/>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746" y="4052058"/>
            <a:ext cx="802377" cy="1126569"/>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223" y="4021719"/>
            <a:ext cx="844445" cy="1071795"/>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7005" y="5344493"/>
            <a:ext cx="885825" cy="1071426"/>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3939" y="5232850"/>
            <a:ext cx="906296" cy="1190625"/>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76" y="5234539"/>
            <a:ext cx="778609" cy="115535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2" name="Picture 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7" name="Picture 46"/>
          <p:cNvPicPr>
            <a:picLocks noChangeAspect="1"/>
          </p:cNvPicPr>
          <p:nvPr/>
        </p:nvPicPr>
        <p:blipFill rotWithShape="1">
          <a:blip r:embed="rId16">
            <a:extLst>
              <a:ext uri="{28A0092B-C50C-407E-A947-70E740481C1C}">
                <a14:useLocalDpi xmlns:a14="http://schemas.microsoft.com/office/drawing/2010/main" val="0"/>
              </a:ext>
            </a:extLst>
          </a:blip>
          <a:srcRect l="49040" t="5477" r="25556" b="27328"/>
          <a:stretch/>
        </p:blipFill>
        <p:spPr>
          <a:xfrm>
            <a:off x="347375" y="1575933"/>
            <a:ext cx="2222665" cy="3386296"/>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7489" y="4578536"/>
            <a:ext cx="1337725" cy="414100"/>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4307" y="5787988"/>
            <a:ext cx="1337725" cy="414100"/>
          </a:xfrm>
          <a:prstGeom prst="rect">
            <a:avLst/>
          </a:prstGeom>
        </p:spPr>
      </p:pic>
    </p:spTree>
    <p:extLst>
      <p:ext uri="{BB962C8B-B14F-4D97-AF65-F5344CB8AC3E}">
        <p14:creationId xmlns:p14="http://schemas.microsoft.com/office/powerpoint/2010/main" val="14310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42"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1000"/>
                                        <p:tgtEl>
                                          <p:spTgt spid="43"/>
                                        </p:tgtEl>
                                      </p:cBhvr>
                                    </p:animEffect>
                                    <p:anim calcmode="lin" valueType="num">
                                      <p:cBhvr>
                                        <p:cTn id="88" dur="1000" fill="hold"/>
                                        <p:tgtEl>
                                          <p:spTgt spid="43"/>
                                        </p:tgtEl>
                                        <p:attrNameLst>
                                          <p:attrName>ppt_x</p:attrName>
                                        </p:attrNameLst>
                                      </p:cBhvr>
                                      <p:tavLst>
                                        <p:tav tm="0">
                                          <p:val>
                                            <p:strVal val="#ppt_x"/>
                                          </p:val>
                                        </p:tav>
                                        <p:tav tm="100000">
                                          <p:val>
                                            <p:strVal val="#ppt_x"/>
                                          </p:val>
                                        </p:tav>
                                      </p:tavLst>
                                    </p:anim>
                                    <p:anim calcmode="lin" valueType="num">
                                      <p:cBhvr>
                                        <p:cTn id="89" dur="1000" fill="hold"/>
                                        <p:tgtEl>
                                          <p:spTgt spid="43"/>
                                        </p:tgtEl>
                                        <p:attrNameLst>
                                          <p:attrName>ppt_y</p:attrName>
                                        </p:attrNameLst>
                                      </p:cBhvr>
                                      <p:tavLst>
                                        <p:tav tm="0">
                                          <p:val>
                                            <p:strVal val="#ppt_y+.1"/>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500"/>
                                        <p:tgtEl>
                                          <p:spTgt spid="2"/>
                                        </p:tgtEl>
                                      </p:cBhvr>
                                    </p:animEffect>
                                  </p:childTnLst>
                                </p:cTn>
                              </p:par>
                              <p:par>
                                <p:cTn id="93" presetID="42" presetClass="entr" presetSubtype="0" fill="hold"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1000"/>
                                        <p:tgtEl>
                                          <p:spTgt spid="48"/>
                                        </p:tgtEl>
                                      </p:cBhvr>
                                    </p:animEffect>
                                    <p:anim calcmode="lin" valueType="num">
                                      <p:cBhvr>
                                        <p:cTn id="96" dur="1000" fill="hold"/>
                                        <p:tgtEl>
                                          <p:spTgt spid="48"/>
                                        </p:tgtEl>
                                        <p:attrNameLst>
                                          <p:attrName>ppt_x</p:attrName>
                                        </p:attrNameLst>
                                      </p:cBhvr>
                                      <p:tavLst>
                                        <p:tav tm="0">
                                          <p:val>
                                            <p:strVal val="#ppt_x"/>
                                          </p:val>
                                        </p:tav>
                                        <p:tav tm="100000">
                                          <p:val>
                                            <p:strVal val="#ppt_x"/>
                                          </p:val>
                                        </p:tav>
                                      </p:tavLst>
                                    </p:anim>
                                    <p:anim calcmode="lin" valueType="num">
                                      <p:cBhvr>
                                        <p:cTn id="97" dur="1000" fill="hold"/>
                                        <p:tgtEl>
                                          <p:spTgt spid="4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1000"/>
                                        <p:tgtEl>
                                          <p:spTgt spid="49"/>
                                        </p:tgtEl>
                                      </p:cBhvr>
                                    </p:animEffect>
                                    <p:anim calcmode="lin" valueType="num">
                                      <p:cBhvr>
                                        <p:cTn id="101" dur="1000" fill="hold"/>
                                        <p:tgtEl>
                                          <p:spTgt spid="49"/>
                                        </p:tgtEl>
                                        <p:attrNameLst>
                                          <p:attrName>ppt_x</p:attrName>
                                        </p:attrNameLst>
                                      </p:cBhvr>
                                      <p:tavLst>
                                        <p:tav tm="0">
                                          <p:val>
                                            <p:strVal val="#ppt_x"/>
                                          </p:val>
                                        </p:tav>
                                        <p:tav tm="100000">
                                          <p:val>
                                            <p:strVal val="#ppt_x"/>
                                          </p:val>
                                        </p:tav>
                                      </p:tavLst>
                                    </p:anim>
                                    <p:anim calcmode="lin" valueType="num">
                                      <p:cBhvr>
                                        <p:cTn id="10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32"/>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withEffect">
                                  <p:stCondLst>
                                    <p:cond delay="0"/>
                                  </p:stCondLst>
                                  <p:childTnLst>
                                    <p:set>
                                      <p:cBhvr>
                                        <p:cTn id="123" dur="1" fill="hold">
                                          <p:stCondLst>
                                            <p:cond delay="0"/>
                                          </p:stCondLst>
                                        </p:cTn>
                                        <p:tgtEl>
                                          <p:spTgt spid="32"/>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childTnLst>
              </p:cTn>
              <p:nextCondLst>
                <p:cond evt="onClick" delay="0">
                  <p:tgtEl>
                    <p:spTgt spid="32"/>
                  </p:tgtEl>
                </p:cond>
              </p:nextCondLst>
            </p:seq>
            <p:seq concurrent="1" nextAc="seek">
              <p:cTn id="127" restart="whenNotActive" fill="hold" evtFilter="cancelBubble" nodeType="interactiveSeq">
                <p:stCondLst>
                  <p:cond evt="onClick" delay="0">
                    <p:tgtEl>
                      <p:spTgt spid="38"/>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withEffect">
                                  <p:stCondLst>
                                    <p:cond delay="0"/>
                                  </p:stCondLst>
                                  <p:childTnLst>
                                    <p:set>
                                      <p:cBhvr>
                                        <p:cTn id="131" dur="1" fill="hold">
                                          <p:stCondLst>
                                            <p:cond delay="0"/>
                                          </p:stCondLst>
                                        </p:cTn>
                                        <p:tgtEl>
                                          <p:spTgt spid="38"/>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fade">
                                      <p:cBhvr>
                                        <p:cTn id="134" dur="500"/>
                                        <p:tgtEl>
                                          <p:spTgt spid="41"/>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93680" y="225622"/>
            <a:ext cx="5154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“XIN MỜI“</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1294563"/>
            <a:ext cx="1214147" cy="148486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75" y="1362916"/>
            <a:ext cx="784252" cy="11637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399" y="4151357"/>
            <a:ext cx="1095375" cy="109537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140" y="1327933"/>
            <a:ext cx="910280" cy="115535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1783709"/>
            <a:ext cx="1260298" cy="4141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1449481"/>
            <a:ext cx="1238250" cy="990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69" y="2618863"/>
            <a:ext cx="1214147" cy="148486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008" y="2879871"/>
            <a:ext cx="722139" cy="9628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6535" y="1441684"/>
            <a:ext cx="936741" cy="1190625"/>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9808" y="2675891"/>
            <a:ext cx="910280" cy="1155355"/>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066" y="2773781"/>
            <a:ext cx="1238250" cy="9906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56" y="3924951"/>
            <a:ext cx="1214147" cy="1484869"/>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784" y="4140679"/>
            <a:ext cx="829961" cy="105341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48" y="2741954"/>
            <a:ext cx="802377" cy="119062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705" y="3830469"/>
            <a:ext cx="995127" cy="1263045"/>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5753" y="4079869"/>
            <a:ext cx="1238250" cy="990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309" y="5137771"/>
            <a:ext cx="1214147" cy="1484869"/>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2136" y="5344493"/>
            <a:ext cx="815563" cy="107142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6906" y="5292689"/>
            <a:ext cx="1238250" cy="99060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597" y="5379729"/>
            <a:ext cx="1078823" cy="1078823"/>
          </a:xfrm>
          <a:prstGeom prst="rect">
            <a:avLst/>
          </a:prstGeom>
        </p:spPr>
      </p:pic>
      <p:pic>
        <p:nvPicPr>
          <p:cNvPr id="2" name="Picture 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3795864">
            <a:off x="313080" y="5662519"/>
            <a:ext cx="1402208" cy="1241538"/>
          </a:xfrm>
          <a:prstGeom prst="rect">
            <a:avLst/>
          </a:prstGeom>
        </p:spPr>
      </p:pic>
      <p:pic>
        <p:nvPicPr>
          <p:cNvPr id="47" name="Picture 46"/>
          <p:cNvPicPr>
            <a:picLocks noChangeAspect="1"/>
          </p:cNvPicPr>
          <p:nvPr/>
        </p:nvPicPr>
        <p:blipFill rotWithShape="1">
          <a:blip r:embed="rId14">
            <a:extLst>
              <a:ext uri="{28A0092B-C50C-407E-A947-70E740481C1C}">
                <a14:useLocalDpi xmlns:a14="http://schemas.microsoft.com/office/drawing/2010/main" val="0"/>
              </a:ext>
            </a:extLst>
          </a:blip>
          <a:srcRect l="72469" t="28208" r="2127" b="4597"/>
          <a:stretch/>
        </p:blipFill>
        <p:spPr>
          <a:xfrm>
            <a:off x="250813" y="1449481"/>
            <a:ext cx="2222665" cy="3386296"/>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260" y="1466480"/>
            <a:ext cx="1005057" cy="1005057"/>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3062031"/>
            <a:ext cx="1260298" cy="414100"/>
          </a:xfrm>
          <a:prstGeom prst="rect">
            <a:avLst/>
          </a:prstGeom>
        </p:spPr>
      </p:pic>
      <p:pic>
        <p:nvPicPr>
          <p:cNvPr id="50" name="Pictur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289" y="4421677"/>
            <a:ext cx="1260298" cy="414100"/>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8969" y="5673155"/>
            <a:ext cx="1260298" cy="414100"/>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6535" y="5344492"/>
            <a:ext cx="815563" cy="1071426"/>
          </a:xfrm>
          <a:prstGeom prst="rect">
            <a:avLst/>
          </a:prstGeom>
        </p:spPr>
      </p:pic>
    </p:spTree>
    <p:extLst>
      <p:ext uri="{BB962C8B-B14F-4D97-AF65-F5344CB8AC3E}">
        <p14:creationId xmlns:p14="http://schemas.microsoft.com/office/powerpoint/2010/main" val="7011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42"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42"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10" presetClass="entr" presetSubtype="0" fill="hold"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42"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1000"/>
                                        <p:tgtEl>
                                          <p:spTgt spid="48"/>
                                        </p:tgtEl>
                                      </p:cBhvr>
                                    </p:animEffect>
                                    <p:anim calcmode="lin" valueType="num">
                                      <p:cBhvr>
                                        <p:cTn id="86" dur="1000" fill="hold"/>
                                        <p:tgtEl>
                                          <p:spTgt spid="48"/>
                                        </p:tgtEl>
                                        <p:attrNameLst>
                                          <p:attrName>ppt_x</p:attrName>
                                        </p:attrNameLst>
                                      </p:cBhvr>
                                      <p:tavLst>
                                        <p:tav tm="0">
                                          <p:val>
                                            <p:strVal val="#ppt_x"/>
                                          </p:val>
                                        </p:tav>
                                        <p:tav tm="100000">
                                          <p:val>
                                            <p:strVal val="#ppt_x"/>
                                          </p:val>
                                        </p:tav>
                                      </p:tavLst>
                                    </p:anim>
                                    <p:anim calcmode="lin" valueType="num">
                                      <p:cBhvr>
                                        <p:cTn id="87" dur="1000" fill="hold"/>
                                        <p:tgtEl>
                                          <p:spTgt spid="4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1000"/>
                                        <p:tgtEl>
                                          <p:spTgt spid="49"/>
                                        </p:tgtEl>
                                      </p:cBhvr>
                                    </p:animEffect>
                                    <p:anim calcmode="lin" valueType="num">
                                      <p:cBhvr>
                                        <p:cTn id="91" dur="1000" fill="hold"/>
                                        <p:tgtEl>
                                          <p:spTgt spid="49"/>
                                        </p:tgtEl>
                                        <p:attrNameLst>
                                          <p:attrName>ppt_x</p:attrName>
                                        </p:attrNameLst>
                                      </p:cBhvr>
                                      <p:tavLst>
                                        <p:tav tm="0">
                                          <p:val>
                                            <p:strVal val="#ppt_x"/>
                                          </p:val>
                                        </p:tav>
                                        <p:tav tm="100000">
                                          <p:val>
                                            <p:strVal val="#ppt_x"/>
                                          </p:val>
                                        </p:tav>
                                      </p:tavLst>
                                    </p:anim>
                                    <p:anim calcmode="lin" valueType="num">
                                      <p:cBhvr>
                                        <p:cTn id="92" dur="1000" fill="hold"/>
                                        <p:tgtEl>
                                          <p:spTgt spid="4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1000"/>
                                        <p:tgtEl>
                                          <p:spTgt spid="51"/>
                                        </p:tgtEl>
                                      </p:cBhvr>
                                    </p:animEffect>
                                    <p:anim calcmode="lin" valueType="num">
                                      <p:cBhvr>
                                        <p:cTn id="101" dur="1000" fill="hold"/>
                                        <p:tgtEl>
                                          <p:spTgt spid="51"/>
                                        </p:tgtEl>
                                        <p:attrNameLst>
                                          <p:attrName>ppt_x</p:attrName>
                                        </p:attrNameLst>
                                      </p:cBhvr>
                                      <p:tavLst>
                                        <p:tav tm="0">
                                          <p:val>
                                            <p:strVal val="#ppt_x"/>
                                          </p:val>
                                        </p:tav>
                                        <p:tav tm="100000">
                                          <p:val>
                                            <p:strVal val="#ppt_x"/>
                                          </p:val>
                                        </p:tav>
                                      </p:tavLst>
                                    </p:anim>
                                    <p:anim calcmode="lin" valueType="num">
                                      <p:cBhvr>
                                        <p:cTn id="102" dur="1000" fill="hold"/>
                                        <p:tgtEl>
                                          <p:spTgt spid="51"/>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8"/>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withEffect">
                                  <p:stCondLst>
                                    <p:cond delay="0"/>
                                  </p:stCondLst>
                                  <p:childTnLst>
                                    <p:set>
                                      <p:cBhvr>
                                        <p:cTn id="112" dur="1" fill="hold">
                                          <p:stCondLst>
                                            <p:cond delay="0"/>
                                          </p:stCondLst>
                                        </p:cTn>
                                        <p:tgtEl>
                                          <p:spTgt spid="8"/>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0"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32"/>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withEffect">
                                  <p:stCondLst>
                                    <p:cond delay="0"/>
                                  </p:stCondLst>
                                  <p:childTnLst>
                                    <p:set>
                                      <p:cBhvr>
                                        <p:cTn id="128" dur="1" fill="hold">
                                          <p:stCondLst>
                                            <p:cond delay="0"/>
                                          </p:stCondLst>
                                        </p:cTn>
                                        <p:tgtEl>
                                          <p:spTgt spid="32"/>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fade">
                                      <p:cBhvr>
                                        <p:cTn id="131" dur="500"/>
                                        <p:tgtEl>
                                          <p:spTgt spid="35"/>
                                        </p:tgtEl>
                                      </p:cBhvr>
                                    </p:animEffect>
                                  </p:childTnLst>
                                </p:cTn>
                              </p:par>
                            </p:childTnLst>
                          </p:cTn>
                        </p:par>
                      </p:childTnLst>
                    </p:cTn>
                  </p:par>
                </p:childTnLst>
              </p:cTn>
              <p:nextCondLst>
                <p:cond evt="onClick" delay="0">
                  <p:tgtEl>
                    <p:spTgt spid="32"/>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withEffect">
                                  <p:stCondLst>
                                    <p:cond delay="0"/>
                                  </p:stCondLst>
                                  <p:childTnLst>
                                    <p:set>
                                      <p:cBhvr>
                                        <p:cTn id="136" dur="1" fill="hold">
                                          <p:stCondLst>
                                            <p:cond delay="0"/>
                                          </p:stCondLst>
                                        </p:cTn>
                                        <p:tgtEl>
                                          <p:spTgt spid="38"/>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38"/>
                  </p:tgtEl>
                </p:cond>
              </p:nextCondLst>
            </p:seq>
          </p:childTnLst>
        </p:cTn>
      </p:par>
    </p:tnLst>
    <p:bldLst>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48576" y="2916891"/>
            <a:ext cx="5401151" cy="3818374"/>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3548576" y="3215473"/>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grpSp>
        <p:nvGrpSpPr>
          <p:cNvPr id="19" name="Group 18"/>
          <p:cNvGrpSpPr/>
          <p:nvPr/>
        </p:nvGrpSpPr>
        <p:grpSpPr>
          <a:xfrm>
            <a:off x="6525561" y="2084202"/>
            <a:ext cx="2127584" cy="1910879"/>
            <a:chOff x="8362572" y="810092"/>
            <a:chExt cx="2127584" cy="1910879"/>
          </a:xfrm>
        </p:grpSpPr>
        <p:sp>
          <p:nvSpPr>
            <p:cNvPr id="18" name="Freeform 17"/>
            <p:cNvSpPr/>
            <p:nvPr/>
          </p:nvSpPr>
          <p:spPr>
            <a:xfrm>
              <a:off x="8362572" y="810092"/>
              <a:ext cx="212758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97C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768196" y="1386952"/>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4 + 3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22" name="TextBox 21"/>
          <p:cNvSpPr txBox="1"/>
          <p:nvPr/>
        </p:nvSpPr>
        <p:spPr>
          <a:xfrm>
            <a:off x="516373" y="2075103"/>
            <a:ext cx="3178095"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Hai </a:t>
            </a:r>
            <a:r>
              <a:rPr lang="en-US" altLang="zh-CN" sz="2400" dirty="0" err="1">
                <a:solidFill>
                  <a:srgbClr val="002060"/>
                </a:solidFill>
                <a:latin typeface="Roboto" panose="02000000000000000000" pitchFamily="2" charset="0"/>
                <a:ea typeface="Roboto" panose="02000000000000000000" pitchFamily="2" charset="0"/>
              </a:rPr>
              <a:t>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708895" y="3995081"/>
            <a:ext cx="2144870" cy="830997"/>
          </a:xfrm>
          <a:prstGeom prst="rect">
            <a:avLst/>
          </a:prstGeom>
          <a:noFill/>
        </p:spPr>
        <p:txBody>
          <a:bodyPr wrap="square" rtlCol="0">
            <a:spAutoFit/>
          </a:bodyPr>
          <a:lstStyle/>
          <a:p>
            <a:pPr lvl="0" algn="just">
              <a:defRPr/>
            </a:pPr>
            <a:r>
              <a:rPr lang="en-US" altLang="zh-CN" sz="2400" dirty="0">
                <a:solidFill>
                  <a:srgbClr val="FF0000"/>
                </a:solidFill>
                <a:latin typeface="Roboto" panose="02000000000000000000" pitchFamily="2" charset="0"/>
                <a:ea typeface="Roboto" panose="02000000000000000000" pitchFamily="2" charset="0"/>
              </a:rPr>
              <a:t>Hai </a:t>
            </a:r>
            <a:r>
              <a:rPr lang="en-US" altLang="zh-CN" sz="2400" dirty="0" err="1">
                <a:solidFill>
                  <a:srgbClr val="FF0000"/>
                </a:solidFill>
                <a:latin typeface="Roboto" panose="02000000000000000000" pitchFamily="2" charset="0"/>
                <a:ea typeface="Roboto" panose="02000000000000000000" pitchFamily="2" charset="0"/>
              </a:rPr>
              <a:t>bạn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đang</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làm</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toán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9" name="Picture 18"/>
          <p:cNvPicPr>
            <a:picLocks noChangeAspect="1"/>
          </p:cNvPicPr>
          <p:nvPr/>
        </p:nvPicPr>
        <p:blipFill rotWithShape="1">
          <a:blip r:embed="rId4"/>
          <a:srcRect l="6827" t="7035" r="5654" b="3542"/>
          <a:stretch/>
        </p:blipFill>
        <p:spPr>
          <a:xfrm>
            <a:off x="6294787" y="3439857"/>
            <a:ext cx="868595" cy="868595"/>
          </a:xfrm>
          <a:prstGeom prst="ellipse">
            <a:avLst/>
          </a:prstGeom>
        </p:spPr>
      </p:pic>
      <p:pic>
        <p:nvPicPr>
          <p:cNvPr id="20" name="Picture 19"/>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21" name="Picture 20"/>
          <p:cNvPicPr>
            <a:picLocks noChangeAspect="1"/>
          </p:cNvPicPr>
          <p:nvPr/>
        </p:nvPicPr>
        <p:blipFill rotWithShape="1">
          <a:blip r:embed="rId6"/>
          <a:srcRect l="5642" t="6399" r="6278" b="6897"/>
          <a:stretch/>
        </p:blipFill>
        <p:spPr>
          <a:xfrm>
            <a:off x="8687786" y="5395672"/>
            <a:ext cx="878797" cy="878797"/>
          </a:xfrm>
          <a:prstGeom prst="ellipse">
            <a:avLst/>
          </a:prstGeom>
        </p:spPr>
      </p:pic>
      <p:sp>
        <p:nvSpPr>
          <p:cNvPr id="25" name="TextBox 24"/>
          <p:cNvSpPr txBox="1"/>
          <p:nvPr/>
        </p:nvSpPr>
        <p:spPr>
          <a:xfrm>
            <a:off x="2593529" y="3536644"/>
            <a:ext cx="3092108"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6" name="TextBox 25"/>
          <p:cNvSpPr txBox="1"/>
          <p:nvPr/>
        </p:nvSpPr>
        <p:spPr>
          <a:xfrm>
            <a:off x="2553369" y="4531719"/>
            <a:ext cx="3045757"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Có thanh trượt dọc theo băng giấy</a:t>
            </a:r>
          </a:p>
        </p:txBody>
      </p:sp>
      <p:sp>
        <p:nvSpPr>
          <p:cNvPr id="27" name="TextBox 26"/>
          <p:cNvSpPr txBox="1"/>
          <p:nvPr/>
        </p:nvSpPr>
        <p:spPr>
          <a:xfrm>
            <a:off x="2466415" y="5526794"/>
            <a:ext cx="3442016"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Sản phẩm chắc chắn, đẹp mắt,</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42243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405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7513" t="5172" r="44302"/>
          <a:stretch/>
        </p:blipFill>
        <p:spPr>
          <a:xfrm>
            <a:off x="1471959" y="2191471"/>
            <a:ext cx="2602523" cy="3620888"/>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1332257" y="2121698"/>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18" name="Freeform 17"/>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6933363" y="2990858"/>
            <a:ext cx="246165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Bạn sử dụng que tính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p:spPr>
      </p:pic>
      <p:sp>
        <p:nvSpPr>
          <p:cNvPr id="27" name="TextBox 26"/>
          <p:cNvSpPr txBox="1"/>
          <p:nvPr/>
        </p:nvSpPr>
        <p:spPr>
          <a:xfrm>
            <a:off x="4942190" y="1290701"/>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50861" t="4119" r="954" b="1053"/>
          <a:stretch/>
        </p:blipFill>
        <p:spPr>
          <a:xfrm>
            <a:off x="9119343" y="2011411"/>
            <a:ext cx="2602523" cy="3620888"/>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7" name="Group 6"/>
          <p:cNvGrpSpPr/>
          <p:nvPr/>
        </p:nvGrpSpPr>
        <p:grpSpPr>
          <a:xfrm>
            <a:off x="3106354" y="4631203"/>
            <a:ext cx="4138813" cy="1794769"/>
            <a:chOff x="5040262" y="1726116"/>
            <a:chExt cx="1969507" cy="673239"/>
          </a:xfrm>
          <a:solidFill>
            <a:srgbClr val="7BA492"/>
          </a:solidFill>
        </p:grpSpPr>
        <p:sp>
          <p:nvSpPr>
            <p:cNvPr id="2" name="Oval 1"/>
            <p:cNvSpPr/>
            <p:nvPr/>
          </p:nvSpPr>
          <p:spPr>
            <a:xfrm>
              <a:off x="5040262" y="1726116"/>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6615935" y="1672658"/>
              <a:ext cx="237009" cy="55065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7"/>
          <p:cNvSpPr/>
          <p:nvPr/>
        </p:nvSpPr>
        <p:spPr>
          <a:xfrm>
            <a:off x="483938" y="2293818"/>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1439965" y="2655991"/>
            <a:ext cx="246165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Bạn sử dụng ngón tay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70" y="3305837"/>
            <a:ext cx="1829878" cy="2788169"/>
          </a:xfrm>
          <a:prstGeom prst="rect">
            <a:avLst/>
          </a:prstGeom>
        </p:spPr>
      </p:pic>
      <p:sp>
        <p:nvSpPr>
          <p:cNvPr id="27" name="TextBox 26"/>
          <p:cNvSpPr txBox="1"/>
          <p:nvPr/>
        </p:nvSpPr>
        <p:spPr>
          <a:xfrm>
            <a:off x="4725925" y="1693581"/>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29347" y="4905277"/>
            <a:ext cx="288356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Chúng mình cùng làm dụng cụ tính cộng, tính trừ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12909" y="3821855"/>
            <a:ext cx="2772271" cy="2520982"/>
          </a:xfrm>
          <a:prstGeom prst="rect">
            <a:avLst/>
          </a:prstGeom>
        </p:spPr>
      </p:pic>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026439" y="1883886"/>
            <a:ext cx="9803469" cy="4516914"/>
          </a:xfrm>
          <a:prstGeom prst="round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2707462" y="3523724"/>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5641412" y="3523724"/>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3</a:t>
            </a:r>
            <a:endParaRPr lang="vi-VN" altLang="zh-CN" sz="2400">
              <a:solidFill>
                <a:srgbClr val="FF0000"/>
              </a:solidFill>
              <a:latin typeface="Roboto" panose="02000000000000000000" pitchFamily="2" charset="0"/>
              <a:ea typeface="Roboto" panose="02000000000000000000" pitchFamily="2" charset="0"/>
            </a:endParaRPr>
          </a:p>
        </p:txBody>
      </p:sp>
      <p:sp>
        <p:nvSpPr>
          <p:cNvPr id="13" name="TextBox 12"/>
          <p:cNvSpPr txBox="1"/>
          <p:nvPr/>
        </p:nvSpPr>
        <p:spPr>
          <a:xfrm>
            <a:off x="4245340" y="4844671"/>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a:t>
            </a:r>
            <a:endParaRPr lang="vi-VN" altLang="zh-CN" sz="24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8575361" y="5771427"/>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a:t>
            </a:r>
            <a:endParaRPr lang="vi-VN" altLang="zh-CN" sz="2400">
              <a:solidFill>
                <a:srgbClr val="FF0000"/>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stretch>
            <a:fillRect/>
          </a:stretch>
        </p:blipFill>
        <p:spPr>
          <a:xfrm>
            <a:off x="6140057" y="4844672"/>
            <a:ext cx="889298" cy="780556"/>
          </a:xfrm>
          <a:prstGeom prst="rect">
            <a:avLst/>
          </a:prstGeom>
        </p:spPr>
      </p:pic>
      <p:sp>
        <p:nvSpPr>
          <p:cNvPr id="42" name="TextBox 41"/>
          <p:cNvSpPr txBox="1"/>
          <p:nvPr/>
        </p:nvSpPr>
        <p:spPr>
          <a:xfrm>
            <a:off x="8250861" y="3484178"/>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7</a:t>
            </a:r>
            <a:endParaRPr lang="vi-VN" altLang="zh-CN" sz="2400">
              <a:solidFill>
                <a:srgbClr val="FF0000"/>
              </a:solidFill>
              <a:latin typeface="Roboto" panose="02000000000000000000" pitchFamily="2" charset="0"/>
              <a:ea typeface="Roboto" panose="02000000000000000000" pitchFamily="2" charset="0"/>
            </a:endParaRPr>
          </a:p>
        </p:txBody>
      </p:sp>
      <p:pic>
        <p:nvPicPr>
          <p:cNvPr id="43" name="Picture 42"/>
          <p:cNvPicPr>
            <a:picLocks noChangeAspect="1"/>
          </p:cNvPicPr>
          <p:nvPr/>
        </p:nvPicPr>
        <p:blipFill>
          <a:blip r:embed="rId5"/>
          <a:stretch>
            <a:fillRect/>
          </a:stretch>
        </p:blipFill>
        <p:spPr>
          <a:xfrm>
            <a:off x="7116240" y="4844671"/>
            <a:ext cx="889298" cy="780556"/>
          </a:xfrm>
          <a:prstGeom prst="rect">
            <a:avLst/>
          </a:prstGeom>
        </p:spPr>
      </p:pic>
      <p:pic>
        <p:nvPicPr>
          <p:cNvPr id="17" name="Picture 16"/>
          <p:cNvPicPr>
            <a:picLocks noChangeAspect="1"/>
          </p:cNvPicPr>
          <p:nvPr/>
        </p:nvPicPr>
        <p:blipFill>
          <a:blip r:embed="rId6"/>
          <a:stretch>
            <a:fillRect/>
          </a:stretch>
        </p:blipFill>
        <p:spPr>
          <a:xfrm>
            <a:off x="1538293" y="5452833"/>
            <a:ext cx="666518" cy="730831"/>
          </a:xfrm>
          <a:prstGeom prst="rect">
            <a:avLst/>
          </a:prstGeom>
        </p:spPr>
      </p:pic>
      <p:pic>
        <p:nvPicPr>
          <p:cNvPr id="45" name="Picture 44"/>
          <p:cNvPicPr>
            <a:picLocks noChangeAspect="1"/>
          </p:cNvPicPr>
          <p:nvPr/>
        </p:nvPicPr>
        <p:blipFill>
          <a:blip r:embed="rId6"/>
          <a:stretch>
            <a:fillRect/>
          </a:stretch>
        </p:blipFill>
        <p:spPr>
          <a:xfrm>
            <a:off x="2204811" y="5441298"/>
            <a:ext cx="666518" cy="730831"/>
          </a:xfrm>
          <a:prstGeom prst="rect">
            <a:avLst/>
          </a:prstGeom>
        </p:spPr>
      </p:pic>
      <p:pic>
        <p:nvPicPr>
          <p:cNvPr id="46" name="Picture 45"/>
          <p:cNvPicPr>
            <a:picLocks noChangeAspect="1"/>
          </p:cNvPicPr>
          <p:nvPr/>
        </p:nvPicPr>
        <p:blipFill>
          <a:blip r:embed="rId6"/>
          <a:stretch>
            <a:fillRect/>
          </a:stretch>
        </p:blipFill>
        <p:spPr>
          <a:xfrm>
            <a:off x="2839398" y="5441298"/>
            <a:ext cx="666518" cy="730831"/>
          </a:xfrm>
          <a:prstGeom prst="rect">
            <a:avLst/>
          </a:prstGeom>
        </p:spPr>
      </p:pic>
      <p:pic>
        <p:nvPicPr>
          <p:cNvPr id="47" name="Picture 46"/>
          <p:cNvPicPr>
            <a:picLocks noChangeAspect="1"/>
          </p:cNvPicPr>
          <p:nvPr/>
        </p:nvPicPr>
        <p:blipFill>
          <a:blip r:embed="rId6"/>
          <a:stretch>
            <a:fillRect/>
          </a:stretch>
        </p:blipFill>
        <p:spPr>
          <a:xfrm>
            <a:off x="3457462" y="5441298"/>
            <a:ext cx="666518" cy="730831"/>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1528714" y="4127916"/>
            <a:ext cx="848448" cy="78967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1969809"/>
            <a:ext cx="885825" cy="13144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548" y="1958970"/>
            <a:ext cx="1743075" cy="123825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3549" y="1672804"/>
            <a:ext cx="1409700" cy="1724025"/>
          </a:xfrm>
          <a:prstGeom prst="rect">
            <a:avLst/>
          </a:prstGeom>
        </p:spPr>
      </p:pic>
      <p:sp>
        <p:nvSpPr>
          <p:cNvPr id="38" name="Rectangle 37"/>
          <p:cNvSpPr/>
          <p:nvPr/>
        </p:nvSpPr>
        <p:spPr>
          <a:xfrm>
            <a:off x="588746" y="401937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709995">
            <a:off x="2083628" y="354369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709995">
            <a:off x="2971388" y="3543829"/>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709995">
            <a:off x="3925150" y="3530735"/>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709995">
            <a:off x="4827036" y="354072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922810" y="5659420"/>
            <a:ext cx="825317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1 + 4; từ 1 đếm thêm 4 số nữa, dừng lại ở số 5. Vậy 1 + 4 = 5</a:t>
            </a:r>
          </a:p>
        </p:txBody>
      </p: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9028967" y="4153389"/>
            <a:ext cx="84844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2100327"/>
            <a:ext cx="885825" cy="10534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0511" y="2378596"/>
            <a:ext cx="1184364" cy="4141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105" y="1552671"/>
            <a:ext cx="1409700" cy="1724025"/>
          </a:xfrm>
          <a:prstGeom prst="rect">
            <a:avLst/>
          </a:prstGeom>
        </p:spPr>
      </p:pic>
      <p:sp>
        <p:nvSpPr>
          <p:cNvPr id="38" name="Rectangle 37"/>
          <p:cNvSpPr/>
          <p:nvPr/>
        </p:nvSpPr>
        <p:spPr>
          <a:xfrm>
            <a:off x="588746" y="401937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20890005" flipH="1">
            <a:off x="8681772" y="351420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0890005" flipH="1">
            <a:off x="7890642" y="348804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0890005" flipH="1">
            <a:off x="6934087" y="3488042"/>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20890005" flipH="1">
            <a:off x="6051796" y="3464656"/>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851702" y="5620744"/>
            <a:ext cx="806002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9 – 4; từ 9 đếm lùi 4 số; dừng lại ở số 5. Vậy 9 – 4 = 5</a:t>
            </a:r>
          </a:p>
        </p:txBody>
      </p:sp>
    </p:spTree>
    <p:extLst>
      <p:ext uri="{BB962C8B-B14F-4D97-AF65-F5344CB8AC3E}">
        <p14:creationId xmlns:p14="http://schemas.microsoft.com/office/powerpoint/2010/main" val="35539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righ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righ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righ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righ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Tính nhẩm theo cách tương tự</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2" name="Group 1"/>
          <p:cNvGrpSpPr/>
          <p:nvPr/>
        </p:nvGrpSpPr>
        <p:grpSpPr>
          <a:xfrm>
            <a:off x="922378" y="5659751"/>
            <a:ext cx="10248130" cy="1018233"/>
            <a:chOff x="885308" y="4683567"/>
            <a:chExt cx="10248130" cy="1018233"/>
          </a:xfrm>
        </p:grpSpPr>
        <p:sp>
          <p:nvSpPr>
            <p:cNvPr id="19" name="Rectangle 18"/>
            <p:cNvSpPr/>
            <p:nvPr/>
          </p:nvSpPr>
          <p:spPr>
            <a:xfrm>
              <a:off x="1825276" y="46889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76524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70521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64518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585148"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525116"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46508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40505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34502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10284989"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8" name="Rectangle 37"/>
            <p:cNvSpPr/>
            <p:nvPr/>
          </p:nvSpPr>
          <p:spPr>
            <a:xfrm>
              <a:off x="885308" y="4686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50" y="1747628"/>
            <a:ext cx="10801136" cy="3390137"/>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815" y="2745824"/>
            <a:ext cx="1214147" cy="1484869"/>
          </a:xfrm>
          <a:prstGeom prst="rect">
            <a:avLst/>
          </a:prstGeom>
        </p:spPr>
      </p:pic>
      <p:sp>
        <p:nvSpPr>
          <p:cNvPr id="35" name="TextBox 34"/>
          <p:cNvSpPr txBox="1"/>
          <p:nvPr/>
        </p:nvSpPr>
        <p:spPr>
          <a:xfrm>
            <a:off x="2282815"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7</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31" y="2745824"/>
            <a:ext cx="1214147" cy="1484869"/>
          </a:xfrm>
          <a:prstGeom prst="rect">
            <a:avLst/>
          </a:prstGeom>
        </p:spPr>
      </p:pic>
      <p:sp>
        <p:nvSpPr>
          <p:cNvPr id="39" name="TextBox 38"/>
          <p:cNvSpPr txBox="1"/>
          <p:nvPr/>
        </p:nvSpPr>
        <p:spPr>
          <a:xfrm>
            <a:off x="4590731"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endParaRPr lang="vi-VN" altLang="zh-CN" sz="3200">
              <a:solidFill>
                <a:srgbClr val="FF0000"/>
              </a:solidFill>
              <a:latin typeface="Roboto" panose="02000000000000000000" pitchFamily="2" charset="0"/>
              <a:ea typeface="Roboto" panose="02000000000000000000" pitchFamily="2"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725" y="2767422"/>
            <a:ext cx="1214147" cy="1484869"/>
          </a:xfrm>
          <a:prstGeom prst="rect">
            <a:avLst/>
          </a:prstGeom>
        </p:spPr>
      </p:pic>
      <p:sp>
        <p:nvSpPr>
          <p:cNvPr id="41" name="TextBox 40"/>
          <p:cNvSpPr txBox="1"/>
          <p:nvPr/>
        </p:nvSpPr>
        <p:spPr>
          <a:xfrm>
            <a:off x="7049725" y="2511035"/>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2090" y="2767422"/>
            <a:ext cx="1214147" cy="1484869"/>
          </a:xfrm>
          <a:prstGeom prst="rect">
            <a:avLst/>
          </a:prstGeom>
        </p:spPr>
      </p:pic>
      <p:sp>
        <p:nvSpPr>
          <p:cNvPr id="43" name="TextBox 42"/>
          <p:cNvSpPr txBox="1"/>
          <p:nvPr/>
        </p:nvSpPr>
        <p:spPr>
          <a:xfrm>
            <a:off x="9397023" y="2572819"/>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2</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endParaRPr lang="vi-VN" altLang="zh-CN" sz="32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713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36"/>
                                        </p:tgtEl>
                                        <p:attrNameLst>
                                          <p:attrName>r</p:attrName>
                                        </p:attrNameLst>
                                      </p:cBhvr>
                                    </p:animRot>
                                    <p:animRot by="-240000">
                                      <p:cBhvr>
                                        <p:cTn id="18" dur="200" fill="hold">
                                          <p:stCondLst>
                                            <p:cond delay="200"/>
                                          </p:stCondLst>
                                        </p:cTn>
                                        <p:tgtEl>
                                          <p:spTgt spid="36"/>
                                        </p:tgtEl>
                                        <p:attrNameLst>
                                          <p:attrName>r</p:attrName>
                                        </p:attrNameLst>
                                      </p:cBhvr>
                                    </p:animRot>
                                    <p:animRot by="240000">
                                      <p:cBhvr>
                                        <p:cTn id="19" dur="200" fill="hold">
                                          <p:stCondLst>
                                            <p:cond delay="400"/>
                                          </p:stCondLst>
                                        </p:cTn>
                                        <p:tgtEl>
                                          <p:spTgt spid="36"/>
                                        </p:tgtEl>
                                        <p:attrNameLst>
                                          <p:attrName>r</p:attrName>
                                        </p:attrNameLst>
                                      </p:cBhvr>
                                    </p:animRot>
                                    <p:animRot by="-240000">
                                      <p:cBhvr>
                                        <p:cTn id="20" dur="200" fill="hold">
                                          <p:stCondLst>
                                            <p:cond delay="600"/>
                                          </p:stCondLst>
                                        </p:cTn>
                                        <p:tgtEl>
                                          <p:spTgt spid="36"/>
                                        </p:tgtEl>
                                        <p:attrNameLst>
                                          <p:attrName>r</p:attrName>
                                        </p:attrNameLst>
                                      </p:cBhvr>
                                    </p:animRot>
                                    <p:animRot by="120000">
                                      <p:cBhvr>
                                        <p:cTn id="21" dur="200" fill="hold">
                                          <p:stCondLst>
                                            <p:cond delay="800"/>
                                          </p:stCondLst>
                                        </p:cTn>
                                        <p:tgtEl>
                                          <p:spTgt spid="36"/>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32" presetClass="emph" presetSubtype="0" repeatCount="indefinite" fill="hold" nodeType="withEffect">
                                  <p:stCondLst>
                                    <p:cond delay="0"/>
                                  </p:stCondLst>
                                  <p:endCondLst>
                                    <p:cond evt="onNext" delay="0">
                                      <p:tgtEl>
                                        <p:sldTgt/>
                                      </p:tgtEl>
                                    </p:cond>
                                  </p:endCondLst>
                                  <p:childTnLst>
                                    <p:animRot by="120000">
                                      <p:cBhvr>
                                        <p:cTn id="35" dur="100" fill="hold">
                                          <p:stCondLst>
                                            <p:cond delay="0"/>
                                          </p:stCondLst>
                                        </p:cTn>
                                        <p:tgtEl>
                                          <p:spTgt spid="40"/>
                                        </p:tgtEl>
                                        <p:attrNameLst>
                                          <p:attrName>r</p:attrName>
                                        </p:attrNameLst>
                                      </p:cBhvr>
                                    </p:animRot>
                                    <p:animRot by="-240000">
                                      <p:cBhvr>
                                        <p:cTn id="36" dur="200" fill="hold">
                                          <p:stCondLst>
                                            <p:cond delay="200"/>
                                          </p:stCondLst>
                                        </p:cTn>
                                        <p:tgtEl>
                                          <p:spTgt spid="40"/>
                                        </p:tgtEl>
                                        <p:attrNameLst>
                                          <p:attrName>r</p:attrName>
                                        </p:attrNameLst>
                                      </p:cBhvr>
                                    </p:animRot>
                                    <p:animRot by="240000">
                                      <p:cBhvr>
                                        <p:cTn id="37" dur="200" fill="hold">
                                          <p:stCondLst>
                                            <p:cond delay="400"/>
                                          </p:stCondLst>
                                        </p:cTn>
                                        <p:tgtEl>
                                          <p:spTgt spid="40"/>
                                        </p:tgtEl>
                                        <p:attrNameLst>
                                          <p:attrName>r</p:attrName>
                                        </p:attrNameLst>
                                      </p:cBhvr>
                                    </p:animRot>
                                    <p:animRot by="-240000">
                                      <p:cBhvr>
                                        <p:cTn id="38" dur="200" fill="hold">
                                          <p:stCondLst>
                                            <p:cond delay="600"/>
                                          </p:stCondLst>
                                        </p:cTn>
                                        <p:tgtEl>
                                          <p:spTgt spid="40"/>
                                        </p:tgtEl>
                                        <p:attrNameLst>
                                          <p:attrName>r</p:attrName>
                                        </p:attrNameLst>
                                      </p:cBhvr>
                                    </p:animRot>
                                    <p:animRot by="120000">
                                      <p:cBhvr>
                                        <p:cTn id="39" dur="200" fill="hold">
                                          <p:stCondLst>
                                            <p:cond delay="800"/>
                                          </p:stCondLst>
                                        </p:cTn>
                                        <p:tgtEl>
                                          <p:spTgt spid="40"/>
                                        </p:tgtEl>
                                        <p:attrNameLst>
                                          <p:attrName>r</p:attrName>
                                        </p:attrNameLst>
                                      </p:cBhvr>
                                    </p:animRo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42"/>
                                        </p:tgtEl>
                                        <p:attrNameLst>
                                          <p:attrName>r</p:attrName>
                                        </p:attrNameLst>
                                      </p:cBhvr>
                                    </p:animRot>
                                    <p:animRot by="-240000">
                                      <p:cBhvr>
                                        <p:cTn id="45" dur="200" fill="hold">
                                          <p:stCondLst>
                                            <p:cond delay="200"/>
                                          </p:stCondLst>
                                        </p:cTn>
                                        <p:tgtEl>
                                          <p:spTgt spid="42"/>
                                        </p:tgtEl>
                                        <p:attrNameLst>
                                          <p:attrName>r</p:attrName>
                                        </p:attrNameLst>
                                      </p:cBhvr>
                                    </p:animRot>
                                    <p:animRot by="240000">
                                      <p:cBhvr>
                                        <p:cTn id="46" dur="200" fill="hold">
                                          <p:stCondLst>
                                            <p:cond delay="400"/>
                                          </p:stCondLst>
                                        </p:cTn>
                                        <p:tgtEl>
                                          <p:spTgt spid="42"/>
                                        </p:tgtEl>
                                        <p:attrNameLst>
                                          <p:attrName>r</p:attrName>
                                        </p:attrNameLst>
                                      </p:cBhvr>
                                    </p:animRot>
                                    <p:animRot by="-240000">
                                      <p:cBhvr>
                                        <p:cTn id="47" dur="200" fill="hold">
                                          <p:stCondLst>
                                            <p:cond delay="600"/>
                                          </p:stCondLst>
                                        </p:cTn>
                                        <p:tgtEl>
                                          <p:spTgt spid="42"/>
                                        </p:tgtEl>
                                        <p:attrNameLst>
                                          <p:attrName>r</p:attrName>
                                        </p:attrNameLst>
                                      </p:cBhvr>
                                    </p:animRot>
                                    <p:animRot by="120000">
                                      <p:cBhvr>
                                        <p:cTn id="48"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14" presetClass="entr" presetSubtype="1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randombar(horizontal)">
                                      <p:cBhvr>
                                        <p:cTn id="54" dur="500"/>
                                        <p:tgtEl>
                                          <p:spTgt spid="35"/>
                                        </p:tgtEl>
                                      </p:cBhvr>
                                    </p:animEffec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4" presetClass="entr" presetSubtype="1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randombar(horizontal)">
                                      <p:cBhvr>
                                        <p:cTn id="62" dur="500"/>
                                        <p:tgtEl>
                                          <p:spTgt spid="39"/>
                                        </p:tgtEl>
                                      </p:cBhvr>
                                    </p:animEffect>
                                  </p:childTnLst>
                                </p:cTn>
                              </p:par>
                              <p:par>
                                <p:cTn id="63" presetID="1" presetClass="exit" presetSubtype="0" fill="hold"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4" presetClass="entr" presetSubtype="1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randombar(horizontal)">
                                      <p:cBhvr>
                                        <p:cTn id="70" dur="500"/>
                                        <p:tgtEl>
                                          <p:spTgt spid="41"/>
                                        </p:tgtEl>
                                      </p:cBhvr>
                                    </p:animEffect>
                                  </p:childTnLst>
                                </p:cTn>
                              </p:par>
                              <p:par>
                                <p:cTn id="71" presetID="1" presetClass="exit" presetSubtype="0" fill="hold" nodeType="with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4" presetClass="entr" presetSubtype="1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randombar(horizontal)">
                                      <p:cBhvr>
                                        <p:cTn id="78" dur="500"/>
                                        <p:tgtEl>
                                          <p:spTgt spid="43"/>
                                        </p:tgtEl>
                                      </p:cBhvr>
                                    </p:animEffect>
                                  </p:childTnLst>
                                </p:cTn>
                              </p:par>
                              <p:par>
                                <p:cTn id="79" presetID="1" presetClass="exit" presetSubtype="0" fill="hold" nodeType="withEffect">
                                  <p:stCondLst>
                                    <p:cond delay="0"/>
                                  </p:stCondLst>
                                  <p:childTnLst>
                                    <p:set>
                                      <p:cBhvr>
                                        <p:cTn id="80"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8" grpId="0"/>
      <p:bldP spid="11" grpId="0"/>
      <p:bldP spid="35" grpId="0"/>
      <p:bldP spid="39" grpId="0"/>
      <p:bldP spid="41" grpId="0"/>
      <p:bldP spid="4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4072</TotalTime>
  <Words>1752</Words>
  <Application>Microsoft Office PowerPoint</Application>
  <PresentationFormat>Widescreen</PresentationFormat>
  <Paragraphs>226</Paragraphs>
  <Slides>31</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Calibri Light</vt:lpstr>
      <vt:lpstr>Pangolin</vt:lpstr>
      <vt:lpstr>Arial</vt:lpstr>
      <vt:lpstr>Calibri</vt:lpstr>
      <vt:lpstr>Roboto Black</vt:lpstr>
      <vt:lpstr>Times New Roman</vt:lpstr>
      <vt:lpstr>Roboto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255</cp:revision>
  <dcterms:created xsi:type="dcterms:W3CDTF">2023-04-01T23:44:56Z</dcterms:created>
  <dcterms:modified xsi:type="dcterms:W3CDTF">2023-07-04T06:47:18Z</dcterms:modified>
</cp:coreProperties>
</file>