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59" r:id="rId5"/>
    <p:sldId id="269" r:id="rId6"/>
    <p:sldId id="270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D8355-F19F-43E5-B967-A626F10DE1CD}" v="517" dt="2022-07-22T22:52:45.151"/>
    <p1510:client id="{337E6CF5-5D2E-4C4C-A71A-514267A7BBAE}" v="635" dt="2022-07-23T01:49:36.170"/>
    <p1510:client id="{F419AC9F-E2AB-43FA-BE83-CE718749DD43}" v="37" dt="2022-07-22T10:50:4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237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17: HÌNH TRÒN, TÂM, BÁN KÍNH, ĐƯỜNG KÍNH CỦA HÌNH TRÒN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7" y="669844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24222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17: HÌNH TRÒN, TÂM, BÁN KÍNH, ĐƯỜNG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KÍNH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CỦA HÌNH TRÒN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319" y="1447800"/>
            <a:ext cx="2682313" cy="1349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9FDAD47-F02A-8A40-00AF-1FFFB080CB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663" r="11360"/>
          <a:stretch/>
        </p:blipFill>
        <p:spPr>
          <a:xfrm>
            <a:off x="2536671" y="3048000"/>
            <a:ext cx="11296001" cy="4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1B4D7B1-CAFB-FE95-FAD9-1D0FD0A3C0D6}"/>
              </a:ext>
            </a:extLst>
          </p:cNvPr>
          <p:cNvSpPr/>
          <p:nvPr/>
        </p:nvSpPr>
        <p:spPr>
          <a:xfrm>
            <a:off x="6842919" y="2407259"/>
            <a:ext cx="8873028" cy="2901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A577FC1-DCCB-71BE-75A3-4E3B6A816FAD}"/>
              </a:ext>
            </a:extLst>
          </p:cNvPr>
          <p:cNvSpPr txBox="1"/>
          <p:nvPr/>
        </p:nvSpPr>
        <p:spPr>
          <a:xfrm>
            <a:off x="2082689" y="2572546"/>
            <a:ext cx="7978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2084D00-E58B-C8F8-9B8C-2008832CE66A}"/>
              </a:ext>
            </a:extLst>
          </p:cNvPr>
          <p:cNvSpPr txBox="1"/>
          <p:nvPr/>
        </p:nvSpPr>
        <p:spPr>
          <a:xfrm>
            <a:off x="7071520" y="2631001"/>
            <a:ext cx="7848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 O, bán kính OM, đường kính AB.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0EBEEA2-EFF8-3ED0-8A3A-96B311686EE4}"/>
              </a:ext>
            </a:extLst>
          </p:cNvPr>
          <p:cNvSpPr txBox="1"/>
          <p:nvPr/>
        </p:nvSpPr>
        <p:spPr>
          <a:xfrm>
            <a:off x="7021317" y="3692626"/>
            <a:ext cx="8508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Tâm O là trung điểm của đường kính AB.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F27ED6C-4179-61B1-61A7-152690CFB0E5}"/>
              </a:ext>
            </a:extLst>
          </p:cNvPr>
          <p:cNvSpPr txBox="1"/>
          <p:nvPr/>
        </p:nvSpPr>
        <p:spPr>
          <a:xfrm>
            <a:off x="7021317" y="4402877"/>
            <a:ext cx="79490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AB bằng hai lần bán kính.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5C04E86-4B38-B925-D4D8-69A0EA06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319" y="2356072"/>
            <a:ext cx="3462828" cy="248128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2F8DF38-EBD3-0569-08EA-BB02B8118CDC}"/>
              </a:ext>
            </a:extLst>
          </p:cNvPr>
          <p:cNvSpPr txBox="1"/>
          <p:nvPr/>
        </p:nvSpPr>
        <p:spPr>
          <a:xfrm>
            <a:off x="1683774" y="5552732"/>
            <a:ext cx="64545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Dùng com pa vẽ đường tâm O.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769543E-77AF-DF62-A1DB-11ED265DEC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40"/>
          <a:stretch/>
        </p:blipFill>
        <p:spPr>
          <a:xfrm>
            <a:off x="8100219" y="5678648"/>
            <a:ext cx="2743200" cy="34194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EC7C7B7C-793C-AAD7-316F-5237A646D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36" t="1936" r="404" b="-1936"/>
          <a:stretch/>
        </p:blipFill>
        <p:spPr>
          <a:xfrm>
            <a:off x="12329319" y="5723417"/>
            <a:ext cx="2743200" cy="3419475"/>
          </a:xfrm>
          <a:prstGeom prst="rect">
            <a:avLst/>
          </a:prstGeom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966119" y="1024222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17: HÌNH TRÒN, TÂM, BÁN KÍNH, ĐƯỜNG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KÍNH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CỦA HÌNH TRÒN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0319" y="1447800"/>
            <a:ext cx="2682313" cy="13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9" grpId="0"/>
      <p:bldP spid="12" grpId="0"/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574210"/>
            <a:ext cx="2895600" cy="1447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5E1200E-6AD3-F58C-DD01-49670EA02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5924" r="52577" b="4289"/>
          <a:stretch/>
        </p:blipFill>
        <p:spPr>
          <a:xfrm>
            <a:off x="2333659" y="3691015"/>
            <a:ext cx="4128260" cy="281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072A15-F741-107F-FA51-AC42C963E7F8}"/>
              </a:ext>
            </a:extLst>
          </p:cNvPr>
          <p:cNvSpPr txBox="1"/>
          <p:nvPr/>
        </p:nvSpPr>
        <p:spPr>
          <a:xfrm>
            <a:off x="2347119" y="3022012"/>
            <a:ext cx="1089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tâm, bán kính, đường kính của mỗi hình tròn.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1D8DF3D-502E-0AE2-5F9B-F705CE222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618" t="18876" r="1959" b="1337"/>
          <a:stretch/>
        </p:blipFill>
        <p:spPr>
          <a:xfrm>
            <a:off x="9001970" y="3731547"/>
            <a:ext cx="3931338" cy="274545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9E6914E-E1E2-C6DF-D3CA-21D7136A2109}"/>
              </a:ext>
            </a:extLst>
          </p:cNvPr>
          <p:cNvSpPr/>
          <p:nvPr/>
        </p:nvSpPr>
        <p:spPr>
          <a:xfrm>
            <a:off x="2118519" y="6705601"/>
            <a:ext cx="4724400" cy="2209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88D4A9F-3D89-604D-DFC4-9C394A8D551A}"/>
              </a:ext>
            </a:extLst>
          </p:cNvPr>
          <p:cNvSpPr txBox="1"/>
          <p:nvPr/>
        </p:nvSpPr>
        <p:spPr>
          <a:xfrm>
            <a:off x="2409031" y="6705600"/>
            <a:ext cx="45100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tâm: 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6C7253E-517D-5910-2C4B-FEC5EE9BA9B0}"/>
              </a:ext>
            </a:extLst>
          </p:cNvPr>
          <p:cNvSpPr txBox="1"/>
          <p:nvPr/>
        </p:nvSpPr>
        <p:spPr>
          <a:xfrm>
            <a:off x="2423320" y="7351931"/>
            <a:ext cx="4267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Bán kính: OP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01B26CA-7947-5CA7-E56F-477130F70BD5}"/>
              </a:ext>
            </a:extLst>
          </p:cNvPr>
          <p:cNvSpPr txBox="1"/>
          <p:nvPr/>
        </p:nvSpPr>
        <p:spPr>
          <a:xfrm>
            <a:off x="2423320" y="8004747"/>
            <a:ext cx="39100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kính: MN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92DFFB1-20FB-FBF4-68E8-7CA61D50789A}"/>
              </a:ext>
            </a:extLst>
          </p:cNvPr>
          <p:cNvSpPr/>
          <p:nvPr/>
        </p:nvSpPr>
        <p:spPr>
          <a:xfrm>
            <a:off x="8976519" y="6705601"/>
            <a:ext cx="4724400" cy="2209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51F8C6-A0B0-4625-60C4-DCAD7EE09517}"/>
              </a:ext>
            </a:extLst>
          </p:cNvPr>
          <p:cNvSpPr txBox="1"/>
          <p:nvPr/>
        </p:nvSpPr>
        <p:spPr>
          <a:xfrm>
            <a:off x="9267031" y="6705600"/>
            <a:ext cx="45100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tâm: 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342C15F-8741-C9C7-F7ED-89A04CDD5A7E}"/>
              </a:ext>
            </a:extLst>
          </p:cNvPr>
          <p:cNvSpPr txBox="1"/>
          <p:nvPr/>
        </p:nvSpPr>
        <p:spPr>
          <a:xfrm>
            <a:off x="9281320" y="7351931"/>
            <a:ext cx="472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Bán kính: IB (IA)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6971C66-60A1-3982-6EFE-7A36B79A87BD}"/>
              </a:ext>
            </a:extLst>
          </p:cNvPr>
          <p:cNvSpPr txBox="1"/>
          <p:nvPr/>
        </p:nvSpPr>
        <p:spPr>
          <a:xfrm>
            <a:off x="9281320" y="8004747"/>
            <a:ext cx="39100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kính: AB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966119" y="1024222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17: HÌNH TRÒN, TÂM, BÁN KÍNH, ĐƯỜNG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KÍNH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CỦA HÌNH TRÒN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 animBg="1"/>
      <p:bldP spid="36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5D9D866-2CBD-FCBA-C93E-878D978ED132}"/>
              </a:ext>
            </a:extLst>
          </p:cNvPr>
          <p:cNvSpPr/>
          <p:nvPr/>
        </p:nvSpPr>
        <p:spPr>
          <a:xfrm>
            <a:off x="1591246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6A5216-E7BB-4F44-5EB5-E397763F3A18}"/>
              </a:ext>
            </a:extLst>
          </p:cNvPr>
          <p:cNvSpPr txBox="1"/>
          <p:nvPr/>
        </p:nvSpPr>
        <p:spPr>
          <a:xfrm>
            <a:off x="1778336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C66FEFC-CAA6-AF7A-4E2D-634E175228EF}"/>
              </a:ext>
            </a:extLst>
          </p:cNvPr>
          <p:cNvSpPr txBox="1"/>
          <p:nvPr/>
        </p:nvSpPr>
        <p:spPr>
          <a:xfrm>
            <a:off x="2318632" y="2971800"/>
            <a:ext cx="53103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Vẽ đường tròn tâm 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0F80CBB-6737-5C4E-F434-A791F4BDCF1E}"/>
              </a:ext>
            </a:extLst>
          </p:cNvPr>
          <p:cNvSpPr txBox="1"/>
          <p:nvPr/>
        </p:nvSpPr>
        <p:spPr>
          <a:xfrm>
            <a:off x="2131543" y="6096000"/>
            <a:ext cx="69275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Vẽ bán kính OA, đường kính CD của đường tròn đó.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8287279-6AE1-9C78-CCCF-810C771E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9" t="6478" r="66438" b="12551"/>
          <a:stretch>
            <a:fillRect/>
          </a:stretch>
        </p:blipFill>
        <p:spPr>
          <a:xfrm rot="19660165">
            <a:off x="9121449" y="2505487"/>
            <a:ext cx="2800612" cy="2718678"/>
          </a:xfrm>
          <a:custGeom>
            <a:avLst/>
            <a:gdLst>
              <a:gd name="connsiteX0" fmla="*/ 981206 w 1962412"/>
              <a:gd name="connsiteY0" fmla="*/ 0 h 1905000"/>
              <a:gd name="connsiteX1" fmla="*/ 1962412 w 1962412"/>
              <a:gd name="connsiteY1" fmla="*/ 952500 h 1905000"/>
              <a:gd name="connsiteX2" fmla="*/ 981206 w 1962412"/>
              <a:gd name="connsiteY2" fmla="*/ 1905000 h 1905000"/>
              <a:gd name="connsiteX3" fmla="*/ 0 w 1962412"/>
              <a:gd name="connsiteY3" fmla="*/ 952500 h 1905000"/>
              <a:gd name="connsiteX4" fmla="*/ 981206 w 1962412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412" h="1905000">
                <a:moveTo>
                  <a:pt x="981206" y="0"/>
                </a:moveTo>
                <a:cubicBezTo>
                  <a:pt x="1523111" y="0"/>
                  <a:pt x="1962412" y="426449"/>
                  <a:pt x="1962412" y="952500"/>
                </a:cubicBezTo>
                <a:cubicBezTo>
                  <a:pt x="1962412" y="1478551"/>
                  <a:pt x="1523111" y="1905000"/>
                  <a:pt x="981206" y="1905000"/>
                </a:cubicBezTo>
                <a:cubicBezTo>
                  <a:pt x="439301" y="1905000"/>
                  <a:pt x="0" y="1478551"/>
                  <a:pt x="0" y="952500"/>
                </a:cubicBezTo>
                <a:cubicBezTo>
                  <a:pt x="0" y="426449"/>
                  <a:pt x="439301" y="0"/>
                  <a:pt x="981206" y="0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6166FAA-77E2-EA92-EA9E-849B9BB36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524" y="5515368"/>
            <a:ext cx="4188315" cy="3322608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66119" y="1024222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17: HÌNH TRÒN, TÂM, BÁN KÍNH, ĐƯỜNG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KÍNH CỦA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HÌNH TRÒN</a:t>
            </a:r>
          </a:p>
        </p:txBody>
      </p:sp>
    </p:spTree>
    <p:extLst>
      <p:ext uri="{BB962C8B-B14F-4D97-AF65-F5344CB8AC3E}">
        <p14:creationId xmlns:p14="http://schemas.microsoft.com/office/powerpoint/2010/main" val="3090794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5D9D866-2CBD-FCBA-C93E-878D978ED132}"/>
              </a:ext>
            </a:extLst>
          </p:cNvPr>
          <p:cNvSpPr/>
          <p:nvPr/>
        </p:nvSpPr>
        <p:spPr>
          <a:xfrm>
            <a:off x="1619733" y="2292816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6A5216-E7BB-4F44-5EB5-E397763F3A18}"/>
              </a:ext>
            </a:extLst>
          </p:cNvPr>
          <p:cNvSpPr txBox="1"/>
          <p:nvPr/>
        </p:nvSpPr>
        <p:spPr>
          <a:xfrm>
            <a:off x="1806823" y="2280705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C66FEFC-CAA6-AF7A-4E2D-634E175228EF}"/>
              </a:ext>
            </a:extLst>
          </p:cNvPr>
          <p:cNvSpPr txBox="1"/>
          <p:nvPr/>
        </p:nvSpPr>
        <p:spPr>
          <a:xfrm>
            <a:off x="1435681" y="2268141"/>
            <a:ext cx="140940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Trong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 tranh sau, mỗi hình tròn đều có bán kính 7cm. Bọ ngựa đang ở điểm A bò theo đường gấp khúc ABCD để đến chỗ voi còi ở điểm D. Hỏi bọ ngựa phải bò bao nhiêu xăng-ti-mét?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A1A18F7-7B6E-5134-5B4F-0587C723DA88}"/>
              </a:ext>
            </a:extLst>
          </p:cNvPr>
          <p:cNvCxnSpPr>
            <a:cxnSpLocks/>
          </p:cNvCxnSpPr>
          <p:nvPr/>
        </p:nvCxnSpPr>
        <p:spPr>
          <a:xfrm>
            <a:off x="2721992" y="3487341"/>
            <a:ext cx="2971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3960796D-FC4E-2B53-F40B-5962BAD67B3B}"/>
              </a:ext>
            </a:extLst>
          </p:cNvPr>
          <p:cNvCxnSpPr>
            <a:cxnSpLocks/>
          </p:cNvCxnSpPr>
          <p:nvPr/>
        </p:nvCxnSpPr>
        <p:spPr>
          <a:xfrm>
            <a:off x="8970392" y="3429000"/>
            <a:ext cx="33589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61E1273-C08E-9A58-DAC2-2708E16CD19B}"/>
              </a:ext>
            </a:extLst>
          </p:cNvPr>
          <p:cNvCxnSpPr>
            <a:cxnSpLocks/>
          </p:cNvCxnSpPr>
          <p:nvPr/>
        </p:nvCxnSpPr>
        <p:spPr>
          <a:xfrm>
            <a:off x="2347119" y="4002882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002D4AA-5325-B158-A79A-7999D3DA651C}"/>
              </a:ext>
            </a:extLst>
          </p:cNvPr>
          <p:cNvCxnSpPr>
            <a:cxnSpLocks/>
          </p:cNvCxnSpPr>
          <p:nvPr/>
        </p:nvCxnSpPr>
        <p:spPr>
          <a:xfrm>
            <a:off x="8748649" y="4020741"/>
            <a:ext cx="44127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1D354EC-54F6-1475-3644-844269C76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" r="21236" b="65833"/>
          <a:stretch/>
        </p:blipFill>
        <p:spPr>
          <a:xfrm>
            <a:off x="1540180" y="4533901"/>
            <a:ext cx="6934200" cy="297179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B8736C87-600A-C246-D6EF-CA8BC53CBFCD}"/>
              </a:ext>
            </a:extLst>
          </p:cNvPr>
          <p:cNvCxnSpPr>
            <a:cxnSpLocks/>
          </p:cNvCxnSpPr>
          <p:nvPr/>
        </p:nvCxnSpPr>
        <p:spPr>
          <a:xfrm>
            <a:off x="2835580" y="5342918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57A97163-260D-E6D2-983E-DC9FAE3C55CC}"/>
              </a:ext>
            </a:extLst>
          </p:cNvPr>
          <p:cNvCxnSpPr>
            <a:cxnSpLocks/>
          </p:cNvCxnSpPr>
          <p:nvPr/>
        </p:nvCxnSpPr>
        <p:spPr>
          <a:xfrm flipH="1">
            <a:off x="2835580" y="6409718"/>
            <a:ext cx="2057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F7DD520A-5E86-51F8-FF63-D9724FF6F1AE}"/>
              </a:ext>
            </a:extLst>
          </p:cNvPr>
          <p:cNvCxnSpPr>
            <a:cxnSpLocks/>
          </p:cNvCxnSpPr>
          <p:nvPr/>
        </p:nvCxnSpPr>
        <p:spPr>
          <a:xfrm flipH="1">
            <a:off x="4892980" y="6409718"/>
            <a:ext cx="2057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5110AEA4-3E78-461E-9252-34153C9AF5EA}"/>
              </a:ext>
            </a:extLst>
          </p:cNvPr>
          <p:cNvCxnSpPr>
            <a:cxnSpLocks/>
          </p:cNvCxnSpPr>
          <p:nvPr/>
        </p:nvCxnSpPr>
        <p:spPr>
          <a:xfrm>
            <a:off x="6950380" y="5342918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08E42F2C-7C28-E4BC-D96A-0C871FD7DAE3}"/>
              </a:ext>
            </a:extLst>
          </p:cNvPr>
          <p:cNvCxnSpPr>
            <a:cxnSpLocks/>
          </p:cNvCxnSpPr>
          <p:nvPr/>
        </p:nvCxnSpPr>
        <p:spPr>
          <a:xfrm>
            <a:off x="11827892" y="2852341"/>
            <a:ext cx="2667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83E05E2-0C8A-A6DD-F271-779B17A9B46B}"/>
              </a:ext>
            </a:extLst>
          </p:cNvPr>
          <p:cNvSpPr txBox="1"/>
          <p:nvPr/>
        </p:nvSpPr>
        <p:spPr>
          <a:xfrm>
            <a:off x="9319784" y="6564961"/>
            <a:ext cx="579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bọ ngựa phải bò 42 cm.</a:t>
            </a:r>
            <a:endParaRPr lang="en-US" sz="3600" b="1">
              <a:solidFill>
                <a:srgbClr val="0000FF"/>
              </a:solidFill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="" xmlns:a16="http://schemas.microsoft.com/office/drawing/2014/main" id="{6117A36C-9EC8-E032-07F4-23D60CCAC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6970"/>
              </p:ext>
            </p:extLst>
          </p:nvPr>
        </p:nvGraphicFramePr>
        <p:xfrm>
          <a:off x="8748649" y="5076371"/>
          <a:ext cx="6933470" cy="646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3470">
                  <a:extLst>
                    <a:ext uri="{9D8B030D-6E8A-4147-A177-3AD203B41FA5}">
                      <a16:colId xmlns="" xmlns:a16="http://schemas.microsoft.com/office/drawing/2014/main" val="1175025121"/>
                    </a:ext>
                  </a:extLst>
                </a:gridCol>
              </a:tblGrid>
              <a:tr h="646332">
                <a:tc>
                  <a:txBody>
                    <a:bodyPr/>
                    <a:lstStyle/>
                    <a:p>
                      <a:pPr algn="l"/>
                      <a:r>
                        <a:rPr lang="en-US" sz="3600" b="1" i="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Độ dài đường gấp khúc ABCD là:</a:t>
                      </a: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001332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CF282A3-C26E-FF7A-E2EF-26CDE71D0454}"/>
              </a:ext>
            </a:extLst>
          </p:cNvPr>
          <p:cNvSpPr txBox="1"/>
          <p:nvPr/>
        </p:nvSpPr>
        <p:spPr>
          <a:xfrm>
            <a:off x="9777397" y="5819045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1452524" rtl="0" eaLnBrk="1" latinLnBrk="0" hangingPunct="1"/>
            <a:r>
              <a:rPr lang="en-US" sz="3600" b="1" kern="1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7 + 14 + 14 + 7 = 42 (cm)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966119" y="1024222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17: HÌNH TRÒN, TÂM, BÁN KÍNH, ĐƯỜNG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KÍNH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CỦA HÌNH TRÒN</a:t>
            </a:r>
          </a:p>
        </p:txBody>
      </p:sp>
    </p:spTree>
    <p:extLst>
      <p:ext uri="{BB962C8B-B14F-4D97-AF65-F5344CB8AC3E}">
        <p14:creationId xmlns:p14="http://schemas.microsoft.com/office/powerpoint/2010/main" val="531451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356</Words>
  <Application>Microsoft Office PowerPoint</Application>
  <PresentationFormat>Custom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105</cp:revision>
  <dcterms:created xsi:type="dcterms:W3CDTF">2022-07-10T01:37:20Z</dcterms:created>
  <dcterms:modified xsi:type="dcterms:W3CDTF">2023-10-20T02:40:57Z</dcterms:modified>
</cp:coreProperties>
</file>