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5" r:id="rId3"/>
    <p:sldId id="268" r:id="rId4"/>
    <p:sldId id="259" r:id="rId5"/>
    <p:sldId id="266" r:id="rId6"/>
    <p:sldId id="267" r:id="rId7"/>
    <p:sldId id="264"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672" y="4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11/1/2023</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1781267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2614029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11/1/2023</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tm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2783821" y="4343401"/>
            <a:ext cx="1147115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23: NHÂN SỐ CÓ HAI CHỮ SỐ VỚI SỐ CÓ MỘT CHỮ SỐ (T1) </a:t>
            </a: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3183" y="4083277"/>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66233" y="5944174"/>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57043" r="17449" b="33334"/>
          <a:stretch/>
        </p:blipFill>
        <p:spPr bwMode="auto">
          <a:xfrm>
            <a:off x="4199253" y="6883400"/>
            <a:ext cx="6669044"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199253" y="2057400"/>
            <a:ext cx="9120666" cy="6443608"/>
            <a:chOff x="4199253" y="2057400"/>
            <a:chExt cx="9120666" cy="6443608"/>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0234" t="28333" r="9245" b="42957"/>
            <a:stretch/>
          </p:blipFill>
          <p:spPr bwMode="auto">
            <a:xfrm>
              <a:off x="4199253" y="2057400"/>
              <a:ext cx="9120666"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551" t="57043" r="9245" b="33334"/>
            <a:stretch/>
          </p:blipFill>
          <p:spPr bwMode="auto">
            <a:xfrm>
              <a:off x="10868297" y="6883400"/>
              <a:ext cx="2451622" cy="1617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099615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2118519" y="1041400"/>
            <a:ext cx="131064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776" t="44630" r="39557" b="27685"/>
          <a:stretch/>
        </p:blipFill>
        <p:spPr bwMode="auto">
          <a:xfrm>
            <a:off x="1483518" y="2733034"/>
            <a:ext cx="3987801" cy="5322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838" t="47778" r="40391" b="43148"/>
          <a:stretch/>
        </p:blipFill>
        <p:spPr bwMode="auto">
          <a:xfrm>
            <a:off x="1280319" y="1704334"/>
            <a:ext cx="246017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9">
            <a:extLst>
              <a:ext uri="{FF2B5EF4-FFF2-40B4-BE49-F238E27FC236}">
                <a16:creationId xmlns:a16="http://schemas.microsoft.com/office/drawing/2014/main" xmlns="" id="{4158180C-824C-AA79-32C6-C3EA6C6A4782}"/>
              </a:ext>
            </a:extLst>
          </p:cNvPr>
          <p:cNvSpPr txBox="1">
            <a:spLocks noChangeArrowheads="1"/>
          </p:cNvSpPr>
          <p:nvPr/>
        </p:nvSpPr>
        <p:spPr bwMode="auto">
          <a:xfrm>
            <a:off x="6207919" y="4544326"/>
            <a:ext cx="88344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US" altLang="zh-CN" sz="4400" b="1" dirty="0">
                <a:solidFill>
                  <a:srgbClr val="0000FF"/>
                </a:solidFill>
                <a:latin typeface="Times New Roman" panose="02020603050405020304" pitchFamily="18" charset="0"/>
              </a:rPr>
              <a:t>12</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28" name="Line 12">
            <a:extLst>
              <a:ext uri="{FF2B5EF4-FFF2-40B4-BE49-F238E27FC236}">
                <a16:creationId xmlns:a16="http://schemas.microsoft.com/office/drawing/2014/main" xmlns="" id="{46388216-7C6C-40A6-3B19-368273FD7B03}"/>
              </a:ext>
            </a:extLst>
          </p:cNvPr>
          <p:cNvSpPr>
            <a:spLocks noChangeShapeType="1"/>
          </p:cNvSpPr>
          <p:nvPr/>
        </p:nvSpPr>
        <p:spPr bwMode="auto">
          <a:xfrm>
            <a:off x="6309000" y="5959543"/>
            <a:ext cx="733348"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29" name="Text Box 14">
            <a:extLst>
              <a:ext uri="{FF2B5EF4-FFF2-40B4-BE49-F238E27FC236}">
                <a16:creationId xmlns:a16="http://schemas.microsoft.com/office/drawing/2014/main" xmlns="" id="{412D7673-DDF2-ECD3-7976-92A177F494AA}"/>
              </a:ext>
            </a:extLst>
          </p:cNvPr>
          <p:cNvSpPr txBox="1">
            <a:spLocks noChangeArrowheads="1"/>
          </p:cNvSpPr>
          <p:nvPr/>
        </p:nvSpPr>
        <p:spPr bwMode="auto">
          <a:xfrm>
            <a:off x="6357381" y="5923459"/>
            <a:ext cx="6365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0" name="Text Box 15">
            <a:extLst>
              <a:ext uri="{FF2B5EF4-FFF2-40B4-BE49-F238E27FC236}">
                <a16:creationId xmlns:a16="http://schemas.microsoft.com/office/drawing/2014/main" xmlns="" id="{A326793A-C5AA-6939-A0A5-A9B2B51805C1}"/>
              </a:ext>
            </a:extLst>
          </p:cNvPr>
          <p:cNvSpPr txBox="1">
            <a:spLocks noChangeArrowheads="1"/>
          </p:cNvSpPr>
          <p:nvPr/>
        </p:nvSpPr>
        <p:spPr bwMode="auto">
          <a:xfrm>
            <a:off x="8713230" y="4618987"/>
            <a:ext cx="58245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dirty="0">
                <a:solidFill>
                  <a:srgbClr val="0000FF"/>
                </a:solidFill>
                <a:latin typeface="Times New Roman" panose="02020603050405020304" pitchFamily="18" charset="0"/>
              </a:rPr>
              <a:t>* 3 </a:t>
            </a:r>
            <a:r>
              <a:rPr lang="en-US" altLang="zh-CN" sz="4000" b="1" dirty="0" err="1">
                <a:solidFill>
                  <a:srgbClr val="0000FF"/>
                </a:solidFill>
                <a:latin typeface="Times New Roman" panose="02020603050405020304" pitchFamily="18" charset="0"/>
              </a:rPr>
              <a:t>nhân</a:t>
            </a:r>
            <a:r>
              <a:rPr lang="en-US" altLang="zh-CN" sz="4000" b="1" dirty="0">
                <a:solidFill>
                  <a:srgbClr val="0000FF"/>
                </a:solidFill>
                <a:latin typeface="Times New Roman" panose="02020603050405020304" pitchFamily="18" charset="0"/>
              </a:rPr>
              <a:t> 2 </a:t>
            </a:r>
            <a:r>
              <a:rPr lang="en-US" altLang="zh-CN" sz="4000" b="1" dirty="0" err="1">
                <a:solidFill>
                  <a:srgbClr val="0000FF"/>
                </a:solidFill>
                <a:latin typeface="Times New Roman" panose="02020603050405020304" pitchFamily="18" charset="0"/>
              </a:rPr>
              <a:t>bằng</a:t>
            </a:r>
            <a:r>
              <a:rPr lang="en-US" altLang="zh-CN" sz="4000" b="1" dirty="0">
                <a:solidFill>
                  <a:srgbClr val="0000FF"/>
                </a:solidFill>
                <a:latin typeface="Times New Roman" panose="02020603050405020304" pitchFamily="18" charset="0"/>
              </a:rPr>
              <a:t> 6, </a:t>
            </a:r>
            <a:r>
              <a:rPr lang="en-US" altLang="zh-CN" sz="4000" b="1" dirty="0" err="1">
                <a:solidFill>
                  <a:srgbClr val="0000FF"/>
                </a:solidFill>
                <a:latin typeface="Times New Roman" panose="02020603050405020304" pitchFamily="18" charset="0"/>
              </a:rPr>
              <a:t>viết</a:t>
            </a:r>
            <a:r>
              <a:rPr lang="en-US" altLang="zh-CN" sz="4000" b="1" dirty="0">
                <a:solidFill>
                  <a:srgbClr val="0000FF"/>
                </a:solidFill>
                <a:latin typeface="Times New Roman" panose="02020603050405020304" pitchFamily="18" charset="0"/>
              </a:rPr>
              <a:t> 6</a:t>
            </a:r>
            <a:endParaRPr lang="en-US" altLang="zh-CN" sz="4000" b="1" dirty="0">
              <a:solidFill>
                <a:srgbClr val="0000FF"/>
              </a:solidFill>
              <a:latin typeface="Times New Roman" panose="02020603050405020304" pitchFamily="18" charset="0"/>
              <a:cs typeface="Times New Roman" panose="02020603050405020304" pitchFamily="18" charset="0"/>
            </a:endParaRPr>
          </a:p>
        </p:txBody>
      </p:sp>
      <p:sp>
        <p:nvSpPr>
          <p:cNvPr id="31" name="Text Box 16">
            <a:extLst>
              <a:ext uri="{FF2B5EF4-FFF2-40B4-BE49-F238E27FC236}">
                <a16:creationId xmlns:a16="http://schemas.microsoft.com/office/drawing/2014/main" xmlns="" id="{61D06D84-8AB3-21F4-1EB7-1E29F35630AA}"/>
              </a:ext>
            </a:extLst>
          </p:cNvPr>
          <p:cNvSpPr txBox="1">
            <a:spLocks noChangeArrowheads="1"/>
          </p:cNvSpPr>
          <p:nvPr/>
        </p:nvSpPr>
        <p:spPr bwMode="auto">
          <a:xfrm>
            <a:off x="8717199" y="5253132"/>
            <a:ext cx="612536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000" b="1">
                <a:solidFill>
                  <a:srgbClr val="0000FF"/>
                </a:solidFill>
                <a:latin typeface="Times New Roman" panose="02020603050405020304" pitchFamily="18" charset="0"/>
              </a:rPr>
              <a:t>* 3 nhân 1 bằng 3, viết 3 </a:t>
            </a:r>
            <a:endParaRPr lang="en-US" altLang="zh-CN" sz="4000" b="1">
              <a:solidFill>
                <a:srgbClr val="0000FF"/>
              </a:solidFill>
              <a:latin typeface="Times New Roman" panose="02020603050405020304" pitchFamily="18" charset="0"/>
              <a:cs typeface="Times New Roman" panose="02020603050405020304" pitchFamily="18" charset="0"/>
            </a:endParaRPr>
          </a:p>
        </p:txBody>
      </p:sp>
      <p:sp>
        <p:nvSpPr>
          <p:cNvPr id="32" name="Text Box 35">
            <a:extLst>
              <a:ext uri="{FF2B5EF4-FFF2-40B4-BE49-F238E27FC236}">
                <a16:creationId xmlns:a16="http://schemas.microsoft.com/office/drawing/2014/main" xmlns="" id="{1907DE87-E62A-0E66-9B87-1B1C9FEB5F23}"/>
              </a:ext>
            </a:extLst>
          </p:cNvPr>
          <p:cNvSpPr txBox="1">
            <a:spLocks noChangeArrowheads="1"/>
          </p:cNvSpPr>
          <p:nvPr/>
        </p:nvSpPr>
        <p:spPr bwMode="auto">
          <a:xfrm>
            <a:off x="8055942" y="6235696"/>
            <a:ext cx="342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       12 x 3 = </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3" name="Text Box 35">
            <a:extLst>
              <a:ext uri="{FF2B5EF4-FFF2-40B4-BE49-F238E27FC236}">
                <a16:creationId xmlns:a16="http://schemas.microsoft.com/office/drawing/2014/main" xmlns="" id="{024C3300-6D95-85A6-2BE8-E79607BD3D13}"/>
              </a:ext>
            </a:extLst>
          </p:cNvPr>
          <p:cNvSpPr txBox="1">
            <a:spLocks noChangeArrowheads="1"/>
          </p:cNvSpPr>
          <p:nvPr/>
        </p:nvSpPr>
        <p:spPr bwMode="auto">
          <a:xfrm>
            <a:off x="11143761" y="6240462"/>
            <a:ext cx="785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FF0000"/>
                </a:solidFill>
                <a:latin typeface="Times New Roman" panose="02020603050405020304" pitchFamily="18" charset="0"/>
              </a:rPr>
              <a:t>36</a:t>
            </a:r>
            <a:endParaRPr lang="en-US" altLang="zh-CN" sz="4400" b="1" dirty="0">
              <a:solidFill>
                <a:srgbClr val="FF0000"/>
              </a:solidFill>
              <a:latin typeface="Times New Roman" panose="02020603050405020304" pitchFamily="18" charset="0"/>
              <a:cs typeface="Times New Roman" panose="02020603050405020304" pitchFamily="18" charset="0"/>
            </a:endParaRPr>
          </a:p>
        </p:txBody>
      </p:sp>
      <p:sp>
        <p:nvSpPr>
          <p:cNvPr id="34" name="Text Box 10">
            <a:extLst>
              <a:ext uri="{FF2B5EF4-FFF2-40B4-BE49-F238E27FC236}">
                <a16:creationId xmlns:a16="http://schemas.microsoft.com/office/drawing/2014/main" xmlns="" id="{6A7BE824-43F9-503E-5429-BFB622C15C51}"/>
              </a:ext>
            </a:extLst>
          </p:cNvPr>
          <p:cNvSpPr txBox="1">
            <a:spLocks noChangeArrowheads="1"/>
          </p:cNvSpPr>
          <p:nvPr/>
        </p:nvSpPr>
        <p:spPr bwMode="auto">
          <a:xfrm>
            <a:off x="6610180" y="5248523"/>
            <a:ext cx="457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3</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5" name="Text Box 11">
            <a:extLst>
              <a:ext uri="{FF2B5EF4-FFF2-40B4-BE49-F238E27FC236}">
                <a16:creationId xmlns:a16="http://schemas.microsoft.com/office/drawing/2014/main" xmlns="" id="{2C8BD596-658D-3A84-82B3-DDAEA832ADF3}"/>
              </a:ext>
            </a:extLst>
          </p:cNvPr>
          <p:cNvSpPr txBox="1">
            <a:spLocks noChangeArrowheads="1"/>
          </p:cNvSpPr>
          <p:nvPr/>
        </p:nvSpPr>
        <p:spPr bwMode="auto">
          <a:xfrm>
            <a:off x="6004719" y="4886343"/>
            <a:ext cx="4572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dirty="0">
                <a:solidFill>
                  <a:srgbClr val="0000FF"/>
                </a:solidFill>
                <a:latin typeface="Times New Roman" panose="02020603050405020304" pitchFamily="18" charset="0"/>
              </a:rPr>
              <a:t>x</a:t>
            </a:r>
            <a:endParaRPr lang="en-US" altLang="zh-CN" sz="4400" b="1" dirty="0">
              <a:solidFill>
                <a:srgbClr val="0000FF"/>
              </a:solidFill>
              <a:latin typeface="Times New Roman" panose="02020603050405020304" pitchFamily="18" charset="0"/>
              <a:cs typeface="Times New Roman" panose="02020603050405020304" pitchFamily="18" charset="0"/>
            </a:endParaRPr>
          </a:p>
        </p:txBody>
      </p:sp>
      <p:sp>
        <p:nvSpPr>
          <p:cNvPr id="36" name="Text Box 14">
            <a:extLst>
              <a:ext uri="{FF2B5EF4-FFF2-40B4-BE49-F238E27FC236}">
                <a16:creationId xmlns:a16="http://schemas.microsoft.com/office/drawing/2014/main" xmlns="" id="{45A27676-55AA-99DD-968F-DDB4F5CE361A}"/>
              </a:ext>
            </a:extLst>
          </p:cNvPr>
          <p:cNvSpPr txBox="1">
            <a:spLocks noChangeArrowheads="1"/>
          </p:cNvSpPr>
          <p:nvPr/>
        </p:nvSpPr>
        <p:spPr bwMode="auto">
          <a:xfrm>
            <a:off x="6627255" y="5928718"/>
            <a:ext cx="5953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0000FF"/>
                </a:solidFill>
                <a:latin typeface="Times New Roman" panose="02020603050405020304" pitchFamily="18" charset="0"/>
              </a:rPr>
              <a:t>6</a:t>
            </a:r>
            <a:endParaRPr lang="en-US" altLang="zh-CN" sz="4400" b="1">
              <a:solidFill>
                <a:srgbClr val="0000FF"/>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xmlns="" id="{76F5E710-335C-399B-326B-D28BBF3038EB}"/>
              </a:ext>
            </a:extLst>
          </p:cNvPr>
          <p:cNvPicPr>
            <a:picLocks noChangeAspect="1"/>
          </p:cNvPicPr>
          <p:nvPr/>
        </p:nvPicPr>
        <p:blipFill rotWithShape="1">
          <a:blip r:embed="rId4">
            <a:extLst>
              <a:ext uri="{28A0092B-C50C-407E-A947-70E740481C1C}">
                <a14:useLocalDpi xmlns:a14="http://schemas.microsoft.com/office/drawing/2010/main" val="0"/>
              </a:ext>
            </a:extLst>
          </a:blip>
          <a:srcRect l="8265" t="5582" r="4842" b="5585"/>
          <a:stretch/>
        </p:blipFill>
        <p:spPr>
          <a:xfrm>
            <a:off x="9144633" y="2133600"/>
            <a:ext cx="5270500" cy="2223358"/>
          </a:xfrm>
          <a:prstGeom prst="rect">
            <a:avLst/>
          </a:prstGeom>
        </p:spPr>
      </p:pic>
    </p:spTree>
    <p:extLst>
      <p:ext uri="{BB962C8B-B14F-4D97-AF65-F5344CB8AC3E}">
        <p14:creationId xmlns:p14="http://schemas.microsoft.com/office/powerpoint/2010/main" val="4757673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p:bldP spid="30" grpId="0"/>
      <p:bldP spid="31" grpId="0"/>
      <p:bldP spid="32" grpId="0"/>
      <p:bldP spid="33"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7" name="Text Box 14"/>
          <p:cNvSpPr txBox="1">
            <a:spLocks noChangeArrowheads="1"/>
          </p:cNvSpPr>
          <p:nvPr/>
        </p:nvSpPr>
        <p:spPr bwMode="auto">
          <a:xfrm>
            <a:off x="3410090" y="1041400"/>
            <a:ext cx="1166242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(T1) </a:t>
            </a:r>
          </a:p>
        </p:txBody>
      </p:sp>
      <p:grpSp>
        <p:nvGrpSpPr>
          <p:cNvPr id="12" name="Group 11"/>
          <p:cNvGrpSpPr/>
          <p:nvPr/>
        </p:nvGrpSpPr>
        <p:grpSpPr>
          <a:xfrm>
            <a:off x="1606420" y="3004807"/>
            <a:ext cx="1956071" cy="681454"/>
            <a:chOff x="1470819" y="1943100"/>
            <a:chExt cx="1956071"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1</a:t>
                </a:r>
              </a:p>
            </p:txBody>
          </p:sp>
        </p:grpSp>
        <p:sp>
          <p:nvSpPr>
            <p:cNvPr id="11" name="TextBox 10"/>
            <p:cNvSpPr txBox="1"/>
            <p:nvPr/>
          </p:nvSpPr>
          <p:spPr>
            <a:xfrm>
              <a:off x="2118519" y="1947446"/>
              <a:ext cx="1308371"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a:t>
              </a:r>
            </a:p>
          </p:txBody>
        </p:sp>
      </p:grpSp>
      <p:grpSp>
        <p:nvGrpSpPr>
          <p:cNvPr id="18" name="Group 43">
            <a:extLst>
              <a:ext uri="{FF2B5EF4-FFF2-40B4-BE49-F238E27FC236}">
                <a16:creationId xmlns:a16="http://schemas.microsoft.com/office/drawing/2014/main" xmlns="" id="{D10CE71C-0172-6F2D-66C2-A12B9575C040}"/>
              </a:ext>
            </a:extLst>
          </p:cNvPr>
          <p:cNvGrpSpPr>
            <a:grpSpLocks/>
          </p:cNvGrpSpPr>
          <p:nvPr/>
        </p:nvGrpSpPr>
        <p:grpSpPr bwMode="auto">
          <a:xfrm>
            <a:off x="4404520" y="5408612"/>
            <a:ext cx="1633538" cy="1482725"/>
            <a:chOff x="1033145" y="1233482"/>
            <a:chExt cx="1633855" cy="1482725"/>
          </a:xfrm>
        </p:grpSpPr>
        <p:sp>
          <p:nvSpPr>
            <p:cNvPr id="19" name="Text Box 6">
              <a:extLst>
                <a:ext uri="{FF2B5EF4-FFF2-40B4-BE49-F238E27FC236}">
                  <a16:creationId xmlns:a16="http://schemas.microsoft.com/office/drawing/2014/main" xmlns="" id="{E7100A1E-7B68-0374-0DD2-3AB2CCAC254A}"/>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34</a:t>
              </a:r>
            </a:p>
          </p:txBody>
        </p:sp>
        <p:sp>
          <p:nvSpPr>
            <p:cNvPr id="20" name="Text Box 7">
              <a:extLst>
                <a:ext uri="{FF2B5EF4-FFF2-40B4-BE49-F238E27FC236}">
                  <a16:creationId xmlns:a16="http://schemas.microsoft.com/office/drawing/2014/main" xmlns="" id="{C51DC223-B101-7ACD-0593-160BAA893979}"/>
                </a:ext>
              </a:extLst>
            </p:cNvPr>
            <p:cNvSpPr txBox="1">
              <a:spLocks noChangeArrowheads="1"/>
            </p:cNvSpPr>
            <p:nvPr/>
          </p:nvSpPr>
          <p:spPr bwMode="auto">
            <a:xfrm>
              <a:off x="1246685" y="1947857"/>
              <a:ext cx="8312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2</a:t>
              </a:r>
            </a:p>
          </p:txBody>
        </p:sp>
        <p:sp>
          <p:nvSpPr>
            <p:cNvPr id="21" name="Text Box 8">
              <a:extLst>
                <a:ext uri="{FF2B5EF4-FFF2-40B4-BE49-F238E27FC236}">
                  <a16:creationId xmlns:a16="http://schemas.microsoft.com/office/drawing/2014/main" xmlns="" id="{80A0D196-1BAC-6050-DE21-9DE4191ABB52}"/>
                </a:ext>
              </a:extLst>
            </p:cNvPr>
            <p:cNvSpPr txBox="1">
              <a:spLocks noChangeArrowheads="1"/>
            </p:cNvSpPr>
            <p:nvPr/>
          </p:nvSpPr>
          <p:spPr bwMode="auto">
            <a:xfrm>
              <a:off x="1033145" y="1794188"/>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22" name="Text Box 31">
            <a:extLst>
              <a:ext uri="{FF2B5EF4-FFF2-40B4-BE49-F238E27FC236}">
                <a16:creationId xmlns:a16="http://schemas.microsoft.com/office/drawing/2014/main" xmlns="" id="{3BE2E67E-42A3-1DD0-1455-B501CF4AB700}"/>
              </a:ext>
            </a:extLst>
          </p:cNvPr>
          <p:cNvSpPr txBox="1">
            <a:spLocks noChangeArrowheads="1"/>
          </p:cNvSpPr>
          <p:nvPr/>
        </p:nvSpPr>
        <p:spPr bwMode="auto">
          <a:xfrm>
            <a:off x="4590258" y="685165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6</a:t>
            </a:r>
          </a:p>
        </p:txBody>
      </p:sp>
      <p:sp>
        <p:nvSpPr>
          <p:cNvPr id="23" name="Text Box 31">
            <a:extLst>
              <a:ext uri="{FF2B5EF4-FFF2-40B4-BE49-F238E27FC236}">
                <a16:creationId xmlns:a16="http://schemas.microsoft.com/office/drawing/2014/main" xmlns="" id="{2CFCBA8A-5417-3DBB-915B-BD292A0A0566}"/>
              </a:ext>
            </a:extLst>
          </p:cNvPr>
          <p:cNvSpPr txBox="1">
            <a:spLocks noChangeArrowheads="1"/>
          </p:cNvSpPr>
          <p:nvPr/>
        </p:nvSpPr>
        <p:spPr bwMode="auto">
          <a:xfrm>
            <a:off x="4895058" y="6851650"/>
            <a:ext cx="828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solidFill>
                  <a:srgbClr val="FF0000"/>
                </a:solidFill>
                <a:latin typeface="Times New Roman" panose="02020603050405020304" pitchFamily="18" charset="0"/>
              </a:rPr>
              <a:t>8</a:t>
            </a:r>
          </a:p>
        </p:txBody>
      </p:sp>
      <p:grpSp>
        <p:nvGrpSpPr>
          <p:cNvPr id="40" name="Group 43">
            <a:extLst>
              <a:ext uri="{FF2B5EF4-FFF2-40B4-BE49-F238E27FC236}">
                <a16:creationId xmlns:a16="http://schemas.microsoft.com/office/drawing/2014/main" xmlns="" id="{B838C4DE-D073-4925-C97C-7263C4A655D4}"/>
              </a:ext>
            </a:extLst>
          </p:cNvPr>
          <p:cNvGrpSpPr>
            <a:grpSpLocks/>
          </p:cNvGrpSpPr>
          <p:nvPr/>
        </p:nvGrpSpPr>
        <p:grpSpPr bwMode="auto">
          <a:xfrm>
            <a:off x="7648576" y="5421312"/>
            <a:ext cx="1742282" cy="1436687"/>
            <a:chOff x="924380" y="1233482"/>
            <a:chExt cx="1742620" cy="1436687"/>
          </a:xfrm>
        </p:grpSpPr>
        <p:sp>
          <p:nvSpPr>
            <p:cNvPr id="41" name="Text Box 6">
              <a:extLst>
                <a:ext uri="{FF2B5EF4-FFF2-40B4-BE49-F238E27FC236}">
                  <a16:creationId xmlns:a16="http://schemas.microsoft.com/office/drawing/2014/main" xmlns="" id="{DC72AB1B-0417-B52F-4C6A-B3074361A3E2}"/>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13</a:t>
              </a:r>
            </a:p>
          </p:txBody>
        </p:sp>
        <p:sp>
          <p:nvSpPr>
            <p:cNvPr id="42" name="Text Box 7">
              <a:extLst>
                <a:ext uri="{FF2B5EF4-FFF2-40B4-BE49-F238E27FC236}">
                  <a16:creationId xmlns:a16="http://schemas.microsoft.com/office/drawing/2014/main" xmlns="" id="{2DD8FFDC-4C12-A671-1289-92DEE8D0BEAE}"/>
                </a:ext>
              </a:extLst>
            </p:cNvPr>
            <p:cNvSpPr txBox="1">
              <a:spLocks noChangeArrowheads="1"/>
            </p:cNvSpPr>
            <p:nvPr/>
          </p:nvSpPr>
          <p:spPr bwMode="auto">
            <a:xfrm>
              <a:off x="1252228" y="1901819"/>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dirty="0">
                  <a:latin typeface=".VnAvantH" panose="020B7200000000000000" pitchFamily="34" charset="0"/>
                </a:rPr>
                <a:t>  </a:t>
              </a:r>
              <a:r>
                <a:rPr lang="en-US" altLang="zh-CN" sz="4400" b="1" u="sng" dirty="0">
                  <a:latin typeface="Times New Roman" panose="02020603050405020304" pitchFamily="18" charset="0"/>
                </a:rPr>
                <a:t>3</a:t>
              </a:r>
            </a:p>
          </p:txBody>
        </p:sp>
        <p:sp>
          <p:nvSpPr>
            <p:cNvPr id="43" name="Text Box 8">
              <a:extLst>
                <a:ext uri="{FF2B5EF4-FFF2-40B4-BE49-F238E27FC236}">
                  <a16:creationId xmlns:a16="http://schemas.microsoft.com/office/drawing/2014/main" xmlns="" id="{B47D1499-6002-3B58-7663-CE1753A93ED4}"/>
                </a:ext>
              </a:extLst>
            </p:cNvPr>
            <p:cNvSpPr txBox="1">
              <a:spLocks noChangeArrowheads="1"/>
            </p:cNvSpPr>
            <p:nvPr/>
          </p:nvSpPr>
          <p:spPr bwMode="auto">
            <a:xfrm>
              <a:off x="924380" y="1704970"/>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44" name="Text Box 31">
            <a:extLst>
              <a:ext uri="{FF2B5EF4-FFF2-40B4-BE49-F238E27FC236}">
                <a16:creationId xmlns:a16="http://schemas.microsoft.com/office/drawing/2014/main" xmlns="" id="{5C7E76AE-CBF4-0B8E-4F7C-C28822DAC7D0}"/>
              </a:ext>
            </a:extLst>
          </p:cNvPr>
          <p:cNvSpPr txBox="1">
            <a:spLocks noChangeArrowheads="1"/>
          </p:cNvSpPr>
          <p:nvPr/>
        </p:nvSpPr>
        <p:spPr bwMode="auto">
          <a:xfrm>
            <a:off x="7943058" y="6864350"/>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39</a:t>
            </a:r>
            <a:endParaRPr lang="en-US" altLang="zh-CN" sz="4400" b="1">
              <a:solidFill>
                <a:srgbClr val="FF0000"/>
              </a:solidFill>
              <a:latin typeface="Times New Roman" panose="02020603050405020304" pitchFamily="18" charset="0"/>
            </a:endParaRPr>
          </a:p>
        </p:txBody>
      </p:sp>
      <p:grpSp>
        <p:nvGrpSpPr>
          <p:cNvPr id="46" name="Group 43">
            <a:extLst>
              <a:ext uri="{FF2B5EF4-FFF2-40B4-BE49-F238E27FC236}">
                <a16:creationId xmlns:a16="http://schemas.microsoft.com/office/drawing/2014/main" xmlns="" id="{80CF5462-428F-A54C-ADAC-CE94D2B50AF3}"/>
              </a:ext>
            </a:extLst>
          </p:cNvPr>
          <p:cNvGrpSpPr>
            <a:grpSpLocks/>
          </p:cNvGrpSpPr>
          <p:nvPr/>
        </p:nvGrpSpPr>
        <p:grpSpPr bwMode="auto">
          <a:xfrm>
            <a:off x="10805320" y="5419724"/>
            <a:ext cx="1633538" cy="1476375"/>
            <a:chOff x="1033145" y="1233482"/>
            <a:chExt cx="1633855" cy="1476375"/>
          </a:xfrm>
        </p:grpSpPr>
        <p:sp>
          <p:nvSpPr>
            <p:cNvPr id="47" name="Text Box 6">
              <a:extLst>
                <a:ext uri="{FF2B5EF4-FFF2-40B4-BE49-F238E27FC236}">
                  <a16:creationId xmlns:a16="http://schemas.microsoft.com/office/drawing/2014/main" xmlns="" id="{8E50A7B0-DEEB-9BF7-7DAD-E0E81B21284D}"/>
                </a:ext>
              </a:extLst>
            </p:cNvPr>
            <p:cNvSpPr txBox="1">
              <a:spLocks noChangeArrowheads="1"/>
            </p:cNvSpPr>
            <p:nvPr/>
          </p:nvSpPr>
          <p:spPr bwMode="auto">
            <a:xfrm>
              <a:off x="1295400" y="1233482"/>
              <a:ext cx="1371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a:latin typeface="Times New Roman" panose="02020603050405020304" pitchFamily="18" charset="0"/>
                </a:rPr>
                <a:t>11</a:t>
              </a:r>
            </a:p>
          </p:txBody>
        </p:sp>
        <p:sp>
          <p:nvSpPr>
            <p:cNvPr id="48" name="Text Box 7">
              <a:extLst>
                <a:ext uri="{FF2B5EF4-FFF2-40B4-BE49-F238E27FC236}">
                  <a16:creationId xmlns:a16="http://schemas.microsoft.com/office/drawing/2014/main" xmlns="" id="{D7C721AC-CA67-9840-77C8-F2846C12C680}"/>
                </a:ext>
              </a:extLst>
            </p:cNvPr>
            <p:cNvSpPr txBox="1">
              <a:spLocks noChangeArrowheads="1"/>
            </p:cNvSpPr>
            <p:nvPr/>
          </p:nvSpPr>
          <p:spPr bwMode="auto">
            <a:xfrm>
              <a:off x="1214762" y="1941507"/>
              <a:ext cx="8742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u="sng">
                  <a:latin typeface=".VnAvantH" panose="020B7200000000000000" pitchFamily="34" charset="0"/>
                </a:rPr>
                <a:t>  </a:t>
              </a:r>
              <a:r>
                <a:rPr lang="en-US" altLang="zh-CN" sz="4400" b="1" u="sng">
                  <a:latin typeface="Times New Roman" panose="02020603050405020304" pitchFamily="18" charset="0"/>
                </a:rPr>
                <a:t>7</a:t>
              </a:r>
            </a:p>
          </p:txBody>
        </p:sp>
        <p:sp>
          <p:nvSpPr>
            <p:cNvPr id="49" name="Text Box 8">
              <a:extLst>
                <a:ext uri="{FF2B5EF4-FFF2-40B4-BE49-F238E27FC236}">
                  <a16:creationId xmlns:a16="http://schemas.microsoft.com/office/drawing/2014/main" xmlns="" id="{11F72DC5-0AA3-D01E-0C68-7F8449E0C60A}"/>
                </a:ext>
              </a:extLst>
            </p:cNvPr>
            <p:cNvSpPr txBox="1">
              <a:spLocks noChangeArrowheads="1"/>
            </p:cNvSpPr>
            <p:nvPr/>
          </p:nvSpPr>
          <p:spPr bwMode="auto">
            <a:xfrm>
              <a:off x="1033145" y="1737672"/>
              <a:ext cx="609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zh-CN" sz="2800" b="1">
                  <a:latin typeface="Times New Roman" panose="02020603050405020304" pitchFamily="18" charset="0"/>
                </a:rPr>
                <a:t>x</a:t>
              </a:r>
            </a:p>
          </p:txBody>
        </p:sp>
      </p:grpSp>
      <p:sp>
        <p:nvSpPr>
          <p:cNvPr id="50" name="Text Box 31">
            <a:extLst>
              <a:ext uri="{FF2B5EF4-FFF2-40B4-BE49-F238E27FC236}">
                <a16:creationId xmlns:a16="http://schemas.microsoft.com/office/drawing/2014/main" xmlns="" id="{84874F2E-8C2D-DB05-5D57-ED6744C749B4}"/>
              </a:ext>
            </a:extLst>
          </p:cNvPr>
          <p:cNvSpPr txBox="1">
            <a:spLocks noChangeArrowheads="1"/>
          </p:cNvSpPr>
          <p:nvPr/>
        </p:nvSpPr>
        <p:spPr bwMode="auto">
          <a:xfrm>
            <a:off x="10991058" y="6862762"/>
            <a:ext cx="8318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zh-CN" sz="4400" b="1" smtClean="0">
                <a:solidFill>
                  <a:srgbClr val="FF0000"/>
                </a:solidFill>
                <a:latin typeface="Times New Roman" panose="02020603050405020304" pitchFamily="18" charset="0"/>
              </a:rPr>
              <a:t>77</a:t>
            </a:r>
            <a:endParaRPr lang="en-US" altLang="zh-CN" sz="4400" b="1">
              <a:solidFill>
                <a:srgbClr val="FF0000"/>
              </a:solidFill>
              <a:latin typeface="Times New Roman" panose="02020603050405020304" pitchFamily="18" charset="0"/>
            </a:endParaRPr>
          </a:p>
        </p:txBody>
      </p:sp>
      <p:pic>
        <p:nvPicPr>
          <p:cNvPr id="16" name="Picture 15">
            <a:extLst>
              <a:ext uri="{FF2B5EF4-FFF2-40B4-BE49-F238E27FC236}">
                <a16:creationId xmlns:a16="http://schemas.microsoft.com/office/drawing/2014/main" xmlns="" id="{C47A388E-8559-A0E8-7546-E6C8BC377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995" y="1877875"/>
            <a:ext cx="9115105" cy="2939664"/>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132" t="45741" r="39661" b="44444"/>
          <a:stretch/>
        </p:blipFill>
        <p:spPr bwMode="auto">
          <a:xfrm>
            <a:off x="1357577" y="1733380"/>
            <a:ext cx="2589741" cy="117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4040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lide(fromBottom)">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lide(fromBottom)">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linds(vertical)">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lide(fromBottom)">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lide(fromBottom)">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44"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752600"/>
            <a:ext cx="5804112" cy="681454"/>
            <a:chOff x="1470819" y="1943100"/>
            <a:chExt cx="5804112" cy="681454"/>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19" y="1947446"/>
              <a:ext cx="5156412" cy="677108"/>
            </a:xfrm>
            <a:prstGeom prst="rect">
              <a:avLst/>
            </a:prstGeom>
            <a:noFill/>
          </p:spPr>
          <p:txBody>
            <a:bodyPr wrap="none" rtlCol="0">
              <a:spAutoFit/>
            </a:bodyPr>
            <a:lstStyle/>
            <a:p>
              <a:r>
                <a:rPr lang="en-US" sz="3800" b="1">
                  <a:solidFill>
                    <a:srgbClr val="0000FF"/>
                  </a:solidFill>
                  <a:latin typeface="Times New Roman" pitchFamily="18" charset="0"/>
                  <a:cs typeface="Times New Roman" pitchFamily="18" charset="0"/>
                </a:rPr>
                <a:t>Tính nhẩm ( Theo mẫu)</a:t>
              </a:r>
            </a:p>
          </p:txBody>
        </p:sp>
      </p:grpSp>
      <p:sp>
        <p:nvSpPr>
          <p:cNvPr id="36" name="Text Box 14">
            <a:extLst>
              <a:ext uri="{FF2B5EF4-FFF2-40B4-BE49-F238E27FC236}">
                <a16:creationId xmlns:a16="http://schemas.microsoft.com/office/drawing/2014/main" xmlns="" id="{5E4BA918-0D52-DCD9-57A7-D88D29579ECE}"/>
              </a:ext>
            </a:extLst>
          </p:cNvPr>
          <p:cNvSpPr txBox="1">
            <a:spLocks noChangeArrowheads="1"/>
          </p:cNvSpPr>
          <p:nvPr/>
        </p:nvSpPr>
        <p:spPr bwMode="auto">
          <a:xfrm>
            <a:off x="1537909" y="1041400"/>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grpSp>
        <p:nvGrpSpPr>
          <p:cNvPr id="37" name="Group 2">
            <a:extLst>
              <a:ext uri="{FF2B5EF4-FFF2-40B4-BE49-F238E27FC236}">
                <a16:creationId xmlns:a16="http://schemas.microsoft.com/office/drawing/2014/main" xmlns="" id="{3486BF0F-D8B0-D3C3-7D6A-01519DB7D187}"/>
              </a:ext>
            </a:extLst>
          </p:cNvPr>
          <p:cNvGrpSpPr>
            <a:grpSpLocks/>
          </p:cNvGrpSpPr>
          <p:nvPr/>
        </p:nvGrpSpPr>
        <p:grpSpPr bwMode="auto">
          <a:xfrm>
            <a:off x="1017851" y="2510254"/>
            <a:ext cx="13597467" cy="5647267"/>
            <a:chOff x="897400" y="1578422"/>
            <a:chExt cx="10196960" cy="4234211"/>
          </a:xfrm>
        </p:grpSpPr>
        <p:pic>
          <p:nvPicPr>
            <p:cNvPr id="38" name="Picture 3">
              <a:extLst>
                <a:ext uri="{FF2B5EF4-FFF2-40B4-BE49-F238E27FC236}">
                  <a16:creationId xmlns:a16="http://schemas.microsoft.com/office/drawing/2014/main" xmlns="" id="{BD9B75B4-3FB3-D268-ECAE-0241CA2FF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243136"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
              <a:extLst>
                <a:ext uri="{FF2B5EF4-FFF2-40B4-BE49-F238E27FC236}">
                  <a16:creationId xmlns:a16="http://schemas.microsoft.com/office/drawing/2014/main" xmlns="" id="{8EFFC9D3-6DD4-1324-9359-ECD9519D5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3151971" y="2232686"/>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5">
              <a:extLst>
                <a:ext uri="{FF2B5EF4-FFF2-40B4-BE49-F238E27FC236}">
                  <a16:creationId xmlns:a16="http://schemas.microsoft.com/office/drawing/2014/main" xmlns="" id="{64C0C858-4818-ECD0-6336-3BE70DEA7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4758"/>
            <a:stretch>
              <a:fillRect/>
            </a:stretch>
          </p:blipFill>
          <p:spPr bwMode="auto">
            <a:xfrm rot="5400000">
              <a:off x="6067510" y="2233493"/>
              <a:ext cx="4233404" cy="29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6">
              <a:extLst>
                <a:ext uri="{FF2B5EF4-FFF2-40B4-BE49-F238E27FC236}">
                  <a16:creationId xmlns:a16="http://schemas.microsoft.com/office/drawing/2014/main" xmlns="" id="{2893638D-63C9-46DF-0FBA-42E241054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088" r="64758"/>
            <a:stretch>
              <a:fillRect/>
            </a:stretch>
          </p:blipFill>
          <p:spPr bwMode="auto">
            <a:xfrm rot="5400000">
              <a:off x="8233093" y="2950558"/>
              <a:ext cx="4233404" cy="148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xmlns="" id="{34C8A39D-0E6C-F333-1602-78DC6DFF73B0}"/>
                  </a:ext>
                </a:extLst>
              </p:cNvPr>
              <p:cNvSpPr txBox="1"/>
              <p:nvPr/>
            </p:nvSpPr>
            <p:spPr>
              <a:xfrm>
                <a:off x="2019733" y="2895600"/>
                <a:ext cx="5255198" cy="858248"/>
              </a:xfrm>
              <a:prstGeom prst="rect">
                <a:avLst/>
              </a:prstGeom>
              <a:noFill/>
            </p:spPr>
            <p:txBody>
              <a:bodyPr wrap="square">
                <a:spAutoFit/>
              </a:bodyPr>
              <a:lstStyle/>
              <a:p>
                <a:pPr defTabSz="1625519">
                  <a:buClr>
                    <a:srgbClr val="000000"/>
                  </a:buClr>
                  <a:defRPr/>
                </a:pPr>
                <a:r>
                  <a:rPr lang="en-US" sz="4000" b="1" kern="0" dirty="0" err="1">
                    <a:latin typeface="Times New Roman" panose="02020603050405020304" pitchFamily="18" charset="0"/>
                    <a:ea typeface="Cambria" pitchFamily="18" charset="0"/>
                    <a:cs typeface="Times New Roman" panose="02020603050405020304" pitchFamily="18" charset="0"/>
                    <a:sym typeface="Arial"/>
                  </a:rPr>
                  <a:t>Mẫu</a:t>
                </a:r>
                <a:r>
                  <a:rPr lang="en-US" sz="4977" b="1" kern="0" dirty="0">
                    <a:latin typeface="Times New Roman" panose="02020603050405020304" pitchFamily="18" charset="0"/>
                    <a:ea typeface="Cambria" pitchFamily="18" charset="0"/>
                    <a:cs typeface="Times New Roman" panose="02020603050405020304" pitchFamily="18" charset="0"/>
                    <a:sym typeface="Arial"/>
                  </a:rPr>
                  <a:t>: 20 </a:t>
                </a:r>
                <a14:m>
                  <m:oMath xmlns:m="http://schemas.openxmlformats.org/officeDocument/2006/math">
                    <m:r>
                      <a:rPr lang="en-US" sz="4977" b="1" i="1" kern="0" smtClean="0">
                        <a:latin typeface="Cambria Math" panose="02040503050406030204" pitchFamily="18" charset="0"/>
                        <a:ea typeface="Cambria Math" panose="02040503050406030204" pitchFamily="18" charset="0"/>
                        <a:cs typeface="Arial"/>
                        <a:sym typeface="Arial"/>
                      </a:rPr>
                      <m:t>×</m:t>
                    </m:r>
                  </m:oMath>
                </a14:m>
                <a:r>
                  <a:rPr lang="en-US" sz="4977" b="1" kern="0" dirty="0">
                    <a:latin typeface="Times New Roman" panose="02020603050405020304" pitchFamily="18" charset="0"/>
                    <a:ea typeface="Cambria" pitchFamily="18" charset="0"/>
                    <a:cs typeface="Times New Roman" panose="02020603050405020304" pitchFamily="18" charset="0"/>
                    <a:sym typeface="Arial"/>
                  </a:rPr>
                  <a:t> 3 = ?</a:t>
                </a:r>
              </a:p>
            </p:txBody>
          </p:sp>
        </mc:Choice>
        <mc:Fallback>
          <p:sp>
            <p:nvSpPr>
              <p:cNvPr id="42" name="TextBox 41">
                <a:extLst>
                  <a:ext uri="{FF2B5EF4-FFF2-40B4-BE49-F238E27FC236}">
                    <a16:creationId xmlns:a16="http://schemas.microsoft.com/office/drawing/2014/main" xmlns="" xmlns:a14="http://schemas.microsoft.com/office/drawing/2010/main" id="{34C8A39D-0E6C-F333-1602-78DC6DFF73B0}"/>
                  </a:ext>
                </a:extLst>
              </p:cNvPr>
              <p:cNvSpPr txBox="1">
                <a:spLocks noRot="1" noChangeAspect="1" noMove="1" noResize="1" noEditPoints="1" noAdjustHandles="1" noChangeArrowheads="1" noChangeShapeType="1" noTextEdit="1"/>
              </p:cNvSpPr>
              <p:nvPr/>
            </p:nvSpPr>
            <p:spPr>
              <a:xfrm>
                <a:off x="2019733" y="2895600"/>
                <a:ext cx="5255198" cy="858248"/>
              </a:xfrm>
              <a:prstGeom prst="rect">
                <a:avLst/>
              </a:prstGeom>
              <a:blipFill rotWithShape="0">
                <a:blip r:embed="rId3"/>
                <a:stretch>
                  <a:fillRect l="-4060" t="-17730" b="-375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xmlns="" id="{D5CB57C3-18E3-D453-9797-6E385517F593}"/>
                  </a:ext>
                </a:extLst>
              </p:cNvPr>
              <p:cNvSpPr txBox="1"/>
              <p:nvPr/>
            </p:nvSpPr>
            <p:spPr>
              <a:xfrm>
                <a:off x="3261519" y="3886200"/>
                <a:ext cx="7437572" cy="707886"/>
              </a:xfrm>
              <a:prstGeom prst="rect">
                <a:avLst/>
              </a:prstGeom>
              <a:noFill/>
            </p:spPr>
            <p:txBody>
              <a:bodyPr wrap="square">
                <a:spAutoFit/>
              </a:bodyPr>
              <a:lstStyle/>
              <a:p>
                <a:pPr defTabSz="1625519">
                  <a:buClr>
                    <a:srgbClr val="000000"/>
                  </a:buClr>
                  <a:defRPr/>
                </a:pPr>
                <a:r>
                  <a:rPr lang="en-US" sz="4000" b="1" kern="0" dirty="0" err="1">
                    <a:latin typeface="Times New Roman" panose="02020603050405020304" pitchFamily="18" charset="0"/>
                    <a:ea typeface="Cambria" pitchFamily="18" charset="0"/>
                    <a:cs typeface="Times New Roman" panose="02020603050405020304" pitchFamily="18" charset="0"/>
                    <a:sym typeface="Arial"/>
                  </a:rPr>
                  <a:t>Nhẩm</a:t>
                </a:r>
                <a:r>
                  <a:rPr lang="en-US" sz="4000" b="1" kern="0" dirty="0">
                    <a:latin typeface="Times New Roman" panose="02020603050405020304" pitchFamily="18" charset="0"/>
                    <a:ea typeface="Cambria" pitchFamily="18" charset="0"/>
                    <a:cs typeface="Times New Roman" panose="02020603050405020304" pitchFamily="18" charset="0"/>
                    <a:sym typeface="Arial"/>
                  </a:rPr>
                  <a:t>: 2 </a:t>
                </a:r>
                <a:r>
                  <a:rPr lang="en-US" sz="4000" b="1" kern="0" dirty="0" err="1">
                    <a:latin typeface="Times New Roman" panose="02020603050405020304" pitchFamily="18" charset="0"/>
                    <a:ea typeface="Cambria" pitchFamily="18" charset="0"/>
                    <a:cs typeface="Times New Roman" panose="02020603050405020304" pitchFamily="18" charset="0"/>
                    <a:sym typeface="Arial"/>
                  </a:rPr>
                  <a:t>chục</a:t>
                </a:r>
                <a:r>
                  <a:rPr lang="en-US" sz="4000" b="1" kern="0" dirty="0">
                    <a:latin typeface="Times New Roman" panose="02020603050405020304" pitchFamily="18" charset="0"/>
                    <a:ea typeface="Cambria" pitchFamily="18" charset="0"/>
                    <a:cs typeface="Times New Roman" panose="02020603050405020304" pitchFamily="18" charset="0"/>
                    <a:sym typeface="Arial"/>
                  </a:rPr>
                  <a:t>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dirty="0">
                    <a:latin typeface="Times New Roman" panose="02020603050405020304" pitchFamily="18" charset="0"/>
                    <a:ea typeface="Cambria" pitchFamily="18" charset="0"/>
                    <a:cs typeface="Times New Roman" panose="02020603050405020304" pitchFamily="18" charset="0"/>
                    <a:sym typeface="Arial"/>
                  </a:rPr>
                  <a:t> 3 = 6 </a:t>
                </a:r>
                <a:r>
                  <a:rPr lang="en-US" sz="4000" b="1" kern="0" dirty="0" err="1">
                    <a:latin typeface="Times New Roman" panose="02020603050405020304" pitchFamily="18" charset="0"/>
                    <a:ea typeface="Cambria" pitchFamily="18" charset="0"/>
                    <a:cs typeface="Times New Roman" panose="02020603050405020304" pitchFamily="18" charset="0"/>
                    <a:sym typeface="Arial"/>
                  </a:rPr>
                  <a:t>chục</a:t>
                </a:r>
                <a:endParaRPr lang="en-US" sz="4000" b="1" kern="0" dirty="0">
                  <a:latin typeface="Times New Roman" panose="02020603050405020304" pitchFamily="18" charset="0"/>
                  <a:ea typeface="Cambria" pitchFamily="18" charset="0"/>
                  <a:cs typeface="Times New Roman" panose="02020603050405020304" pitchFamily="18" charset="0"/>
                  <a:sym typeface="Arial"/>
                </a:endParaRPr>
              </a:p>
            </p:txBody>
          </p:sp>
        </mc:Choice>
        <mc:Fallback>
          <p:sp>
            <p:nvSpPr>
              <p:cNvPr id="43" name="TextBox 42">
                <a:extLst>
                  <a:ext uri="{FF2B5EF4-FFF2-40B4-BE49-F238E27FC236}">
                    <a16:creationId xmlns:a16="http://schemas.microsoft.com/office/drawing/2014/main" xmlns="" xmlns:a14="http://schemas.microsoft.com/office/drawing/2010/main" id="{D5CB57C3-18E3-D453-9797-6E385517F593}"/>
                  </a:ext>
                </a:extLst>
              </p:cNvPr>
              <p:cNvSpPr txBox="1">
                <a:spLocks noRot="1" noChangeAspect="1" noMove="1" noResize="1" noEditPoints="1" noAdjustHandles="1" noChangeArrowheads="1" noChangeShapeType="1" noTextEdit="1"/>
              </p:cNvSpPr>
              <p:nvPr/>
            </p:nvSpPr>
            <p:spPr>
              <a:xfrm>
                <a:off x="3261519" y="3886200"/>
                <a:ext cx="7437572" cy="707886"/>
              </a:xfrm>
              <a:prstGeom prst="rect">
                <a:avLst/>
              </a:prstGeom>
              <a:blipFill rotWithShape="0">
                <a:blip r:embed="rId4"/>
                <a:stretch>
                  <a:fillRect l="-2869" t="-15517" b="-353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xmlns="" id="{ED8D4B56-4923-FA87-6A28-88F9DB521A9E}"/>
                  </a:ext>
                </a:extLst>
              </p:cNvPr>
              <p:cNvSpPr txBox="1"/>
              <p:nvPr/>
            </p:nvSpPr>
            <p:spPr>
              <a:xfrm>
                <a:off x="3416521" y="4854714"/>
                <a:ext cx="5255198" cy="707886"/>
              </a:xfrm>
              <a:prstGeom prst="rect">
                <a:avLst/>
              </a:prstGeom>
              <a:noFill/>
            </p:spPr>
            <p:txBody>
              <a:bodyPr wrap="square">
                <a:spAutoFit/>
              </a:bodyPr>
              <a:lstStyle/>
              <a:p>
                <a:pPr defTabSz="1625519">
                  <a:buClr>
                    <a:srgbClr val="000000"/>
                  </a:buClr>
                  <a:defRPr/>
                </a:pPr>
                <a:r>
                  <a:rPr lang="en-US" sz="4000" b="1" kern="0" dirty="0">
                    <a:latin typeface="HP001 4 hàng" panose="020B0603050302020204" pitchFamily="34" charset="0"/>
                    <a:ea typeface="Cambria" pitchFamily="18" charset="0"/>
                    <a:cs typeface="Arial"/>
                    <a:sym typeface="Arial"/>
                  </a:rPr>
                  <a:t>         </a:t>
                </a:r>
                <a:r>
                  <a:rPr lang="en-US" sz="4000" b="1" kern="0" dirty="0">
                    <a:latin typeface="Times New Roman" panose="02020603050405020304" pitchFamily="18" charset="0"/>
                    <a:ea typeface="Cambria" pitchFamily="18" charset="0"/>
                    <a:cs typeface="Times New Roman" panose="02020603050405020304" pitchFamily="18" charset="0"/>
                    <a:sym typeface="Arial"/>
                  </a:rPr>
                  <a:t>20 </a:t>
                </a:r>
                <a14:m>
                  <m:oMath xmlns:m="http://schemas.openxmlformats.org/officeDocument/2006/math">
                    <m:r>
                      <a:rPr lang="en-US" sz="4000" b="1" i="1" kern="0">
                        <a:latin typeface="Cambria Math" panose="02040503050406030204" pitchFamily="18" charset="0"/>
                        <a:ea typeface="Cambria Math" panose="02040503050406030204" pitchFamily="18" charset="0"/>
                        <a:cs typeface="Arial"/>
                        <a:sym typeface="Arial"/>
                      </a:rPr>
                      <m:t>×</m:t>
                    </m:r>
                  </m:oMath>
                </a14:m>
                <a:r>
                  <a:rPr lang="en-US" sz="4000" b="1" kern="0" dirty="0">
                    <a:latin typeface="Times New Roman" panose="02020603050405020304" pitchFamily="18" charset="0"/>
                    <a:ea typeface="Cambria" pitchFamily="18" charset="0"/>
                    <a:cs typeface="Times New Roman" panose="02020603050405020304" pitchFamily="18" charset="0"/>
                    <a:sym typeface="Arial"/>
                  </a:rPr>
                  <a:t> 3 = 60</a:t>
                </a:r>
              </a:p>
            </p:txBody>
          </p:sp>
        </mc:Choice>
        <mc:Fallback>
          <p:sp>
            <p:nvSpPr>
              <p:cNvPr id="44" name="TextBox 43">
                <a:extLst>
                  <a:ext uri="{FF2B5EF4-FFF2-40B4-BE49-F238E27FC236}">
                    <a16:creationId xmlns:a16="http://schemas.microsoft.com/office/drawing/2014/main" xmlns="" xmlns:a14="http://schemas.microsoft.com/office/drawing/2010/main" id="{ED8D4B56-4923-FA87-6A28-88F9DB521A9E}"/>
                  </a:ext>
                </a:extLst>
              </p:cNvPr>
              <p:cNvSpPr txBox="1">
                <a:spLocks noRot="1" noChangeAspect="1" noMove="1" noResize="1" noEditPoints="1" noAdjustHandles="1" noChangeArrowheads="1" noChangeShapeType="1" noTextEdit="1"/>
              </p:cNvSpPr>
              <p:nvPr/>
            </p:nvSpPr>
            <p:spPr>
              <a:xfrm>
                <a:off x="3416521" y="4854714"/>
                <a:ext cx="5255198" cy="707886"/>
              </a:xfrm>
              <a:prstGeom prst="rect">
                <a:avLst/>
              </a:prstGeom>
              <a:blipFill rotWithShape="0">
                <a:blip r:embed="rId5"/>
                <a:stretch>
                  <a:fillRect t="-21368" b="-290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xmlns="" id="{5208E4D9-771A-E812-5F13-81E5A2757C69}"/>
                  </a:ext>
                </a:extLst>
              </p:cNvPr>
              <p:cNvSpPr txBox="1"/>
              <p:nvPr/>
            </p:nvSpPr>
            <p:spPr>
              <a:xfrm>
                <a:off x="3399848" y="5791200"/>
                <a:ext cx="2456054" cy="707886"/>
              </a:xfrm>
              <a:prstGeom prst="rect">
                <a:avLst/>
              </a:prstGeom>
              <a:noFill/>
            </p:spPr>
            <p:txBody>
              <a:bodyPr wrap="square">
                <a:spAutoFit/>
              </a:bodyPr>
              <a:lstStyle/>
              <a:p>
                <a:pPr defTabSz="1625519">
                  <a:buClr>
                    <a:srgbClr val="000000"/>
                  </a:buClr>
                  <a:defRPr/>
                </a:pPr>
                <a:r>
                  <a:rPr lang="en-US" sz="4000" b="1" kern="0" dirty="0">
                    <a:solidFill>
                      <a:schemeClr val="tx1"/>
                    </a:solidFill>
                    <a:latin typeface="Times New Roman" panose="02020603050405020304" pitchFamily="18" charset="0"/>
                    <a:ea typeface="Cambria" pitchFamily="18" charset="0"/>
                    <a:cs typeface="Times New Roman" panose="02020603050405020304" pitchFamily="18" charset="0"/>
                    <a:sym typeface="Arial"/>
                  </a:rPr>
                  <a:t>10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dirty="0">
                    <a:solidFill>
                      <a:schemeClr val="tx1"/>
                    </a:solidFill>
                    <a:latin typeface="Times New Roman" panose="02020603050405020304" pitchFamily="18" charset="0"/>
                    <a:ea typeface="Cambria" pitchFamily="18" charset="0"/>
                    <a:cs typeface="Times New Roman" panose="02020603050405020304" pitchFamily="18" charset="0"/>
                    <a:sym typeface="Arial"/>
                  </a:rPr>
                  <a:t> 8 = </a:t>
                </a:r>
              </a:p>
            </p:txBody>
          </p:sp>
        </mc:Choice>
        <mc:Fallback>
          <p:sp>
            <p:nvSpPr>
              <p:cNvPr id="45" name="TextBox 44">
                <a:extLst>
                  <a:ext uri="{FF2B5EF4-FFF2-40B4-BE49-F238E27FC236}">
                    <a16:creationId xmlns:a16="http://schemas.microsoft.com/office/drawing/2014/main" xmlns="" xmlns:a14="http://schemas.microsoft.com/office/drawing/2010/main" id="{5208E4D9-771A-E812-5F13-81E5A2757C69}"/>
                  </a:ext>
                </a:extLst>
              </p:cNvPr>
              <p:cNvSpPr txBox="1">
                <a:spLocks noRot="1" noChangeAspect="1" noMove="1" noResize="1" noEditPoints="1" noAdjustHandles="1" noChangeArrowheads="1" noChangeShapeType="1" noTextEdit="1"/>
              </p:cNvSpPr>
              <p:nvPr/>
            </p:nvSpPr>
            <p:spPr>
              <a:xfrm>
                <a:off x="3399848" y="5791200"/>
                <a:ext cx="2456054" cy="707886"/>
              </a:xfrm>
              <a:prstGeom prst="rect">
                <a:avLst/>
              </a:prstGeom>
              <a:blipFill rotWithShape="0">
                <a:blip r:embed="rId6"/>
                <a:stretch>
                  <a:fillRect l="-8933" t="-15517" b="-362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xmlns="" id="{4A4C2B4B-9D68-A1F1-E6A1-A66301FC101A}"/>
                  </a:ext>
                </a:extLst>
              </p:cNvPr>
              <p:cNvSpPr txBox="1"/>
              <p:nvPr/>
            </p:nvSpPr>
            <p:spPr>
              <a:xfrm>
                <a:off x="3337719" y="6759714"/>
                <a:ext cx="2551463" cy="707886"/>
              </a:xfrm>
              <a:prstGeom prst="rect">
                <a:avLst/>
              </a:prstGeom>
              <a:noFill/>
            </p:spPr>
            <p:txBody>
              <a:bodyPr wrap="square">
                <a:spAutoFit/>
              </a:bodyPr>
              <a:lstStyle/>
              <a:p>
                <a:pPr defTabSz="1625519">
                  <a:buClr>
                    <a:srgbClr val="000000"/>
                  </a:buClr>
                  <a:defRPr/>
                </a:pPr>
                <a:r>
                  <a:rPr lang="en-US" sz="4000" b="1" kern="0" dirty="0">
                    <a:solidFill>
                      <a:schemeClr val="tx1"/>
                    </a:solidFill>
                    <a:latin typeface="Times New Roman" panose="02020603050405020304" pitchFamily="18" charset="0"/>
                    <a:ea typeface="Cambria" pitchFamily="18" charset="0"/>
                    <a:cs typeface="Times New Roman" panose="02020603050405020304" pitchFamily="18" charset="0"/>
                    <a:sym typeface="Arial"/>
                  </a:rPr>
                  <a:t>30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dirty="0">
                    <a:solidFill>
                      <a:schemeClr val="tx1"/>
                    </a:solidFill>
                    <a:latin typeface="Times New Roman" panose="02020603050405020304" pitchFamily="18" charset="0"/>
                    <a:ea typeface="Cambria" pitchFamily="18" charset="0"/>
                    <a:cs typeface="Times New Roman" panose="02020603050405020304" pitchFamily="18" charset="0"/>
                    <a:sym typeface="Arial"/>
                  </a:rPr>
                  <a:t> 3 = </a:t>
                </a:r>
              </a:p>
            </p:txBody>
          </p:sp>
        </mc:Choice>
        <mc:Fallback>
          <p:sp>
            <p:nvSpPr>
              <p:cNvPr id="46" name="TextBox 45">
                <a:extLst>
                  <a:ext uri="{FF2B5EF4-FFF2-40B4-BE49-F238E27FC236}">
                    <a16:creationId xmlns:a16="http://schemas.microsoft.com/office/drawing/2014/main" xmlns="" xmlns:a14="http://schemas.microsoft.com/office/drawing/2010/main" id="{4A4C2B4B-9D68-A1F1-E6A1-A66301FC101A}"/>
                  </a:ext>
                </a:extLst>
              </p:cNvPr>
              <p:cNvSpPr txBox="1">
                <a:spLocks noRot="1" noChangeAspect="1" noMove="1" noResize="1" noEditPoints="1" noAdjustHandles="1" noChangeArrowheads="1" noChangeShapeType="1" noTextEdit="1"/>
              </p:cNvSpPr>
              <p:nvPr/>
            </p:nvSpPr>
            <p:spPr>
              <a:xfrm>
                <a:off x="3337719" y="6759714"/>
                <a:ext cx="2551463" cy="707886"/>
              </a:xfrm>
              <a:prstGeom prst="rect">
                <a:avLst/>
              </a:prstGeom>
              <a:blipFill rotWithShape="0">
                <a:blip r:embed="rId7"/>
                <a:stretch>
                  <a:fillRect l="-8612" t="-15517" b="-362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xmlns="" id="{675EAB26-DBBF-82E3-DB57-FD7DA4A7AEB4}"/>
                  </a:ext>
                </a:extLst>
              </p:cNvPr>
              <p:cNvSpPr txBox="1"/>
              <p:nvPr/>
            </p:nvSpPr>
            <p:spPr>
              <a:xfrm>
                <a:off x="9267248" y="5791200"/>
                <a:ext cx="2614386" cy="707886"/>
              </a:xfrm>
              <a:prstGeom prst="rect">
                <a:avLst/>
              </a:prstGeom>
              <a:noFill/>
            </p:spPr>
            <p:txBody>
              <a:bodyPr wrap="square">
                <a:spAutoFit/>
              </a:bodyPr>
              <a:lstStyle/>
              <a:p>
                <a:pPr defTabSz="1625519">
                  <a:buClr>
                    <a:srgbClr val="000000"/>
                  </a:buClr>
                  <a:defRPr/>
                </a:pPr>
                <a:r>
                  <a:rPr lang="en-US" sz="4000" b="1" kern="0" dirty="0">
                    <a:solidFill>
                      <a:schemeClr val="tx1"/>
                    </a:solidFill>
                    <a:latin typeface="Times New Roman" panose="02020603050405020304" pitchFamily="18" charset="0"/>
                    <a:ea typeface="Cambria" pitchFamily="18" charset="0"/>
                    <a:cs typeface="Times New Roman" panose="02020603050405020304" pitchFamily="18" charset="0"/>
                    <a:sym typeface="Arial"/>
                  </a:rPr>
                  <a:t>20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dirty="0">
                    <a:solidFill>
                      <a:schemeClr val="tx1"/>
                    </a:solidFill>
                    <a:latin typeface="Times New Roman" panose="02020603050405020304" pitchFamily="18" charset="0"/>
                    <a:ea typeface="Cambria" pitchFamily="18" charset="0"/>
                    <a:cs typeface="Times New Roman" panose="02020603050405020304" pitchFamily="18" charset="0"/>
                    <a:sym typeface="Arial"/>
                  </a:rPr>
                  <a:t> 4 = </a:t>
                </a:r>
              </a:p>
            </p:txBody>
          </p:sp>
        </mc:Choice>
        <mc:Fallback>
          <p:sp>
            <p:nvSpPr>
              <p:cNvPr id="47" name="TextBox 46">
                <a:extLst>
                  <a:ext uri="{FF2B5EF4-FFF2-40B4-BE49-F238E27FC236}">
                    <a16:creationId xmlns:a16="http://schemas.microsoft.com/office/drawing/2014/main" xmlns="" xmlns:a14="http://schemas.microsoft.com/office/drawing/2010/main" id="{675EAB26-DBBF-82E3-DB57-FD7DA4A7AEB4}"/>
                  </a:ext>
                </a:extLst>
              </p:cNvPr>
              <p:cNvSpPr txBox="1">
                <a:spLocks noRot="1" noChangeAspect="1" noMove="1" noResize="1" noEditPoints="1" noAdjustHandles="1" noChangeArrowheads="1" noChangeShapeType="1" noTextEdit="1"/>
              </p:cNvSpPr>
              <p:nvPr/>
            </p:nvSpPr>
            <p:spPr>
              <a:xfrm>
                <a:off x="9267248" y="5791200"/>
                <a:ext cx="2614386" cy="707886"/>
              </a:xfrm>
              <a:prstGeom prst="rect">
                <a:avLst/>
              </a:prstGeom>
              <a:blipFill rotWithShape="0">
                <a:blip r:embed="rId8"/>
                <a:stretch>
                  <a:fillRect l="-8159" t="-15517" b="-362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xmlns="" id="{E25B9147-C0F2-AE7A-925E-1BAE46EC146E}"/>
                  </a:ext>
                </a:extLst>
              </p:cNvPr>
              <p:cNvSpPr txBox="1"/>
              <p:nvPr/>
            </p:nvSpPr>
            <p:spPr>
              <a:xfrm>
                <a:off x="9205119" y="6759714"/>
                <a:ext cx="2468881" cy="707886"/>
              </a:xfrm>
              <a:prstGeom prst="rect">
                <a:avLst/>
              </a:prstGeom>
              <a:noFill/>
            </p:spPr>
            <p:txBody>
              <a:bodyPr wrap="square">
                <a:spAutoFit/>
              </a:bodyPr>
              <a:lstStyle/>
              <a:p>
                <a:pPr defTabSz="1625519">
                  <a:buClr>
                    <a:srgbClr val="000000"/>
                  </a:buClr>
                  <a:defRPr/>
                </a:pPr>
                <a:r>
                  <a:rPr lang="en-US" sz="4000" b="1" kern="0" dirty="0">
                    <a:solidFill>
                      <a:schemeClr val="tx1"/>
                    </a:solidFill>
                    <a:latin typeface="Times New Roman" panose="02020603050405020304" pitchFamily="18" charset="0"/>
                    <a:ea typeface="Cambria" pitchFamily="18" charset="0"/>
                    <a:cs typeface="Times New Roman" panose="02020603050405020304" pitchFamily="18" charset="0"/>
                    <a:sym typeface="Arial"/>
                  </a:rPr>
                  <a:t>40 </a:t>
                </a:r>
                <a14:m>
                  <m:oMath xmlns:m="http://schemas.openxmlformats.org/officeDocument/2006/math">
                    <m:r>
                      <a:rPr lang="en-US" sz="4000" b="1" i="1" kern="0">
                        <a:solidFill>
                          <a:schemeClr val="tx1"/>
                        </a:solidFill>
                        <a:latin typeface="Cambria Math" panose="02040503050406030204" pitchFamily="18" charset="0"/>
                        <a:ea typeface="Cambria Math" panose="02040503050406030204" pitchFamily="18" charset="0"/>
                        <a:cs typeface="Arial"/>
                        <a:sym typeface="Arial"/>
                      </a:rPr>
                      <m:t>×</m:t>
                    </m:r>
                  </m:oMath>
                </a14:m>
                <a:r>
                  <a:rPr lang="en-US" sz="4000" b="1" kern="0" dirty="0">
                    <a:solidFill>
                      <a:schemeClr val="tx1"/>
                    </a:solidFill>
                    <a:latin typeface="Times New Roman" panose="02020603050405020304" pitchFamily="18" charset="0"/>
                    <a:ea typeface="Cambria" pitchFamily="18" charset="0"/>
                    <a:cs typeface="Times New Roman" panose="02020603050405020304" pitchFamily="18" charset="0"/>
                    <a:sym typeface="Arial"/>
                  </a:rPr>
                  <a:t> 2 = </a:t>
                </a:r>
              </a:p>
            </p:txBody>
          </p:sp>
        </mc:Choice>
        <mc:Fallback>
          <p:sp>
            <p:nvSpPr>
              <p:cNvPr id="48" name="TextBox 47">
                <a:extLst>
                  <a:ext uri="{FF2B5EF4-FFF2-40B4-BE49-F238E27FC236}">
                    <a16:creationId xmlns:a16="http://schemas.microsoft.com/office/drawing/2014/main" xmlns="" xmlns:a14="http://schemas.microsoft.com/office/drawing/2010/main" id="{E25B9147-C0F2-AE7A-925E-1BAE46EC146E}"/>
                  </a:ext>
                </a:extLst>
              </p:cNvPr>
              <p:cNvSpPr txBox="1">
                <a:spLocks noRot="1" noChangeAspect="1" noMove="1" noResize="1" noEditPoints="1" noAdjustHandles="1" noChangeArrowheads="1" noChangeShapeType="1" noTextEdit="1"/>
              </p:cNvSpPr>
              <p:nvPr/>
            </p:nvSpPr>
            <p:spPr>
              <a:xfrm>
                <a:off x="9205119" y="6759714"/>
                <a:ext cx="2468881" cy="707886"/>
              </a:xfrm>
              <a:prstGeom prst="rect">
                <a:avLst/>
              </a:prstGeom>
              <a:blipFill rotWithShape="0">
                <a:blip r:embed="rId9"/>
                <a:stretch>
                  <a:fillRect l="-8642" t="-15517" b="-36207"/>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xmlns="" id="{DF58FE07-3B6A-7AEA-4396-9C68AE59A9E7}"/>
              </a:ext>
            </a:extLst>
          </p:cNvPr>
          <p:cNvSpPr txBox="1"/>
          <p:nvPr/>
        </p:nvSpPr>
        <p:spPr>
          <a:xfrm>
            <a:off x="6109999" y="5715000"/>
            <a:ext cx="961520" cy="858248"/>
          </a:xfrm>
          <a:prstGeom prst="rect">
            <a:avLst/>
          </a:prstGeom>
          <a:noFill/>
        </p:spPr>
        <p:txBody>
          <a:bodyPr wrap="square">
            <a:spAutoFit/>
          </a:bodyPr>
          <a:lstStyle/>
          <a:p>
            <a:pPr algn="ctr" defTabSz="1625519">
              <a:buClr>
                <a:srgbClr val="000000"/>
              </a:buClr>
              <a:defRPr/>
            </a:pPr>
            <a:r>
              <a:rPr lang="en-US" sz="4977"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80</a:t>
            </a:r>
          </a:p>
        </p:txBody>
      </p:sp>
      <p:sp>
        <p:nvSpPr>
          <p:cNvPr id="50" name="TextBox 49">
            <a:extLst>
              <a:ext uri="{FF2B5EF4-FFF2-40B4-BE49-F238E27FC236}">
                <a16:creationId xmlns:a16="http://schemas.microsoft.com/office/drawing/2014/main" xmlns="" id="{84BADD64-145A-325D-B89A-9D743208045C}"/>
              </a:ext>
            </a:extLst>
          </p:cNvPr>
          <p:cNvSpPr txBox="1"/>
          <p:nvPr/>
        </p:nvSpPr>
        <p:spPr>
          <a:xfrm>
            <a:off x="6109999" y="6685552"/>
            <a:ext cx="961520" cy="858248"/>
          </a:xfrm>
          <a:prstGeom prst="rect">
            <a:avLst/>
          </a:prstGeom>
          <a:noFill/>
        </p:spPr>
        <p:txBody>
          <a:bodyPr wrap="square">
            <a:spAutoFit/>
          </a:bodyPr>
          <a:lstStyle/>
          <a:p>
            <a:pPr algn="ctr" defTabSz="1625519">
              <a:buClr>
                <a:srgbClr val="000000"/>
              </a:buClr>
              <a:defRPr/>
            </a:pPr>
            <a:r>
              <a:rPr lang="en-US" sz="4977"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90</a:t>
            </a:r>
          </a:p>
        </p:txBody>
      </p:sp>
      <p:sp>
        <p:nvSpPr>
          <p:cNvPr id="51" name="TextBox 50">
            <a:extLst>
              <a:ext uri="{FF2B5EF4-FFF2-40B4-BE49-F238E27FC236}">
                <a16:creationId xmlns:a16="http://schemas.microsoft.com/office/drawing/2014/main" xmlns="" id="{5C3B9A4B-879B-EAF9-3D34-4B6F1AB16A0B}"/>
              </a:ext>
            </a:extLst>
          </p:cNvPr>
          <p:cNvSpPr txBox="1"/>
          <p:nvPr/>
        </p:nvSpPr>
        <p:spPr>
          <a:xfrm>
            <a:off x="11567319" y="5715000"/>
            <a:ext cx="1280391" cy="858248"/>
          </a:xfrm>
          <a:prstGeom prst="rect">
            <a:avLst/>
          </a:prstGeom>
          <a:noFill/>
        </p:spPr>
        <p:txBody>
          <a:bodyPr wrap="square">
            <a:spAutoFit/>
          </a:bodyPr>
          <a:lstStyle/>
          <a:p>
            <a:pPr algn="ctr" defTabSz="1625519">
              <a:buClr>
                <a:srgbClr val="000000"/>
              </a:buClr>
              <a:defRPr/>
            </a:pPr>
            <a:r>
              <a:rPr lang="en-US" sz="4977"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rPr>
              <a:t>80</a:t>
            </a:r>
          </a:p>
        </p:txBody>
      </p:sp>
      <p:sp>
        <p:nvSpPr>
          <p:cNvPr id="52" name="TextBox 51">
            <a:extLst>
              <a:ext uri="{FF2B5EF4-FFF2-40B4-BE49-F238E27FC236}">
                <a16:creationId xmlns:a16="http://schemas.microsoft.com/office/drawing/2014/main" xmlns="" id="{858B84B3-C1ED-5557-EA6E-2B4ED1E6FC1D}"/>
              </a:ext>
            </a:extLst>
          </p:cNvPr>
          <p:cNvSpPr txBox="1"/>
          <p:nvPr/>
        </p:nvSpPr>
        <p:spPr>
          <a:xfrm>
            <a:off x="11882225" y="6685552"/>
            <a:ext cx="1280391" cy="858248"/>
          </a:xfrm>
          <a:prstGeom prst="rect">
            <a:avLst/>
          </a:prstGeom>
          <a:noFill/>
        </p:spPr>
        <p:txBody>
          <a:bodyPr wrap="square">
            <a:spAutoFit/>
          </a:bodyPr>
          <a:lstStyle/>
          <a:p>
            <a:pPr algn="ctr" defTabSz="1625519">
              <a:buClr>
                <a:srgbClr val="000000"/>
              </a:buClr>
              <a:defRPr/>
            </a:pPr>
            <a:r>
              <a:rPr lang="en-US" sz="4977" b="1" kern="0">
                <a:solidFill>
                  <a:srgbClr val="000000"/>
                </a:solidFill>
                <a:latin typeface="Times New Roman" panose="02020603050405020304" pitchFamily="18" charset="0"/>
                <a:ea typeface="Cambria" pitchFamily="18" charset="0"/>
                <a:cs typeface="Times New Roman" panose="02020603050405020304" pitchFamily="18" charset="0"/>
                <a:sym typeface="Arial"/>
              </a:rPr>
              <a:t>80</a:t>
            </a:r>
            <a:endParaRPr lang="en-US" sz="4977" b="1" kern="0" dirty="0">
              <a:solidFill>
                <a:srgbClr val="000000"/>
              </a:solidFill>
              <a:latin typeface="Times New Roman" panose="02020603050405020304" pitchFamily="18" charset="0"/>
              <a:ea typeface="Cambria" pitchFamily="18" charset="0"/>
              <a:cs typeface="Times New Roman" panose="02020603050405020304" pitchFamily="18" charset="0"/>
              <a:sym typeface="Arial"/>
            </a:endParaRPr>
          </a:p>
        </p:txBody>
      </p:sp>
    </p:spTree>
    <p:extLst>
      <p:ext uri="{BB962C8B-B14F-4D97-AF65-F5344CB8AC3E}">
        <p14:creationId xmlns:p14="http://schemas.microsoft.com/office/powerpoint/2010/main" val="20185247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07280" y="111473"/>
            <a:ext cx="6255239" cy="992290"/>
            <a:chOff x="4539228" y="172432"/>
            <a:chExt cx="6149694" cy="992290"/>
          </a:xfrm>
        </p:grpSpPr>
        <p:grpSp>
          <p:nvGrpSpPr>
            <p:cNvPr id="3" name="Group 2"/>
            <p:cNvGrpSpPr/>
            <p:nvPr/>
          </p:nvGrpSpPr>
          <p:grpSpPr>
            <a:xfrm>
              <a:off x="4539228" y="172432"/>
              <a:ext cx="6149694" cy="992290"/>
              <a:chOff x="4539228" y="172432"/>
              <a:chExt cx="6149694" cy="992290"/>
            </a:xfrm>
          </p:grpSpPr>
          <p:sp>
            <p:nvSpPr>
              <p:cNvPr id="5" name="TextBox 4"/>
              <p:cNvSpPr txBox="1"/>
              <p:nvPr/>
            </p:nvSpPr>
            <p:spPr>
              <a:xfrm>
                <a:off x="4539228" y="17243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7022642" y="641502"/>
                <a:ext cx="1194827"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7153434" y="1085354"/>
              <a:ext cx="898971"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12" name="Group 11"/>
          <p:cNvGrpSpPr/>
          <p:nvPr/>
        </p:nvGrpSpPr>
        <p:grpSpPr>
          <a:xfrm>
            <a:off x="1470819" y="1600200"/>
            <a:ext cx="14058901" cy="1846659"/>
            <a:chOff x="1470819" y="1790700"/>
            <a:chExt cx="14058901" cy="1846659"/>
          </a:xfrm>
        </p:grpSpPr>
        <p:grpSp>
          <p:nvGrpSpPr>
            <p:cNvPr id="10" name="Group 9"/>
            <p:cNvGrpSpPr/>
            <p:nvPr/>
          </p:nvGrpSpPr>
          <p:grpSpPr>
            <a:xfrm>
              <a:off x="1470819" y="1943100"/>
              <a:ext cx="533400" cy="646331"/>
              <a:chOff x="1737519" y="1943100"/>
              <a:chExt cx="533400" cy="646331"/>
            </a:xfrm>
          </p:grpSpPr>
          <p:sp>
            <p:nvSpPr>
              <p:cNvPr id="8" name="Oval 7"/>
              <p:cNvSpPr/>
              <p:nvPr/>
            </p:nvSpPr>
            <p:spPr>
              <a:xfrm>
                <a:off x="1737519" y="2019300"/>
                <a:ext cx="533400" cy="533400"/>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TextBox 8"/>
              <p:cNvSpPr txBox="1"/>
              <p:nvPr/>
            </p:nvSpPr>
            <p:spPr>
              <a:xfrm>
                <a:off x="1804609" y="1943100"/>
                <a:ext cx="415498" cy="646331"/>
              </a:xfrm>
              <a:prstGeom prst="rect">
                <a:avLst/>
              </a:prstGeom>
              <a:noFill/>
            </p:spPr>
            <p:txBody>
              <a:bodyPr wrap="none" rtlCol="0">
                <a:spAutoFit/>
              </a:bodyPr>
              <a:lstStyle/>
              <a:p>
                <a:r>
                  <a:rPr lang="en-US" sz="3600" b="1">
                    <a:solidFill>
                      <a:srgbClr val="FF0000"/>
                    </a:solidFill>
                    <a:latin typeface="Times New Roman" pitchFamily="18" charset="0"/>
                    <a:cs typeface="Times New Roman" pitchFamily="18" charset="0"/>
                  </a:rPr>
                  <a:t>2</a:t>
                </a:r>
              </a:p>
            </p:txBody>
          </p:sp>
        </p:grpSp>
        <p:sp>
          <p:nvSpPr>
            <p:cNvPr id="11" name="TextBox 10"/>
            <p:cNvSpPr txBox="1"/>
            <p:nvPr/>
          </p:nvSpPr>
          <p:spPr>
            <a:xfrm>
              <a:off x="2118520" y="1790700"/>
              <a:ext cx="13411200" cy="1846659"/>
            </a:xfrm>
            <a:prstGeom prst="rect">
              <a:avLst/>
            </a:prstGeom>
            <a:noFill/>
          </p:spPr>
          <p:txBody>
            <a:bodyPr wrap="square" rtlCol="0">
              <a:spAutoFit/>
            </a:bodyPr>
            <a:lstStyle/>
            <a:p>
              <a:pPr algn="just"/>
              <a:r>
                <a:rPr lang="en-US" sz="3800" b="1">
                  <a:solidFill>
                    <a:srgbClr val="0000FF"/>
                  </a:solidFill>
                  <a:latin typeface="Times New Roman" pitchFamily="18" charset="0"/>
                  <a:cs typeface="Times New Roman" pitchFamily="18" charset="0"/>
                </a:rPr>
                <a:t>Có 3 </a:t>
              </a:r>
              <a:r>
                <a:rPr lang="en-US" sz="3600" b="1">
                  <a:solidFill>
                    <a:srgbClr val="0000FF"/>
                  </a:solidFill>
                  <a:latin typeface="Times New Roman" pitchFamily="18" charset="0"/>
                  <a:cs typeface="Times New Roman" pitchFamily="18" charset="0"/>
                </a:rPr>
                <a:t>bình</a:t>
              </a:r>
              <a:r>
                <a:rPr lang="en-US" sz="3800" b="1">
                  <a:solidFill>
                    <a:srgbClr val="0000FF"/>
                  </a:solidFill>
                  <a:latin typeface="Times New Roman" pitchFamily="18" charset="0"/>
                  <a:cs typeface="Times New Roman" pitchFamily="18" charset="0"/>
                </a:rPr>
                <a:t> chứa nước. Quạ phải thả 21 viên sỏi vào mỗi bình để nước dâng lên thì mới có thể uống được nước. Hỏi quạ phải thả bao nhiêu viên sỏi thì mới uống được nước ở cả 3 bình đó? </a:t>
              </a:r>
            </a:p>
          </p:txBody>
        </p:sp>
      </p:grpSp>
      <p:sp>
        <p:nvSpPr>
          <p:cNvPr id="34" name="Rectangle 33">
            <a:extLst>
              <a:ext uri="{FF2B5EF4-FFF2-40B4-BE49-F238E27FC236}">
                <a16:creationId xmlns:a16="http://schemas.microsoft.com/office/drawing/2014/main" xmlns="" id="{C4B80E2E-EDBA-AC1C-3C3B-C82BFC800802}"/>
              </a:ext>
            </a:extLst>
          </p:cNvPr>
          <p:cNvSpPr>
            <a:spLocks noChangeArrowheads="1"/>
          </p:cNvSpPr>
          <p:nvPr/>
        </p:nvSpPr>
        <p:spPr bwMode="auto">
          <a:xfrm>
            <a:off x="8976519" y="40927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Bài</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giải</a:t>
            </a:r>
            <a:r>
              <a:rPr lang="en-US" altLang="en-US" sz="4000" b="1" kern="1200" dirty="0">
                <a:solidFill>
                  <a:srgbClr val="0000FF"/>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xmlns="" id="{9BC6D533-398B-46EF-B8B9-ABC73981582A}"/>
              </a:ext>
            </a:extLst>
          </p:cNvPr>
          <p:cNvSpPr>
            <a:spLocks noChangeArrowheads="1"/>
          </p:cNvSpPr>
          <p:nvPr/>
        </p:nvSpPr>
        <p:spPr bwMode="auto">
          <a:xfrm>
            <a:off x="7376318" y="5007114"/>
            <a:ext cx="79989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Số viên sỏi quạ phải thả để uống được nước cả 3 bình đó là</a:t>
            </a:r>
            <a:r>
              <a:rPr lang="en-US" altLang="en-US" sz="4000" b="1" kern="1200" dirty="0">
                <a:solidFill>
                  <a:srgbClr val="0000FF"/>
                </a:solidFill>
                <a:latin typeface="Times New Roman" pitchFamily="18" charset="0"/>
                <a:cs typeface="Times New Roman" pitchFamily="18" charset="0"/>
              </a:rPr>
              <a:t>:</a:t>
            </a:r>
          </a:p>
        </p:txBody>
      </p:sp>
      <p:sp>
        <p:nvSpPr>
          <p:cNvPr id="53" name="Rectangle 52">
            <a:extLst>
              <a:ext uri="{FF2B5EF4-FFF2-40B4-BE49-F238E27FC236}">
                <a16:creationId xmlns:a16="http://schemas.microsoft.com/office/drawing/2014/main" xmlns="" id="{8536879A-B264-8F9D-4FAB-83F9B7D7E37C}"/>
              </a:ext>
            </a:extLst>
          </p:cNvPr>
          <p:cNvSpPr>
            <a:spLocks noChangeArrowheads="1"/>
          </p:cNvSpPr>
          <p:nvPr/>
        </p:nvSpPr>
        <p:spPr bwMode="auto">
          <a:xfrm>
            <a:off x="10472738" y="7620000"/>
            <a:ext cx="42627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457200" fontAlgn="base">
              <a:spcBef>
                <a:spcPct val="50000"/>
              </a:spcBef>
              <a:spcAft>
                <a:spcPct val="0"/>
              </a:spcAft>
              <a:buClrTx/>
              <a:buFontTx/>
              <a:buNone/>
            </a:pPr>
            <a:r>
              <a:rPr lang="en-US" altLang="en-US" sz="4000" b="1" u="sng" kern="1200" dirty="0" err="1">
                <a:solidFill>
                  <a:srgbClr val="0000FF"/>
                </a:solidFill>
                <a:latin typeface="Times New Roman" pitchFamily="18" charset="0"/>
                <a:cs typeface="Times New Roman" pitchFamily="18" charset="0"/>
              </a:rPr>
              <a:t>Đáp</a:t>
            </a:r>
            <a:r>
              <a:rPr lang="en-US" altLang="en-US" sz="4000" b="1" u="sng" kern="1200" dirty="0">
                <a:solidFill>
                  <a:srgbClr val="0000FF"/>
                </a:solidFill>
                <a:latin typeface="Times New Roman" pitchFamily="18" charset="0"/>
                <a:cs typeface="Times New Roman" pitchFamily="18" charset="0"/>
              </a:rPr>
              <a:t> </a:t>
            </a:r>
            <a:r>
              <a:rPr lang="en-US" altLang="en-US" sz="4000" b="1" u="sng" kern="1200" dirty="0" err="1">
                <a:solidFill>
                  <a:srgbClr val="0000FF"/>
                </a:solidFill>
                <a:latin typeface="Times New Roman" pitchFamily="18" charset="0"/>
                <a:cs typeface="Times New Roman" pitchFamily="18" charset="0"/>
              </a:rPr>
              <a:t>số</a:t>
            </a:r>
            <a:r>
              <a:rPr lang="en-US" altLang="en-US" sz="4000" b="1" kern="1200">
                <a:solidFill>
                  <a:srgbClr val="0000FF"/>
                </a:solidFill>
                <a:latin typeface="Times New Roman" pitchFamily="18" charset="0"/>
                <a:cs typeface="Times New Roman" pitchFamily="18" charset="0"/>
              </a:rPr>
              <a:t>: </a:t>
            </a:r>
            <a:r>
              <a:rPr lang="en-US" altLang="en-US" sz="4000" b="1">
                <a:solidFill>
                  <a:srgbClr val="0000FF"/>
                </a:solidFill>
                <a:latin typeface="Times New Roman" pitchFamily="18" charset="0"/>
                <a:cs typeface="Times New Roman" pitchFamily="18" charset="0"/>
              </a:rPr>
              <a:t>63 viên sỏi</a:t>
            </a:r>
            <a:endParaRPr lang="en-US" altLang="en-US" sz="4000" b="1" kern="1200" dirty="0">
              <a:solidFill>
                <a:srgbClr val="0000FF"/>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xmlns="" id="{66173C59-A82B-C04D-BC8A-FDA048BDD8B9}"/>
                  </a:ext>
                </a:extLst>
              </p:cNvPr>
              <p:cNvSpPr>
                <a:spLocks noChangeArrowheads="1"/>
              </p:cNvSpPr>
              <p:nvPr/>
            </p:nvSpPr>
            <p:spPr bwMode="auto">
              <a:xfrm>
                <a:off x="8976519" y="6558171"/>
                <a:ext cx="4878259" cy="707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defTabSz="457200" fontAlgn="base">
                  <a:spcBef>
                    <a:spcPct val="0"/>
                  </a:spcBef>
                  <a:spcAft>
                    <a:spcPct val="0"/>
                  </a:spcAft>
                  <a:buClrTx/>
                  <a:buFontTx/>
                  <a:buNone/>
                </a:pPr>
                <a:r>
                  <a:rPr lang="en-US" altLang="en-US" sz="4000" b="1" kern="1200">
                    <a:solidFill>
                      <a:srgbClr val="0000FF"/>
                    </a:solidFill>
                    <a:latin typeface="Times New Roman" pitchFamily="18" charset="0"/>
                    <a:cs typeface="Times New Roman" pitchFamily="18" charset="0"/>
                  </a:rPr>
                  <a:t>21 </a:t>
                </a:r>
                <a14:m>
                  <m:oMath xmlns:m="http://schemas.openxmlformats.org/officeDocument/2006/math">
                    <m:r>
                      <a:rPr lang="en-US" altLang="en-US" sz="4000" i="1" smtClean="0">
                        <a:solidFill>
                          <a:srgbClr val="0000FF"/>
                        </a:solidFill>
                        <a:latin typeface="Cambria Math" panose="02040503050406030204" pitchFamily="18" charset="0"/>
                        <a:ea typeface="Cambria Math" panose="02040503050406030204" pitchFamily="18" charset="0"/>
                        <a:cs typeface="Times New Roman" pitchFamily="18" charset="0"/>
                      </a:rPr>
                      <m:t>×</m:t>
                    </m:r>
                  </m:oMath>
                </a14:m>
                <a:r>
                  <a:rPr lang="en-US" altLang="en-US" sz="4000" b="1" kern="1200">
                    <a:solidFill>
                      <a:srgbClr val="0000FF"/>
                    </a:solidFill>
                    <a:latin typeface="Times New Roman" pitchFamily="18" charset="0"/>
                    <a:cs typeface="Times New Roman" pitchFamily="18" charset="0"/>
                  </a:rPr>
                  <a:t> 3 = 63 (</a:t>
                </a:r>
                <a:r>
                  <a:rPr lang="en-US" altLang="en-US" sz="4000" b="1">
                    <a:solidFill>
                      <a:srgbClr val="0000FF"/>
                    </a:solidFill>
                    <a:latin typeface="Times New Roman" pitchFamily="18" charset="0"/>
                    <a:cs typeface="Times New Roman" pitchFamily="18" charset="0"/>
                  </a:rPr>
                  <a:t>viên sỏi</a:t>
                </a:r>
                <a:r>
                  <a:rPr lang="en-US" altLang="en-US" sz="4000" b="1" kern="1200">
                    <a:solidFill>
                      <a:srgbClr val="0000FF"/>
                    </a:solidFill>
                    <a:latin typeface="Times New Roman" pitchFamily="18" charset="0"/>
                    <a:cs typeface="Times New Roman" pitchFamily="18" charset="0"/>
                  </a:rPr>
                  <a:t> )</a:t>
                </a:r>
                <a:endParaRPr lang="en-US" altLang="en-US" sz="4000" b="1" kern="1200" dirty="0">
                  <a:solidFill>
                    <a:srgbClr val="0000FF"/>
                  </a:solidFill>
                  <a:latin typeface="Times New Roman" pitchFamily="18" charset="0"/>
                  <a:cs typeface="Times New Roman" pitchFamily="18" charset="0"/>
                </a:endParaRPr>
              </a:p>
            </p:txBody>
          </p:sp>
        </mc:Choice>
        <mc:Fallback xmlns="">
          <p:sp>
            <p:nvSpPr>
              <p:cNvPr id="54" name="Rectangle 53">
                <a:extLst>
                  <a:ext uri="{FF2B5EF4-FFF2-40B4-BE49-F238E27FC236}">
                    <a16:creationId xmlns="" xmlns:a16="http://schemas.microsoft.com/office/drawing/2014/main" xmlns:a14="http://schemas.microsoft.com/office/drawing/2010/main" id="{66173C59-A82B-C04D-BC8A-FDA048BDD8B9}"/>
                  </a:ext>
                </a:extLst>
              </p:cNvPr>
              <p:cNvSpPr>
                <a:spLocks noRot="1" noChangeAspect="1" noMove="1" noResize="1" noEditPoints="1" noAdjustHandles="1" noChangeArrowheads="1" noChangeShapeType="1" noTextEdit="1"/>
              </p:cNvSpPr>
              <p:nvPr/>
            </p:nvSpPr>
            <p:spPr bwMode="auto">
              <a:xfrm>
                <a:off x="8976519" y="6558171"/>
                <a:ext cx="4878259" cy="707886"/>
              </a:xfrm>
              <a:prstGeom prst="rect">
                <a:avLst/>
              </a:prstGeom>
              <a:blipFill rotWithShape="1">
                <a:blip r:embed="rId3"/>
                <a:stretch>
                  <a:fillRect l="-4125" t="-15517" r="-3875" b="-362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7" name="Text Box 14">
            <a:extLst>
              <a:ext uri="{FF2B5EF4-FFF2-40B4-BE49-F238E27FC236}">
                <a16:creationId xmlns:a16="http://schemas.microsoft.com/office/drawing/2014/main" xmlns="" id="{55853A7F-06A6-577D-51A3-02AFC8D2037F}"/>
              </a:ext>
            </a:extLst>
          </p:cNvPr>
          <p:cNvSpPr txBox="1">
            <a:spLocks noChangeArrowheads="1"/>
          </p:cNvSpPr>
          <p:nvPr/>
        </p:nvSpPr>
        <p:spPr bwMode="auto">
          <a:xfrm>
            <a:off x="1940613" y="1060281"/>
            <a:ext cx="1307740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23: NHÂN SỐ CÓ HAI CHỮ SỐ VỚI SỐ CÓ MỘT CHỮ SỐ ( TiếT 1)</a:t>
            </a:r>
          </a:p>
        </p:txBody>
      </p:sp>
      <p:cxnSp>
        <p:nvCxnSpPr>
          <p:cNvPr id="13" name="Straight Connector 12"/>
          <p:cNvCxnSpPr/>
          <p:nvPr/>
        </p:nvCxnSpPr>
        <p:spPr>
          <a:xfrm>
            <a:off x="6766719" y="4446657"/>
            <a:ext cx="0" cy="4136886"/>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sp>
        <p:nvSpPr>
          <p:cNvPr id="24" name="Rectangle 23">
            <a:extLst>
              <a:ext uri="{FF2B5EF4-FFF2-40B4-BE49-F238E27FC236}">
                <a16:creationId xmlns:a16="http://schemas.microsoft.com/office/drawing/2014/main" xmlns="" id="{C4B80E2E-EDBA-AC1C-3C3B-C82BFC800802}"/>
              </a:ext>
            </a:extLst>
          </p:cNvPr>
          <p:cNvSpPr>
            <a:spLocks noChangeArrowheads="1"/>
          </p:cNvSpPr>
          <p:nvPr/>
        </p:nvSpPr>
        <p:spPr bwMode="auto">
          <a:xfrm>
            <a:off x="1737519" y="4080014"/>
            <a:ext cx="33527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50000"/>
              </a:spcBef>
              <a:spcAft>
                <a:spcPct val="0"/>
              </a:spcAft>
              <a:buClrTx/>
              <a:buFontTx/>
              <a:buNone/>
            </a:pPr>
            <a:r>
              <a:rPr lang="en-US" altLang="en-US" sz="4000" b="1" u="sng" kern="1200" dirty="0" err="1">
                <a:solidFill>
                  <a:srgbClr val="FF3399"/>
                </a:solidFill>
                <a:latin typeface="Times New Roman" pitchFamily="18" charset="0"/>
                <a:cs typeface="Times New Roman" pitchFamily="18" charset="0"/>
              </a:rPr>
              <a:t>Bài</a:t>
            </a:r>
            <a:r>
              <a:rPr lang="en-US" altLang="en-US" sz="4000" b="1" u="sng" kern="1200" dirty="0">
                <a:solidFill>
                  <a:srgbClr val="FF3399"/>
                </a:solidFill>
                <a:latin typeface="Times New Roman" pitchFamily="18" charset="0"/>
                <a:cs typeface="Times New Roman" pitchFamily="18" charset="0"/>
              </a:rPr>
              <a:t> </a:t>
            </a:r>
            <a:r>
              <a:rPr lang="en-US" altLang="en-US" sz="4000" b="1" u="sng" kern="1200" dirty="0" err="1">
                <a:solidFill>
                  <a:srgbClr val="FF3399"/>
                </a:solidFill>
                <a:latin typeface="Times New Roman" pitchFamily="18" charset="0"/>
                <a:cs typeface="Times New Roman" pitchFamily="18" charset="0"/>
              </a:rPr>
              <a:t>giải</a:t>
            </a:r>
            <a:r>
              <a:rPr lang="en-US" altLang="en-US" sz="4000" b="1" kern="1200" dirty="0">
                <a:solidFill>
                  <a:srgbClr val="FF3399"/>
                </a:solidFill>
                <a:latin typeface="Times New Roman" pitchFamily="18" charset="0"/>
                <a:cs typeface="Times New Roman" pitchFamily="18" charset="0"/>
              </a:rPr>
              <a:t>:</a:t>
            </a:r>
          </a:p>
        </p:txBody>
      </p:sp>
      <p:sp>
        <p:nvSpPr>
          <p:cNvPr id="25" name="Rectangle 24">
            <a:extLst>
              <a:ext uri="{FF2B5EF4-FFF2-40B4-BE49-F238E27FC236}">
                <a16:creationId xmlns:a16="http://schemas.microsoft.com/office/drawing/2014/main" xmlns="" id="{9BC6D533-398B-46EF-B8B9-ABC73981582A}"/>
              </a:ext>
            </a:extLst>
          </p:cNvPr>
          <p:cNvSpPr>
            <a:spLocks noChangeArrowheads="1"/>
          </p:cNvSpPr>
          <p:nvPr/>
        </p:nvSpPr>
        <p:spPr bwMode="auto">
          <a:xfrm>
            <a:off x="516039" y="4994414"/>
            <a:ext cx="625067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Mỗi bình: thả 21 viên sỏi </a:t>
            </a:r>
            <a:endParaRPr lang="en-US" altLang="en-US" sz="4000" b="1" kern="1200" dirty="0">
              <a:solidFill>
                <a:srgbClr val="FF3399"/>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xmlns="" id="{9BC6D533-398B-46EF-B8B9-ABC73981582A}"/>
              </a:ext>
            </a:extLst>
          </p:cNvPr>
          <p:cNvSpPr>
            <a:spLocks noChangeArrowheads="1"/>
          </p:cNvSpPr>
          <p:nvPr/>
        </p:nvSpPr>
        <p:spPr bwMode="auto">
          <a:xfrm>
            <a:off x="488259" y="5976610"/>
            <a:ext cx="564108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457200" fontAlgn="base">
              <a:spcBef>
                <a:spcPct val="0"/>
              </a:spcBef>
              <a:spcAft>
                <a:spcPct val="0"/>
              </a:spcAft>
              <a:buClrTx/>
              <a:buFontTx/>
              <a:buNone/>
            </a:pPr>
            <a:r>
              <a:rPr lang="en-US" altLang="en-US" sz="4000" b="1" kern="1200" smtClean="0">
                <a:solidFill>
                  <a:srgbClr val="FF3399"/>
                </a:solidFill>
                <a:latin typeface="Times New Roman" pitchFamily="18" charset="0"/>
                <a:cs typeface="Times New Roman" pitchFamily="18" charset="0"/>
              </a:rPr>
              <a:t>- 3 bình: ? viên sỏi </a:t>
            </a:r>
            <a:endParaRPr lang="en-US" altLang="en-US" sz="4000" b="1" kern="1200"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550511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53" grpId="0"/>
      <p:bldP spid="54"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832" y="379412"/>
            <a:ext cx="14416087" cy="84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WordArt 3"/>
          <p:cNvSpPr>
            <a:spLocks noChangeArrowheads="1" noChangeShapeType="1" noTextEdit="1"/>
          </p:cNvSpPr>
          <p:nvPr/>
        </p:nvSpPr>
        <p:spPr bwMode="auto">
          <a:xfrm>
            <a:off x="2104232" y="3817937"/>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26334454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383</Words>
  <Application>Microsoft Office PowerPoint</Application>
  <PresentationFormat>Custom</PresentationFormat>
  <Paragraphs>70</Paragraphs>
  <Slides>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宋体</vt:lpstr>
      <vt:lpstr>.VnAvantH</vt:lpstr>
      <vt:lpstr>Arial</vt:lpstr>
      <vt:lpstr>Calibri</vt:lpstr>
      <vt:lpstr>Cambria</vt:lpstr>
      <vt:lpstr>Cambria Math</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134</cp:revision>
  <dcterms:created xsi:type="dcterms:W3CDTF">2022-07-10T01:37:20Z</dcterms:created>
  <dcterms:modified xsi:type="dcterms:W3CDTF">2023-11-01T07:46:52Z</dcterms:modified>
</cp:coreProperties>
</file>