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1" r:id="rId5"/>
    <p:sldMasterId id="2147483713" r:id="rId6"/>
  </p:sldMasterIdLst>
  <p:notesMasterIdLst>
    <p:notesMasterId r:id="rId22"/>
  </p:notesMasterIdLst>
  <p:sldIdLst>
    <p:sldId id="305" r:id="rId7"/>
    <p:sldId id="278" r:id="rId8"/>
    <p:sldId id="310" r:id="rId9"/>
    <p:sldId id="313" r:id="rId10"/>
    <p:sldId id="339" r:id="rId11"/>
    <p:sldId id="342" r:id="rId12"/>
    <p:sldId id="353" r:id="rId13"/>
    <p:sldId id="354" r:id="rId14"/>
    <p:sldId id="355" r:id="rId15"/>
    <p:sldId id="366" r:id="rId16"/>
    <p:sldId id="352" r:id="rId17"/>
    <p:sldId id="286" r:id="rId18"/>
    <p:sldId id="367" r:id="rId19"/>
    <p:sldId id="264" r:id="rId20"/>
    <p:sldId id="36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A4A508-FA89-4F6A-B5C6-252550F38AD5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8DC38-22BB-4B95-A156-FFD40A192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21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540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831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924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acebook.com/groups/629898828017053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77">
                <a:defRPr/>
              </a:pPr>
              <a:t>2023/5/29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74970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77">
                <a:defRPr/>
              </a:pPr>
              <a:t>2023/5/29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43385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77">
                <a:defRPr/>
              </a:pPr>
              <a:t>2023/5/29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58731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5/29/2023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755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5/29/2023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096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5/29/2023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751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5/29/2023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285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5/29/2023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7161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5/29/2023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097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5/29/2023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717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5/29/2023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81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77">
                <a:defRPr/>
              </a:pPr>
              <a:t>2023/5/29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39814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5/29/2023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114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5/29/2023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478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5/29/2023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099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903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608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575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262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899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879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837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262001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808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77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523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397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181846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6" y="-811259"/>
            <a:ext cx="2556695" cy="2850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4" y="6783226"/>
            <a:ext cx="1960711" cy="2212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2" y="7974021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154381" y="-694832"/>
            <a:ext cx="2556695" cy="1156799"/>
          </a:xfrm>
          <a:prstGeom prst="rect">
            <a:avLst/>
          </a:prstGeom>
        </p:spPr>
        <p:txBody>
          <a:bodyPr vert="horz" lIns="106935" tIns="53467" rIns="106935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1"/>
            <a:ext cx="2350096" cy="387363"/>
          </a:xfrm>
          <a:prstGeom prst="rect">
            <a:avLst/>
          </a:prstGeom>
        </p:spPr>
        <p:txBody>
          <a:bodyPr vert="horz" lIns="106935" tIns="53467" rIns="106935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5" cy="1156799"/>
          </a:xfrm>
          <a:prstGeom prst="rect">
            <a:avLst/>
          </a:prstGeom>
        </p:spPr>
        <p:txBody>
          <a:bodyPr vert="horz" lIns="106935" tIns="53467" rIns="106935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6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9" y="7353445"/>
            <a:ext cx="10284199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306272" y="6858001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001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88A56F-968A-4CBF-8DF3-0313116D0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2F49539-4435-4F50-BD75-EF0F19392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0E390E-798B-4207-855D-1B55646C1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06180DA-330B-4470-A492-965C8C6CCCA9}" type="datetimeFigureOut">
              <a:rPr lang="zh-CN" altLang="en-US" smtClean="0">
                <a:solidFill>
                  <a:prstClr val="black"/>
                </a:solidFill>
              </a:rPr>
              <a:pPr defTabSz="914377">
                <a:defRPr/>
              </a:pPr>
              <a:t>2023/5/29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AAD2A5-31E4-4BEA-951A-0155873E5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113F16-7114-4F80-9770-FE6EA0CE5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A408511-2F24-49E7-B7A6-3C693EA6B79B}" type="slidenum">
              <a:rPr lang="zh-CN" altLang="en-US" smtClean="0">
                <a:solidFill>
                  <a:prstClr val="black"/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047967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769432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252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031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77">
                <a:defRPr/>
              </a:pPr>
              <a:t>2023/5/29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556391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575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339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718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7032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0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394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598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925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585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697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77">
                <a:defRPr/>
              </a:pPr>
              <a:t>2023/5/29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508839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705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840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1774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422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715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702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252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241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925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687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77">
                <a:defRPr/>
              </a:pPr>
              <a:t>2023/5/29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20287" y="-595007"/>
            <a:ext cx="15631499" cy="1045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8191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77">
                <a:defRPr/>
              </a:pPr>
              <a:t>2023/5/29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65131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77">
                <a:defRPr/>
              </a:pPr>
              <a:t>2023/5/29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53547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77">
                <a:defRPr/>
              </a:pPr>
              <a:t>2023/5/29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69415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3"/>
          <a:srcRect l="24948" t="4345" r="4820" b="55235"/>
          <a:stretch/>
        </p:blipFill>
        <p:spPr>
          <a:xfrm>
            <a:off x="0" y="2"/>
            <a:ext cx="12192003" cy="688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98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05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4CF5A20-AA0E-43A2-81A8-4E541E18BDE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3"/>
          <a:srcRect l="24948" t="4345" r="4820" b="55235"/>
          <a:stretch/>
        </p:blipFill>
        <p:spPr>
          <a:xfrm>
            <a:off x="0" y="2"/>
            <a:ext cx="12192003" cy="68857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7405"/>
          <a:stretch/>
        </p:blipFill>
        <p:spPr>
          <a:xfrm>
            <a:off x="-511658" y="-135255"/>
            <a:ext cx="13215315" cy="71285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7C2E34-C44E-4D44-A3C1-3DD75C8237A9}"/>
              </a:ext>
            </a:extLst>
          </p:cNvPr>
          <p:cNvSpPr/>
          <p:nvPr userDrawn="1"/>
        </p:nvSpPr>
        <p:spPr>
          <a:xfrm>
            <a:off x="378823" y="2458279"/>
            <a:ext cx="11364687" cy="4099276"/>
          </a:xfrm>
          <a:prstGeom prst="roundRect">
            <a:avLst>
              <a:gd name="adj" fmla="val 14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00"/>
          </a:p>
        </p:txBody>
      </p:sp>
    </p:spTree>
    <p:extLst>
      <p:ext uri="{BB962C8B-B14F-4D97-AF65-F5344CB8AC3E}">
        <p14:creationId xmlns:p14="http://schemas.microsoft.com/office/powerpoint/2010/main" val="419406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87EEABE-1EA8-48EB-ABE4-C89465CEDBC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0" y="-1"/>
            <a:ext cx="12192000" cy="6858001"/>
            <a:chOff x="0" y="-2"/>
            <a:chExt cx="12192000" cy="685800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"/>
              <a:ext cx="12192000" cy="6858001"/>
            </a:xfrm>
            <a:prstGeom prst="rect">
              <a:avLst/>
            </a:prstGeom>
          </p:spPr>
        </p:pic>
        <p:sp>
          <p:nvSpPr>
            <p:cNvPr id="3" name="任意多边形 2"/>
            <p:cNvSpPr/>
            <p:nvPr userDrawn="1"/>
          </p:nvSpPr>
          <p:spPr>
            <a:xfrm>
              <a:off x="272374" y="165325"/>
              <a:ext cx="11760748" cy="6476776"/>
            </a:xfrm>
            <a:custGeom>
              <a:avLst/>
              <a:gdLst>
                <a:gd name="connsiteX0" fmla="*/ 408562 w 11760748"/>
                <a:gd name="connsiteY0" fmla="*/ 2091493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  <a:gd name="connsiteX30" fmla="*/ 408562 w 11760748"/>
                <a:gd name="connsiteY30" fmla="*/ 2091493 h 6595469"/>
                <a:gd name="connsiteX0" fmla="*/ 97277 w 11760748"/>
                <a:gd name="connsiteY0" fmla="*/ 2850250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760748" h="6595469">
                  <a:moveTo>
                    <a:pt x="97277" y="2850250"/>
                  </a:moveTo>
                  <a:cubicBezTo>
                    <a:pt x="141051" y="2678395"/>
                    <a:pt x="434503" y="2558421"/>
                    <a:pt x="418290" y="2237408"/>
                  </a:cubicBezTo>
                  <a:cubicBezTo>
                    <a:pt x="402077" y="1916395"/>
                    <a:pt x="0" y="1263021"/>
                    <a:pt x="0" y="924174"/>
                  </a:cubicBezTo>
                  <a:cubicBezTo>
                    <a:pt x="0" y="585327"/>
                    <a:pt x="85928" y="317816"/>
                    <a:pt x="418290" y="204327"/>
                  </a:cubicBezTo>
                  <a:cubicBezTo>
                    <a:pt x="750652" y="90838"/>
                    <a:pt x="1515895" y="249723"/>
                    <a:pt x="1994171" y="243238"/>
                  </a:cubicBezTo>
                  <a:cubicBezTo>
                    <a:pt x="2472448" y="236753"/>
                    <a:pt x="3287949" y="165416"/>
                    <a:pt x="3287949" y="165416"/>
                  </a:cubicBezTo>
                  <a:cubicBezTo>
                    <a:pt x="3784060" y="157310"/>
                    <a:pt x="4466618" y="222161"/>
                    <a:pt x="4970835" y="194599"/>
                  </a:cubicBezTo>
                  <a:cubicBezTo>
                    <a:pt x="5475052" y="167037"/>
                    <a:pt x="5762018" y="3288"/>
                    <a:pt x="6313252" y="46"/>
                  </a:cubicBezTo>
                  <a:cubicBezTo>
                    <a:pt x="6864486" y="-3196"/>
                    <a:pt x="7718899" y="165416"/>
                    <a:pt x="8278239" y="175144"/>
                  </a:cubicBezTo>
                  <a:cubicBezTo>
                    <a:pt x="8837579" y="184872"/>
                    <a:pt x="9213715" y="71382"/>
                    <a:pt x="9669294" y="58412"/>
                  </a:cubicBezTo>
                  <a:lnTo>
                    <a:pt x="11011711" y="97323"/>
                  </a:lnTo>
                  <a:cubicBezTo>
                    <a:pt x="11306783" y="170280"/>
                    <a:pt x="11395954" y="282149"/>
                    <a:pt x="11439728" y="496157"/>
                  </a:cubicBezTo>
                  <a:cubicBezTo>
                    <a:pt x="11483502" y="710165"/>
                    <a:pt x="11266252" y="1112242"/>
                    <a:pt x="11274358" y="1381374"/>
                  </a:cubicBezTo>
                  <a:cubicBezTo>
                    <a:pt x="11282464" y="1650506"/>
                    <a:pt x="11452698" y="1916395"/>
                    <a:pt x="11488366" y="2110948"/>
                  </a:cubicBezTo>
                  <a:cubicBezTo>
                    <a:pt x="11524034" y="2305501"/>
                    <a:pt x="11442970" y="2305502"/>
                    <a:pt x="11488366" y="2548693"/>
                  </a:cubicBezTo>
                  <a:cubicBezTo>
                    <a:pt x="11533762" y="2791884"/>
                    <a:pt x="11759120" y="3270161"/>
                    <a:pt x="11760741" y="3570097"/>
                  </a:cubicBezTo>
                  <a:cubicBezTo>
                    <a:pt x="11762362" y="3870033"/>
                    <a:pt x="11514307" y="4071072"/>
                    <a:pt x="11498094" y="4348310"/>
                  </a:cubicBezTo>
                  <a:cubicBezTo>
                    <a:pt x="11481881" y="4625548"/>
                    <a:pt x="11715345" y="4896302"/>
                    <a:pt x="11663464" y="5233527"/>
                  </a:cubicBezTo>
                  <a:cubicBezTo>
                    <a:pt x="11611583" y="5570752"/>
                    <a:pt x="11455941" y="6165761"/>
                    <a:pt x="11186809" y="6371663"/>
                  </a:cubicBezTo>
                  <a:cubicBezTo>
                    <a:pt x="10917677" y="6577565"/>
                    <a:pt x="10048673" y="6468940"/>
                    <a:pt x="10048673" y="6468940"/>
                  </a:cubicBezTo>
                  <a:cubicBezTo>
                    <a:pt x="9638490" y="6506229"/>
                    <a:pt x="9421239" y="6592157"/>
                    <a:pt x="8725711" y="6595399"/>
                  </a:cubicBezTo>
                  <a:cubicBezTo>
                    <a:pt x="8030183" y="6598641"/>
                    <a:pt x="5875507" y="6488395"/>
                    <a:pt x="5875507" y="6488395"/>
                  </a:cubicBezTo>
                  <a:lnTo>
                    <a:pt x="3803515" y="6391119"/>
                  </a:lnTo>
                  <a:cubicBezTo>
                    <a:pt x="3193915" y="6365179"/>
                    <a:pt x="2632954" y="6329511"/>
                    <a:pt x="2217907" y="6332753"/>
                  </a:cubicBezTo>
                  <a:cubicBezTo>
                    <a:pt x="1802860" y="6335996"/>
                    <a:pt x="1643975" y="6420302"/>
                    <a:pt x="1313235" y="6410574"/>
                  </a:cubicBezTo>
                  <a:cubicBezTo>
                    <a:pt x="982495" y="6400846"/>
                    <a:pt x="406941" y="6511093"/>
                    <a:pt x="233464" y="6274387"/>
                  </a:cubicBezTo>
                  <a:cubicBezTo>
                    <a:pt x="59987" y="6037681"/>
                    <a:pt x="304800" y="5337289"/>
                    <a:pt x="272375" y="4990336"/>
                  </a:cubicBezTo>
                  <a:cubicBezTo>
                    <a:pt x="239950" y="4643383"/>
                    <a:pt x="58366" y="4479633"/>
                    <a:pt x="38911" y="4192667"/>
                  </a:cubicBezTo>
                  <a:cubicBezTo>
                    <a:pt x="19456" y="3905701"/>
                    <a:pt x="145915" y="3492276"/>
                    <a:pt x="155643" y="3268540"/>
                  </a:cubicBezTo>
                  <a:cubicBezTo>
                    <a:pt x="165371" y="3044804"/>
                    <a:pt x="53503" y="3022105"/>
                    <a:pt x="97277" y="285025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6983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601D673F-F6D9-4FF4-A4EB-D5DB7F95C0A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3"/>
          <a:srcRect l="24948" t="4345" r="4820" b="55235"/>
          <a:stretch/>
        </p:blipFill>
        <p:spPr>
          <a:xfrm>
            <a:off x="0" y="2"/>
            <a:ext cx="12192003" cy="68857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7405"/>
          <a:stretch/>
        </p:blipFill>
        <p:spPr>
          <a:xfrm>
            <a:off x="-511658" y="-135255"/>
            <a:ext cx="13215315" cy="71285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7C2E34-C44E-4D44-A3C1-3DD75C8237A9}"/>
              </a:ext>
            </a:extLst>
          </p:cNvPr>
          <p:cNvSpPr/>
          <p:nvPr userDrawn="1"/>
        </p:nvSpPr>
        <p:spPr>
          <a:xfrm>
            <a:off x="378823" y="2458279"/>
            <a:ext cx="11364687" cy="4099276"/>
          </a:xfrm>
          <a:prstGeom prst="roundRect">
            <a:avLst>
              <a:gd name="adj" fmla="val 14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00"/>
          </a:p>
        </p:txBody>
      </p:sp>
    </p:spTree>
    <p:extLst>
      <p:ext uri="{BB962C8B-B14F-4D97-AF65-F5344CB8AC3E}">
        <p14:creationId xmlns:p14="http://schemas.microsoft.com/office/powerpoint/2010/main" val="2005250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DB95AD5B-94ED-4F5B-930D-100740FD3D2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3"/>
          <a:srcRect l="24948" t="4345" r="4820" b="55235"/>
          <a:stretch/>
        </p:blipFill>
        <p:spPr>
          <a:xfrm>
            <a:off x="0" y="2"/>
            <a:ext cx="12192003" cy="68857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7405"/>
          <a:stretch/>
        </p:blipFill>
        <p:spPr>
          <a:xfrm>
            <a:off x="-511658" y="-135255"/>
            <a:ext cx="13215315" cy="71285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7C2E34-C44E-4D44-A3C1-3DD75C8237A9}"/>
              </a:ext>
            </a:extLst>
          </p:cNvPr>
          <p:cNvSpPr/>
          <p:nvPr userDrawn="1"/>
        </p:nvSpPr>
        <p:spPr>
          <a:xfrm>
            <a:off x="378823" y="2458279"/>
            <a:ext cx="11364687" cy="4099276"/>
          </a:xfrm>
          <a:prstGeom prst="roundRect">
            <a:avLst>
              <a:gd name="adj" fmla="val 14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00"/>
          </a:p>
        </p:txBody>
      </p:sp>
    </p:spTree>
    <p:extLst>
      <p:ext uri="{BB962C8B-B14F-4D97-AF65-F5344CB8AC3E}">
        <p14:creationId xmlns:p14="http://schemas.microsoft.com/office/powerpoint/2010/main" val="2212498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5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3" y="1"/>
            <a:ext cx="12192003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354643"/>
            <a:ext cx="10850880" cy="56714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3" y="4450079"/>
            <a:ext cx="12192003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85742" y="-1073"/>
            <a:ext cx="3224361" cy="157709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1" y="1"/>
            <a:ext cx="3224361" cy="15770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09E030-C74A-4F77-838A-C206ED7814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8561" y="1159853"/>
            <a:ext cx="4273667" cy="829128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id="{A80599A5-A883-7391-6932-DBC9E9BD9CE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537" t="9279" b="12603"/>
          <a:stretch/>
        </p:blipFill>
        <p:spPr>
          <a:xfrm>
            <a:off x="9706619" y="3314217"/>
            <a:ext cx="2196632" cy="3383336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C2003FC-92EB-E22A-21A4-BF83B8B9613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771" r="39144" b="11847"/>
          <a:stretch/>
        </p:blipFill>
        <p:spPr>
          <a:xfrm>
            <a:off x="226889" y="2906297"/>
            <a:ext cx="2994483" cy="39060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4BFE12-A353-3B26-BBD3-48D27FFDFF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2890" y="1984149"/>
            <a:ext cx="7693819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00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D9E734-6332-990B-6D79-BABB01396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77" y="1357754"/>
            <a:ext cx="5803895" cy="2999492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A42ACCC3-43EF-CC38-2018-EE2CDEE4BBBA}"/>
              </a:ext>
            </a:extLst>
          </p:cNvPr>
          <p:cNvSpPr/>
          <p:nvPr/>
        </p:nvSpPr>
        <p:spPr>
          <a:xfrm>
            <a:off x="3095626" y="4103924"/>
            <a:ext cx="8810624" cy="2458801"/>
          </a:xfrm>
          <a:prstGeom prst="wedgeRoundRectCallout">
            <a:avLst>
              <a:gd name="adj1" fmla="val -56482"/>
              <a:gd name="adj2" fmla="val -4780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585">
              <a:defRPr/>
            </a:pP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Ở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思源黑体 CN"/>
              </a:rPr>
              <a:t>bức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思源黑体 CN"/>
              </a:rPr>
              <a:t>tranh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思源黑体 CN"/>
              </a:rPr>
              <a:t>số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 2,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思源黑体 CN"/>
              </a:rPr>
              <a:t>có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思源黑体 CN"/>
              </a:rPr>
              <a:t>rất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思源黑体 CN"/>
              </a:rPr>
              <a:t>nhà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思源黑体 CN"/>
              </a:rPr>
              <a:t>được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思源黑体 CN"/>
              </a:rPr>
              <a:t>xây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思源黑体 CN"/>
              </a:rPr>
              <a:t>trên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思源黑体 CN"/>
              </a:rPr>
              <a:t>sông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,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思源黑体 CN"/>
              </a:rPr>
              <a:t>xung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思源黑体 CN"/>
              </a:rPr>
              <a:t>quanh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思源黑体 CN"/>
              </a:rPr>
              <a:t>có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思源黑体 CN"/>
              </a:rPr>
              <a:t>nhiều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思源黑体 CN"/>
              </a:rPr>
              <a:t>thuyền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思源黑体 CN"/>
              </a:rPr>
              <a:t>bè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.</a:t>
            </a:r>
          </a:p>
          <a:p>
            <a:pPr algn="just" defTabSz="609585">
              <a:defRPr/>
            </a:pPr>
            <a:r>
              <a:rPr lang="en-US" sz="3733" dirty="0">
                <a:solidFill>
                  <a:srgbClr val="FF0000"/>
                </a:solidFill>
                <a:latin typeface="Calibri" panose="020F0502020204030204"/>
                <a:ea typeface="思源黑体 CN"/>
              </a:rPr>
              <a:t>=&gt; </a:t>
            </a:r>
            <a:r>
              <a:rPr lang="en-US" sz="3733" dirty="0" err="1">
                <a:solidFill>
                  <a:srgbClr val="FF0000"/>
                </a:solidFill>
                <a:latin typeface="Calibri" panose="020F0502020204030204"/>
                <a:ea typeface="思源黑体 CN"/>
              </a:rPr>
              <a:t>Đây</a:t>
            </a:r>
            <a:r>
              <a:rPr lang="en-US" sz="3733" dirty="0">
                <a:solidFill>
                  <a:srgbClr val="FF0000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Calibri" panose="020F0502020204030204"/>
                <a:ea typeface="思源黑体 CN"/>
              </a:rPr>
              <a:t>là</a:t>
            </a:r>
            <a:r>
              <a:rPr lang="en-US" sz="3733" dirty="0">
                <a:solidFill>
                  <a:srgbClr val="FF0000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Calibri" panose="020F0502020204030204"/>
                <a:ea typeface="思源黑体 CN"/>
              </a:rPr>
              <a:t>cảnh</a:t>
            </a:r>
            <a:r>
              <a:rPr lang="en-US" sz="3733" dirty="0">
                <a:solidFill>
                  <a:srgbClr val="FF0000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Calibri" panose="020F0502020204030204"/>
                <a:ea typeface="思源黑体 CN"/>
              </a:rPr>
              <a:t>làng</a:t>
            </a:r>
            <a:r>
              <a:rPr lang="en-US" sz="3733" dirty="0">
                <a:solidFill>
                  <a:srgbClr val="FF0000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Calibri" panose="020F0502020204030204"/>
                <a:ea typeface="思源黑体 CN"/>
              </a:rPr>
              <a:t>quê</a:t>
            </a:r>
            <a:r>
              <a:rPr lang="en-US" sz="3733" dirty="0">
                <a:solidFill>
                  <a:srgbClr val="FF0000"/>
                </a:solidFill>
                <a:latin typeface="Calibri" panose="020F0502020204030204"/>
                <a:ea typeface="思源黑体 CN"/>
              </a:rPr>
              <a:t> ở </a:t>
            </a:r>
            <a:r>
              <a:rPr lang="en-US" sz="3733" dirty="0" err="1">
                <a:solidFill>
                  <a:srgbClr val="FF0000"/>
                </a:solidFill>
                <a:latin typeface="Calibri" panose="020F0502020204030204"/>
                <a:ea typeface="思源黑体 CN"/>
              </a:rPr>
              <a:t>miền</a:t>
            </a:r>
            <a:r>
              <a:rPr lang="en-US" sz="3733" dirty="0">
                <a:solidFill>
                  <a:srgbClr val="FF0000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Calibri" panose="020F0502020204030204"/>
                <a:ea typeface="思源黑体 CN"/>
              </a:rPr>
              <a:t>sông</a:t>
            </a:r>
            <a:r>
              <a:rPr lang="en-US" sz="3733" dirty="0">
                <a:solidFill>
                  <a:srgbClr val="FF0000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Calibri" panose="020F0502020204030204"/>
                <a:ea typeface="思源黑体 CN"/>
              </a:rPr>
              <a:t>nước</a:t>
            </a:r>
            <a:r>
              <a:rPr lang="en-US" sz="3733" dirty="0">
                <a:solidFill>
                  <a:srgbClr val="FF0000"/>
                </a:solidFill>
                <a:latin typeface="Calibri" panose="020F0502020204030204"/>
                <a:ea typeface="思源黑体 C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5752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2"/>
            <a:ext cx="12192003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41" y="1"/>
            <a:ext cx="3224361" cy="157709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1" y="1"/>
            <a:ext cx="3224361" cy="1577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3" y="4413653"/>
            <a:ext cx="12192003" cy="24443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65" y="732417"/>
            <a:ext cx="8446747" cy="41073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8511075" y="1824316"/>
            <a:ext cx="3128932" cy="49067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ABEEF1-4BB9-463D-ACB2-F6BFE4510797}"/>
              </a:ext>
            </a:extLst>
          </p:cNvPr>
          <p:cNvSpPr txBox="1"/>
          <p:nvPr/>
        </p:nvSpPr>
        <p:spPr>
          <a:xfrm>
            <a:off x="2465239" y="1445509"/>
            <a:ext cx="6502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6000" dirty="0">
                <a:solidFill>
                  <a:srgbClr val="C00000"/>
                </a:solidFill>
                <a:latin typeface="Calibri" panose="020F0502020204030204" pitchFamily="34" charset="0"/>
                <a:ea typeface="思源黑体 CN"/>
                <a:cs typeface="Calibri" panose="020F0502020204030204" pitchFamily="34" charset="0"/>
              </a:rPr>
              <a:t>Em thích cảnh trong bức tranh nào hơn? Vì sao?</a:t>
            </a:r>
            <a:endParaRPr lang="vi-VN" sz="6000" dirty="0">
              <a:solidFill>
                <a:srgbClr val="00B050"/>
              </a:solidFill>
              <a:latin typeface="Calibri" panose="020F0502020204030204" pitchFamily="34" charset="0"/>
              <a:ea typeface="思源黑体 C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01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Rectangle 103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0" name="Freeform: Shape 103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Freeform: Shape 104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Isosceles Triangle 104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àng quê Bắc Bộ đẹp đến nao lòng qua những nét vẽ của họa sĩ 9X - Báo Người  lao động">
            <a:extLst>
              <a:ext uri="{FF2B5EF4-FFF2-40B4-BE49-F238E27FC236}">
                <a16:creationId xmlns:a16="http://schemas.microsoft.com/office/drawing/2014/main" id="{0C11BBD9-7F29-489B-FD67-80AD70686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65" y="2838313"/>
            <a:ext cx="6008143" cy="375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Ngôi làng xưa như cổ tích ở Việt Nam">
            <a:extLst>
              <a:ext uri="{FF2B5EF4-FFF2-40B4-BE49-F238E27FC236}">
                <a16:creationId xmlns:a16="http://schemas.microsoft.com/office/drawing/2014/main" id="{28A6C56D-1368-B1E3-7C33-218288323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7" y="1250904"/>
            <a:ext cx="5149837" cy="343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7BC739B-B6FF-E837-9128-7CD71DB1FC16}"/>
              </a:ext>
            </a:extLst>
          </p:cNvPr>
          <p:cNvSpPr/>
          <p:nvPr/>
        </p:nvSpPr>
        <p:spPr>
          <a:xfrm>
            <a:off x="4206239" y="294640"/>
            <a:ext cx="4337685" cy="711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800">
                <a:solidFill>
                  <a:srgbClr val="FF0000"/>
                </a:solidFill>
              </a:rPr>
              <a:t>Làng quê ở vùng đồng bằng</a:t>
            </a:r>
          </a:p>
        </p:txBody>
      </p:sp>
    </p:spTree>
    <p:extLst>
      <p:ext uri="{BB962C8B-B14F-4D97-AF65-F5344CB8AC3E}">
        <p14:creationId xmlns:p14="http://schemas.microsoft.com/office/powerpoint/2010/main" val="1928639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8" grpId="0" animBg="1"/>
      <p:bldP spid="1040" grpId="0" animBg="1"/>
      <p:bldP spid="1037" grpId="0" animBg="1"/>
      <p:bldP spid="1039" grpId="0" animBg="1"/>
      <p:bldP spid="1041" grpId="0" animBg="1"/>
      <p:bldP spid="1043" grpId="0" animBg="1"/>
      <p:bldP spid="1045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Rectangle 103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0" name="Freeform: Shape 103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1" name="Freeform: Shape 104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5" name="Isosceles Triangle 104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7BC739B-B6FF-E837-9128-7CD71DB1FC16}"/>
              </a:ext>
            </a:extLst>
          </p:cNvPr>
          <p:cNvSpPr/>
          <p:nvPr/>
        </p:nvSpPr>
        <p:spPr>
          <a:xfrm>
            <a:off x="4206239" y="294640"/>
            <a:ext cx="4337685" cy="711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miền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núi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Còn không những làng quê Việt Nam thơ mộng tựa miền cổ tích? - Lolivi">
            <a:extLst>
              <a:ext uri="{FF2B5EF4-FFF2-40B4-BE49-F238E27FC236}">
                <a16:creationId xmlns:a16="http://schemas.microsoft.com/office/drawing/2014/main" id="{7B84FB34-5CD6-4FB6-CEE1-218CD062A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49" y="1290639"/>
            <a:ext cx="5895975" cy="391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ưu giữ nhà sàn truyền thống dân tộc Thái Tây Bắc">
            <a:extLst>
              <a:ext uri="{FF2B5EF4-FFF2-40B4-BE49-F238E27FC236}">
                <a16:creationId xmlns:a16="http://schemas.microsoft.com/office/drawing/2014/main" id="{46D81D4B-2D6A-875A-879E-471FFE87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327" y="3095626"/>
            <a:ext cx="5435298" cy="342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248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8" grpId="0" animBg="1"/>
      <p:bldP spid="1040" grpId="0" animBg="1"/>
      <p:bldP spid="1037" grpId="0" animBg="1"/>
      <p:bldP spid="1039" grpId="0" animBg="1"/>
      <p:bldP spid="1041" grpId="0" animBg="1"/>
      <p:bldP spid="1043" grpId="0" animBg="1"/>
      <p:bldP spid="1045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97AF062-A688-83F0-F319-EBA50AB73D1F}"/>
              </a:ext>
            </a:extLst>
          </p:cNvPr>
          <p:cNvSpPr/>
          <p:nvPr/>
        </p:nvSpPr>
        <p:spPr>
          <a:xfrm>
            <a:off x="2491426" y="1143815"/>
            <a:ext cx="8374145" cy="4839252"/>
          </a:xfrm>
          <a:prstGeom prst="roundRect">
            <a:avLst/>
          </a:prstGeom>
          <a:solidFill>
            <a:schemeClr val="lt1">
              <a:alpha val="62000"/>
            </a:schemeClr>
          </a:solidFill>
          <a:ln w="28575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10" descr="F:\未标题-1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7851" y="4546638"/>
            <a:ext cx="2274571" cy="239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F:\未标题-1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563" y="677058"/>
            <a:ext cx="994580" cy="72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F:\未标题-1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3564" y="874933"/>
            <a:ext cx="1658019" cy="165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F:\未标题-1.png"/>
          <p:cNvPicPr>
            <a:picLocks noChangeAspect="1" noChangeArrowheads="1"/>
          </p:cNvPicPr>
          <p:nvPr/>
        </p:nvPicPr>
        <p:blipFill rotWithShape="1"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975" y="104371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1276" y="695764"/>
            <a:ext cx="524897" cy="48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1617" y="153385"/>
            <a:ext cx="759499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7986" y="22052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5521" y="724515"/>
            <a:ext cx="453368" cy="42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4875" y="1076279"/>
            <a:ext cx="453368" cy="42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847" y="1625331"/>
            <a:ext cx="453368" cy="42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9373" y="229811"/>
            <a:ext cx="759499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5911" y="363693"/>
            <a:ext cx="453368" cy="42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6484" y="282990"/>
            <a:ext cx="451093" cy="41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6500" y="371926"/>
            <a:ext cx="453368" cy="42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1" descr="F:\未标题-1.png"/>
          <p:cNvPicPr>
            <a:picLocks noChangeAspect="1" noChangeArrowheads="1"/>
          </p:cNvPicPr>
          <p:nvPr/>
        </p:nvPicPr>
        <p:blipFill rotWithShape="1">
          <a:blip r:embed="rId1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113402" y="942470"/>
            <a:ext cx="796359" cy="73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D06BD6-D28D-3DCF-1B76-FE9BC1E455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1" y="2373652"/>
            <a:ext cx="4565296" cy="49164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2690A0-814C-4EE7-3A95-4A2898222E4D}"/>
              </a:ext>
            </a:extLst>
          </p:cNvPr>
          <p:cNvSpPr txBox="1"/>
          <p:nvPr/>
        </p:nvSpPr>
        <p:spPr>
          <a:xfrm>
            <a:off x="5407268" y="1703943"/>
            <a:ext cx="50028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4000" b="1" u="sng" dirty="0" err="1">
                <a:solidFill>
                  <a:srgbClr val="FF0000"/>
                </a:solidFill>
              </a:rPr>
              <a:t>Về</a:t>
            </a:r>
            <a:r>
              <a:rPr lang="en-US" sz="4000" b="1" u="sng" dirty="0">
                <a:solidFill>
                  <a:srgbClr val="FF0000"/>
                </a:solidFill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</a:rPr>
              <a:t>nhà</a:t>
            </a:r>
            <a:r>
              <a:rPr lang="en-US" sz="4000" b="1" u="sng" dirty="0">
                <a:solidFill>
                  <a:srgbClr val="FF0000"/>
                </a:solidFill>
              </a:rPr>
              <a:t>:</a:t>
            </a:r>
          </a:p>
          <a:p>
            <a:pPr algn="ctr" defTabSz="609585"/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học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thuộc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đoạn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thơ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về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quang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cảnh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các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vùng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miền</a:t>
            </a:r>
            <a:r>
              <a:rPr lang="en-US" sz="4000" b="1" dirty="0">
                <a:solidFill>
                  <a:srgbClr val="FF0000"/>
                </a:solidFill>
              </a:rPr>
              <a:t>.</a:t>
            </a:r>
            <a:endParaRPr lang="en-US" sz="4000" b="1" dirty="0">
              <a:solidFill>
                <a:srgbClr val="FF0000"/>
              </a:solidFill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483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750"/>
                            </p:stCondLst>
                            <p:childTnLst>
                              <p:par>
                                <p:cTn id="7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3" y="1"/>
            <a:ext cx="12192003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59" y="587080"/>
            <a:ext cx="10429315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3" y="4441371"/>
            <a:ext cx="12192003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41" y="1"/>
            <a:ext cx="3224361" cy="157709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1" y="1"/>
            <a:ext cx="3224361" cy="15770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46220" b="15574"/>
          <a:stretch/>
        </p:blipFill>
        <p:spPr>
          <a:xfrm>
            <a:off x="1" y="2772977"/>
            <a:ext cx="3017139" cy="37802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088635" y="2893652"/>
            <a:ext cx="2990456" cy="3734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3A87FF-C857-1D60-7395-6723E607D6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0253" y="1596705"/>
            <a:ext cx="7785267" cy="330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64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2"/>
            <a:ext cx="12192003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41" y="1"/>
            <a:ext cx="3224361" cy="157709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1" y="1"/>
            <a:ext cx="3224361" cy="15770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65" y="1060569"/>
            <a:ext cx="9078107" cy="441437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3" y="4413653"/>
            <a:ext cx="12192003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9"/>
            <a:ext cx="2030687" cy="318448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t="1942" r="29675" b="8267"/>
          <a:stretch/>
        </p:blipFill>
        <p:spPr>
          <a:xfrm>
            <a:off x="152027" y="2164031"/>
            <a:ext cx="3073341" cy="444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1841" y="1775108"/>
            <a:ext cx="8508315" cy="298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43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865"/>
            <a:ext cx="11976323" cy="25509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787750" y="-260721"/>
            <a:ext cx="10616501" cy="73794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8537" t="9279" b="12603"/>
          <a:stretch/>
        </p:blipFill>
        <p:spPr>
          <a:xfrm>
            <a:off x="9706619" y="3314217"/>
            <a:ext cx="2196632" cy="3383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/>
          <a:srcRect t="8771" r="39144" b="11847"/>
          <a:stretch/>
        </p:blipFill>
        <p:spPr>
          <a:xfrm>
            <a:off x="226889" y="2906297"/>
            <a:ext cx="2994483" cy="39060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39685" y="1814065"/>
            <a:ext cx="66484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 defTabSz="914377">
              <a:buFont typeface="Arial" panose="020B0604020202020204" pitchFamily="34" charset="0"/>
              <a:buChar char="•"/>
              <a:defRPr/>
            </a:pP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sống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làng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quê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hay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phố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ECF2DF-4DE0-5F4F-F198-2F558880D487}"/>
              </a:ext>
            </a:extLst>
          </p:cNvPr>
          <p:cNvSpPr txBox="1"/>
          <p:nvPr/>
        </p:nvSpPr>
        <p:spPr>
          <a:xfrm>
            <a:off x="2663510" y="3509515"/>
            <a:ext cx="66484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 defTabSz="914377">
              <a:buFont typeface="Arial" panose="020B0604020202020204" pitchFamily="34" charset="0"/>
              <a:buChar char="•"/>
              <a:defRPr/>
            </a:pPr>
            <a:r>
              <a:rPr lang="vi-VN" sz="5400" b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 thích nhất cảnh nào nơi em sống?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342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2"/>
            <a:ext cx="12192003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41" y="1"/>
            <a:ext cx="3224361" cy="157709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1" y="1"/>
            <a:ext cx="3224361" cy="1577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3" y="4413653"/>
            <a:ext cx="12192003" cy="24443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65" y="732417"/>
            <a:ext cx="8446747" cy="41073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8511075" y="1824316"/>
            <a:ext cx="3128932" cy="49067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38B47A-D61A-D8E1-8D29-C999095D79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6352" y="1949484"/>
            <a:ext cx="69439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02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C9D047-C871-4321-A1D6-83D8E577C2B8}"/>
              </a:ext>
            </a:extLst>
          </p:cNvPr>
          <p:cNvSpPr/>
          <p:nvPr/>
        </p:nvSpPr>
        <p:spPr>
          <a:xfrm>
            <a:off x="509517" y="436729"/>
            <a:ext cx="11172968" cy="6023212"/>
          </a:xfrm>
          <a:prstGeom prst="roundRect">
            <a:avLst/>
          </a:prstGeom>
          <a:solidFill>
            <a:srgbClr val="A5A5A5">
              <a:lumMod val="20000"/>
              <a:lumOff val="80000"/>
              <a:alpha val="62000"/>
            </a:srgbClr>
          </a:solidFill>
          <a:ln w="28575" cap="flat" cmpd="sng" algn="ctr">
            <a:solidFill>
              <a:srgbClr val="00B05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prstClr val="white"/>
              </a:solidFill>
              <a:latin typeface="Calibri" panose="020F0502020204030204"/>
              <a:ea typeface="思源黑体 CN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153AB1-662E-45F8-AE00-5333AFE3B281}"/>
              </a:ext>
            </a:extLst>
          </p:cNvPr>
          <p:cNvGrpSpPr/>
          <p:nvPr/>
        </p:nvGrpSpPr>
        <p:grpSpPr>
          <a:xfrm>
            <a:off x="201322" y="-217228"/>
            <a:ext cx="11066752" cy="1745099"/>
            <a:chOff x="5569152" y="4815954"/>
            <a:chExt cx="8300064" cy="130882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9CDECDF-D864-405C-A4DB-7706F46C26F8}"/>
                </a:ext>
              </a:extLst>
            </p:cNvPr>
            <p:cNvGrpSpPr/>
            <p:nvPr/>
          </p:nvGrpSpPr>
          <p:grpSpPr>
            <a:xfrm>
              <a:off x="5569152" y="4815954"/>
              <a:ext cx="8264346" cy="1284489"/>
              <a:chOff x="7698203" y="4402256"/>
              <a:chExt cx="7673886" cy="1284489"/>
            </a:xfrm>
          </p:grpSpPr>
          <p:sp>
            <p:nvSpPr>
              <p:cNvPr id="11" name="Flowchart: Manual Input 10">
                <a:extLst>
                  <a:ext uri="{FF2B5EF4-FFF2-40B4-BE49-F238E27FC236}">
                    <a16:creationId xmlns:a16="http://schemas.microsoft.com/office/drawing/2014/main" id="{C54D5115-4FDF-436D-8CF9-F6773361F563}"/>
                  </a:ext>
                </a:extLst>
              </p:cNvPr>
              <p:cNvSpPr/>
              <p:nvPr/>
            </p:nvSpPr>
            <p:spPr>
              <a:xfrm>
                <a:off x="7970292" y="4685092"/>
                <a:ext cx="7401797" cy="1001653"/>
              </a:xfrm>
              <a:prstGeom prst="flowChartManualInpu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kern="0">
                  <a:solidFill>
                    <a:prstClr val="white"/>
                  </a:solidFill>
                  <a:latin typeface="Calibri" panose="020F0502020204030204"/>
                  <a:ea typeface="思源黑体 CN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DA43EFC-FBC2-462A-89C9-1BCEA1391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8203" y="4402256"/>
                <a:ext cx="544180" cy="980933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F3FDF2-BA2F-458C-941B-7188A7355E2C}"/>
                </a:ext>
              </a:extLst>
            </p:cNvPr>
            <p:cNvSpPr txBox="1"/>
            <p:nvPr/>
          </p:nvSpPr>
          <p:spPr>
            <a:xfrm>
              <a:off x="6121016" y="5224532"/>
              <a:ext cx="7748200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bức</a:t>
              </a:r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Minh </a:t>
              </a:r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thăm</a:t>
              </a:r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quê</a:t>
              </a:r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8EB0223-A200-B04D-AC58-70883D0FB135}"/>
              </a:ext>
            </a:extLst>
          </p:cNvPr>
          <p:cNvGrpSpPr/>
          <p:nvPr/>
        </p:nvGrpSpPr>
        <p:grpSpPr>
          <a:xfrm>
            <a:off x="1247775" y="2019300"/>
            <a:ext cx="9964908" cy="4248150"/>
            <a:chOff x="739836" y="2264897"/>
            <a:chExt cx="10679577" cy="43549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E6C280F-D299-A1E2-35C9-16A06EB02F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10" r="23959" b="22767"/>
            <a:stretch/>
          </p:blipFill>
          <p:spPr>
            <a:xfrm>
              <a:off x="739836" y="2264897"/>
              <a:ext cx="10679577" cy="4354977"/>
            </a:xfrm>
            <a:prstGeom prst="rect">
              <a:avLst/>
            </a:prstGeom>
          </p:spPr>
        </p:pic>
        <p:sp>
          <p:nvSpPr>
            <p:cNvPr id="6" name="Rounded Rectangular Callout 14">
              <a:extLst>
                <a:ext uri="{FF2B5EF4-FFF2-40B4-BE49-F238E27FC236}">
                  <a16:creationId xmlns:a16="http://schemas.microsoft.com/office/drawing/2014/main" id="{D162D2BD-350A-287B-D5E6-0D0FE41C22CF}"/>
                </a:ext>
              </a:extLst>
            </p:cNvPr>
            <p:cNvSpPr/>
            <p:nvPr/>
          </p:nvSpPr>
          <p:spPr>
            <a:xfrm>
              <a:off x="8839200" y="5267325"/>
              <a:ext cx="1104900" cy="400051"/>
            </a:xfrm>
            <a:prstGeom prst="wedgeRoundRectCallout">
              <a:avLst>
                <a:gd name="adj1" fmla="val 36776"/>
                <a:gd name="adj2" fmla="val 76785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Ở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quê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thích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thật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bà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nhỉ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!</a:t>
              </a:r>
              <a:endParaRPr lang="en-US" sz="1200" i="1" dirty="0"/>
            </a:p>
          </p:txBody>
        </p:sp>
        <p:sp>
          <p:nvSpPr>
            <p:cNvPr id="13" name="Rounded Rectangular Callout 17">
              <a:extLst>
                <a:ext uri="{FF2B5EF4-FFF2-40B4-BE49-F238E27FC236}">
                  <a16:creationId xmlns:a16="http://schemas.microsoft.com/office/drawing/2014/main" id="{B5B7381F-54D7-212E-3305-EC35AEF43815}"/>
                </a:ext>
              </a:extLst>
            </p:cNvPr>
            <p:cNvSpPr/>
            <p:nvPr/>
          </p:nvSpPr>
          <p:spPr>
            <a:xfrm>
              <a:off x="8991600" y="4572000"/>
              <a:ext cx="1514475" cy="575206"/>
            </a:xfrm>
            <a:prstGeom prst="wedgeRoundRectCallout">
              <a:avLst>
                <a:gd name="adj1" fmla="val 24893"/>
                <a:gd name="adj2" fmla="val 60208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Đúng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thế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cháu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ạ,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hè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này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cháu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về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quê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ở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với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bà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nhé</a:t>
              </a:r>
              <a:endParaRPr lang="en-US" sz="12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34275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591EAF-9D24-4251-8376-F771222C7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99" y="636654"/>
            <a:ext cx="4749420" cy="6328903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D655C656-251E-4C9D-9842-6B2CAAAF1E89}"/>
              </a:ext>
            </a:extLst>
          </p:cNvPr>
          <p:cNvSpPr/>
          <p:nvPr/>
        </p:nvSpPr>
        <p:spPr>
          <a:xfrm>
            <a:off x="4590199" y="636655"/>
            <a:ext cx="6287069" cy="2544696"/>
          </a:xfrm>
          <a:prstGeom prst="cloudCallout">
            <a:avLst>
              <a:gd name="adj1" fmla="val -68858"/>
              <a:gd name="adj2" fmla="val 14962"/>
            </a:avLst>
          </a:prstGeom>
          <a:ln>
            <a:prstDash val="lgDashDot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black"/>
              </a:solidFill>
              <a:ea typeface="思源黑体 C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B17004-EA27-452E-8958-B2A7483C9E5C}"/>
              </a:ext>
            </a:extLst>
          </p:cNvPr>
          <p:cNvSpPr txBox="1"/>
          <p:nvPr/>
        </p:nvSpPr>
        <p:spPr>
          <a:xfrm>
            <a:off x="5534026" y="867218"/>
            <a:ext cx="4672480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vi-VN" sz="4267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 xúc của Minh khi về thăm quê như thế nào?</a:t>
            </a:r>
            <a:endParaRPr lang="en-US" sz="4267" dirty="0">
              <a:solidFill>
                <a:srgbClr val="800000"/>
              </a:solidFill>
              <a:latin typeface="Calibri" panose="020F0502020204030204" pitchFamily="34" charset="0"/>
              <a:ea typeface="思源黑体 CN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3EE31D-A90F-18B1-C8A6-0E60652B5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287" y="3300412"/>
            <a:ext cx="3381375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89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2"/>
            <a:ext cx="12192003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41" y="1"/>
            <a:ext cx="3224361" cy="157709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1" y="1"/>
            <a:ext cx="3224361" cy="1577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3" y="4413653"/>
            <a:ext cx="12192003" cy="24443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65" y="732417"/>
            <a:ext cx="8446747" cy="41073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8511075" y="1824316"/>
            <a:ext cx="3128932" cy="49067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EF93D1-03CD-0478-ECAD-97B45DA255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5257" y="2027605"/>
            <a:ext cx="652328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70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9CD03C-DA2D-4204-8EE9-A5F875E68BD6}"/>
              </a:ext>
            </a:extLst>
          </p:cNvPr>
          <p:cNvSpPr/>
          <p:nvPr/>
        </p:nvSpPr>
        <p:spPr>
          <a:xfrm>
            <a:off x="629698" y="415331"/>
            <a:ext cx="10879015" cy="5828044"/>
          </a:xfrm>
          <a:prstGeom prst="roundRect">
            <a:avLst/>
          </a:prstGeom>
          <a:solidFill>
            <a:schemeClr val="lt1">
              <a:alpha val="72000"/>
            </a:schemeClr>
          </a:solidFill>
          <a:ln w="28575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black"/>
              </a:solidFill>
              <a:ea typeface="思源黑体 CN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CCA5E2-3623-43B5-8F65-A56D380E5BE0}"/>
              </a:ext>
            </a:extLst>
          </p:cNvPr>
          <p:cNvGrpSpPr/>
          <p:nvPr/>
        </p:nvGrpSpPr>
        <p:grpSpPr>
          <a:xfrm>
            <a:off x="201321" y="-110050"/>
            <a:ext cx="11190578" cy="1745099"/>
            <a:chOff x="5569151" y="4815954"/>
            <a:chExt cx="7465607" cy="130882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92D53FA-3B7A-4242-85C2-6E61133FA003}"/>
                </a:ext>
              </a:extLst>
            </p:cNvPr>
            <p:cNvGrpSpPr/>
            <p:nvPr/>
          </p:nvGrpSpPr>
          <p:grpSpPr>
            <a:xfrm>
              <a:off x="5569151" y="4815954"/>
              <a:ext cx="7433833" cy="1289831"/>
              <a:chOff x="7698203" y="4402256"/>
              <a:chExt cx="6902711" cy="1289831"/>
            </a:xfrm>
          </p:grpSpPr>
          <p:sp>
            <p:nvSpPr>
              <p:cNvPr id="9" name="Flowchart: Manual Input 8">
                <a:extLst>
                  <a:ext uri="{FF2B5EF4-FFF2-40B4-BE49-F238E27FC236}">
                    <a16:creationId xmlns:a16="http://schemas.microsoft.com/office/drawing/2014/main" id="{8499EE45-4C45-4089-A3DA-5DF928D9EE80}"/>
                  </a:ext>
                </a:extLst>
              </p:cNvPr>
              <p:cNvSpPr/>
              <p:nvPr/>
            </p:nvSpPr>
            <p:spPr>
              <a:xfrm>
                <a:off x="7970293" y="4685092"/>
                <a:ext cx="6630621" cy="1006995"/>
              </a:xfrm>
              <a:prstGeom prst="flowChartManualInpu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>
                  <a:defRPr/>
                </a:pPr>
                <a:endParaRPr lang="en-US" sz="2400" dirty="0">
                  <a:solidFill>
                    <a:prstClr val="white"/>
                  </a:solidFill>
                  <a:latin typeface="Calibri" panose="020F0502020204030204"/>
                  <a:ea typeface="思源黑体 CN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B5F726F-08A6-4000-AD02-5640E528B7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8203" y="4402256"/>
                <a:ext cx="544180" cy="980933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BE19B1D-C0CD-4A83-AB21-82B62443A913}"/>
                </a:ext>
              </a:extLst>
            </p:cNvPr>
            <p:cNvSpPr txBox="1"/>
            <p:nvPr/>
          </p:nvSpPr>
          <p:spPr>
            <a:xfrm>
              <a:off x="6121016" y="5224532"/>
              <a:ext cx="691374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Cảnh làng quê ở hai bức tranh bên có gì khác nhau? Em thích cảnh nào hơn?</a:t>
              </a:r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Vì sao? </a:t>
              </a:r>
              <a:endParaRPr lang="en-US" sz="3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BEBEB07-698D-AD6B-97ED-CD4384BF2A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" r="3248"/>
          <a:stretch/>
        </p:blipFill>
        <p:spPr>
          <a:xfrm>
            <a:off x="5495925" y="1657350"/>
            <a:ext cx="6197110" cy="25050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6CB9BB-8F5D-476D-851D-DFDAF7B0C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57" y="4117444"/>
            <a:ext cx="5807418" cy="2359556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63CD643C-9D99-010C-E971-70A89D6616FA}"/>
              </a:ext>
            </a:extLst>
          </p:cNvPr>
          <p:cNvSpPr/>
          <p:nvPr/>
        </p:nvSpPr>
        <p:spPr>
          <a:xfrm>
            <a:off x="8534400" y="3905250"/>
            <a:ext cx="685800" cy="56197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AA45D03-5DA7-ADAA-134C-42DDA51E94B9}"/>
              </a:ext>
            </a:extLst>
          </p:cNvPr>
          <p:cNvSpPr/>
          <p:nvPr/>
        </p:nvSpPr>
        <p:spPr>
          <a:xfrm>
            <a:off x="2895600" y="6219825"/>
            <a:ext cx="685800" cy="56197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95864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3A8213-5498-39EE-E0F4-01A6B933E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863" y="1240019"/>
            <a:ext cx="6194073" cy="313971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189F2D5-F1C2-1B5A-A00C-540980E7A511}"/>
              </a:ext>
            </a:extLst>
          </p:cNvPr>
          <p:cNvSpPr/>
          <p:nvPr/>
        </p:nvSpPr>
        <p:spPr>
          <a:xfrm>
            <a:off x="4543424" y="4103924"/>
            <a:ext cx="7362825" cy="2458801"/>
          </a:xfrm>
          <a:prstGeom prst="wedgeRoundRectCallout">
            <a:avLst>
              <a:gd name="adj1" fmla="val -56482"/>
              <a:gd name="adj2" fmla="val -4780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585">
              <a:defRPr/>
            </a:pP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Ở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思源黑体 CN"/>
              </a:rPr>
              <a:t>bức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思源黑体 CN"/>
              </a:rPr>
              <a:t>tranh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思源黑体 CN"/>
              </a:rPr>
              <a:t>số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 1,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思源黑体 CN"/>
              </a:rPr>
              <a:t>có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思源黑体 CN"/>
              </a:rPr>
              <a:t>rất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思源黑体 CN"/>
              </a:rPr>
              <a:t>nhiều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思源黑体 CN"/>
              </a:rPr>
              <a:t>ngôi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思源黑体 CN"/>
              </a:rPr>
              <a:t>nhà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思源黑体 CN"/>
              </a:rPr>
              <a:t>sàn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,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思源黑体 CN"/>
              </a:rPr>
              <a:t>xung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思源黑体 CN"/>
              </a:rPr>
              <a:t>quanh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思源黑体 CN"/>
              </a:rPr>
              <a:t>nhà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思源黑体 CN"/>
              </a:rPr>
              <a:t>có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思源黑体 CN"/>
              </a:rPr>
              <a:t>rất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思源黑体 CN"/>
              </a:rPr>
              <a:t>nhiều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思源黑体 CN"/>
              </a:rPr>
              <a:t>cây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思源黑体 CN"/>
              </a:rPr>
              <a:t>cối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思源黑体 CN"/>
              </a:rPr>
              <a:t>.</a:t>
            </a:r>
          </a:p>
          <a:p>
            <a:pPr algn="just" defTabSz="609585">
              <a:defRPr/>
            </a:pPr>
            <a:r>
              <a:rPr lang="en-US" sz="3733" dirty="0">
                <a:solidFill>
                  <a:srgbClr val="FF0000"/>
                </a:solidFill>
                <a:latin typeface="Calibri" panose="020F0502020204030204"/>
                <a:ea typeface="思源黑体 CN"/>
              </a:rPr>
              <a:t>=&gt; </a:t>
            </a:r>
            <a:r>
              <a:rPr lang="en-US" sz="3733" dirty="0" err="1">
                <a:solidFill>
                  <a:srgbClr val="FF0000"/>
                </a:solidFill>
                <a:latin typeface="Calibri" panose="020F0502020204030204"/>
                <a:ea typeface="思源黑体 CN"/>
              </a:rPr>
              <a:t>Đây</a:t>
            </a:r>
            <a:r>
              <a:rPr lang="en-US" sz="3733" dirty="0">
                <a:solidFill>
                  <a:srgbClr val="FF0000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Calibri" panose="020F0502020204030204"/>
                <a:ea typeface="思源黑体 CN"/>
              </a:rPr>
              <a:t>là</a:t>
            </a:r>
            <a:r>
              <a:rPr lang="en-US" sz="3733" dirty="0">
                <a:solidFill>
                  <a:srgbClr val="FF0000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Calibri" panose="020F0502020204030204"/>
                <a:ea typeface="思源黑体 CN"/>
              </a:rPr>
              <a:t>cảnh</a:t>
            </a:r>
            <a:r>
              <a:rPr lang="en-US" sz="3733" dirty="0">
                <a:solidFill>
                  <a:srgbClr val="FF0000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Calibri" panose="020F0502020204030204"/>
                <a:ea typeface="思源黑体 CN"/>
              </a:rPr>
              <a:t>làng</a:t>
            </a:r>
            <a:r>
              <a:rPr lang="en-US" sz="3733" dirty="0">
                <a:solidFill>
                  <a:srgbClr val="FF0000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Calibri" panose="020F0502020204030204"/>
                <a:ea typeface="思源黑体 CN"/>
              </a:rPr>
              <a:t>quê</a:t>
            </a:r>
            <a:r>
              <a:rPr lang="en-US" sz="3733" dirty="0">
                <a:solidFill>
                  <a:srgbClr val="FF0000"/>
                </a:solidFill>
                <a:latin typeface="Calibri" panose="020F0502020204030204"/>
                <a:ea typeface="思源黑体 CN"/>
              </a:rPr>
              <a:t> ở </a:t>
            </a:r>
            <a:r>
              <a:rPr lang="en-US" sz="3733" dirty="0" err="1">
                <a:solidFill>
                  <a:srgbClr val="FF0000"/>
                </a:solidFill>
                <a:latin typeface="Calibri" panose="020F0502020204030204"/>
                <a:ea typeface="思源黑体 CN"/>
              </a:rPr>
              <a:t>vùng</a:t>
            </a:r>
            <a:r>
              <a:rPr lang="en-US" sz="3733" dirty="0">
                <a:solidFill>
                  <a:srgbClr val="FF0000"/>
                </a:solidFill>
                <a:latin typeface="Calibri" panose="020F0502020204030204"/>
                <a:ea typeface="思源黑体 CN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Calibri" panose="020F0502020204030204"/>
                <a:ea typeface="思源黑体 CN"/>
              </a:rPr>
              <a:t>núi</a:t>
            </a:r>
            <a:endParaRPr lang="en-US" sz="3733" dirty="0">
              <a:solidFill>
                <a:srgbClr val="FF0000"/>
              </a:solidFill>
              <a:latin typeface="Calibri" panose="020F0502020204030204"/>
              <a:ea typeface="思源黑体 CN"/>
            </a:endParaRPr>
          </a:p>
        </p:txBody>
      </p:sp>
    </p:spTree>
    <p:extLst>
      <p:ext uri="{BB962C8B-B14F-4D97-AF65-F5344CB8AC3E}">
        <p14:creationId xmlns:p14="http://schemas.microsoft.com/office/powerpoint/2010/main" val="1315276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theme/theme1.xml><?xml version="1.0" encoding="utf-8"?>
<a:theme xmlns:a="http://schemas.openxmlformats.org/drawingml/2006/main" name="9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自定义 3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EA570"/>
      </a:accent1>
      <a:accent2>
        <a:srgbClr val="4EA570"/>
      </a:accent2>
      <a:accent3>
        <a:srgbClr val="4EA570"/>
      </a:accent3>
      <a:accent4>
        <a:srgbClr val="4EA570"/>
      </a:accent4>
      <a:accent5>
        <a:srgbClr val="4EA570"/>
      </a:accent5>
      <a:accent6>
        <a:srgbClr val="4EA57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EA57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2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3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198</Words>
  <Application>Microsoft Office PowerPoint</Application>
  <PresentationFormat>Widescreen</PresentationFormat>
  <Paragraphs>21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6" baseType="lpstr">
      <vt:lpstr>等线</vt:lpstr>
      <vt:lpstr>等线 Light</vt:lpstr>
      <vt:lpstr>UTM Aquarelle</vt:lpstr>
      <vt:lpstr>UTM Scriptina KT</vt:lpstr>
      <vt:lpstr>思源黑体 CN</vt:lpstr>
      <vt:lpstr>思源黑体 CN Bold</vt:lpstr>
      <vt:lpstr>#9Slide07 HoneyCream</vt:lpstr>
      <vt:lpstr>Arial</vt:lpstr>
      <vt:lpstr>Calibri</vt:lpstr>
      <vt:lpstr>Calibri Light</vt:lpstr>
      <vt:lpstr>Lato</vt:lpstr>
      <vt:lpstr>SVN-Newton</vt:lpstr>
      <vt:lpstr>Times New Roman</vt:lpstr>
      <vt:lpstr>UTM Avo</vt:lpstr>
      <vt:lpstr>UTM Flamenco</vt:lpstr>
      <vt:lpstr>9_Office 主题​​</vt:lpstr>
      <vt:lpstr>1_Office Theme</vt:lpstr>
      <vt:lpstr>10_Office 主题​​</vt:lpstr>
      <vt:lpstr>2_Office 主题​​</vt:lpstr>
      <vt:lpstr>12_Office 主题​​</vt:lpstr>
      <vt:lpstr>13_Office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16</cp:revision>
  <dcterms:created xsi:type="dcterms:W3CDTF">2023-05-28T08:07:30Z</dcterms:created>
  <dcterms:modified xsi:type="dcterms:W3CDTF">2023-05-29T12:23:29Z</dcterms:modified>
</cp:coreProperties>
</file>