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1"/>
  </p:notesMasterIdLst>
  <p:sldIdLst>
    <p:sldId id="269" r:id="rId4"/>
    <p:sldId id="270" r:id="rId5"/>
    <p:sldId id="289" r:id="rId6"/>
    <p:sldId id="290" r:id="rId7"/>
    <p:sldId id="291" r:id="rId8"/>
    <p:sldId id="292" r:id="rId9"/>
    <p:sldId id="272" r:id="rId10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 varScale="1">
        <p:scale>
          <a:sx n="59" d="100"/>
          <a:sy n="59" d="100"/>
        </p:scale>
        <p:origin x="-158" y="-7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2422" y="4912434"/>
            <a:ext cx="15011400" cy="271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NHÂN SỐ CÓ BA CHỮ 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</a:t>
            </a:r>
            <a:endParaRPr lang="en-US" sz="48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CÓ MỘT CHỮ </a:t>
            </a:r>
            <a:r>
              <a: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vi-VN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40901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4" y="6627116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6492"/>
            <a:chOff x="4539228" y="172432"/>
            <a:chExt cx="6149689" cy="956491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6491"/>
              <a:chOff x="4539228" y="172432"/>
              <a:chExt cx="6149689" cy="95649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73288" y="667259"/>
                <a:ext cx="1050720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220748" y="1041404"/>
            <a:ext cx="14242058" cy="51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SỐ CÓ BA CHỮ SỐ VỚI SỐ CÓ MỘT CHỮ SỐ ( T 1)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8" t="29614" r="36227" b="63357"/>
          <a:stretch/>
        </p:blipFill>
        <p:spPr bwMode="auto">
          <a:xfrm>
            <a:off x="1075211" y="1520267"/>
            <a:ext cx="2733448" cy="9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664877" y="1713963"/>
            <a:ext cx="11353800" cy="6248400"/>
            <a:chOff x="4504765" y="3505200"/>
            <a:chExt cx="7539360" cy="3877615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0" t="27653" r="7942" b="37794"/>
            <a:stretch/>
          </p:blipFill>
          <p:spPr bwMode="auto">
            <a:xfrm>
              <a:off x="6199094" y="3505200"/>
              <a:ext cx="5845031" cy="3877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67" t="48422" r="37240" b="37794"/>
            <a:stretch/>
          </p:blipFill>
          <p:spPr bwMode="auto">
            <a:xfrm>
              <a:off x="4504765" y="5836024"/>
              <a:ext cx="1694330" cy="1546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6492"/>
            <a:chOff x="4539228" y="172432"/>
            <a:chExt cx="6149689" cy="956491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6491"/>
              <a:chOff x="4539228" y="172432"/>
              <a:chExt cx="6149689" cy="95649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73288" y="667259"/>
                <a:ext cx="1050720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220748" y="1041404"/>
            <a:ext cx="14242058" cy="51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SỐ CÓ BA CHỮ SỐ VỚI SỐ CÓ MỘT CHỮ SỐ ( T 1)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8" t="29614" r="36227" b="63357"/>
          <a:stretch/>
        </p:blipFill>
        <p:spPr bwMode="auto">
          <a:xfrm>
            <a:off x="1075211" y="1520267"/>
            <a:ext cx="2733448" cy="9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2" t="40834" r="35126" b="54917"/>
          <a:stretch/>
        </p:blipFill>
        <p:spPr bwMode="auto">
          <a:xfrm>
            <a:off x="899319" y="2468564"/>
            <a:ext cx="4120309" cy="101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2" t="59953" r="34785" b="36098"/>
          <a:stretch/>
        </p:blipFill>
        <p:spPr bwMode="auto">
          <a:xfrm>
            <a:off x="899319" y="5257800"/>
            <a:ext cx="4114800" cy="91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40612" y="2406176"/>
            <a:ext cx="10406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0000FF"/>
                </a:solidFill>
              </a:rPr>
              <a:t>140</a:t>
            </a:r>
          </a:p>
          <a:p>
            <a:pPr algn="r"/>
            <a:r>
              <a:rPr lang="en-US" sz="4000" b="1" smtClean="0">
                <a:solidFill>
                  <a:srgbClr val="0000FF"/>
                </a:solidFill>
              </a:rPr>
              <a:t>2</a:t>
            </a:r>
            <a:endParaRPr lang="en-US" sz="4000" b="1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974881" y="3729615"/>
            <a:ext cx="90640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7572" y="286698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smtClean="0">
                <a:solidFill>
                  <a:srgbClr val="0000FF"/>
                </a:solidFill>
              </a:rPr>
              <a:t>x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0713" y="372848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0000FF"/>
                </a:solidFill>
              </a:rPr>
              <a:t>2</a:t>
            </a:r>
            <a:endParaRPr lang="en-US" sz="4000" b="1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0411" y="372961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0000FF"/>
                </a:solidFill>
              </a:rPr>
              <a:t>0</a:t>
            </a:r>
            <a:endParaRPr lang="en-US" sz="4000" b="1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53203" y="374076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0000FF"/>
                </a:solidFill>
              </a:rPr>
              <a:t>8</a:t>
            </a:r>
            <a:endParaRPr lang="en-US" sz="4000" b="1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55601" y="2362200"/>
            <a:ext cx="5811206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800" b="1" smtClean="0">
                <a:solidFill>
                  <a:srgbClr val="0000FF"/>
                </a:solidFill>
              </a:rPr>
              <a:t>- 2 nhân 0 bằng 0, viết 0.</a:t>
            </a:r>
          </a:p>
          <a:p>
            <a:pPr algn="just">
              <a:spcBef>
                <a:spcPts val="600"/>
              </a:spcBef>
            </a:pPr>
            <a:r>
              <a:rPr lang="en-US" sz="3800" b="1" smtClean="0">
                <a:solidFill>
                  <a:srgbClr val="0000FF"/>
                </a:solidFill>
              </a:rPr>
              <a:t>- </a:t>
            </a:r>
            <a:r>
              <a:rPr lang="en-US" sz="3800" b="1">
                <a:solidFill>
                  <a:srgbClr val="0000FF"/>
                </a:solidFill>
              </a:rPr>
              <a:t>2 </a:t>
            </a:r>
            <a:r>
              <a:rPr lang="en-US" sz="3800" b="1">
                <a:solidFill>
                  <a:srgbClr val="0000FF"/>
                </a:solidFill>
              </a:rPr>
              <a:t>nhân </a:t>
            </a:r>
            <a:r>
              <a:rPr lang="en-US" sz="3800" b="1" smtClean="0">
                <a:solidFill>
                  <a:srgbClr val="0000FF"/>
                </a:solidFill>
              </a:rPr>
              <a:t>4 </a:t>
            </a:r>
            <a:r>
              <a:rPr lang="en-US" sz="3800" b="1">
                <a:solidFill>
                  <a:srgbClr val="0000FF"/>
                </a:solidFill>
              </a:rPr>
              <a:t>bằng </a:t>
            </a:r>
            <a:r>
              <a:rPr lang="en-US" sz="3800" b="1" smtClean="0">
                <a:solidFill>
                  <a:srgbClr val="0000FF"/>
                </a:solidFill>
              </a:rPr>
              <a:t>8, </a:t>
            </a:r>
            <a:r>
              <a:rPr lang="en-US" sz="3800" b="1">
                <a:solidFill>
                  <a:srgbClr val="0000FF"/>
                </a:solidFill>
              </a:rPr>
              <a:t>viết </a:t>
            </a:r>
            <a:r>
              <a:rPr lang="en-US" sz="3800" b="1" smtClean="0">
                <a:solidFill>
                  <a:srgbClr val="0000FF"/>
                </a:solidFill>
              </a:rPr>
              <a:t>8.</a:t>
            </a:r>
            <a:endParaRPr lang="en-US" sz="3800" b="1">
              <a:solidFill>
                <a:srgbClr val="0000FF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3800" b="1" smtClean="0">
                <a:solidFill>
                  <a:srgbClr val="0000FF"/>
                </a:solidFill>
              </a:rPr>
              <a:t>- 2 </a:t>
            </a:r>
            <a:r>
              <a:rPr lang="en-US" sz="3800" b="1">
                <a:solidFill>
                  <a:srgbClr val="0000FF"/>
                </a:solidFill>
              </a:rPr>
              <a:t>nhân </a:t>
            </a:r>
            <a:r>
              <a:rPr lang="en-US" sz="3800" b="1" smtClean="0">
                <a:solidFill>
                  <a:srgbClr val="0000FF"/>
                </a:solidFill>
              </a:rPr>
              <a:t>1 </a:t>
            </a:r>
            <a:r>
              <a:rPr lang="en-US" sz="3800" b="1">
                <a:solidFill>
                  <a:srgbClr val="0000FF"/>
                </a:solidFill>
              </a:rPr>
              <a:t>bằng </a:t>
            </a:r>
            <a:r>
              <a:rPr lang="en-US" sz="3800" b="1" smtClean="0">
                <a:solidFill>
                  <a:srgbClr val="0000FF"/>
                </a:solidFill>
              </a:rPr>
              <a:t>2, </a:t>
            </a:r>
            <a:r>
              <a:rPr lang="en-US" sz="3800" b="1">
                <a:solidFill>
                  <a:srgbClr val="0000FF"/>
                </a:solidFill>
              </a:rPr>
              <a:t>viết </a:t>
            </a:r>
            <a:r>
              <a:rPr lang="en-US" sz="3800" b="1" smtClean="0">
                <a:solidFill>
                  <a:srgbClr val="0000FF"/>
                </a:solidFill>
              </a:rPr>
              <a:t>2.</a:t>
            </a:r>
            <a:endParaRPr lang="en-US" sz="3800" b="1">
              <a:solidFill>
                <a:srgbClr val="0000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1523" y="4648200"/>
            <a:ext cx="317586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800" b="1" smtClean="0">
                <a:solidFill>
                  <a:srgbClr val="FF0000"/>
                </a:solidFill>
              </a:rPr>
              <a:t>140 x 2 = 280</a:t>
            </a:r>
            <a:endParaRPr lang="en-US" sz="3800" b="1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22959" y="5911376"/>
            <a:ext cx="10406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0000FF"/>
                </a:solidFill>
              </a:rPr>
              <a:t>215</a:t>
            </a:r>
          </a:p>
          <a:p>
            <a:pPr algn="r"/>
            <a:r>
              <a:rPr lang="en-US" sz="4000" b="1" smtClean="0">
                <a:solidFill>
                  <a:srgbClr val="0000FF"/>
                </a:solidFill>
              </a:rPr>
              <a:t>4</a:t>
            </a:r>
            <a:endParaRPr lang="en-US" sz="4000" b="1">
              <a:solidFill>
                <a:srgbClr val="0000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957228" y="7234815"/>
            <a:ext cx="906401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99919" y="6372186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smtClean="0">
                <a:solidFill>
                  <a:srgbClr val="0000FF"/>
                </a:solidFill>
              </a:rPr>
              <a:t>x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33060" y="7246561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0000FF"/>
                </a:solidFill>
              </a:rPr>
              <a:t>8</a:t>
            </a:r>
            <a:endParaRPr lang="en-US" sz="4000" b="1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52758" y="723481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0000FF"/>
                </a:solidFill>
              </a:rPr>
              <a:t>0</a:t>
            </a:r>
            <a:endParaRPr lang="en-US" sz="4000" b="1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35550" y="723308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0000FF"/>
                </a:solidFill>
              </a:rPr>
              <a:t>6</a:t>
            </a:r>
            <a:endParaRPr lang="en-US" sz="4000" b="1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69591" y="5638800"/>
            <a:ext cx="8164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800" b="1" smtClean="0">
                <a:solidFill>
                  <a:srgbClr val="0000FF"/>
                </a:solidFill>
              </a:rPr>
              <a:t>- 4 nhân 5 bằng 20, viết 0 nhớ 2.</a:t>
            </a:r>
          </a:p>
          <a:p>
            <a:pPr algn="just">
              <a:spcBef>
                <a:spcPts val="600"/>
              </a:spcBef>
            </a:pPr>
            <a:r>
              <a:rPr lang="en-US" sz="3800" b="1" smtClean="0">
                <a:solidFill>
                  <a:srgbClr val="0000FF"/>
                </a:solidFill>
              </a:rPr>
              <a:t>- 4 </a:t>
            </a:r>
            <a:r>
              <a:rPr lang="en-US" sz="3800" b="1">
                <a:solidFill>
                  <a:srgbClr val="0000FF"/>
                </a:solidFill>
              </a:rPr>
              <a:t>nhân </a:t>
            </a:r>
            <a:r>
              <a:rPr lang="en-US" sz="3800" b="1" smtClean="0">
                <a:solidFill>
                  <a:srgbClr val="0000FF"/>
                </a:solidFill>
              </a:rPr>
              <a:t>1 </a:t>
            </a:r>
            <a:r>
              <a:rPr lang="en-US" sz="3800" b="1">
                <a:solidFill>
                  <a:srgbClr val="0000FF"/>
                </a:solidFill>
              </a:rPr>
              <a:t>bằng </a:t>
            </a:r>
            <a:r>
              <a:rPr lang="en-US" sz="3800" b="1" smtClean="0">
                <a:solidFill>
                  <a:srgbClr val="0000FF"/>
                </a:solidFill>
              </a:rPr>
              <a:t>4, thêm 2 bằng 6, viết 6.</a:t>
            </a:r>
            <a:endParaRPr lang="en-US" sz="3800" b="1">
              <a:solidFill>
                <a:srgbClr val="0000FF"/>
              </a:solidFill>
            </a:endParaRPr>
          </a:p>
          <a:p>
            <a:pPr algn="just">
              <a:spcBef>
                <a:spcPts val="600"/>
              </a:spcBef>
            </a:pPr>
            <a:r>
              <a:rPr lang="en-US" sz="3800" b="1" smtClean="0">
                <a:solidFill>
                  <a:srgbClr val="0000FF"/>
                </a:solidFill>
              </a:rPr>
              <a:t>- 4 </a:t>
            </a:r>
            <a:r>
              <a:rPr lang="en-US" sz="3800" b="1">
                <a:solidFill>
                  <a:srgbClr val="0000FF"/>
                </a:solidFill>
              </a:rPr>
              <a:t>nhân </a:t>
            </a:r>
            <a:r>
              <a:rPr lang="en-US" sz="3800" b="1" smtClean="0">
                <a:solidFill>
                  <a:srgbClr val="0000FF"/>
                </a:solidFill>
              </a:rPr>
              <a:t>2 </a:t>
            </a:r>
            <a:r>
              <a:rPr lang="en-US" sz="3800" b="1">
                <a:solidFill>
                  <a:srgbClr val="0000FF"/>
                </a:solidFill>
              </a:rPr>
              <a:t>bằng </a:t>
            </a:r>
            <a:r>
              <a:rPr lang="en-US" sz="3800" b="1" smtClean="0">
                <a:solidFill>
                  <a:srgbClr val="0000FF"/>
                </a:solidFill>
              </a:rPr>
              <a:t>8, </a:t>
            </a:r>
            <a:r>
              <a:rPr lang="en-US" sz="3800" b="1">
                <a:solidFill>
                  <a:srgbClr val="0000FF"/>
                </a:solidFill>
              </a:rPr>
              <a:t>viết </a:t>
            </a:r>
            <a:r>
              <a:rPr lang="en-US" sz="3800" b="1" smtClean="0">
                <a:solidFill>
                  <a:srgbClr val="0000FF"/>
                </a:solidFill>
              </a:rPr>
              <a:t>8.</a:t>
            </a:r>
            <a:endParaRPr lang="en-US" sz="3800" b="1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674587" y="8305800"/>
            <a:ext cx="317586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800" b="1" smtClean="0">
                <a:solidFill>
                  <a:srgbClr val="FF0000"/>
                </a:solidFill>
              </a:rPr>
              <a:t>215 x 4 = 860</a:t>
            </a:r>
            <a:endParaRPr lang="en-US" sz="3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6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1" grpId="0"/>
      <p:bldP spid="12" grpId="0"/>
      <p:bldP spid="24" grpId="0"/>
      <p:bldP spid="26" grpId="0"/>
      <p:bldP spid="27" grpId="0"/>
      <p:bldP spid="28" grpId="0"/>
      <p:bldP spid="2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6492"/>
            <a:chOff x="4539228" y="172432"/>
            <a:chExt cx="6149689" cy="956491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6491"/>
              <a:chOff x="4539228" y="172432"/>
              <a:chExt cx="6149689" cy="95649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73288" y="667259"/>
                <a:ext cx="1050720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220748" y="1041404"/>
            <a:ext cx="14242058" cy="51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SỐ CÓ BA CHỮ SỐ VỚI SỐ CÓ MỘT CHỮ SỐ ( T 1)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1035423" y="1653988"/>
            <a:ext cx="2326341" cy="103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34619" r="89382" b="62065"/>
          <a:stretch/>
        </p:blipFill>
        <p:spPr bwMode="auto">
          <a:xfrm>
            <a:off x="1035422" y="2689412"/>
            <a:ext cx="1519519" cy="56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38339" r="86737" b="54202"/>
          <a:stretch/>
        </p:blipFill>
        <p:spPr bwMode="auto">
          <a:xfrm>
            <a:off x="1572247" y="3536576"/>
            <a:ext cx="1971022" cy="225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9" t="38339" r="77827" b="54202"/>
          <a:stretch/>
        </p:blipFill>
        <p:spPr bwMode="auto">
          <a:xfrm>
            <a:off x="5374917" y="3536576"/>
            <a:ext cx="1971022" cy="225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8" t="38339" r="68718" b="54202"/>
          <a:stretch/>
        </p:blipFill>
        <p:spPr bwMode="auto">
          <a:xfrm>
            <a:off x="9256632" y="3536576"/>
            <a:ext cx="2005887" cy="225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3" t="38339" r="59808" b="54202"/>
          <a:stretch/>
        </p:blipFill>
        <p:spPr bwMode="auto">
          <a:xfrm>
            <a:off x="13174211" y="3536576"/>
            <a:ext cx="1971022" cy="225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4" t="41171" r="79134" b="58055"/>
          <a:stretch/>
        </p:blipFill>
        <p:spPr bwMode="auto">
          <a:xfrm>
            <a:off x="1572247" y="5638800"/>
            <a:ext cx="1971022" cy="85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4" t="41171" r="79134" b="58055"/>
          <a:stretch/>
        </p:blipFill>
        <p:spPr bwMode="auto">
          <a:xfrm>
            <a:off x="5374917" y="5703793"/>
            <a:ext cx="1971022" cy="85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4" t="41171" r="79134" b="58055"/>
          <a:stretch/>
        </p:blipFill>
        <p:spPr bwMode="auto">
          <a:xfrm>
            <a:off x="9248882" y="5703793"/>
            <a:ext cx="2013637" cy="85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4" t="41171" r="79134" b="58055"/>
          <a:stretch/>
        </p:blipFill>
        <p:spPr bwMode="auto">
          <a:xfrm>
            <a:off x="13174211" y="5710516"/>
            <a:ext cx="1971022" cy="85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55333" y="5406479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/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93471" y="5403956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/>
              <a:t>3</a:t>
            </a:r>
            <a:endParaRPr lang="en-US" sz="4800"/>
          </a:p>
        </p:txBody>
      </p:sp>
      <p:sp>
        <p:nvSpPr>
          <p:cNvPr id="42" name="TextBox 41"/>
          <p:cNvSpPr txBox="1"/>
          <p:nvPr/>
        </p:nvSpPr>
        <p:spPr>
          <a:xfrm>
            <a:off x="2020831" y="540395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/>
              <a:t>9</a:t>
            </a:r>
            <a:endParaRPr lang="en-US" sz="4800"/>
          </a:p>
        </p:txBody>
      </p:sp>
      <p:sp>
        <p:nvSpPr>
          <p:cNvPr id="43" name="TextBox 42"/>
          <p:cNvSpPr txBox="1"/>
          <p:nvPr/>
        </p:nvSpPr>
        <p:spPr>
          <a:xfrm>
            <a:off x="5933925" y="5426170"/>
            <a:ext cx="121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/>
              <a:t>812</a:t>
            </a:r>
            <a:endParaRPr lang="en-US" sz="4800"/>
          </a:p>
        </p:txBody>
      </p:sp>
      <p:sp>
        <p:nvSpPr>
          <p:cNvPr id="44" name="TextBox 43"/>
          <p:cNvSpPr txBox="1"/>
          <p:nvPr/>
        </p:nvSpPr>
        <p:spPr>
          <a:xfrm>
            <a:off x="9765413" y="5403954"/>
            <a:ext cx="121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/>
              <a:t>854</a:t>
            </a:r>
            <a:endParaRPr lang="en-US" sz="4800"/>
          </a:p>
        </p:txBody>
      </p:sp>
      <p:sp>
        <p:nvSpPr>
          <p:cNvPr id="45" name="TextBox 44"/>
          <p:cNvSpPr txBox="1"/>
          <p:nvPr/>
        </p:nvSpPr>
        <p:spPr>
          <a:xfrm>
            <a:off x="13700919" y="5375701"/>
            <a:ext cx="121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smtClean="0"/>
              <a:t>655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36438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1" grpId="0"/>
      <p:bldP spid="42" grpId="0"/>
      <p:bldP spid="43" grpId="0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6492"/>
            <a:chOff x="4539228" y="172432"/>
            <a:chExt cx="6149689" cy="956491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6491"/>
              <a:chOff x="4539228" y="172432"/>
              <a:chExt cx="6149689" cy="95649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73288" y="667259"/>
                <a:ext cx="1050720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220748" y="1041404"/>
            <a:ext cx="14242058" cy="51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SỐ CÓ BA CHỮ SỐ VỚI SỐ CÓ MỘT CHỮ SỐ ( T 1)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" t="47746" r="58329" b="44231"/>
          <a:stretch/>
        </p:blipFill>
        <p:spPr bwMode="auto">
          <a:xfrm>
            <a:off x="899318" y="2590800"/>
            <a:ext cx="1423396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1035423" y="1653988"/>
            <a:ext cx="2326341" cy="103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605079" y="4902875"/>
            <a:ext cx="1163710" cy="1323439"/>
            <a:chOff x="2605079" y="4902875"/>
            <a:chExt cx="1163710" cy="1323439"/>
          </a:xfrm>
        </p:grpSpPr>
        <p:sp>
          <p:nvSpPr>
            <p:cNvPr id="10" name="TextBox 9"/>
            <p:cNvSpPr txBox="1"/>
            <p:nvPr/>
          </p:nvSpPr>
          <p:spPr>
            <a:xfrm>
              <a:off x="2728119" y="4902875"/>
              <a:ext cx="10406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>
                  <a:solidFill>
                    <a:srgbClr val="0000FF"/>
                  </a:solidFill>
                </a:rPr>
                <a:t>243</a:t>
              </a:r>
            </a:p>
            <a:p>
              <a:pPr algn="r"/>
              <a:r>
                <a:rPr lang="en-US" sz="4000" b="1" smtClean="0">
                  <a:solidFill>
                    <a:srgbClr val="0000FF"/>
                  </a:solidFill>
                </a:rPr>
                <a:t>2</a:t>
              </a:r>
              <a:endParaRPr lang="en-US" sz="4000" b="1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862388" y="6226314"/>
              <a:ext cx="90640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605079" y="5363685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 smtClean="0">
                  <a:solidFill>
                    <a:srgbClr val="0000FF"/>
                  </a:solidFill>
                </a:rPr>
                <a:t>x</a:t>
              </a:r>
              <a:endParaRPr lang="en-US" sz="3600">
                <a:solidFill>
                  <a:srgbClr val="0000FF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87248" y="6226314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0000FF"/>
                </a:solidFill>
              </a:rPr>
              <a:t>486</a:t>
            </a:r>
            <a:endParaRPr lang="en-US" sz="4000" b="1">
              <a:solidFill>
                <a:srgbClr val="0000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24880" y="4902875"/>
            <a:ext cx="1163710" cy="1323439"/>
            <a:chOff x="2605079" y="4902875"/>
            <a:chExt cx="1163710" cy="1323439"/>
          </a:xfrm>
        </p:grpSpPr>
        <p:sp>
          <p:nvSpPr>
            <p:cNvPr id="18" name="TextBox 17"/>
            <p:cNvSpPr txBox="1"/>
            <p:nvPr/>
          </p:nvSpPr>
          <p:spPr>
            <a:xfrm>
              <a:off x="2728119" y="4902875"/>
              <a:ext cx="10406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>
                  <a:solidFill>
                    <a:srgbClr val="0000FF"/>
                  </a:solidFill>
                </a:rPr>
                <a:t>162</a:t>
              </a:r>
            </a:p>
            <a:p>
              <a:pPr algn="r"/>
              <a:r>
                <a:rPr lang="en-US" sz="4000" b="1" smtClean="0">
                  <a:solidFill>
                    <a:srgbClr val="0000FF"/>
                  </a:solidFill>
                </a:rPr>
                <a:t>4</a:t>
              </a:r>
              <a:endParaRPr lang="en-US" sz="4000" b="1">
                <a:solidFill>
                  <a:srgbClr val="0000FF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862388" y="6226314"/>
              <a:ext cx="90640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605079" y="5363685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 smtClean="0">
                  <a:solidFill>
                    <a:srgbClr val="0000FF"/>
                  </a:solidFill>
                </a:rPr>
                <a:t>x</a:t>
              </a:r>
              <a:endParaRPr lang="en-US" sz="3600">
                <a:solidFill>
                  <a:srgbClr val="0000FF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107049" y="6226314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0000FF"/>
                </a:solidFill>
              </a:rPr>
              <a:t>648</a:t>
            </a:r>
            <a:endParaRPr lang="en-US" sz="4000" b="1">
              <a:solidFill>
                <a:srgbClr val="0000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310679" y="4902875"/>
            <a:ext cx="1163710" cy="1323439"/>
            <a:chOff x="2605079" y="4902875"/>
            <a:chExt cx="1163710" cy="1323439"/>
          </a:xfrm>
        </p:grpSpPr>
        <p:sp>
          <p:nvSpPr>
            <p:cNvPr id="23" name="TextBox 22"/>
            <p:cNvSpPr txBox="1"/>
            <p:nvPr/>
          </p:nvSpPr>
          <p:spPr>
            <a:xfrm>
              <a:off x="2728119" y="4902875"/>
              <a:ext cx="10406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>
                  <a:solidFill>
                    <a:srgbClr val="0000FF"/>
                  </a:solidFill>
                </a:rPr>
                <a:t>250</a:t>
              </a:r>
            </a:p>
            <a:p>
              <a:pPr algn="r"/>
              <a:r>
                <a:rPr lang="en-US" sz="4000" b="1" smtClean="0">
                  <a:solidFill>
                    <a:srgbClr val="0000FF"/>
                  </a:solidFill>
                </a:rPr>
                <a:t>3</a:t>
              </a:r>
              <a:endParaRPr lang="en-US" sz="4000" b="1">
                <a:solidFill>
                  <a:srgbClr val="0000FF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862388" y="6226314"/>
              <a:ext cx="90640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2605079" y="5363685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 smtClean="0">
                  <a:solidFill>
                    <a:srgbClr val="0000FF"/>
                  </a:solidFill>
                </a:rPr>
                <a:t>x</a:t>
              </a:r>
              <a:endParaRPr lang="en-US" sz="3600">
                <a:solidFill>
                  <a:srgbClr val="0000FF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492848" y="6226314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0000FF"/>
                </a:solidFill>
              </a:rPr>
              <a:t>750</a:t>
            </a:r>
            <a:endParaRPr lang="en-US" sz="4000" b="1">
              <a:solidFill>
                <a:srgbClr val="0000FF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630480" y="4902875"/>
            <a:ext cx="1163710" cy="1323439"/>
            <a:chOff x="2605079" y="4902875"/>
            <a:chExt cx="1163710" cy="1323439"/>
          </a:xfrm>
        </p:grpSpPr>
        <p:sp>
          <p:nvSpPr>
            <p:cNvPr id="28" name="TextBox 27"/>
            <p:cNvSpPr txBox="1"/>
            <p:nvPr/>
          </p:nvSpPr>
          <p:spPr>
            <a:xfrm>
              <a:off x="2728119" y="4902875"/>
              <a:ext cx="10406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>
                  <a:solidFill>
                    <a:srgbClr val="0000FF"/>
                  </a:solidFill>
                </a:rPr>
                <a:t>108</a:t>
              </a:r>
            </a:p>
            <a:p>
              <a:pPr algn="r"/>
              <a:r>
                <a:rPr lang="en-US" sz="4000" b="1" smtClean="0">
                  <a:solidFill>
                    <a:srgbClr val="0000FF"/>
                  </a:solidFill>
                </a:rPr>
                <a:t>5</a:t>
              </a:r>
              <a:endParaRPr lang="en-US" sz="4000" b="1">
                <a:solidFill>
                  <a:srgbClr val="0000FF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862388" y="6226314"/>
              <a:ext cx="906401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605079" y="5363685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 smtClean="0">
                  <a:solidFill>
                    <a:srgbClr val="0000FF"/>
                  </a:solidFill>
                </a:rPr>
                <a:t>x</a:t>
              </a:r>
              <a:endParaRPr lang="en-US" sz="3600">
                <a:solidFill>
                  <a:srgbClr val="0000FF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2812649" y="6226314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0000FF"/>
                </a:solidFill>
              </a:rPr>
              <a:t>540</a:t>
            </a:r>
            <a:endParaRPr lang="en-US" sz="40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3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6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1" y="111473"/>
            <a:ext cx="6255239" cy="956492"/>
            <a:chOff x="4539228" y="172432"/>
            <a:chExt cx="6149689" cy="956491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89" cy="956491"/>
              <a:chOff x="4539228" y="172432"/>
              <a:chExt cx="6149689" cy="95649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73288" y="667259"/>
                <a:ext cx="1050720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220748" y="1041404"/>
            <a:ext cx="14242058" cy="51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 SỐ CÓ BA CHỮ SỐ VỚI SỐ CÓ MỘT CHỮ SỐ ( T 1)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" t="26713" r="84408" b="65382"/>
          <a:stretch/>
        </p:blipFill>
        <p:spPr bwMode="auto">
          <a:xfrm>
            <a:off x="1035423" y="1653988"/>
            <a:ext cx="2326341" cy="103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72431" y="2689412"/>
            <a:ext cx="14106421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1087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3.</a:t>
            </a:r>
            <a:r>
              <a:rPr lang="vi-VN" sz="3600" b="1" smtClean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vi-VN" sz="3600" b="1" dirty="0">
                <a:solidFill>
                  <a:srgbClr val="0000FF"/>
                </a:solidFill>
                <a:latin typeface="Times New Roman"/>
                <a:ea typeface="Times New Roman"/>
              </a:rPr>
              <a:t>Hôm nay, hải âu được 118 ngày tuổi, số ngày tuổi của mèo gấp 3 lần số ngày tuổi của hải âu. Hỏi hôm nay mèo được bao nhiêu ngày tuổi?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309519" y="4287798"/>
            <a:ext cx="0" cy="447520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4978" y="4181713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37" y="5175923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Hải âu</a:t>
            </a:r>
            <a:r>
              <a:rPr lang="en-US" altLang="en-US" sz="3200" b="1" kern="120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920" y="6386729"/>
            <a:ext cx="2514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Tuổi mèo:</a:t>
            </a:r>
            <a:endParaRPr lang="en-US" altLang="en-US" sz="3200" b="1" kern="1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38126" y="4975868"/>
            <a:ext cx="1497013" cy="639232"/>
            <a:chOff x="1915771" y="5303728"/>
            <a:chExt cx="2994024" cy="639232"/>
          </a:xfrm>
        </p:grpSpPr>
        <p:grpSp>
          <p:nvGrpSpPr>
            <p:cNvPr id="16" name="Group 15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5771" y="5303728"/>
              <a:ext cx="29940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118 ngày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rot="5400000">
            <a:off x="3529707" y="5934747"/>
            <a:ext cx="972151" cy="3215880"/>
            <a:chOff x="5699920" y="3912837"/>
            <a:chExt cx="972151" cy="352496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8536879A-B264-8F9D-4FAB-83F9B7D7E3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435988" y="5390505"/>
              <a:ext cx="19489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altLang="en-US" sz="2800" kern="12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ngày tuổi</a:t>
              </a:r>
              <a:endParaRPr lang="en-US" altLang="en-US" sz="2800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ight Brace 22"/>
            <p:cNvSpPr/>
            <p:nvPr/>
          </p:nvSpPr>
          <p:spPr>
            <a:xfrm>
              <a:off x="5699920" y="3912837"/>
              <a:ext cx="448926" cy="3524969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3523874" y="5653182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434642" y="5613626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8556" y="4181713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1519" y="4800600"/>
            <a:ext cx="8153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Mèo được số ngày tuổi là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4141" y="5659398"/>
            <a:ext cx="49874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118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354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 tuổi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9503" y="6758796"/>
            <a:ext cx="44422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354 ngày tuổi</a:t>
            </a:r>
            <a:endParaRPr lang="en-US" altLang="en-US" sz="3600" b="1" kern="1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423319" y="6614398"/>
            <a:ext cx="3200400" cy="259796"/>
            <a:chOff x="2423319" y="6614398"/>
            <a:chExt cx="3200400" cy="259796"/>
          </a:xfrm>
        </p:grpSpPr>
        <p:grpSp>
          <p:nvGrpSpPr>
            <p:cNvPr id="25" name="Group 24"/>
            <p:cNvGrpSpPr/>
            <p:nvPr/>
          </p:nvGrpSpPr>
          <p:grpSpPr>
            <a:xfrm>
              <a:off x="2423319" y="6614398"/>
              <a:ext cx="3200400" cy="232937"/>
              <a:chOff x="3105046" y="6212800"/>
              <a:chExt cx="3200400" cy="23293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3105046" y="6212800"/>
                <a:ext cx="3200400" cy="232022"/>
                <a:chOff x="2691070" y="6212800"/>
                <a:chExt cx="3100788" cy="233256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2691070" y="6214034"/>
                  <a:ext cx="3100788" cy="232022"/>
                  <a:chOff x="2578001" y="5522045"/>
                  <a:chExt cx="2116893" cy="232022"/>
                </a:xfrm>
              </p:grpSpPr>
              <p:cxnSp>
                <p:nvCxnSpPr>
                  <p:cNvPr id="30" name="Straight Connector 29"/>
                  <p:cNvCxnSpPr/>
                  <p:nvPr/>
                </p:nvCxnSpPr>
                <p:spPr>
                  <a:xfrm>
                    <a:off x="2578001" y="5638058"/>
                    <a:ext cx="2116893" cy="1571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2578001" y="5522045"/>
                    <a:ext cx="0" cy="232022"/>
                  </a:xfrm>
                  <a:prstGeom prst="line">
                    <a:avLst/>
                  </a:prstGeom>
                  <a:ln>
                    <a:solidFill>
                      <a:srgbClr val="0000FF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4820265" y="6212800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Straight Connector 26"/>
              <p:cNvCxnSpPr/>
              <p:nvPr/>
            </p:nvCxnSpPr>
            <p:spPr>
              <a:xfrm>
                <a:off x="4205601" y="621371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Connector 39"/>
            <p:cNvCxnSpPr/>
            <p:nvPr/>
          </p:nvCxnSpPr>
          <p:spPr>
            <a:xfrm>
              <a:off x="5623719" y="6643399"/>
              <a:ext cx="0" cy="230795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188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375</Words>
  <Application>Microsoft Office PowerPoint</Application>
  <PresentationFormat>Custom</PresentationFormat>
  <Paragraphs>77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186</cp:revision>
  <dcterms:created xsi:type="dcterms:W3CDTF">2006-10-26T15:18:53Z</dcterms:created>
  <dcterms:modified xsi:type="dcterms:W3CDTF">2022-08-22T08:16:02Z</dcterms:modified>
</cp:coreProperties>
</file>