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2"/>
  </p:notesMasterIdLst>
  <p:sldIdLst>
    <p:sldId id="269" r:id="rId3"/>
    <p:sldId id="27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DE"/>
    <a:srgbClr val="FFAFCA"/>
    <a:srgbClr val="0000FF"/>
    <a:srgbClr val="FF6699"/>
    <a:srgbClr val="800080"/>
    <a:srgbClr val="CC00FF"/>
    <a:srgbClr val="FF0000"/>
    <a:srgbClr val="3333FF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50" d="100"/>
          <a:sy n="50" d="100"/>
        </p:scale>
        <p:origin x="-1186" y="-34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4\Bai%2014%20Thuc%20hanh%20trai%20nghiem\Cau%20hoi\Cau%204.pptx" TargetMode="External"/><Relationship Id="rId3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4\Bai%2014%20Thuc%20hanh%20trai%20nghiem\Cau%20hoi\Cau%201.ppt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hyperlink" Target="file:///E:\Chuankienthuc\kinhnghiemdayhoc\Chuong%20trinh%20GDPT%20moi\Nam%20hoc%202022%20-2023\Tai%20lieu%20lop%203\Tai%20lieu%20sach%20Ket%20Noi\Bai%20giang%20lop%203\Mon%20Toan\Tuan%2014\Bai%2014%20Thuc%20hanh%20trai%20nghiem\Cau%20hoi\Cau%203.pptx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3"/>
            <a:ext cx="13944600" cy="21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 : THỰC HÀNH VÀ TRẢI NGHIỆM VỚI CÁC ĐƠN VỊ MI-LI-MÉT, GAM, MI-LI-LÍT, ĐỘ C( T2)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79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13110" y="227205"/>
            <a:ext cx="5492209" cy="861302"/>
            <a:chOff x="4839896" y="288164"/>
            <a:chExt cx="5399534" cy="861301"/>
          </a:xfrm>
        </p:grpSpPr>
        <p:grpSp>
          <p:nvGrpSpPr>
            <p:cNvPr id="3" name="Group 2"/>
            <p:cNvGrpSpPr/>
            <p:nvPr/>
          </p:nvGrpSpPr>
          <p:grpSpPr>
            <a:xfrm>
              <a:off x="4839896" y="288164"/>
              <a:ext cx="5399534" cy="861301"/>
              <a:chOff x="4839896" y="288164"/>
              <a:chExt cx="5399534" cy="8613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39896" y="288164"/>
                <a:ext cx="5399534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68160" y="687801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13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pic>
        <p:nvPicPr>
          <p:cNvPr id="16" name="Picture 6" descr="Hình ảnh con sông Đà trong tuỳ bút “Người lái đò sông Đà” của Nguyễn Tuân -  Lớp Văn Cô Thu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2590800"/>
            <a:ext cx="3352800" cy="20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76119" y="462427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Sông </a:t>
            </a:r>
            <a:r>
              <a:rPr lang="en-US" b="1" smtClean="0"/>
              <a:t>Đà </a:t>
            </a:r>
            <a:endParaRPr lang="en-US"/>
          </a:p>
        </p:txBody>
      </p:sp>
      <p:pic>
        <p:nvPicPr>
          <p:cNvPr id="22" name="Picture 8" descr="Một đoạn Sông Hồ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5811477"/>
            <a:ext cx="3352800" cy="20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45219" y="790212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Sông </a:t>
            </a:r>
            <a:r>
              <a:rPr lang="en-US" b="1" smtClean="0"/>
              <a:t>Hồng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25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28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pic>
        <p:nvPicPr>
          <p:cNvPr id="31" name="Picture 4" descr="Sông Tiền – Wikipedia tiếng Việ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919" y="2584896"/>
            <a:ext cx="3352800" cy="20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472319" y="4700336"/>
            <a:ext cx="129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Sông Tiền</a:t>
            </a:r>
            <a:endParaRPr lang="en-US"/>
          </a:p>
        </p:txBody>
      </p:sp>
      <p:pic>
        <p:nvPicPr>
          <p:cNvPr id="34" name="Picture 6" descr="Thêm 2 doanh nghiệp “sáng cửa” trúng thầu dự án luồng sông Hậu | Tạp chí  Giao thông vận tải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5780294"/>
            <a:ext cx="3352800" cy="20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9623824" y="785836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Sông Hậu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37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0012" y="76200"/>
            <a:ext cx="13494906" cy="1772615"/>
            <a:chOff x="1730012" y="152400"/>
            <a:chExt cx="13494906" cy="1772615"/>
          </a:xfrm>
        </p:grpSpPr>
        <p:grpSp>
          <p:nvGrpSpPr>
            <p:cNvPr id="2" name="Group 1"/>
            <p:cNvGrpSpPr/>
            <p:nvPr/>
          </p:nvGrpSpPr>
          <p:grpSpPr>
            <a:xfrm>
              <a:off x="5313110" y="152400"/>
              <a:ext cx="5492209" cy="936107"/>
              <a:chOff x="4839896" y="213359"/>
              <a:chExt cx="5399534" cy="9361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39896" y="213359"/>
                <a:ext cx="5399534" cy="936106"/>
                <a:chOff x="4839896" y="213359"/>
                <a:chExt cx="5399534" cy="9361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39896" y="213359"/>
                  <a:ext cx="5399534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8160" y="687801"/>
                  <a:ext cx="1050720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30012" y="1041403"/>
              <a:ext cx="13494906" cy="88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MI-LI-MÉT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MI-LI-LÍT, ĐỘ C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(T2)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4331" y="1876979"/>
            <a:ext cx="3538779" cy="584687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35024" r="49340" b="44286"/>
          <a:stretch/>
        </p:blipFill>
        <p:spPr bwMode="auto">
          <a:xfrm>
            <a:off x="1508919" y="2546430"/>
            <a:ext cx="12904297" cy="31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10647" y="498938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2</a:t>
            </a:r>
            <a:r>
              <a:rPr lang="en-US" sz="3600" b="1" baseline="30000" smtClean="0">
                <a:solidFill>
                  <a:srgbClr val="FF0000"/>
                </a:solidFill>
              </a:rPr>
              <a:t>0</a:t>
            </a:r>
            <a:r>
              <a:rPr lang="en-US" sz="3600" b="1" smtClean="0">
                <a:solidFill>
                  <a:srgbClr val="FF0000"/>
                </a:solidFill>
              </a:rPr>
              <a:t>c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8373" y="487680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24</a:t>
            </a:r>
            <a:r>
              <a:rPr lang="en-US" sz="3600" b="1" baseline="30000" smtClean="0">
                <a:solidFill>
                  <a:srgbClr val="FF0000"/>
                </a:solidFill>
              </a:rPr>
              <a:t>0</a:t>
            </a:r>
            <a:r>
              <a:rPr lang="en-US" sz="3600" b="1" smtClean="0">
                <a:solidFill>
                  <a:srgbClr val="FF0000"/>
                </a:solidFill>
              </a:rPr>
              <a:t>c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86519" y="487680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40</a:t>
            </a:r>
            <a:r>
              <a:rPr lang="en-US" sz="3600" b="1" baseline="30000" smtClean="0">
                <a:solidFill>
                  <a:srgbClr val="FF0000"/>
                </a:solidFill>
              </a:rPr>
              <a:t>0</a:t>
            </a:r>
            <a:r>
              <a:rPr lang="en-US" sz="3600" b="1" smtClean="0">
                <a:solidFill>
                  <a:srgbClr val="FF0000"/>
                </a:solidFill>
              </a:rPr>
              <a:t>c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59476" r="83334" b="26906"/>
          <a:stretch/>
        </p:blipFill>
        <p:spPr bwMode="auto">
          <a:xfrm>
            <a:off x="2928395" y="6308203"/>
            <a:ext cx="2187615" cy="209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59476" r="67505" b="26906"/>
          <a:stretch/>
        </p:blipFill>
        <p:spPr bwMode="auto">
          <a:xfrm>
            <a:off x="7234177" y="6308202"/>
            <a:ext cx="2210765" cy="20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59476" r="51973" b="26906"/>
          <a:stretch/>
        </p:blipFill>
        <p:spPr bwMode="auto">
          <a:xfrm>
            <a:off x="11470512" y="6308202"/>
            <a:ext cx="2222340" cy="20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35 L -0.52531 0.00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1 0.00399 L 0.26099 -0.000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356E-6 -2.77778E-7 L 0.25758 0.003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4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0012" y="76200"/>
            <a:ext cx="13494906" cy="1772615"/>
            <a:chOff x="1730012" y="152400"/>
            <a:chExt cx="13494906" cy="1772615"/>
          </a:xfrm>
        </p:grpSpPr>
        <p:grpSp>
          <p:nvGrpSpPr>
            <p:cNvPr id="2" name="Group 1"/>
            <p:cNvGrpSpPr/>
            <p:nvPr/>
          </p:nvGrpSpPr>
          <p:grpSpPr>
            <a:xfrm>
              <a:off x="5313110" y="152400"/>
              <a:ext cx="5492209" cy="936107"/>
              <a:chOff x="4839896" y="213359"/>
              <a:chExt cx="5399534" cy="9361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39896" y="213359"/>
                <a:ext cx="5399534" cy="936106"/>
                <a:chOff x="4839896" y="213359"/>
                <a:chExt cx="5399534" cy="9361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39896" y="213359"/>
                  <a:ext cx="5399534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8160" y="687801"/>
                  <a:ext cx="1050720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30012" y="1041403"/>
              <a:ext cx="13494906" cy="88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MI-LI-MÉT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MI-LI-LÍT, ĐỘ C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(T2)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4331" y="1876979"/>
            <a:ext cx="3538779" cy="584687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30222" r="49978" b="50712"/>
          <a:stretch/>
        </p:blipFill>
        <p:spPr bwMode="auto">
          <a:xfrm>
            <a:off x="1774331" y="2758440"/>
            <a:ext cx="13679029" cy="3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3032919" y="6400800"/>
            <a:ext cx="2590800" cy="1143000"/>
          </a:xfrm>
          <a:prstGeom prst="ellipse">
            <a:avLst/>
          </a:prstGeom>
          <a:solidFill>
            <a:srgbClr val="FF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100kg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48529" y="6400800"/>
            <a:ext cx="2590800" cy="1143000"/>
          </a:xfrm>
          <a:prstGeom prst="ellipse">
            <a:avLst/>
          </a:prstGeom>
          <a:solidFill>
            <a:srgbClr val="FF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1kg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176919" y="6400800"/>
            <a:ext cx="2590800" cy="1143000"/>
          </a:xfrm>
          <a:prstGeom prst="ellipse">
            <a:avLst/>
          </a:prstGeom>
          <a:solidFill>
            <a:srgbClr val="FF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100g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055E-6 0 L -0.56179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201E-6 -0.00417 L 0.2782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5336E-7 -0.00417 L 0.28558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0012" y="76200"/>
            <a:ext cx="13494906" cy="1772615"/>
            <a:chOff x="1730012" y="152400"/>
            <a:chExt cx="13494906" cy="1772615"/>
          </a:xfrm>
        </p:grpSpPr>
        <p:grpSp>
          <p:nvGrpSpPr>
            <p:cNvPr id="2" name="Group 1"/>
            <p:cNvGrpSpPr/>
            <p:nvPr/>
          </p:nvGrpSpPr>
          <p:grpSpPr>
            <a:xfrm>
              <a:off x="5313110" y="152400"/>
              <a:ext cx="5492209" cy="936107"/>
              <a:chOff x="4839896" y="213359"/>
              <a:chExt cx="5399534" cy="9361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39896" y="213359"/>
                <a:ext cx="5399534" cy="936106"/>
                <a:chOff x="4839896" y="213359"/>
                <a:chExt cx="5399534" cy="9361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39896" y="213359"/>
                  <a:ext cx="5399534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8160" y="687801"/>
                  <a:ext cx="1050720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30012" y="1041403"/>
              <a:ext cx="13494906" cy="88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MI-LI-MÉT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MI-LI-LÍT, ĐỘ C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(T2)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4331" y="1876979"/>
            <a:ext cx="3538779" cy="584687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36000" r="52745" b="38640"/>
          <a:stretch/>
        </p:blipFill>
        <p:spPr bwMode="auto">
          <a:xfrm>
            <a:off x="1774331" y="2438400"/>
            <a:ext cx="12383788" cy="409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315" y="6629401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a) Tìm ca ít nước nhất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t="46095" r="72063" b="38640"/>
          <a:stretch/>
        </p:blipFill>
        <p:spPr bwMode="auto">
          <a:xfrm>
            <a:off x="7363567" y="7260492"/>
            <a:ext cx="1391294" cy="163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0012" y="76200"/>
            <a:ext cx="13494906" cy="1772615"/>
            <a:chOff x="1730012" y="152400"/>
            <a:chExt cx="13494906" cy="1772615"/>
          </a:xfrm>
        </p:grpSpPr>
        <p:grpSp>
          <p:nvGrpSpPr>
            <p:cNvPr id="2" name="Group 1"/>
            <p:cNvGrpSpPr/>
            <p:nvPr/>
          </p:nvGrpSpPr>
          <p:grpSpPr>
            <a:xfrm>
              <a:off x="5313110" y="152400"/>
              <a:ext cx="5492209" cy="936107"/>
              <a:chOff x="4839896" y="213359"/>
              <a:chExt cx="5399534" cy="9361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39896" y="213359"/>
                <a:ext cx="5399534" cy="936106"/>
                <a:chOff x="4839896" y="213359"/>
                <a:chExt cx="5399534" cy="9361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39896" y="213359"/>
                  <a:ext cx="5399534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8160" y="687801"/>
                  <a:ext cx="1050720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30012" y="1041403"/>
              <a:ext cx="13494906" cy="88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MI-LI-MÉT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MI-LI-LÍT, ĐỘ C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(T2)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4331" y="1876979"/>
            <a:ext cx="3538779" cy="584687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36000" r="52745" b="38640"/>
          <a:stretch/>
        </p:blipFill>
        <p:spPr bwMode="auto">
          <a:xfrm>
            <a:off x="1774331" y="2590799"/>
            <a:ext cx="12383788" cy="409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59315" y="6781800"/>
            <a:ext cx="101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b) Tìm hai ca khác nhau để được 350ml nước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44265" r="63123" b="39318"/>
          <a:stretch/>
        </p:blipFill>
        <p:spPr bwMode="auto">
          <a:xfrm>
            <a:off x="6395380" y="7620000"/>
            <a:ext cx="2308861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>
            <a:stCxn id="14" idx="3"/>
          </p:cNvCxnSpPr>
          <p:nvPr/>
        </p:nvCxnSpPr>
        <p:spPr>
          <a:xfrm>
            <a:off x="8704241" y="8282940"/>
            <a:ext cx="9580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08039" y="799787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350ml</a:t>
            </a:r>
            <a:endParaRPr 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0012" y="76200"/>
            <a:ext cx="13494906" cy="1772615"/>
            <a:chOff x="1730012" y="152400"/>
            <a:chExt cx="13494906" cy="1772615"/>
          </a:xfrm>
        </p:grpSpPr>
        <p:grpSp>
          <p:nvGrpSpPr>
            <p:cNvPr id="2" name="Group 1"/>
            <p:cNvGrpSpPr/>
            <p:nvPr/>
          </p:nvGrpSpPr>
          <p:grpSpPr>
            <a:xfrm>
              <a:off x="5313110" y="152400"/>
              <a:ext cx="5492209" cy="936107"/>
              <a:chOff x="4839896" y="213359"/>
              <a:chExt cx="5399534" cy="9361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39896" y="213359"/>
                <a:ext cx="5399534" cy="936106"/>
                <a:chOff x="4839896" y="213359"/>
                <a:chExt cx="5399534" cy="9361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39896" y="213359"/>
                  <a:ext cx="5399534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8160" y="687801"/>
                  <a:ext cx="1050720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30012" y="1041403"/>
              <a:ext cx="13494906" cy="88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MI-LI-MÉT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MI-LI-LÍT, ĐỘ C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(T2)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4331" y="1876979"/>
            <a:ext cx="3538779" cy="584687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36000" r="52745" b="38640"/>
          <a:stretch/>
        </p:blipFill>
        <p:spPr bwMode="auto">
          <a:xfrm>
            <a:off x="1774331" y="2590799"/>
            <a:ext cx="12383788" cy="409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89123" y="6705600"/>
            <a:ext cx="101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c) Tìm hai ca khác nhau để được 550ml nước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42019" r="80597" b="38640"/>
          <a:stretch/>
        </p:blipFill>
        <p:spPr bwMode="auto">
          <a:xfrm>
            <a:off x="4999037" y="7351930"/>
            <a:ext cx="1401763" cy="156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42019" r="52745" b="38640"/>
          <a:stretch/>
        </p:blipFill>
        <p:spPr bwMode="auto">
          <a:xfrm>
            <a:off x="6630765" y="7351931"/>
            <a:ext cx="1335460" cy="156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8059214" y="8133664"/>
            <a:ext cx="9580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63012" y="7848598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550ml</a:t>
            </a:r>
            <a:endParaRPr 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0012" y="76200"/>
            <a:ext cx="13494906" cy="1772615"/>
            <a:chOff x="1730012" y="152400"/>
            <a:chExt cx="13494906" cy="1772615"/>
          </a:xfrm>
        </p:grpSpPr>
        <p:grpSp>
          <p:nvGrpSpPr>
            <p:cNvPr id="2" name="Group 1"/>
            <p:cNvGrpSpPr/>
            <p:nvPr/>
          </p:nvGrpSpPr>
          <p:grpSpPr>
            <a:xfrm>
              <a:off x="5313110" y="152400"/>
              <a:ext cx="5492209" cy="936107"/>
              <a:chOff x="4839896" y="213359"/>
              <a:chExt cx="5399534" cy="9361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39896" y="213359"/>
                <a:ext cx="5399534" cy="936106"/>
                <a:chOff x="4839896" y="213359"/>
                <a:chExt cx="5399534" cy="9361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39896" y="213359"/>
                  <a:ext cx="5399534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68160" y="687801"/>
                  <a:ext cx="1050720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30012" y="1041403"/>
              <a:ext cx="13494906" cy="88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34 : THỰC HÀNH VÀ TRẢI NGHIỆM VỚI CÁC ĐƠN VỊ 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MI-LI-MÉT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4505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GAM</a:t>
              </a:r>
              <a:r>
                <a:rPr lang="vi-VN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MI-LI-LÍT, ĐỘ C</a:t>
              </a:r>
              <a:r>
                <a:rPr lang="vi-VN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(T2)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4331" y="1876979"/>
            <a:ext cx="3538779" cy="584687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779996" y="2461666"/>
            <a:ext cx="10668000" cy="5410200"/>
          </a:xfrm>
          <a:prstGeom prst="cloud">
            <a:avLst/>
          </a:prstGeom>
          <a:solidFill>
            <a:srgbClr val="FFC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Về nhà dùng nhiệt kế đo nhiệt độ ở trong nhà vào buổi sáng, trưa và tối.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1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368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229</cp:revision>
  <dcterms:created xsi:type="dcterms:W3CDTF">2006-10-26T15:18:53Z</dcterms:created>
  <dcterms:modified xsi:type="dcterms:W3CDTF">2022-08-08T16:48:10Z</dcterms:modified>
</cp:coreProperties>
</file>