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72" r:id="rId9"/>
    <p:sldId id="284" r:id="rId10"/>
    <p:sldId id="277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4142679"/>
            <a:ext cx="13117903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41: ÔN TẬP PHÉP NHÂN, PHÉP CHIA TRONG PHẠM VI 100, 1000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7" y="65813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5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4191000" y="1080689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TRÒ CHƠI: BIỂN BÁO GIAO THÔNG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05719" y="2209800"/>
            <a:ext cx="1436612" cy="1689674"/>
            <a:chOff x="10068343" y="4114800"/>
            <a:chExt cx="1436612" cy="1689674"/>
          </a:xfrm>
        </p:grpSpPr>
        <p:pic>
          <p:nvPicPr>
            <p:cNvPr id="5" name="Picture 6" descr="Biển cấm đi ngược chiều - Thiết Bị An Toàn Giao Thô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169" y="4114800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068343" y="5219699"/>
              <a:ext cx="1436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smtClean="0"/>
                <a:t>Cấm đi </a:t>
              </a:r>
            </a:p>
            <a:p>
              <a:pPr algn="ctr"/>
              <a:r>
                <a:rPr lang="en-US" sz="1600" b="1" smtClean="0"/>
                <a:t>ngược chiều</a:t>
              </a:r>
              <a:endParaRPr lang="en-US" sz="1600" b="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946408" y="2362200"/>
            <a:ext cx="1984839" cy="1575375"/>
            <a:chOff x="10946408" y="2362200"/>
            <a:chExt cx="1984839" cy="1575375"/>
          </a:xfrm>
        </p:grpSpPr>
        <p:pic>
          <p:nvPicPr>
            <p:cNvPr id="8" name="Picture 4" descr="Biển Báo Giao Thông (04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2" r="33464" b="81939"/>
            <a:stretch/>
          </p:blipFill>
          <p:spPr bwMode="auto">
            <a:xfrm>
              <a:off x="11220516" y="2362200"/>
              <a:ext cx="1425444" cy="107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946408" y="3352800"/>
              <a:ext cx="19848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smtClean="0"/>
                <a:t>Giao nhau </a:t>
              </a:r>
            </a:p>
            <a:p>
              <a:pPr algn="ctr"/>
              <a:r>
                <a:rPr lang="en-US" sz="1600" b="1" smtClean="0"/>
                <a:t>với đường ưu tiên</a:t>
              </a:r>
              <a:endParaRPr lang="en-US" sz="1600" b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755743" y="4343400"/>
            <a:ext cx="1346844" cy="1663607"/>
            <a:chOff x="12755743" y="4343400"/>
            <a:chExt cx="1346844" cy="1663607"/>
          </a:xfrm>
        </p:grpSpPr>
        <p:pic>
          <p:nvPicPr>
            <p:cNvPr id="11" name="Picture 8" descr="Biển báo cấm xe đạp, biển báo hiệu giao thông -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20"/>
            <a:stretch/>
          </p:blipFill>
          <p:spPr bwMode="auto">
            <a:xfrm>
              <a:off x="12889680" y="4343400"/>
              <a:ext cx="1078967" cy="107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2755743" y="5422232"/>
              <a:ext cx="1346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smtClean="0"/>
                <a:t>Cấm người </a:t>
              </a:r>
            </a:p>
            <a:p>
              <a:pPr algn="ctr"/>
              <a:r>
                <a:rPr lang="en-US" sz="1600" b="1" smtClean="0"/>
                <a:t>đi xe đạp</a:t>
              </a:r>
              <a:endParaRPr lang="en-US" sz="16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113545" y="5562600"/>
            <a:ext cx="1335622" cy="1674876"/>
            <a:chOff x="8600313" y="2362201"/>
            <a:chExt cx="1335622" cy="1674876"/>
          </a:xfrm>
        </p:grpSpPr>
        <p:pic>
          <p:nvPicPr>
            <p:cNvPr id="14" name="Picture 10" descr="Các loại biển báo giao thông dành cho người đi bộ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06" r="34193"/>
            <a:stretch/>
          </p:blipFill>
          <p:spPr bwMode="auto">
            <a:xfrm>
              <a:off x="8645328" y="2362201"/>
              <a:ext cx="1245592" cy="115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600313" y="3452302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smtClean="0"/>
                <a:t>Dành cho </a:t>
              </a:r>
            </a:p>
            <a:p>
              <a:pPr algn="ctr"/>
              <a:r>
                <a:rPr lang="en-US" sz="1600" b="1" smtClean="0"/>
                <a:t>người đi bộ</a:t>
              </a:r>
              <a:endParaRPr lang="en-US" sz="16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355722" y="5850214"/>
            <a:ext cx="1155032" cy="1433428"/>
            <a:chOff x="11355722" y="5850214"/>
            <a:chExt cx="1155032" cy="1433428"/>
          </a:xfrm>
        </p:grpSpPr>
        <p:pic>
          <p:nvPicPr>
            <p:cNvPr id="17" name="Picture 12" descr="Các loại biển hiệu lệnh và ý nghĩa của từng loại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4" t="6940" r="28412" b="24639"/>
            <a:stretch/>
          </p:blipFill>
          <p:spPr bwMode="auto">
            <a:xfrm>
              <a:off x="11355722" y="5850214"/>
              <a:ext cx="1155032" cy="109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1424124" y="6945088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smtClean="0"/>
                <a:t>Dừng lại</a:t>
              </a:r>
              <a:endParaRPr lang="en-US" sz="1600" b="1"/>
            </a:p>
          </p:txBody>
        </p:sp>
      </p:grpSp>
      <p:pic>
        <p:nvPicPr>
          <p:cNvPr id="19" name="Picture 16" descr="35 Câu Hỏi Sa Hình Thi Bằng Lái Xe Máy A1 năm 2020 Chuẩ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746297"/>
            <a:ext cx="10221560" cy="679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960437" y="2225164"/>
            <a:ext cx="4358481" cy="1721996"/>
            <a:chOff x="960437" y="2177478"/>
            <a:chExt cx="4358481" cy="1721996"/>
          </a:xfrm>
        </p:grpSpPr>
        <p:sp>
          <p:nvSpPr>
            <p:cNvPr id="21" name="Rounded Rectangle 20"/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39872" y="2637243"/>
              <a:ext cx="1874047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smtClean="0">
                  <a:solidFill>
                    <a:srgbClr val="0000CC"/>
                  </a:solidFill>
                </a:rPr>
                <a:t>52 x 2 =</a:t>
              </a:r>
              <a:endParaRPr lang="en-US" sz="3600" b="1">
                <a:solidFill>
                  <a:srgbClr val="0000CC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123413" y="2669000"/>
            <a:ext cx="1281106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104</a:t>
            </a:r>
            <a:endParaRPr lang="en-US" sz="3600" b="1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60437" y="6279004"/>
            <a:ext cx="4358481" cy="1721996"/>
            <a:chOff x="960437" y="2177478"/>
            <a:chExt cx="4358481" cy="1721996"/>
          </a:xfrm>
        </p:grpSpPr>
        <p:sp>
          <p:nvSpPr>
            <p:cNvPr id="25" name="Rounded Rectangle 24"/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737519" y="2637243"/>
              <a:ext cx="19812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smtClean="0">
                  <a:solidFill>
                    <a:srgbClr val="0000CC"/>
                  </a:solidFill>
                </a:rPr>
                <a:t>96 : 3 = </a:t>
              </a:r>
              <a:endParaRPr lang="en-US" sz="3600" b="1">
                <a:solidFill>
                  <a:srgbClr val="0000CC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3045619" y="6748240"/>
            <a:ext cx="1281106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32</a:t>
            </a:r>
            <a:endParaRPr lang="en-US" sz="3600" b="1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23719" y="2209800"/>
            <a:ext cx="4358481" cy="1721996"/>
            <a:chOff x="960437" y="2177478"/>
            <a:chExt cx="4358481" cy="1721996"/>
          </a:xfrm>
        </p:grpSpPr>
        <p:sp>
          <p:nvSpPr>
            <p:cNvPr id="29" name="Rounded Rectangle 28"/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836737" y="2637243"/>
              <a:ext cx="2171700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smtClean="0">
                  <a:solidFill>
                    <a:srgbClr val="0000CC"/>
                  </a:solidFill>
                </a:rPr>
                <a:t>85 x 7 = </a:t>
              </a:r>
              <a:endParaRPr lang="en-US" sz="3600" b="1">
                <a:solidFill>
                  <a:srgbClr val="0000CC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8051485" y="2679036"/>
            <a:ext cx="1052034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595</a:t>
            </a:r>
            <a:endParaRPr lang="en-US" sz="3600" b="1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23719" y="6263640"/>
            <a:ext cx="4358481" cy="1721996"/>
            <a:chOff x="960437" y="2177478"/>
            <a:chExt cx="4358481" cy="1721996"/>
          </a:xfrm>
        </p:grpSpPr>
        <p:sp>
          <p:nvSpPr>
            <p:cNvPr id="33" name="Rounded Rectangle 32"/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70037" y="2637243"/>
              <a:ext cx="1894515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smtClean="0">
                  <a:solidFill>
                    <a:srgbClr val="0000CC"/>
                  </a:solidFill>
                </a:rPr>
                <a:t>25 x 7 = </a:t>
              </a:r>
              <a:endParaRPr lang="en-US" sz="3600" b="1">
                <a:solidFill>
                  <a:srgbClr val="0000CC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787879" y="6732876"/>
            <a:ext cx="1112440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175</a:t>
            </a:r>
            <a:endParaRPr lang="en-US" sz="3600" b="1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37719" y="4191000"/>
            <a:ext cx="4358481" cy="1721996"/>
            <a:chOff x="960437" y="2177478"/>
            <a:chExt cx="4358481" cy="1721996"/>
          </a:xfrm>
        </p:grpSpPr>
        <p:sp>
          <p:nvSpPr>
            <p:cNvPr id="37" name="Rounded Rectangle 36"/>
            <p:cNvSpPr/>
            <p:nvPr/>
          </p:nvSpPr>
          <p:spPr>
            <a:xfrm>
              <a:off x="960437" y="2177478"/>
              <a:ext cx="4358481" cy="1721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737520" y="2637243"/>
              <a:ext cx="1966117" cy="80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smtClean="0">
                  <a:solidFill>
                    <a:srgbClr val="0000CC"/>
                  </a:solidFill>
                </a:rPr>
                <a:t>86 : 2 = </a:t>
              </a:r>
              <a:endParaRPr lang="en-US" sz="3600" b="1">
                <a:solidFill>
                  <a:srgbClr val="0000CC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638801" y="4685636"/>
            <a:ext cx="746918" cy="8037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43</a:t>
            </a:r>
            <a:endParaRPr lang="en-US" sz="3600" b="1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41" name="Group 4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98223"/>
              </p:ext>
            </p:extLst>
          </p:nvPr>
        </p:nvGraphicFramePr>
        <p:xfrm>
          <a:off x="2227005" y="2895600"/>
          <a:ext cx="12159716" cy="609600"/>
        </p:xfrm>
        <a:graphic>
          <a:graphicData uri="http://schemas.openxmlformats.org/drawingml/2006/table">
            <a:tbl>
              <a:tblPr/>
              <a:tblGrid>
                <a:gridCol w="3039929">
                  <a:extLst>
                    <a:ext uri="{9D8B030D-6E8A-4147-A177-3AD203B41FA5}">
                      <a16:colId xmlns="" xmlns:a16="http://schemas.microsoft.com/office/drawing/2014/main" val="2697341937"/>
                    </a:ext>
                  </a:extLst>
                </a:gridCol>
                <a:gridCol w="3039929">
                  <a:extLst>
                    <a:ext uri="{9D8B030D-6E8A-4147-A177-3AD203B41FA5}">
                      <a16:colId xmlns="" xmlns:a16="http://schemas.microsoft.com/office/drawing/2014/main" val="2673710663"/>
                    </a:ext>
                  </a:extLst>
                </a:gridCol>
                <a:gridCol w="3039929">
                  <a:extLst>
                    <a:ext uri="{9D8B030D-6E8A-4147-A177-3AD203B41FA5}">
                      <a16:colId xmlns="" xmlns:a16="http://schemas.microsoft.com/office/drawing/2014/main" val="3010242406"/>
                    </a:ext>
                  </a:extLst>
                </a:gridCol>
                <a:gridCol w="3039929">
                  <a:extLst>
                    <a:ext uri="{9D8B030D-6E8A-4147-A177-3AD203B41FA5}">
                      <a16:colId xmlns="" xmlns:a16="http://schemas.microsoft.com/office/drawing/2014/main" val="888203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 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200 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500 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280968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64256"/>
              </p:ext>
            </p:extLst>
          </p:nvPr>
        </p:nvGraphicFramePr>
        <p:xfrm>
          <a:off x="2118519" y="3712276"/>
          <a:ext cx="12192000" cy="4669724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687153704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4063922356"/>
                    </a:ext>
                  </a:extLst>
                </a:gridCol>
              </a:tblGrid>
              <a:tr h="2334862">
                <a:tc>
                  <a:txBody>
                    <a:bodyPr/>
                    <a:lstStyle/>
                    <a:p>
                      <a:pPr algn="just" fontAlgn="t"/>
                      <a:r>
                        <a:rPr lang="pt-BR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pt-BR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x 3 = ?</a:t>
                      </a:r>
                    </a:p>
                    <a:p>
                      <a:pPr algn="just" fontAlgn="t"/>
                      <a:r>
                        <a:rPr lang="pt-BR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Nhẩm: 3 trăm x 3 = 9 trăm</a:t>
                      </a:r>
                    </a:p>
                    <a:p>
                      <a:pPr algn="just" fontAlgn="t"/>
                      <a:r>
                        <a:rPr lang="pt-BR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300 x 3 = 900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x 2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 = 8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400 x 2 = 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7025852"/>
                  </a:ext>
                </a:extLst>
              </a:tr>
              <a:tr h="23348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x 4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4 = 8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x 4 = 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x 2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 2 = 1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500 x 2 = 1000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535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31989"/>
              </p:ext>
            </p:extLst>
          </p:nvPr>
        </p:nvGraphicFramePr>
        <p:xfrm>
          <a:off x="2118519" y="2507870"/>
          <a:ext cx="12573000" cy="60960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422925886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9350901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3068083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: 4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: 7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: 3       </a:t>
                      </a: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: 2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0837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35385"/>
              </p:ext>
            </p:extLst>
          </p:nvPr>
        </p:nvGraphicFramePr>
        <p:xfrm>
          <a:off x="2347119" y="3429000"/>
          <a:ext cx="12192000" cy="50292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1796051307"/>
                    </a:ext>
                  </a:extLst>
                </a:gridCol>
                <a:gridCol w="6096000">
                  <a:extLst>
                    <a:ext uri="{9D8B030D-6E8A-4147-A177-3AD203B41FA5}">
                      <a16:colId xmlns="" xmlns:a16="http://schemas.microsoft.com/office/drawing/2014/main" val="133052433"/>
                    </a:ext>
                  </a:extLst>
                </a:gridCol>
              </a:tblGrid>
              <a:tr h="287382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 </a:t>
                      </a:r>
                      <a:r>
                        <a:rPr lang="en-US" sz="4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</a:t>
                      </a: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8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4 = 2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800 : 4 =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: 7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7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7 = 1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700 : 7 = 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3177979"/>
                  </a:ext>
                </a:extLst>
              </a:tr>
              <a:tr h="215537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: 3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6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3 = 2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600 : 3 =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: 2 = ?</a:t>
                      </a:r>
                    </a:p>
                    <a:p>
                      <a:pPr algn="just" fontAlgn="t"/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Nhẩm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2 = 2 </a:t>
                      </a:r>
                      <a:r>
                        <a:rPr lang="en-US" sz="4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400 : 2 = 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514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8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4349354" cy="681454"/>
            <a:chOff x="1470819" y="1943100"/>
            <a:chExt cx="4349354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40304"/>
              </p:ext>
            </p:extLst>
          </p:nvPr>
        </p:nvGraphicFramePr>
        <p:xfrm>
          <a:off x="2270919" y="2671345"/>
          <a:ext cx="12573000" cy="60960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422925886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9350901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3068083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x 2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x 9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 x 8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08375"/>
                  </a:ext>
                </a:extLst>
              </a:tr>
            </a:tbl>
          </a:graphicData>
        </a:graphic>
      </p:graphicFrame>
      <p:pic>
        <p:nvPicPr>
          <p:cNvPr id="3074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r="71902" b="53104"/>
          <a:stretch/>
        </p:blipFill>
        <p:spPr bwMode="auto">
          <a:xfrm>
            <a:off x="2423319" y="3560649"/>
            <a:ext cx="2362200" cy="33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1285" r="42774" b="54577"/>
          <a:stretch/>
        </p:blipFill>
        <p:spPr bwMode="auto">
          <a:xfrm>
            <a:off x="5820173" y="3280944"/>
            <a:ext cx="2622946" cy="334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7" r="15121" b="50057"/>
          <a:stretch/>
        </p:blipFill>
        <p:spPr bwMode="auto">
          <a:xfrm>
            <a:off x="10348119" y="3280945"/>
            <a:ext cx="2819400" cy="36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2025623"/>
            <a:ext cx="4349354" cy="681454"/>
            <a:chOff x="1470819" y="1943100"/>
            <a:chExt cx="4349354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52866"/>
              </p:ext>
            </p:extLst>
          </p:nvPr>
        </p:nvGraphicFramePr>
        <p:xfrm>
          <a:off x="2270917" y="2944368"/>
          <a:ext cx="12649200" cy="609600"/>
        </p:xfrm>
        <a:graphic>
          <a:graphicData uri="http://schemas.openxmlformats.org/drawingml/2006/table">
            <a:tbl>
              <a:tblPr/>
              <a:tblGrid>
                <a:gridCol w="4216400">
                  <a:extLst>
                    <a:ext uri="{9D8B030D-6E8A-4147-A177-3AD203B41FA5}">
                      <a16:colId xmlns="" xmlns:a16="http://schemas.microsoft.com/office/drawing/2014/main" val="4229258861"/>
                    </a:ext>
                  </a:extLst>
                </a:gridCol>
                <a:gridCol w="4216400">
                  <a:extLst>
                    <a:ext uri="{9D8B030D-6E8A-4147-A177-3AD203B41FA5}">
                      <a16:colId xmlns="" xmlns:a16="http://schemas.microsoft.com/office/drawing/2014/main" val="935090101"/>
                    </a:ext>
                  </a:extLst>
                </a:gridCol>
                <a:gridCol w="4216400">
                  <a:extLst>
                    <a:ext uri="{9D8B030D-6E8A-4147-A177-3AD203B41FA5}">
                      <a16:colId xmlns="" xmlns:a16="http://schemas.microsoft.com/office/drawing/2014/main" val="3068083345"/>
                    </a:ext>
                  </a:extLst>
                </a:gridCol>
              </a:tblGrid>
              <a:tr h="6052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484 : 4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740 : 5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0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569 : 9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0837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321719" y="4151811"/>
            <a:ext cx="2123995" cy="3239589"/>
            <a:chOff x="2356724" y="3810000"/>
            <a:chExt cx="2123995" cy="3239589"/>
          </a:xfrm>
        </p:grpSpPr>
        <p:grpSp>
          <p:nvGrpSpPr>
            <p:cNvPr id="26" name="Group 25"/>
            <p:cNvGrpSpPr/>
            <p:nvPr/>
          </p:nvGrpSpPr>
          <p:grpSpPr>
            <a:xfrm>
              <a:off x="3601324" y="3810000"/>
              <a:ext cx="879395" cy="1371600"/>
              <a:chOff x="3109119" y="3810000"/>
              <a:chExt cx="879395" cy="13716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109119" y="4495800"/>
                <a:ext cx="87939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109119" y="3810000"/>
                <a:ext cx="0" cy="13716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2382124" y="3810000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484</a:t>
              </a:r>
              <a:endParaRPr lang="en-US" sz="40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41381" y="381187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0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69656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0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56724" y="4495800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68153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2378751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10724" y="5748009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356724" y="5144589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 flipH="1">
              <a:off x="2636124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560054" y="6348548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610724" y="634170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0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122819" y="4075611"/>
            <a:ext cx="2197100" cy="3239589"/>
            <a:chOff x="2283619" y="3810000"/>
            <a:chExt cx="2197100" cy="3239589"/>
          </a:xfrm>
        </p:grpSpPr>
        <p:grpSp>
          <p:nvGrpSpPr>
            <p:cNvPr id="60" name="Group 59"/>
            <p:cNvGrpSpPr/>
            <p:nvPr/>
          </p:nvGrpSpPr>
          <p:grpSpPr>
            <a:xfrm>
              <a:off x="3601324" y="3810000"/>
              <a:ext cx="879395" cy="1371600"/>
              <a:chOff x="3109119" y="3810000"/>
              <a:chExt cx="879395" cy="13716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09119" y="4495800"/>
                <a:ext cx="87939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109119" y="3810000"/>
                <a:ext cx="0" cy="137160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/>
            <p:cNvSpPr/>
            <p:nvPr/>
          </p:nvSpPr>
          <p:spPr>
            <a:xfrm>
              <a:off x="2301828" y="3810000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569</a:t>
              </a:r>
              <a:endParaRPr lang="en-US" sz="40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41381" y="381187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40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669656" y="45216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40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283619" y="449580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en-US" sz="40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68153" y="4534385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000"/>
            </a:p>
          </p:txBody>
        </p:sp>
        <p:sp>
          <p:nvSpPr>
            <p:cNvPr id="66" name="Rectangle 65"/>
            <p:cNvSpPr/>
            <p:nvPr/>
          </p:nvSpPr>
          <p:spPr>
            <a:xfrm flipH="1">
              <a:off x="2559646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88419" y="5748009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400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347119" y="5144589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 flipH="1">
              <a:off x="2842419" y="5172258"/>
              <a:ext cx="3589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400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2736998" y="6348548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855119" y="6341703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9119" y="4075611"/>
            <a:ext cx="2320853" cy="4515661"/>
            <a:chOff x="6919119" y="4075611"/>
            <a:chExt cx="2320853" cy="4515661"/>
          </a:xfrm>
        </p:grpSpPr>
        <p:grpSp>
          <p:nvGrpSpPr>
            <p:cNvPr id="44" name="Group 43"/>
            <p:cNvGrpSpPr/>
            <p:nvPr/>
          </p:nvGrpSpPr>
          <p:grpSpPr>
            <a:xfrm>
              <a:off x="6919119" y="4075611"/>
              <a:ext cx="2133600" cy="3239589"/>
              <a:chOff x="2347119" y="3810000"/>
              <a:chExt cx="2133600" cy="323958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601324" y="3810000"/>
                <a:ext cx="879395" cy="1371600"/>
                <a:chOff x="3109119" y="3810000"/>
                <a:chExt cx="879395" cy="13716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109119" y="4495800"/>
                  <a:ext cx="879395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109119" y="3810000"/>
                  <a:ext cx="0" cy="13716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Rectangle 45"/>
              <p:cNvSpPr/>
              <p:nvPr/>
            </p:nvSpPr>
            <p:spPr>
              <a:xfrm>
                <a:off x="2368042" y="3810000"/>
                <a:ext cx="95410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740</a:t>
                </a:r>
                <a:endParaRPr lang="en-US" sz="4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41381" y="3811875"/>
                <a:ext cx="441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40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69656" y="4521685"/>
                <a:ext cx="441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368042" y="4495800"/>
                <a:ext cx="441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4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30053" y="4534385"/>
                <a:ext cx="441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 flipH="1">
                <a:off x="2359819" y="5172258"/>
                <a:ext cx="35897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347119" y="5748009"/>
                <a:ext cx="6976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 sz="400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347119" y="5144589"/>
                <a:ext cx="66027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 flipH="1">
                <a:off x="2626519" y="5172258"/>
                <a:ext cx="35897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2448849" y="6348548"/>
                <a:ext cx="66027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2575719" y="6341703"/>
                <a:ext cx="4411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/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7420380" y="6616700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00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125002" y="7870686"/>
              <a:ext cx="66027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8798826" y="4816614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47719" y="716280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 sz="40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378005" y="7883386"/>
              <a:ext cx="4411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11258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1041400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0819" y="1752600"/>
            <a:ext cx="2121209" cy="681454"/>
            <a:chOff x="1470819" y="1943100"/>
            <a:chExt cx="1952036" cy="681454"/>
          </a:xfrm>
        </p:grpSpPr>
        <p:grpSp>
          <p:nvGrpSpPr>
            <p:cNvPr id="11" name="Group 10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18519" y="1947446"/>
              <a:ext cx="1304336" cy="67710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Đ,S 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56852" r="60911" b="25926"/>
          <a:stretch/>
        </p:blipFill>
        <p:spPr bwMode="auto">
          <a:xfrm>
            <a:off x="1455738" y="2971799"/>
            <a:ext cx="13464380" cy="39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47319" y="5715000"/>
            <a:ext cx="9144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3777119" y="5715000"/>
            <a:ext cx="9144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044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05571" y="2046165"/>
            <a:ext cx="14024147" cy="1207936"/>
            <a:chOff x="1468243" y="1943100"/>
            <a:chExt cx="15393536" cy="690102"/>
          </a:xfrm>
        </p:grpSpPr>
        <p:grpSp>
          <p:nvGrpSpPr>
            <p:cNvPr id="10" name="Group 9"/>
            <p:cNvGrpSpPr/>
            <p:nvPr/>
          </p:nvGrpSpPr>
          <p:grpSpPr>
            <a:xfrm>
              <a:off x="1468243" y="1943100"/>
              <a:ext cx="533399" cy="369253"/>
              <a:chOff x="1734943" y="1943100"/>
              <a:chExt cx="533399" cy="3692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4943" y="1978542"/>
                <a:ext cx="533399" cy="31430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4322" y="1943100"/>
                <a:ext cx="456069" cy="369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43260" cy="68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256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pic>
        <p:nvPicPr>
          <p:cNvPr id="4098" name="Picture 2" descr="Toán lớp 3 trang 113, 114, 115 Bài 41: Ôn tập phép nhân, phép chia trong phạm vi 100, 1000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57860" r="7615" b="22209"/>
          <a:stretch/>
        </p:blipFill>
        <p:spPr bwMode="auto">
          <a:xfrm>
            <a:off x="10181738" y="3254101"/>
            <a:ext cx="5673461" cy="26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11880" y="6132255"/>
            <a:ext cx="8236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Các bạn xếp được số hộp bánh là:</a:t>
            </a:r>
          </a:p>
          <a:p>
            <a:pPr algn="ctr"/>
            <a:r>
              <a:rPr lang="vi-VN" sz="4000" b="1" smtClean="0">
                <a:solidFill>
                  <a:srgbClr val="0000FF"/>
                </a:solidFill>
                <a:latin typeface="+mj-lt"/>
              </a:rPr>
              <a:t>256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: 8 = 32 (hộp)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                      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Đáp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số: 32 hộp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bánh</a:t>
            </a:r>
            <a:endParaRPr lang="vi-VN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9060" y="3283477"/>
            <a:ext cx="5953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sz="40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Xếp: 256 vào các hộp.</a:t>
            </a:r>
          </a:p>
          <a:p>
            <a:pPr algn="just"/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Mỗi hộp: 8 cái.</a:t>
            </a:r>
          </a:p>
          <a:p>
            <a:pPr algn="just"/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xếp được: ? Hộp</a:t>
            </a:r>
            <a:endParaRPr lang="vi-VN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067374" y="1170868"/>
            <a:ext cx="128015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41: ÔN TẬP PHÉP NHÂN, PHÉP CHIA TRONG PHẠM VI 100, 1000(T2)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55058" r="79648" b="40500"/>
          <a:stretch/>
        </p:blipFill>
        <p:spPr bwMode="auto">
          <a:xfrm>
            <a:off x="1680160" y="2209800"/>
            <a:ext cx="6788013" cy="104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59500" r="64348" b="27637"/>
          <a:stretch/>
        </p:blipFill>
        <p:spPr bwMode="auto">
          <a:xfrm>
            <a:off x="2039593" y="3252651"/>
            <a:ext cx="12110692" cy="30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3912224" y="3530600"/>
            <a:ext cx="801043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5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38667" y="5372100"/>
            <a:ext cx="801043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8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154819" y="3530600"/>
            <a:ext cx="801043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8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503819" y="5372100"/>
            <a:ext cx="801043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2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456319" y="5372100"/>
            <a:ext cx="801043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6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601</Words>
  <Application>Microsoft Office PowerPoint</Application>
  <PresentationFormat>Custom</PresentationFormat>
  <Paragraphs>146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183</cp:revision>
  <dcterms:created xsi:type="dcterms:W3CDTF">2022-07-10T01:37:20Z</dcterms:created>
  <dcterms:modified xsi:type="dcterms:W3CDTF">2022-08-23T07:51:29Z</dcterms:modified>
</cp:coreProperties>
</file>