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672" y="-72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bai%20tap%20van%20dung/Bai%203.pptx" TargetMode="External"/><Relationship Id="rId13" Type="http://schemas.openxmlformats.org/officeDocument/2006/relationships/image" Target="../media/image23.jpeg"/><Relationship Id="rId18" Type="http://schemas.openxmlformats.org/officeDocument/2006/relationships/image" Target="../media/image27.jpeg"/><Relationship Id="rId3" Type="http://schemas.openxmlformats.org/officeDocument/2006/relationships/image" Target="../media/image15.jpeg"/><Relationship Id="rId21" Type="http://schemas.openxmlformats.org/officeDocument/2006/relationships/image" Target="../media/image29.jpeg"/><Relationship Id="rId7" Type="http://schemas.openxmlformats.org/officeDocument/2006/relationships/image" Target="../media/image18.jpeg"/><Relationship Id="rId12" Type="http://schemas.openxmlformats.org/officeDocument/2006/relationships/image" Target="../media/image22.jpeg"/><Relationship Id="rId17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5.jpeg"/><Relationship Id="rId20" Type="http://schemas.openxmlformats.org/officeDocument/2006/relationships/hyperlink" Target="bai%20tap%20van%20dung/Bai%202.pptx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11" Type="http://schemas.openxmlformats.org/officeDocument/2006/relationships/image" Target="../media/image21.png"/><Relationship Id="rId5" Type="http://schemas.openxmlformats.org/officeDocument/2006/relationships/hyperlink" Target="bai%20tap%20van%20dung/Bai%201.pptx" TargetMode="External"/><Relationship Id="rId15" Type="http://schemas.openxmlformats.org/officeDocument/2006/relationships/hyperlink" Target="bai%20tap%20van%20dung/Bai%204.pptx" TargetMode="External"/><Relationship Id="rId23" Type="http://schemas.openxmlformats.org/officeDocument/2006/relationships/image" Target="../media/image31.jpeg"/><Relationship Id="rId10" Type="http://schemas.openxmlformats.org/officeDocument/2006/relationships/image" Target="../media/image20.png"/><Relationship Id="rId19" Type="http://schemas.openxmlformats.org/officeDocument/2006/relationships/image" Target="../media/image28.jpeg"/><Relationship Id="rId4" Type="http://schemas.openxmlformats.org/officeDocument/2006/relationships/image" Target="../media/image16.jpeg"/><Relationship Id="rId9" Type="http://schemas.openxmlformats.org/officeDocument/2006/relationships/image" Target="../media/image19.png"/><Relationship Id="rId14" Type="http://schemas.openxmlformats.org/officeDocument/2006/relationships/image" Target="../media/image24.jpeg"/><Relationship Id="rId22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Toán lớp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1: ÔN TẬP CÁC SỐ ĐẾN 1000</a:t>
            </a:r>
            <a:endParaRPr lang="en-US" sz="5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66233" y="5944174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617134" y="1041400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ÔN TẬP CÁC SỐ ĐẾN 1000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8" t="32222" r="49004" b="31297"/>
          <a:stretch/>
        </p:blipFill>
        <p:spPr bwMode="auto">
          <a:xfrm>
            <a:off x="972866" y="2434054"/>
            <a:ext cx="14785453" cy="648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1470819" y="1752600"/>
            <a:ext cx="5434588" cy="681454"/>
            <a:chOff x="1470819" y="1943100"/>
            <a:chExt cx="5434588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4786888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Nêu số và cách đọc số.</a:t>
              </a:r>
              <a:endPara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1313319" y="5029200"/>
            <a:ext cx="88678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smtClean="0"/>
              <a:t>245</a:t>
            </a:r>
            <a:endParaRPr lang="en-US" sz="3600"/>
          </a:p>
        </p:txBody>
      </p:sp>
      <p:sp>
        <p:nvSpPr>
          <p:cNvPr id="15" name="TextBox 14"/>
          <p:cNvSpPr txBox="1"/>
          <p:nvPr/>
        </p:nvSpPr>
        <p:spPr>
          <a:xfrm>
            <a:off x="12634119" y="4743271"/>
            <a:ext cx="27432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/>
              <a:t>Hai trăm bốn mươi lăm</a:t>
            </a:r>
            <a:endParaRPr lang="en-US" sz="3600"/>
          </a:p>
        </p:txBody>
      </p:sp>
      <p:sp>
        <p:nvSpPr>
          <p:cNvPr id="16" name="TextBox 15"/>
          <p:cNvSpPr txBox="1"/>
          <p:nvPr/>
        </p:nvSpPr>
        <p:spPr>
          <a:xfrm>
            <a:off x="7110015" y="7811869"/>
            <a:ext cx="41870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smtClean="0"/>
              <a:t>2</a:t>
            </a:r>
            <a:endParaRPr lang="en-US" sz="3600"/>
          </a:p>
        </p:txBody>
      </p:sp>
      <p:sp>
        <p:nvSpPr>
          <p:cNvPr id="17" name="TextBox 16"/>
          <p:cNvSpPr txBox="1"/>
          <p:nvPr/>
        </p:nvSpPr>
        <p:spPr>
          <a:xfrm>
            <a:off x="12621419" y="6114871"/>
            <a:ext cx="27432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/>
              <a:t>Ba trăm linh bảy</a:t>
            </a:r>
            <a:endParaRPr lang="en-US" sz="3600"/>
          </a:p>
        </p:txBody>
      </p:sp>
      <p:sp>
        <p:nvSpPr>
          <p:cNvPr id="18" name="TextBox 17"/>
          <p:cNvSpPr txBox="1"/>
          <p:nvPr/>
        </p:nvSpPr>
        <p:spPr>
          <a:xfrm>
            <a:off x="8371401" y="7811868"/>
            <a:ext cx="41870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smtClean="0"/>
              <a:t>7</a:t>
            </a:r>
            <a:endParaRPr lang="en-US" sz="3600"/>
          </a:p>
        </p:txBody>
      </p:sp>
      <p:sp>
        <p:nvSpPr>
          <p:cNvPr id="19" name="TextBox 18"/>
          <p:cNvSpPr txBox="1"/>
          <p:nvPr/>
        </p:nvSpPr>
        <p:spPr>
          <a:xfrm>
            <a:off x="9890919" y="7811869"/>
            <a:ext cx="41870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smtClean="0"/>
              <a:t>1</a:t>
            </a:r>
            <a:endParaRPr lang="en-US" sz="3600"/>
          </a:p>
        </p:txBody>
      </p:sp>
      <p:sp>
        <p:nvSpPr>
          <p:cNvPr id="20" name="TextBox 19"/>
          <p:cNvSpPr txBox="1"/>
          <p:nvPr/>
        </p:nvSpPr>
        <p:spPr>
          <a:xfrm>
            <a:off x="11338719" y="7811869"/>
            <a:ext cx="88678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smtClean="0"/>
              <a:t>271</a:t>
            </a:r>
            <a:endParaRPr lang="en-US" sz="3600"/>
          </a:p>
        </p:txBody>
      </p:sp>
      <p:sp>
        <p:nvSpPr>
          <p:cNvPr id="21" name="TextBox 20"/>
          <p:cNvSpPr txBox="1"/>
          <p:nvPr/>
        </p:nvSpPr>
        <p:spPr>
          <a:xfrm>
            <a:off x="11300619" y="6324600"/>
            <a:ext cx="88678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smtClean="0"/>
              <a:t>307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617134" y="1041400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ÔN TẬP CÁC SỐ ĐẾN 1000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470819" y="1752600"/>
            <a:ext cx="1712415" cy="681454"/>
            <a:chOff x="1470819" y="1943100"/>
            <a:chExt cx="1712415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064715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 ?</a:t>
              </a:r>
              <a:endPara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3" t="29259" r="46365" b="32038"/>
          <a:stretch/>
        </p:blipFill>
        <p:spPr bwMode="auto">
          <a:xfrm>
            <a:off x="1356519" y="2667000"/>
            <a:ext cx="14173200" cy="6078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1643519" y="7596358"/>
            <a:ext cx="80983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smtClean="0"/>
              <a:t>504</a:t>
            </a:r>
            <a:endParaRPr lang="en-US" sz="3200"/>
          </a:p>
        </p:txBody>
      </p:sp>
      <p:sp>
        <p:nvSpPr>
          <p:cNvPr id="24" name="TextBox 23"/>
          <p:cNvSpPr txBox="1"/>
          <p:nvPr/>
        </p:nvSpPr>
        <p:spPr>
          <a:xfrm>
            <a:off x="13396119" y="3733800"/>
            <a:ext cx="809837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smtClean="0"/>
              <a:t>750</a:t>
            </a:r>
            <a:endParaRPr lang="en-US" sz="3200"/>
          </a:p>
        </p:txBody>
      </p:sp>
      <p:sp>
        <p:nvSpPr>
          <p:cNvPr id="25" name="TextBox 24"/>
          <p:cNvSpPr txBox="1"/>
          <p:nvPr/>
        </p:nvSpPr>
        <p:spPr>
          <a:xfrm>
            <a:off x="11567319" y="5029200"/>
            <a:ext cx="809837" cy="584775"/>
          </a:xfrm>
          <a:prstGeom prst="rect">
            <a:avLst/>
          </a:prstGeom>
          <a:solidFill>
            <a:srgbClr val="F6882E"/>
          </a:solidFill>
        </p:spPr>
        <p:txBody>
          <a:bodyPr wrap="none" rtlCol="0">
            <a:spAutoFit/>
          </a:bodyPr>
          <a:lstStyle/>
          <a:p>
            <a:r>
              <a:rPr lang="en-US" sz="3200" smtClean="0"/>
              <a:t>999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72040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617134" y="1041400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ÔN TẬP CÁC SỐ ĐẾN 1000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470819" y="1752600"/>
            <a:ext cx="2239803" cy="681454"/>
            <a:chOff x="1470819" y="1943100"/>
            <a:chExt cx="2239803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592103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a) Số ?</a:t>
              </a:r>
              <a:endPara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5555" r="5589" b="44074"/>
          <a:stretch/>
        </p:blipFill>
        <p:spPr bwMode="auto">
          <a:xfrm>
            <a:off x="365919" y="2794000"/>
            <a:ext cx="15751700" cy="40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41638" y="5143500"/>
            <a:ext cx="44435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smtClean="0"/>
              <a:t>2</a:t>
            </a:r>
            <a:endParaRPr lang="en-US" sz="4000"/>
          </a:p>
        </p:txBody>
      </p:sp>
      <p:sp>
        <p:nvSpPr>
          <p:cNvPr id="19" name="TextBox 18"/>
          <p:cNvSpPr txBox="1"/>
          <p:nvPr/>
        </p:nvSpPr>
        <p:spPr>
          <a:xfrm>
            <a:off x="4558018" y="5143500"/>
            <a:ext cx="44435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smtClean="0"/>
              <a:t>2</a:t>
            </a:r>
            <a:endParaRPr lang="en-US" sz="4000"/>
          </a:p>
        </p:txBody>
      </p:sp>
      <p:sp>
        <p:nvSpPr>
          <p:cNvPr id="20" name="TextBox 19"/>
          <p:cNvSpPr txBox="1"/>
          <p:nvPr/>
        </p:nvSpPr>
        <p:spPr>
          <a:xfrm>
            <a:off x="6233319" y="5143500"/>
            <a:ext cx="44435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smtClean="0"/>
              <a:t>2</a:t>
            </a:r>
            <a:endParaRPr lang="en-US" sz="4000"/>
          </a:p>
        </p:txBody>
      </p:sp>
      <p:sp>
        <p:nvSpPr>
          <p:cNvPr id="22" name="TextBox 21"/>
          <p:cNvSpPr txBox="1"/>
          <p:nvPr/>
        </p:nvSpPr>
        <p:spPr>
          <a:xfrm>
            <a:off x="2956719" y="5921514"/>
            <a:ext cx="44435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smtClean="0"/>
              <a:t>3</a:t>
            </a:r>
            <a:endParaRPr lang="en-US" sz="4000"/>
          </a:p>
        </p:txBody>
      </p:sp>
      <p:sp>
        <p:nvSpPr>
          <p:cNvPr id="23" name="TextBox 22"/>
          <p:cNvSpPr txBox="1"/>
          <p:nvPr/>
        </p:nvSpPr>
        <p:spPr>
          <a:xfrm>
            <a:off x="4573099" y="5921514"/>
            <a:ext cx="44435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smtClean="0"/>
              <a:t>0</a:t>
            </a:r>
            <a:endParaRPr lang="en-US" sz="4000"/>
          </a:p>
        </p:txBody>
      </p:sp>
      <p:sp>
        <p:nvSpPr>
          <p:cNvPr id="26" name="TextBox 25"/>
          <p:cNvSpPr txBox="1"/>
          <p:nvPr/>
        </p:nvSpPr>
        <p:spPr>
          <a:xfrm>
            <a:off x="6248400" y="5921514"/>
            <a:ext cx="44435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smtClean="0"/>
              <a:t>5</a:t>
            </a:r>
            <a:endParaRPr lang="en-US" sz="4000"/>
          </a:p>
        </p:txBody>
      </p:sp>
      <p:sp>
        <p:nvSpPr>
          <p:cNvPr id="27" name="TextBox 26"/>
          <p:cNvSpPr txBox="1"/>
          <p:nvPr/>
        </p:nvSpPr>
        <p:spPr>
          <a:xfrm>
            <a:off x="11411439" y="4394200"/>
            <a:ext cx="44435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smtClean="0"/>
              <a:t>5</a:t>
            </a:r>
            <a:endParaRPr lang="en-US" sz="4000"/>
          </a:p>
        </p:txBody>
      </p:sp>
      <p:sp>
        <p:nvSpPr>
          <p:cNvPr id="28" name="TextBox 27"/>
          <p:cNvSpPr txBox="1"/>
          <p:nvPr/>
        </p:nvSpPr>
        <p:spPr>
          <a:xfrm>
            <a:off x="13027819" y="4394200"/>
            <a:ext cx="44435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smtClean="0"/>
              <a:t>9</a:t>
            </a:r>
            <a:endParaRPr lang="en-US" sz="4000"/>
          </a:p>
        </p:txBody>
      </p:sp>
      <p:sp>
        <p:nvSpPr>
          <p:cNvPr id="29" name="TextBox 28"/>
          <p:cNvSpPr txBox="1"/>
          <p:nvPr/>
        </p:nvSpPr>
        <p:spPr>
          <a:xfrm>
            <a:off x="14703120" y="4394200"/>
            <a:ext cx="44435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smtClean="0"/>
              <a:t>8</a:t>
            </a:r>
            <a:endParaRPr lang="en-US" sz="4000"/>
          </a:p>
        </p:txBody>
      </p:sp>
      <p:sp>
        <p:nvSpPr>
          <p:cNvPr id="30" name="TextBox 29"/>
          <p:cNvSpPr txBox="1"/>
          <p:nvPr/>
        </p:nvSpPr>
        <p:spPr>
          <a:xfrm>
            <a:off x="11411439" y="5154338"/>
            <a:ext cx="44435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smtClean="0"/>
              <a:t>6</a:t>
            </a:r>
            <a:endParaRPr lang="en-US" sz="4000"/>
          </a:p>
        </p:txBody>
      </p:sp>
      <p:sp>
        <p:nvSpPr>
          <p:cNvPr id="31" name="TextBox 30"/>
          <p:cNvSpPr txBox="1"/>
          <p:nvPr/>
        </p:nvSpPr>
        <p:spPr>
          <a:xfrm>
            <a:off x="13027819" y="5154338"/>
            <a:ext cx="44435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smtClean="0"/>
              <a:t>2</a:t>
            </a:r>
            <a:endParaRPr lang="en-US" sz="4000"/>
          </a:p>
        </p:txBody>
      </p:sp>
      <p:sp>
        <p:nvSpPr>
          <p:cNvPr id="32" name="TextBox 31"/>
          <p:cNvSpPr txBox="1"/>
          <p:nvPr/>
        </p:nvSpPr>
        <p:spPr>
          <a:xfrm>
            <a:off x="14703120" y="5154338"/>
            <a:ext cx="44435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smtClean="0"/>
              <a:t>0</a:t>
            </a:r>
            <a:endParaRPr lang="en-US" sz="4000"/>
          </a:p>
        </p:txBody>
      </p:sp>
      <p:sp>
        <p:nvSpPr>
          <p:cNvPr id="33" name="TextBox 32"/>
          <p:cNvSpPr txBox="1"/>
          <p:nvPr/>
        </p:nvSpPr>
        <p:spPr>
          <a:xfrm>
            <a:off x="11411439" y="5909346"/>
            <a:ext cx="44435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smtClean="0"/>
              <a:t>7</a:t>
            </a:r>
            <a:endParaRPr lang="en-US" sz="4000"/>
          </a:p>
        </p:txBody>
      </p:sp>
      <p:sp>
        <p:nvSpPr>
          <p:cNvPr id="34" name="TextBox 33"/>
          <p:cNvSpPr txBox="1"/>
          <p:nvPr/>
        </p:nvSpPr>
        <p:spPr>
          <a:xfrm>
            <a:off x="13027819" y="5909346"/>
            <a:ext cx="44435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smtClean="0"/>
              <a:t>0</a:t>
            </a:r>
            <a:endParaRPr lang="en-US" sz="4000"/>
          </a:p>
        </p:txBody>
      </p:sp>
      <p:sp>
        <p:nvSpPr>
          <p:cNvPr id="35" name="TextBox 34"/>
          <p:cNvSpPr txBox="1"/>
          <p:nvPr/>
        </p:nvSpPr>
        <p:spPr>
          <a:xfrm>
            <a:off x="14703120" y="5909346"/>
            <a:ext cx="44435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smtClean="0"/>
              <a:t>0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4458102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20" grpId="0" animBg="1"/>
      <p:bldP spid="22" grpId="0" animBg="1"/>
      <p:bldP spid="23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617134" y="1041400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ÔN TẬP CÁC SỐ ĐẾN 1000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470819" y="1752600"/>
            <a:ext cx="14135101" cy="1266230"/>
            <a:chOff x="1470819" y="1943100"/>
            <a:chExt cx="14135101" cy="1266230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20" y="1947446"/>
              <a:ext cx="13487400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 b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a) Viết các số 385, 538, 444, 307, 640 thành tổng các trăm, chục và đơn vị</a:t>
              </a:r>
              <a:endPara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39" t="40089" r="18102" b="52855"/>
          <a:stretch/>
        </p:blipFill>
        <p:spPr bwMode="auto">
          <a:xfrm>
            <a:off x="5208370" y="3049310"/>
            <a:ext cx="5865223" cy="1227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3122333" y="4791908"/>
            <a:ext cx="460889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538 = 500 + 30 + 8</a:t>
            </a:r>
            <a:endParaRPr lang="en-US" sz="3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22333" y="5562600"/>
            <a:ext cx="460889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444 = 400 + 40 + 4</a:t>
            </a:r>
            <a:endParaRPr lang="en-US" sz="3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109119" y="6400800"/>
            <a:ext cx="9296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307 = 300 + 0 + 7 (300 + 7)</a:t>
            </a:r>
            <a:endParaRPr lang="en-US" sz="3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109119" y="7171492"/>
            <a:ext cx="67818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640 = 600 + 40 + 0 (600 + 40)</a:t>
            </a:r>
            <a:endParaRPr lang="en-US" sz="3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23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617134" y="1041400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ÔN TẬP CÁC SỐ ĐẾN 1000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470819" y="1752600"/>
            <a:ext cx="1790700" cy="681454"/>
            <a:chOff x="1470819" y="1943100"/>
            <a:chExt cx="1790700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  <a:endPara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20" y="1947446"/>
              <a:ext cx="114299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 b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 ?</a:t>
              </a:r>
              <a:endPara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34" t="30434" r="6524" b="40536"/>
          <a:stretch/>
        </p:blipFill>
        <p:spPr bwMode="auto">
          <a:xfrm>
            <a:off x="12697336" y="2743200"/>
            <a:ext cx="3407307" cy="4949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0148515"/>
              </p:ext>
            </p:extLst>
          </p:nvPr>
        </p:nvGraphicFramePr>
        <p:xfrm>
          <a:off x="1951026" y="2590800"/>
          <a:ext cx="10225893" cy="57911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8631"/>
                <a:gridCol w="3408631"/>
                <a:gridCol w="3408631"/>
              </a:tblGrid>
              <a:tr h="827314">
                <a:tc>
                  <a:txBody>
                    <a:bodyPr/>
                    <a:lstStyle/>
                    <a:p>
                      <a:pPr algn="ctr"/>
                      <a:r>
                        <a:rPr lang="en-US" sz="3800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800" baseline="0" smtClean="0">
                          <a:latin typeface="Times New Roman" pitchFamily="18" charset="0"/>
                          <a:cs typeface="Times New Roman" pitchFamily="18" charset="0"/>
                        </a:rPr>
                        <a:t> liền trước</a:t>
                      </a:r>
                      <a:endParaRPr lang="en-US" sz="3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smtClean="0">
                          <a:latin typeface="Times New Roman" pitchFamily="18" charset="0"/>
                          <a:cs typeface="Times New Roman" pitchFamily="18" charset="0"/>
                        </a:rPr>
                        <a:t>Số đã</a:t>
                      </a:r>
                      <a:r>
                        <a:rPr lang="en-US" sz="3800" baseline="0" smtClean="0">
                          <a:latin typeface="Times New Roman" pitchFamily="18" charset="0"/>
                          <a:cs typeface="Times New Roman" pitchFamily="18" charset="0"/>
                        </a:rPr>
                        <a:t> cho</a:t>
                      </a:r>
                      <a:endParaRPr lang="en-US" sz="3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smtClean="0">
                          <a:latin typeface="Times New Roman" pitchFamily="18" charset="0"/>
                          <a:cs typeface="Times New Roman" pitchFamily="18" charset="0"/>
                        </a:rPr>
                        <a:t>Số liền</a:t>
                      </a:r>
                      <a:r>
                        <a:rPr lang="en-US" sz="3800" baseline="0" smtClean="0">
                          <a:latin typeface="Times New Roman" pitchFamily="18" charset="0"/>
                          <a:cs typeface="Times New Roman" pitchFamily="18" charset="0"/>
                        </a:rPr>
                        <a:t> sau</a:t>
                      </a:r>
                      <a:endParaRPr lang="en-US" sz="3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7314">
                <a:tc>
                  <a:txBody>
                    <a:bodyPr/>
                    <a:lstStyle/>
                    <a:p>
                      <a:pPr algn="ctr"/>
                      <a:r>
                        <a:rPr lang="en-US" sz="3800" b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</a:t>
                      </a:r>
                      <a:endParaRPr lang="en-US" sz="3800" b="1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  <a:endParaRPr lang="en-US" sz="3800" b="1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  <a:endParaRPr lang="en-US" sz="3800" b="1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</a:tr>
              <a:tr h="827314">
                <a:tc>
                  <a:txBody>
                    <a:bodyPr/>
                    <a:lstStyle/>
                    <a:p>
                      <a:pPr algn="ctr"/>
                      <a:r>
                        <a:rPr lang="en-US" sz="3800" b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3800" b="1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426</a:t>
                      </a:r>
                      <a:endParaRPr lang="en-US" sz="3800" b="1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3800" b="1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</a:tr>
              <a:tr h="827314">
                <a:tc>
                  <a:txBody>
                    <a:bodyPr/>
                    <a:lstStyle/>
                    <a:p>
                      <a:pPr algn="ctr"/>
                      <a:r>
                        <a:rPr lang="en-US" sz="3800" b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3800" b="1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880</a:t>
                      </a:r>
                      <a:endParaRPr lang="en-US" sz="3800" b="1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3800" b="1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</a:tr>
              <a:tr h="827314">
                <a:tc>
                  <a:txBody>
                    <a:bodyPr/>
                    <a:lstStyle/>
                    <a:p>
                      <a:pPr algn="ctr"/>
                      <a:r>
                        <a:rPr lang="en-US" sz="3800" b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3800" b="1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999</a:t>
                      </a:r>
                      <a:endParaRPr lang="en-US" sz="3800" b="1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3800" b="1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</a:tr>
              <a:tr h="827314">
                <a:tc>
                  <a:txBody>
                    <a:bodyPr/>
                    <a:lstStyle/>
                    <a:p>
                      <a:pPr algn="ctr"/>
                      <a:r>
                        <a:rPr lang="en-US" sz="3800" b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en-US" sz="3800" b="1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3800" b="1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3800" b="1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</a:tr>
              <a:tr h="827314">
                <a:tc>
                  <a:txBody>
                    <a:bodyPr/>
                    <a:lstStyle/>
                    <a:p>
                      <a:pPr marL="0" marR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800" b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800" b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1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326</a:t>
                      </a:r>
                      <a:endParaRPr lang="en-US" sz="3800" b="1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195638" y="4335046"/>
            <a:ext cx="915635" cy="677108"/>
          </a:xfrm>
          <a:prstGeom prst="rect">
            <a:avLst/>
          </a:prstGeom>
          <a:solidFill>
            <a:srgbClr val="FEF4EC"/>
          </a:solidFill>
        </p:spPr>
        <p:txBody>
          <a:bodyPr wrap="none" rtlCol="0">
            <a:spAutoFit/>
          </a:bodyPr>
          <a:lstStyle/>
          <a:p>
            <a:r>
              <a:rPr lang="en-US" sz="3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425</a:t>
            </a:r>
            <a:endParaRPr lang="en-US" sz="3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042084" y="4318000"/>
            <a:ext cx="915635" cy="677108"/>
          </a:xfrm>
          <a:prstGeom prst="rect">
            <a:avLst/>
          </a:prstGeom>
          <a:solidFill>
            <a:srgbClr val="FEF4EC"/>
          </a:solidFill>
        </p:spPr>
        <p:txBody>
          <a:bodyPr wrap="none" rtlCol="0">
            <a:spAutoFit/>
          </a:bodyPr>
          <a:lstStyle/>
          <a:p>
            <a:r>
              <a:rPr lang="en-US" sz="3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427</a:t>
            </a:r>
            <a:endParaRPr lang="en-US" sz="3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95637" y="5164554"/>
            <a:ext cx="915635" cy="677108"/>
          </a:xfrm>
          <a:prstGeom prst="rect">
            <a:avLst/>
          </a:prstGeom>
          <a:solidFill>
            <a:srgbClr val="FEF4EC"/>
          </a:solidFill>
        </p:spPr>
        <p:txBody>
          <a:bodyPr wrap="none" rtlCol="0">
            <a:spAutoFit/>
          </a:bodyPr>
          <a:lstStyle/>
          <a:p>
            <a:r>
              <a:rPr lang="en-US" sz="3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879</a:t>
            </a:r>
            <a:endParaRPr lang="en-US" sz="3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85319" y="6019800"/>
            <a:ext cx="915635" cy="677108"/>
          </a:xfrm>
          <a:prstGeom prst="rect">
            <a:avLst/>
          </a:prstGeom>
          <a:solidFill>
            <a:srgbClr val="FEF4EC"/>
          </a:solidFill>
        </p:spPr>
        <p:txBody>
          <a:bodyPr wrap="none" rtlCol="0">
            <a:spAutoFit/>
          </a:bodyPr>
          <a:lstStyle/>
          <a:p>
            <a:r>
              <a:rPr lang="en-US" sz="3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998</a:t>
            </a:r>
            <a:endParaRPr lang="en-US" sz="3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738519" y="5964992"/>
            <a:ext cx="1281120" cy="677108"/>
          </a:xfrm>
          <a:prstGeom prst="rect">
            <a:avLst/>
          </a:prstGeom>
          <a:solidFill>
            <a:srgbClr val="FEF4EC"/>
          </a:solidFill>
        </p:spPr>
        <p:txBody>
          <a:bodyPr wrap="none" rtlCol="0">
            <a:spAutoFit/>
          </a:bodyPr>
          <a:lstStyle/>
          <a:p>
            <a:r>
              <a:rPr lang="en-US" sz="3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1 000</a:t>
            </a:r>
            <a:endParaRPr lang="en-US" sz="3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729740" y="6794838"/>
            <a:ext cx="671979" cy="677108"/>
          </a:xfrm>
          <a:prstGeom prst="rect">
            <a:avLst/>
          </a:prstGeom>
          <a:solidFill>
            <a:srgbClr val="FEF4EC"/>
          </a:solidFill>
        </p:spPr>
        <p:txBody>
          <a:bodyPr wrap="none" rtlCol="0">
            <a:spAutoFit/>
          </a:bodyPr>
          <a:lstStyle/>
          <a:p>
            <a:r>
              <a:rPr lang="en-US" sz="3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36</a:t>
            </a:r>
            <a:endParaRPr lang="en-US" sz="3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209540" y="6794838"/>
            <a:ext cx="671979" cy="677108"/>
          </a:xfrm>
          <a:prstGeom prst="rect">
            <a:avLst/>
          </a:prstGeom>
          <a:solidFill>
            <a:srgbClr val="FEF4EC"/>
          </a:solidFill>
        </p:spPr>
        <p:txBody>
          <a:bodyPr wrap="none" rtlCol="0">
            <a:spAutoFit/>
          </a:bodyPr>
          <a:lstStyle/>
          <a:p>
            <a:r>
              <a:rPr lang="en-US" sz="3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37</a:t>
            </a:r>
            <a:endParaRPr lang="en-US" sz="3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120673" y="7642126"/>
            <a:ext cx="915635" cy="677108"/>
          </a:xfrm>
          <a:prstGeom prst="rect">
            <a:avLst/>
          </a:prstGeom>
          <a:solidFill>
            <a:srgbClr val="FEF4EC"/>
          </a:solidFill>
        </p:spPr>
        <p:txBody>
          <a:bodyPr wrap="none" rtlCol="0">
            <a:spAutoFit/>
          </a:bodyPr>
          <a:lstStyle/>
          <a:p>
            <a:r>
              <a:rPr lang="en-US" sz="3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324</a:t>
            </a:r>
            <a:endParaRPr lang="en-US" sz="3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691589" y="7642126"/>
            <a:ext cx="915635" cy="677108"/>
          </a:xfrm>
          <a:prstGeom prst="rect">
            <a:avLst/>
          </a:prstGeom>
          <a:solidFill>
            <a:srgbClr val="FEF4EC"/>
          </a:solidFill>
        </p:spPr>
        <p:txBody>
          <a:bodyPr wrap="none" rtlCol="0">
            <a:spAutoFit/>
          </a:bodyPr>
          <a:lstStyle/>
          <a:p>
            <a:r>
              <a:rPr lang="en-US" sz="3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325</a:t>
            </a:r>
            <a:endParaRPr lang="en-US" sz="3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067484" y="5164892"/>
            <a:ext cx="915635" cy="677108"/>
          </a:xfrm>
          <a:prstGeom prst="rect">
            <a:avLst/>
          </a:prstGeom>
          <a:solidFill>
            <a:srgbClr val="FEF4EC"/>
          </a:solidFill>
        </p:spPr>
        <p:txBody>
          <a:bodyPr wrap="none" rtlCol="0">
            <a:spAutoFit/>
          </a:bodyPr>
          <a:lstStyle/>
          <a:p>
            <a:r>
              <a:rPr lang="en-US" sz="3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881</a:t>
            </a:r>
            <a:endParaRPr lang="en-US" sz="3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19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617134" y="1041400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ÔN TẬP CÁC SỐ ĐẾN 1000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470819" y="1752600"/>
            <a:ext cx="2476500" cy="681454"/>
            <a:chOff x="1470819" y="1943100"/>
            <a:chExt cx="2476500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5</a:t>
                </a:r>
                <a:endPara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20" y="1947446"/>
              <a:ext cx="182879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 b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a) Số ?</a:t>
              </a:r>
              <a:endPara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508919" y="5018171"/>
            <a:ext cx="1214545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Số liền trước số 19 là         , số liền sau của số 19 là         . Ta có:</a:t>
            </a:r>
          </a:p>
          <a:p>
            <a:endParaRPr lang="en-US" sz="3400" b="1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18, 19,         là ba số liên tiếp; 20, 19,        là ba số liên tiếp.</a:t>
            </a:r>
            <a:endParaRPr lang="en-US" sz="3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29" t="30915" r="8421" b="61979"/>
          <a:stretch/>
        </p:blipFill>
        <p:spPr bwMode="auto">
          <a:xfrm>
            <a:off x="1560928" y="2438400"/>
            <a:ext cx="12292391" cy="1251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9" t="39371" r="8331" b="54136"/>
          <a:stretch/>
        </p:blipFill>
        <p:spPr bwMode="auto">
          <a:xfrm>
            <a:off x="1953407" y="3733800"/>
            <a:ext cx="11137912" cy="1058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1534331" y="6850338"/>
            <a:ext cx="137667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b) Tìm số ở trong ô có dấu “?” để được ba số liên tiếp.</a:t>
            </a:r>
            <a:endParaRPr lang="en-US" sz="3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10754531" y="7806136"/>
            <a:ext cx="1223446" cy="716297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0896224" y="7830117"/>
            <a:ext cx="938060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209</a:t>
            </a:r>
            <a:endParaRPr lang="en-US" sz="3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2430931" y="7818103"/>
            <a:ext cx="1223446" cy="716297"/>
            <a:chOff x="12448980" y="7758257"/>
            <a:chExt cx="1223446" cy="716297"/>
          </a:xfrm>
        </p:grpSpPr>
        <p:sp>
          <p:nvSpPr>
            <p:cNvPr id="57" name="Rounded Rectangle 56"/>
            <p:cNvSpPr/>
            <p:nvPr/>
          </p:nvSpPr>
          <p:spPr>
            <a:xfrm>
              <a:off x="12448980" y="7758257"/>
              <a:ext cx="1223446" cy="716297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2591673" y="7765884"/>
              <a:ext cx="938060" cy="6155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400" b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208</a:t>
              </a:r>
              <a:endParaRPr lang="en-US" sz="3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9150085" y="7810522"/>
            <a:ext cx="1223446" cy="716297"/>
            <a:chOff x="12448980" y="7758257"/>
            <a:chExt cx="1223446" cy="716297"/>
          </a:xfrm>
        </p:grpSpPr>
        <p:sp>
          <p:nvSpPr>
            <p:cNvPr id="60" name="Rounded Rectangle 59"/>
            <p:cNvSpPr/>
            <p:nvPr/>
          </p:nvSpPr>
          <p:spPr>
            <a:xfrm>
              <a:off x="12448980" y="7758257"/>
              <a:ext cx="1223446" cy="716297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2591673" y="7765884"/>
              <a:ext cx="938060" cy="6155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400" b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210</a:t>
              </a:r>
              <a:endParaRPr lang="en-US" sz="3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2" name="Rounded Rectangle 61"/>
          <p:cNvSpPr/>
          <p:nvPr/>
        </p:nvSpPr>
        <p:spPr>
          <a:xfrm>
            <a:off x="6524975" y="7796348"/>
            <a:ext cx="1223446" cy="716297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666668" y="7811634"/>
            <a:ext cx="938060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212</a:t>
            </a:r>
            <a:endParaRPr lang="en-US" sz="3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4810931" y="7781076"/>
            <a:ext cx="1223446" cy="716297"/>
            <a:chOff x="12448980" y="7758257"/>
            <a:chExt cx="1223446" cy="716297"/>
          </a:xfrm>
        </p:grpSpPr>
        <p:sp>
          <p:nvSpPr>
            <p:cNvPr id="65" name="Rounded Rectangle 64"/>
            <p:cNvSpPr/>
            <p:nvPr/>
          </p:nvSpPr>
          <p:spPr>
            <a:xfrm>
              <a:off x="12448980" y="7758257"/>
              <a:ext cx="1223446" cy="716297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2591673" y="7765884"/>
              <a:ext cx="938060" cy="6155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400" b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211</a:t>
              </a:r>
              <a:endParaRPr lang="en-US" sz="3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3161575" y="7773495"/>
            <a:ext cx="1223446" cy="716297"/>
            <a:chOff x="12448980" y="7758257"/>
            <a:chExt cx="1223446" cy="716297"/>
          </a:xfrm>
        </p:grpSpPr>
        <p:sp>
          <p:nvSpPr>
            <p:cNvPr id="68" name="Rounded Rectangle 67"/>
            <p:cNvSpPr/>
            <p:nvPr/>
          </p:nvSpPr>
          <p:spPr>
            <a:xfrm>
              <a:off x="12448980" y="7758257"/>
              <a:ext cx="1223446" cy="716297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2591673" y="7765884"/>
              <a:ext cx="938060" cy="6155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400" b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210</a:t>
              </a:r>
              <a:endParaRPr lang="en-US" sz="3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0" name="Rounded Rectangle 69"/>
          <p:cNvSpPr/>
          <p:nvPr/>
        </p:nvSpPr>
        <p:spPr>
          <a:xfrm>
            <a:off x="11178205" y="5004436"/>
            <a:ext cx="770114" cy="671375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1249456" y="5037625"/>
            <a:ext cx="663925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endParaRPr lang="en-US" sz="3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Rounded Rectangle 75"/>
          <p:cNvSpPr/>
          <p:nvPr/>
        </p:nvSpPr>
        <p:spPr>
          <a:xfrm>
            <a:off x="5768005" y="5005108"/>
            <a:ext cx="770114" cy="671375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839256" y="5038297"/>
            <a:ext cx="663925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endParaRPr lang="en-US" sz="3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Rounded Rectangle 77"/>
          <p:cNvSpPr/>
          <p:nvPr/>
        </p:nvSpPr>
        <p:spPr>
          <a:xfrm>
            <a:off x="2874928" y="6018859"/>
            <a:ext cx="770114" cy="671375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2946179" y="6052048"/>
            <a:ext cx="663925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endParaRPr lang="en-US" sz="3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Rounded Rectangle 79"/>
          <p:cNvSpPr/>
          <p:nvPr/>
        </p:nvSpPr>
        <p:spPr>
          <a:xfrm>
            <a:off x="8214805" y="6031422"/>
            <a:ext cx="770114" cy="671375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8286056" y="6064611"/>
            <a:ext cx="663925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endParaRPr lang="en-US" sz="3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39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3" grpId="0"/>
      <p:bldP spid="53" grpId="0" animBg="1"/>
      <p:bldP spid="55" grpId="0" animBg="1"/>
      <p:bldP spid="62" grpId="0" animBg="1"/>
      <p:bldP spid="63" grpId="0" animBg="1"/>
      <p:bldP spid="70" grpId="0" animBg="1"/>
      <p:bldP spid="71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ounded Rectangle 101"/>
          <p:cNvSpPr/>
          <p:nvPr/>
        </p:nvSpPr>
        <p:spPr>
          <a:xfrm>
            <a:off x="975519" y="3803684"/>
            <a:ext cx="1693956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3" name="Rounded Rectangle 102"/>
          <p:cNvSpPr/>
          <p:nvPr/>
        </p:nvSpPr>
        <p:spPr>
          <a:xfrm>
            <a:off x="8524913" y="6159501"/>
            <a:ext cx="1745043" cy="1523999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1" name="Rounded Rectangle 100"/>
          <p:cNvSpPr/>
          <p:nvPr/>
        </p:nvSpPr>
        <p:spPr>
          <a:xfrm>
            <a:off x="5979319" y="1620676"/>
            <a:ext cx="1791645" cy="1423034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103"/>
          <p:cNvSpPr/>
          <p:nvPr/>
        </p:nvSpPr>
        <p:spPr>
          <a:xfrm>
            <a:off x="11110119" y="3854484"/>
            <a:ext cx="1622419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099719" y="1041400"/>
            <a:ext cx="81534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CHẤP HÀNH LUẬT LỆ GIAO THÔNG</a:t>
            </a:r>
          </a:p>
        </p:txBody>
      </p:sp>
      <p:pic>
        <p:nvPicPr>
          <p:cNvPr id="42" name="Picture 12" descr="Biển báo nguy hiểm 2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918" y="1720883"/>
            <a:ext cx="1363141" cy="11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Biển báo nguy hiểm 2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12" y="1720883"/>
            <a:ext cx="1393541" cy="122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Biển báo trẻ em W225 - Ý nghĩa của biển báo - HoaTieu.vn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68528"/>
            <a:ext cx="1374388" cy="127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0" descr="Biển báo nguy hiểm 2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756" y="1741301"/>
            <a:ext cx="1315704" cy="115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4" descr="https://media.cungphuot.info/2013/07/5115/p103.png">
            <a:hlinkClick r:id="rId8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09"/>
          <a:stretch/>
        </p:blipFill>
        <p:spPr bwMode="auto">
          <a:xfrm>
            <a:off x="1169884" y="3954240"/>
            <a:ext cx="1392590" cy="12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6" descr="https://media.cungphuot.info/2013/07/5115/p10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758" y="3974923"/>
            <a:ext cx="1364761" cy="128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8" descr="https://media.cungphuot.info/2013/07/5115/p110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22"/>
          <a:stretch/>
        </p:blipFill>
        <p:spPr bwMode="auto">
          <a:xfrm>
            <a:off x="6301693" y="3979879"/>
            <a:ext cx="1303226" cy="126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2" descr="Hướng đi thẳng phải the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053" y="6348832"/>
            <a:ext cx="1250644" cy="123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4" descr="Hướng đi phải phải the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51" y="6297685"/>
            <a:ext cx="1380967" cy="132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6" descr="Hướng đi trái phải the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62" y="6313252"/>
            <a:ext cx="1303675" cy="123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8" descr="Các xe chỉ được rẽ trái và rẽ phải">
            <a:hlinkClick r:id="rId1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34" y="6259590"/>
            <a:ext cx="1382089" cy="136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0" descr="Các xe chỉ được rẽ trái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119" y="6237051"/>
            <a:ext cx="1368975" cy="130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2" descr="Các xe chỉ được rẽ phải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6654" y="6314937"/>
            <a:ext cx="1267265" cy="12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6" descr="Biển báo giao thông cấm người đi bộ, xe đẩy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3314" r="71155" b="52456"/>
          <a:stretch/>
        </p:blipFill>
        <p:spPr bwMode="auto">
          <a:xfrm>
            <a:off x="8747920" y="3979880"/>
            <a:ext cx="1260505" cy="126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8" descr="Biển đường 1 chiều, đường cấm">
            <a:hlinkClick r:id="rId20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" t="1852" r="69504" b="52757"/>
          <a:stretch/>
        </p:blipFill>
        <p:spPr bwMode="auto">
          <a:xfrm>
            <a:off x="11300511" y="3962400"/>
            <a:ext cx="1303842" cy="128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8" descr="Biển đường 1 chiều, đường cấm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t="51939" r="69503" b="2909"/>
          <a:stretch/>
        </p:blipFill>
        <p:spPr bwMode="auto">
          <a:xfrm>
            <a:off x="13636268" y="3954240"/>
            <a:ext cx="1283851" cy="125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50" descr="Toàn bộ biển báo nguy hiểm và ý nghĩa: Nhớ sẽ không sợ rủi rodrh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28859" r="77695" b="49067"/>
          <a:stretch/>
        </p:blipFill>
        <p:spPr bwMode="auto">
          <a:xfrm>
            <a:off x="11243342" y="1689212"/>
            <a:ext cx="1361010" cy="12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52" descr="Toàn bộ biển báo nguy hiểm và ý nghĩa: Nhớ sẽ không sợ rủi rosd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" t="51438" r="77305" b="25644"/>
          <a:stretch/>
        </p:blipFill>
        <p:spPr bwMode="auto">
          <a:xfrm>
            <a:off x="13608178" y="1676400"/>
            <a:ext cx="140398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1110362" y="2895600"/>
            <a:ext cx="1693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Đường </a:t>
            </a:r>
          </a:p>
          <a:p>
            <a:pPr algn="ctr"/>
            <a:r>
              <a:rPr lang="en-US" sz="2000" smtClean="0"/>
              <a:t>hai chiều</a:t>
            </a:r>
            <a:endParaRPr lang="en-US" sz="2000"/>
          </a:p>
        </p:txBody>
      </p:sp>
      <p:sp>
        <p:nvSpPr>
          <p:cNvPr id="84" name="TextBox 83"/>
          <p:cNvSpPr txBox="1"/>
          <p:nvPr/>
        </p:nvSpPr>
        <p:spPr>
          <a:xfrm>
            <a:off x="3289787" y="2971800"/>
            <a:ext cx="2181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Giao nhau với</a:t>
            </a:r>
          </a:p>
          <a:p>
            <a:pPr algn="ctr"/>
            <a:r>
              <a:rPr lang="en-US" sz="2000" smtClean="0"/>
              <a:t>đường ưu tiên</a:t>
            </a:r>
            <a:endParaRPr lang="en-US" sz="2000"/>
          </a:p>
        </p:txBody>
      </p:sp>
      <p:sp>
        <p:nvSpPr>
          <p:cNvPr id="85" name="TextBox 84"/>
          <p:cNvSpPr txBox="1"/>
          <p:nvPr/>
        </p:nvSpPr>
        <p:spPr>
          <a:xfrm>
            <a:off x="5928519" y="2949714"/>
            <a:ext cx="1791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trẻ em </a:t>
            </a:r>
          </a:p>
          <a:p>
            <a:pPr algn="ctr"/>
            <a:r>
              <a:rPr lang="en-US" sz="2000" smtClean="0"/>
              <a:t>đi qua</a:t>
            </a:r>
            <a:endParaRPr lang="en-US" sz="2000"/>
          </a:p>
        </p:txBody>
      </p:sp>
      <p:sp>
        <p:nvSpPr>
          <p:cNvPr id="86" name="TextBox 85"/>
          <p:cNvSpPr txBox="1"/>
          <p:nvPr/>
        </p:nvSpPr>
        <p:spPr>
          <a:xfrm>
            <a:off x="8221648" y="2971800"/>
            <a:ext cx="2421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đường dành </a:t>
            </a:r>
          </a:p>
          <a:p>
            <a:pPr algn="ctr"/>
            <a:r>
              <a:rPr lang="en-US" sz="2000" smtClean="0"/>
              <a:t>cho người đi bộ</a:t>
            </a:r>
            <a:endParaRPr lang="en-US" sz="2000"/>
          </a:p>
        </p:txBody>
      </p:sp>
      <p:sp>
        <p:nvSpPr>
          <p:cNvPr id="87" name="TextBox 86"/>
          <p:cNvSpPr txBox="1"/>
          <p:nvPr/>
        </p:nvSpPr>
        <p:spPr>
          <a:xfrm>
            <a:off x="10348085" y="2895600"/>
            <a:ext cx="2971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Giao nhau với </a:t>
            </a:r>
          </a:p>
          <a:p>
            <a:pPr algn="ctr"/>
            <a:r>
              <a:rPr lang="en-US" sz="2000" smtClean="0"/>
              <a:t>đường có đèn đỏ</a:t>
            </a:r>
            <a:endParaRPr lang="en-US" sz="2000"/>
          </a:p>
        </p:txBody>
      </p:sp>
      <p:sp>
        <p:nvSpPr>
          <p:cNvPr id="88" name="TextBox 87"/>
          <p:cNvSpPr txBox="1"/>
          <p:nvPr/>
        </p:nvSpPr>
        <p:spPr>
          <a:xfrm>
            <a:off x="13091319" y="2948226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đường dành </a:t>
            </a:r>
          </a:p>
          <a:p>
            <a:pPr algn="ctr"/>
            <a:r>
              <a:rPr lang="en-US" sz="2000" smtClean="0"/>
              <a:t>cho người đi xe đạp</a:t>
            </a:r>
            <a:endParaRPr lang="en-US" sz="2000"/>
          </a:p>
        </p:txBody>
      </p:sp>
      <p:sp>
        <p:nvSpPr>
          <p:cNvPr id="89" name="TextBox 88"/>
          <p:cNvSpPr txBox="1"/>
          <p:nvPr/>
        </p:nvSpPr>
        <p:spPr>
          <a:xfrm>
            <a:off x="1158651" y="5358368"/>
            <a:ext cx="1220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ô tô</a:t>
            </a:r>
            <a:endParaRPr lang="en-US" sz="2000"/>
          </a:p>
        </p:txBody>
      </p:sp>
      <p:sp>
        <p:nvSpPr>
          <p:cNvPr id="90" name="TextBox 89"/>
          <p:cNvSpPr txBox="1"/>
          <p:nvPr/>
        </p:nvSpPr>
        <p:spPr>
          <a:xfrm>
            <a:off x="3692657" y="5240450"/>
            <a:ext cx="1582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xe máy</a:t>
            </a:r>
            <a:endParaRPr lang="en-US" sz="2000"/>
          </a:p>
        </p:txBody>
      </p:sp>
      <p:sp>
        <p:nvSpPr>
          <p:cNvPr id="91" name="TextBox 90"/>
          <p:cNvSpPr txBox="1"/>
          <p:nvPr/>
        </p:nvSpPr>
        <p:spPr>
          <a:xfrm>
            <a:off x="6218734" y="5271552"/>
            <a:ext cx="1538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xe đạp</a:t>
            </a:r>
            <a:endParaRPr lang="en-US" sz="2000"/>
          </a:p>
        </p:txBody>
      </p:sp>
      <p:sp>
        <p:nvSpPr>
          <p:cNvPr id="92" name="TextBox 91"/>
          <p:cNvSpPr txBox="1"/>
          <p:nvPr/>
        </p:nvSpPr>
        <p:spPr>
          <a:xfrm>
            <a:off x="8371929" y="5309969"/>
            <a:ext cx="2128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người đi bộ</a:t>
            </a:r>
            <a:endParaRPr lang="en-US" sz="2000"/>
          </a:p>
        </p:txBody>
      </p:sp>
      <p:sp>
        <p:nvSpPr>
          <p:cNvPr id="93" name="TextBox 92"/>
          <p:cNvSpPr txBox="1"/>
          <p:nvPr/>
        </p:nvSpPr>
        <p:spPr>
          <a:xfrm>
            <a:off x="11104552" y="5309970"/>
            <a:ext cx="1538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Đường cấm</a:t>
            </a:r>
          </a:p>
          <a:p>
            <a:pPr algn="ctr"/>
            <a:r>
              <a:rPr lang="en-US" sz="2000" smtClean="0"/>
              <a:t>Các loại xe</a:t>
            </a:r>
            <a:endParaRPr lang="en-US" sz="2000"/>
          </a:p>
        </p:txBody>
      </p:sp>
      <p:sp>
        <p:nvSpPr>
          <p:cNvPr id="94" name="TextBox 93"/>
          <p:cNvSpPr txBox="1"/>
          <p:nvPr/>
        </p:nvSpPr>
        <p:spPr>
          <a:xfrm>
            <a:off x="13158811" y="5292027"/>
            <a:ext cx="2523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đi ngược chiều</a:t>
            </a:r>
            <a:endParaRPr lang="en-US" sz="2000"/>
          </a:p>
        </p:txBody>
      </p:sp>
      <p:sp>
        <p:nvSpPr>
          <p:cNvPr id="95" name="TextBox 94"/>
          <p:cNvSpPr txBox="1"/>
          <p:nvPr/>
        </p:nvSpPr>
        <p:spPr>
          <a:xfrm>
            <a:off x="823119" y="7620000"/>
            <a:ext cx="17636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trái </a:t>
            </a:r>
            <a:endParaRPr lang="en-US" sz="2000" smtClean="0"/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6" name="TextBox 95"/>
          <p:cNvSpPr txBox="1"/>
          <p:nvPr/>
        </p:nvSpPr>
        <p:spPr>
          <a:xfrm>
            <a:off x="3471880" y="7620000"/>
            <a:ext cx="1936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 smtClean="0"/>
              <a:t>thẳng</a:t>
            </a:r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7" name="TextBox 96"/>
          <p:cNvSpPr txBox="1"/>
          <p:nvPr/>
        </p:nvSpPr>
        <p:spPr>
          <a:xfrm>
            <a:off x="5899429" y="7645400"/>
            <a:ext cx="1789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 smtClean="0"/>
              <a:t>phải</a:t>
            </a:r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8" name="TextBox 97"/>
          <p:cNvSpPr txBox="1"/>
          <p:nvPr/>
        </p:nvSpPr>
        <p:spPr>
          <a:xfrm>
            <a:off x="8514649" y="7715953"/>
            <a:ext cx="18671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rẽ trái </a:t>
            </a:r>
          </a:p>
          <a:p>
            <a:pPr algn="ctr"/>
            <a:r>
              <a:rPr lang="en-US" sz="2000" smtClean="0"/>
              <a:t>hoặc phải</a:t>
            </a:r>
            <a:endParaRPr lang="en-US" sz="2000"/>
          </a:p>
        </p:txBody>
      </p:sp>
      <p:sp>
        <p:nvSpPr>
          <p:cNvPr id="99" name="TextBox 98"/>
          <p:cNvSpPr txBox="1"/>
          <p:nvPr/>
        </p:nvSpPr>
        <p:spPr>
          <a:xfrm>
            <a:off x="11317951" y="7690552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</a:t>
            </a:r>
          </a:p>
          <a:p>
            <a:pPr algn="ctr"/>
            <a:r>
              <a:rPr lang="en-US" sz="2000" smtClean="0"/>
              <a:t>rẽ trái 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3606528" y="7696200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</a:t>
            </a:r>
          </a:p>
          <a:p>
            <a:pPr algn="ctr"/>
            <a:r>
              <a:rPr lang="en-US" sz="2000" smtClean="0"/>
              <a:t>rẽ phải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000"/>
                            </p:stCondLst>
                            <p:childTnLst>
                              <p:par>
                                <p:cTn id="1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500"/>
                            </p:stCondLst>
                            <p:childTnLst>
                              <p:par>
                                <p:cTn id="1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0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500"/>
                            </p:stCondLst>
                            <p:childTnLst>
                              <p:par>
                                <p:cTn id="1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500"/>
                            </p:stCondLst>
                            <p:childTnLst>
                              <p:par>
                                <p:cTn id="1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000"/>
                            </p:stCondLst>
                            <p:childTnLst>
                              <p:par>
                                <p:cTn id="18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000"/>
                            </p:stCondLst>
                            <p:childTnLst>
                              <p:par>
                                <p:cTn id="18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500"/>
                            </p:stCondLst>
                            <p:childTnLst>
                              <p:par>
                                <p:cTn id="19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0"/>
                            </p:stCondLst>
                            <p:childTnLst>
                              <p:par>
                                <p:cTn id="19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000"/>
                            </p:stCondLst>
                            <p:childTnLst>
                              <p:par>
                                <p:cTn id="20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500"/>
                            </p:stCondLst>
                            <p:childTnLst>
                              <p:par>
                                <p:cTn id="20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500"/>
                            </p:stCondLst>
                            <p:childTnLst>
                              <p:par>
                                <p:cTn id="2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8000"/>
                            </p:stCondLst>
                            <p:childTnLst>
                              <p:par>
                                <p:cTn id="2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9500"/>
                            </p:stCondLst>
                            <p:childTnLst>
                              <p:par>
                                <p:cTn id="2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500"/>
                            </p:stCondLst>
                            <p:childTnLst>
                              <p:par>
                                <p:cTn id="2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000"/>
                            </p:stCondLst>
                            <p:childTnLst>
                              <p:par>
                                <p:cTn id="2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500"/>
                            </p:stCondLst>
                            <p:childTnLst>
                              <p:par>
                                <p:cTn id="2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3000"/>
                            </p:stCondLst>
                            <p:childTnLst>
                              <p:par>
                                <p:cTn id="2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3500"/>
                            </p:stCondLst>
                            <p:childTnLst>
                              <p:par>
                                <p:cTn id="2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4000"/>
                            </p:stCondLst>
                            <p:childTnLst>
                              <p:par>
                                <p:cTn id="2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4500"/>
                            </p:stCondLst>
                            <p:childTnLst>
                              <p:par>
                                <p:cTn id="2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000"/>
                            </p:stCondLst>
                            <p:childTnLst>
                              <p:par>
                                <p:cTn id="2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500"/>
                            </p:stCondLst>
                            <p:childTnLst>
                              <p:par>
                                <p:cTn id="2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6000"/>
                            </p:stCondLst>
                            <p:childTnLst>
                              <p:par>
                                <p:cTn id="2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7000"/>
                            </p:stCondLst>
                            <p:childTnLst>
                              <p:par>
                                <p:cTn id="2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7500"/>
                            </p:stCondLst>
                            <p:childTnLst>
                              <p:par>
                                <p:cTn id="2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2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500"/>
                            </p:stCondLst>
                            <p:childTnLst>
                              <p:par>
                                <p:cTn id="30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000"/>
                            </p:stCondLst>
                            <p:childTnLst>
                              <p:par>
                                <p:cTn id="3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  <p:bldP spid="101" grpId="0" animBg="1"/>
      <p:bldP spid="10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</TotalTime>
  <Words>472</Words>
  <Application>Microsoft Office PowerPoint</Application>
  <PresentationFormat>Custom</PresentationFormat>
  <Paragraphs>153</Paragraphs>
  <Slides>9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97</cp:revision>
  <dcterms:created xsi:type="dcterms:W3CDTF">2022-07-10T01:37:20Z</dcterms:created>
  <dcterms:modified xsi:type="dcterms:W3CDTF">2022-07-12T06:45:45Z</dcterms:modified>
</cp:coreProperties>
</file>