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7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notesMasterIdLst>
    <p:notesMasterId r:id="rId25"/>
  </p:notesMasterIdLst>
  <p:sldIdLst>
    <p:sldId id="298" r:id="rId4"/>
    <p:sldId id="299" r:id="rId5"/>
    <p:sldId id="257" r:id="rId6"/>
    <p:sldId id="289" r:id="rId7"/>
    <p:sldId id="259" r:id="rId8"/>
    <p:sldId id="300" r:id="rId9"/>
    <p:sldId id="258" r:id="rId10"/>
    <p:sldId id="264" r:id="rId11"/>
    <p:sldId id="301" r:id="rId12"/>
    <p:sldId id="272" r:id="rId13"/>
    <p:sldId id="273" r:id="rId14"/>
    <p:sldId id="277" r:id="rId15"/>
    <p:sldId id="274" r:id="rId16"/>
    <p:sldId id="278" r:id="rId17"/>
    <p:sldId id="294" r:id="rId18"/>
    <p:sldId id="295" r:id="rId19"/>
    <p:sldId id="284" r:id="rId20"/>
    <p:sldId id="302" r:id="rId21"/>
    <p:sldId id="282" r:id="rId22"/>
    <p:sldId id="303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45B"/>
    <a:srgbClr val="FFFFCC"/>
    <a:srgbClr val="CFFDF2"/>
    <a:srgbClr val="F6D9FB"/>
    <a:srgbClr val="D9E8EA"/>
    <a:srgbClr val="FDCFF8"/>
    <a:srgbClr val="FF6600"/>
    <a:srgbClr val="00B050"/>
    <a:srgbClr val="FF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100" d="100"/>
          <a:sy n="100" d="100"/>
        </p:scale>
        <p:origin x="-178" y="-8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6E866-4D70-4DD0-8AED-79CD9A0C6C7E}" type="datetimeFigureOut">
              <a:rPr lang="en-US" smtClean="0"/>
              <a:t>4/5/2024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6C64D-A4B4-4D4C-B7DA-5FE8C0DF4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88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764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6C64D-A4B4-4D4C-B7DA-5FE8C0DF4BD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5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6C64D-A4B4-4D4C-B7DA-5FE8C0DF4BD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93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6C64D-A4B4-4D4C-B7DA-5FE8C0DF4B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62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2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0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8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88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7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1188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78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68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73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48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98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71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72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17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4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82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1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30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1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276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07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54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2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44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59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907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13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54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4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06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0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0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0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6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CD316-BB7F-4810-ABFD-198FE12DCF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C6EE5-F5AD-41A6-ADA6-B6F9D1F81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2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19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2.png"/><Relationship Id="rId21" Type="http://schemas.microsoft.com/office/2007/relationships/hdphoto" Target="../media/hdphoto7.wdp"/><Relationship Id="rId34" Type="http://schemas.openxmlformats.org/officeDocument/2006/relationships/image" Target="../media/image18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20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9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10" Type="http://schemas.openxmlformats.org/officeDocument/2006/relationships/audio" Target="../media/audio3.wav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3" Type="http://schemas.openxmlformats.org/officeDocument/2006/relationships/audio" Target="../media/audio10.wav"/><Relationship Id="rId7" Type="http://schemas.openxmlformats.org/officeDocument/2006/relationships/image" Target="../media/image43.gif"/><Relationship Id="rId12" Type="http://schemas.openxmlformats.org/officeDocument/2006/relationships/slide" Target="slide13.xml"/><Relationship Id="rId17" Type="http://schemas.microsoft.com/office/2007/relationships/hdphoto" Target="../media/hdphoto16.wdp"/><Relationship Id="rId2" Type="http://schemas.openxmlformats.org/officeDocument/2006/relationships/audio" Target="../media/audio5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gif"/><Relationship Id="rId11" Type="http://schemas.openxmlformats.org/officeDocument/2006/relationships/slide" Target="slide14.xml"/><Relationship Id="rId5" Type="http://schemas.openxmlformats.org/officeDocument/2006/relationships/image" Target="../media/image40.jpeg"/><Relationship Id="rId15" Type="http://schemas.microsoft.com/office/2007/relationships/hdphoto" Target="../media/hdphoto15.wdp"/><Relationship Id="rId10" Type="http://schemas.openxmlformats.org/officeDocument/2006/relationships/slide" Target="slide15.xml"/><Relationship Id="rId4" Type="http://schemas.openxmlformats.org/officeDocument/2006/relationships/image" Target="../media/image39.jpg"/><Relationship Id="rId9" Type="http://schemas.openxmlformats.org/officeDocument/2006/relationships/slide" Target="slide16.xml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47.gif"/><Relationship Id="rId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46.jp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audio" Target="../media/audio6.wav"/><Relationship Id="rId7" Type="http://schemas.openxmlformats.org/officeDocument/2006/relationships/image" Target="../media/image5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46.jpg"/><Relationship Id="rId4" Type="http://schemas.openxmlformats.org/officeDocument/2006/relationships/audio" Target="../media/audio1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1.xml"/><Relationship Id="rId5" Type="http://schemas.openxmlformats.org/officeDocument/2006/relationships/image" Target="../media/image46.jpg"/><Relationship Id="rId4" Type="http://schemas.openxmlformats.org/officeDocument/2006/relationships/audio" Target="../media/audio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gif"/><Relationship Id="rId5" Type="http://schemas.openxmlformats.org/officeDocument/2006/relationships/slide" Target="slide11.xml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3.wav"/><Relationship Id="rId7" Type="http://schemas.openxmlformats.org/officeDocument/2006/relationships/image" Target="../media/image27.gif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6.jpg"/><Relationship Id="rId10" Type="http://schemas.openxmlformats.org/officeDocument/2006/relationships/audio" Target="../media/audio13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audio" Target="../media/audio15.wav"/><Relationship Id="rId4" Type="http://schemas.openxmlformats.org/officeDocument/2006/relationships/audio" Target="../media/audio14.wav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6.jpg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jpeg"/><Relationship Id="rId5" Type="http://schemas.openxmlformats.org/officeDocument/2006/relationships/audio" Target="../media/audio6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6.wav"/><Relationship Id="rId7" Type="http://schemas.microsoft.com/office/2007/relationships/hdphoto" Target="../media/hdphoto14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0.jpg"/><Relationship Id="rId4" Type="http://schemas.openxmlformats.org/officeDocument/2006/relationships/audio" Target="../media/audio7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5.wav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352654" y="3499071"/>
            <a:ext cx="1563478" cy="3018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5998647" y="3387781"/>
            <a:ext cx="1150478" cy="286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10102808" y="4994901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30751"/>
      </p:ext>
    </p:extLst>
  </p:cSld>
  <p:clrMapOvr>
    <a:masterClrMapping/>
  </p:clrMapOvr>
  <p:transition spd="slow">
    <p:push dir="u"/>
    <p:sndAc>
      <p:stSnd>
        <p:snd r:embed="rId5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60 Aquatic Center Illustrations &amp;amp; Clip Art - i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8437" b="8032"/>
          <a:stretch/>
        </p:blipFill>
        <p:spPr bwMode="auto">
          <a:xfrm rot="5400000">
            <a:off x="3814332" y="-1323721"/>
            <a:ext cx="4541561" cy="1221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7709" y="1611087"/>
            <a:ext cx="12192000" cy="11321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" name="Chevron 1"/>
          <p:cNvSpPr/>
          <p:nvPr/>
        </p:nvSpPr>
        <p:spPr>
          <a:xfrm>
            <a:off x="2079169" y="2177143"/>
            <a:ext cx="8011885" cy="2133599"/>
          </a:xfrm>
          <a:prstGeom prst="chevron">
            <a:avLst/>
          </a:prstGeom>
          <a:pattFill prst="smGrid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  <p:pic>
        <p:nvPicPr>
          <p:cNvPr id="33" name="Picture 6" descr="ALLIANCE NATATION BESANCON - 14e Meeting Annie Boyet // Abcnatati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8122" y="2743198"/>
            <a:ext cx="4541561" cy="454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9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15 MAGIC SOUND EFFECTS - NON-COPYRIGHTED (mp3cut.net) (3).wav"/>
          </p:stSnd>
        </p:sndAc>
      </p:transition>
    </mc:Choice>
    <mc:Fallback xmlns="">
      <p:transition spd="slow">
        <p:blinds dir="vert"/>
        <p:sndAc>
          <p:stSnd>
            <p:snd r:embed="rId10" name="15 MAGIC SOUND EFFECTS - NON-COPYRIGHTED (mp3cut.net) (3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5931 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0154__tbsounddesigns__pool-swimming-l-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12325"/>
            <a:ext cx="12192000" cy="365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030" name="Picture 6" descr="60 Aquatic Center Illustrations &amp;amp;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61"/>
          <a:stretch/>
        </p:blipFill>
        <p:spPr bwMode="auto">
          <a:xfrm rot="5400000">
            <a:off x="3888699" y="-1445298"/>
            <a:ext cx="441460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in on Cute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49" y="737263"/>
            <a:ext cx="2235141" cy="153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Vamos Brand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780" y="589020"/>
            <a:ext cx="2470625" cy="17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Connector 22">
            <a:hlinkClick r:id="rId8" action="ppaction://hlinksldjump"/>
          </p:cNvPr>
          <p:cNvSpPr/>
          <p:nvPr/>
        </p:nvSpPr>
        <p:spPr>
          <a:xfrm>
            <a:off x="4353558" y="365713"/>
            <a:ext cx="709449" cy="656457"/>
          </a:xfrm>
          <a:prstGeom prst="flowChartConnector">
            <a:avLst/>
          </a:prstGeom>
          <a:solidFill>
            <a:srgbClr val="FFEE78"/>
          </a:solidFill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7" name="Flowchart: Connector 26">
            <a:hlinkClick r:id="rId9" action="ppaction://hlinksldjump"/>
          </p:cNvPr>
          <p:cNvSpPr/>
          <p:nvPr/>
        </p:nvSpPr>
        <p:spPr>
          <a:xfrm>
            <a:off x="5741274" y="1310766"/>
            <a:ext cx="709449" cy="656457"/>
          </a:xfrm>
          <a:prstGeom prst="flowChartConnector">
            <a:avLst/>
          </a:prstGeom>
          <a:solidFill>
            <a:srgbClr val="F89F9B"/>
          </a:solidFill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Flowchart: Connector 27">
            <a:hlinkClick r:id="rId10" action="ppaction://hlinksldjump"/>
          </p:cNvPr>
          <p:cNvSpPr/>
          <p:nvPr/>
        </p:nvSpPr>
        <p:spPr>
          <a:xfrm>
            <a:off x="4727198" y="1310765"/>
            <a:ext cx="709449" cy="656457"/>
          </a:xfrm>
          <a:prstGeom prst="flowChartConnector">
            <a:avLst/>
          </a:prstGeom>
          <a:solidFill>
            <a:srgbClr val="F89F9B"/>
          </a:solidFill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0" name="Flowchart: Connector 29">
            <a:hlinkClick r:id="rId11" action="ppaction://hlinksldjump"/>
          </p:cNvPr>
          <p:cNvSpPr/>
          <p:nvPr/>
        </p:nvSpPr>
        <p:spPr>
          <a:xfrm>
            <a:off x="6248679" y="351702"/>
            <a:ext cx="709449" cy="656457"/>
          </a:xfrm>
          <a:prstGeom prst="flowChartConnector">
            <a:avLst/>
          </a:prstGeom>
          <a:solidFill>
            <a:srgbClr val="9EDBF9"/>
          </a:solidFill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2" name="Flowchart: Connector 31">
            <a:hlinkClick r:id="rId12" action="ppaction://hlinksldjump"/>
          </p:cNvPr>
          <p:cNvSpPr/>
          <p:nvPr/>
        </p:nvSpPr>
        <p:spPr>
          <a:xfrm>
            <a:off x="5281045" y="365352"/>
            <a:ext cx="709449" cy="656457"/>
          </a:xfrm>
          <a:prstGeom prst="flowChartConnector">
            <a:avLst/>
          </a:prstGeom>
          <a:solidFill>
            <a:srgbClr val="92D050"/>
          </a:solidFill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11668540" y="2537132"/>
            <a:ext cx="463826" cy="4241354"/>
          </a:xfrm>
          <a:prstGeom prst="rect">
            <a:avLst/>
          </a:prstGeom>
          <a:solidFill>
            <a:srgbClr val="FFEE78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hlinkClick r:id="rId13" action="ppaction://hlinksldjump"/>
          </p:cNvPr>
          <p:cNvSpPr/>
          <p:nvPr/>
        </p:nvSpPr>
        <p:spPr>
          <a:xfrm>
            <a:off x="10723065" y="29194"/>
            <a:ext cx="1394558" cy="737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045B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034" name="Picture 10" descr="147,322 BEST Swimming Cartoon IMAGES, STOCK PHOTOS &amp;amp; VECTORS | Adobe Sto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5556" l="5068" r="94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2" y="2950829"/>
            <a:ext cx="2799509" cy="148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wimming PNG Images | Vector and PSD Files | Free Download on Pngtre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33" r="100000">
                        <a14:foregroundMark x1="36111" y1="41111" x2="36111" y2="41111"/>
                        <a14:foregroundMark x1="28611" y1="46667" x2="28611" y2="46667"/>
                        <a14:foregroundMark x1="26111" y1="47778" x2="26111" y2="4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15" b="25447"/>
          <a:stretch/>
        </p:blipFill>
        <p:spPr bwMode="auto">
          <a:xfrm flipH="1">
            <a:off x="700328" y="4763068"/>
            <a:ext cx="2594262" cy="161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083514"/>
      </p:ext>
    </p:extLst>
  </p:cSld>
  <p:clrMapOvr>
    <a:masterClrMapping/>
  </p:clrMapOvr>
  <p:transition spd="slow">
    <p:fade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21081 0.003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0154__tbsounddesigns__pool-swimming-l-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81 0.00348 L 0.41289 0.0083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0154__tbsounddesigns__pool-swimming-l-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83 0.00556 L 0.67162 0.0039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83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0154__tbsounddesigns__pool-swimming-l-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1961 0.002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0154__tbsounddesigns__pool-swimming-l-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1 0.00231 L 0.40808 -0.0041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0154__tbsounddesigns__pool-swimming-l-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058 -0.00417 L 0.66667 0.0013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30154__tbsounddesigns__pool-swimming-l-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3945" y="1143000"/>
            <a:ext cx="10932710" cy="3092027"/>
          </a:xfrm>
          <a:prstGeom prst="rect">
            <a:avLst/>
          </a:prstGeom>
          <a:solidFill>
            <a:srgbClr val="FFFF99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Wh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αt do you like doing</a:t>
            </a:r>
          </a:p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  on holidαy?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2423" y="4495109"/>
            <a:ext cx="9813753" cy="1621813"/>
          </a:xfrm>
          <a:prstGeom prst="rect">
            <a:avLst/>
          </a:prstGeom>
          <a:solidFill>
            <a:srgbClr val="FBE0CD"/>
          </a:solidFill>
          <a:ln w="38100">
            <a:solidFill>
              <a:srgbClr val="F06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339210">
            <a:off x="1758405" y="5683775"/>
            <a:ext cx="1828800" cy="52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6" descr="question Mark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10" y="3668260"/>
            <a:ext cx="3205017" cy="318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ounded Rectangle 40">
            <a:hlinkClick r:id="rId6" action="ppaction://hlinksldjump"/>
          </p:cNvPr>
          <p:cNvSpPr/>
          <p:nvPr/>
        </p:nvSpPr>
        <p:spPr>
          <a:xfrm>
            <a:off x="10661937" y="6028902"/>
            <a:ext cx="1394558" cy="737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045B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14888" y="4906212"/>
            <a:ext cx="6711244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 like staying in a hotel.</a:t>
            </a:r>
          </a:p>
        </p:txBody>
      </p:sp>
      <p:pic>
        <p:nvPicPr>
          <p:cNvPr id="2050" name="Picture 2" descr="Hotel-Buildi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945" y="1143000"/>
            <a:ext cx="2996187" cy="299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pping the Hotel Guest Journey From A-Z: A Complete Guide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932" y="1462221"/>
            <a:ext cx="4753046" cy="285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394164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586" y="590550"/>
            <a:ext cx="11353317" cy="2495550"/>
          </a:xfrm>
          <a:prstGeom prst="rect">
            <a:avLst/>
          </a:prstGeom>
          <a:solidFill>
            <a:srgbClr val="CDFBD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0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Wh</a:t>
            </a:r>
            <a:r>
              <a:rPr lang="en-US" sz="3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αt do you like doing on holidαy?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48773" y="3820058"/>
            <a:ext cx="9528649" cy="2332248"/>
          </a:xfrm>
          <a:prstGeom prst="rect">
            <a:avLst/>
          </a:prstGeom>
          <a:solidFill>
            <a:srgbClr val="FCD4E6"/>
          </a:solidFill>
          <a:ln w="38100">
            <a:solidFill>
              <a:srgbClr val="F06E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hlinkClick r:id="rId6" action="ppaction://hlinksldjump"/>
          </p:cNvPr>
          <p:cNvSpPr/>
          <p:nvPr/>
        </p:nvSpPr>
        <p:spPr>
          <a:xfrm>
            <a:off x="10661937" y="6028902"/>
            <a:ext cx="1394558" cy="737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045B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4389" y="4701266"/>
            <a:ext cx="6263221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I like buying presents. </a:t>
            </a:r>
          </a:p>
        </p:txBody>
      </p:sp>
      <p:pic>
        <p:nvPicPr>
          <p:cNvPr id="6146" name="Picture 2" descr="Girl pushing shopping cart full of gift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736"/>
          <a:stretch/>
        </p:blipFill>
        <p:spPr bwMode="auto">
          <a:xfrm>
            <a:off x="8071556" y="356838"/>
            <a:ext cx="3510844" cy="27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68361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3616" y="1454048"/>
            <a:ext cx="10515600" cy="2333031"/>
          </a:xfrm>
          <a:prstGeom prst="rect">
            <a:avLst/>
          </a:prstGeom>
          <a:solidFill>
            <a:srgbClr val="CFFDF2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  go to  the beach (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 / eat seafood (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sym typeface="Wingdings"/>
              </a:rPr>
              <a:t>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1207007" y="4569622"/>
            <a:ext cx="9813753" cy="1816827"/>
          </a:xfrm>
          <a:prstGeom prst="rect">
            <a:avLst/>
          </a:prstGeom>
          <a:solidFill>
            <a:srgbClr val="FFFFCC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9339210">
            <a:off x="1758405" y="5683775"/>
            <a:ext cx="1828800" cy="520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hlinkClick r:id="rId6" action="ppaction://hlinksldjump"/>
          </p:cNvPr>
          <p:cNvSpPr/>
          <p:nvPr/>
        </p:nvSpPr>
        <p:spPr>
          <a:xfrm>
            <a:off x="10661937" y="6028902"/>
            <a:ext cx="1394558" cy="737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045B"/>
                </a:solidFill>
                <a:latin typeface="Comic Sans MS" panose="030F0702030302020204" pitchFamily="66" charset="0"/>
              </a:rPr>
              <a:t>Next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55576" y="4542592"/>
                <a:ext cx="6870987" cy="2832250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like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going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to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the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beαch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on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holidαy</m:t>
                    </m:r>
                    <m:r>
                      <m:rPr>
                        <m:nor/>
                      </m:rPr>
                      <a:rPr lang="en-US" sz="2800" b="1" dirty="0" smtClean="0">
                        <a:solidFill>
                          <a:srgbClr val="C00000"/>
                        </a:solidFill>
                        <a:effectLst/>
                        <a:latin typeface="Comic Sans MS" panose="030F0702030302020204" pitchFamily="66" charset="0"/>
                      </a:rPr>
                      <m:t>,</m:t>
                    </m:r>
                  </m:oMath>
                </a14:m>
                <a:r>
                  <a:rPr lang="en-US" sz="2800" b="1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but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don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′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t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like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eαting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seαfood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C00000"/>
                        </a:solidFill>
                        <a:latin typeface="Comic Sans MS" panose="030F0702030302020204" pitchFamily="66" charset="0"/>
                      </a:rPr>
                      <m:t>. </m:t>
                    </m:r>
                  </m:oMath>
                </a14:m>
                <a:endParaRPr sz="2800" dirty="0"/>
              </a:p>
              <a:p>
                <a:pPr algn="ctr">
                  <a:lnSpc>
                    <a:spcPct val="150000"/>
                  </a:lnSpc>
                </a:pPr>
                <a:endParaRPr sz="2800" dirty="0"/>
              </a:p>
              <a:p>
                <a:pPr algn="ctr"/>
                <a:endParaRPr lang="en-US" sz="5000" b="1" dirty="0">
                  <a:solidFill>
                    <a:srgbClr val="C0000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576" y="4542592"/>
                <a:ext cx="6870987" cy="2832250"/>
              </a:xfrm>
              <a:prstGeom prst="rect">
                <a:avLst/>
              </a:prstGeom>
              <a:blipFill rotWithShape="1">
                <a:blip r:embed="rId7"/>
                <a:stretch>
                  <a:fillRect r="-532" b="-107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00" name="Picture 4" descr="Liên hệ - banthikieu0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34" y="3901677"/>
            <a:ext cx="3151042" cy="255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323437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5585" y="1053961"/>
            <a:ext cx="9223883" cy="2082145"/>
          </a:xfrm>
          <a:prstGeom prst="rect">
            <a:avLst/>
          </a:prstGeom>
          <a:solidFill>
            <a:srgbClr val="FDCFF8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visit an island (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) / row a boat (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  <a:sym typeface="Wingdings"/>
              </a:rPr>
              <a:t>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326976" y="3774659"/>
            <a:ext cx="11573813" cy="2527975"/>
          </a:xfrm>
          <a:prstGeom prst="rect">
            <a:avLst/>
          </a:prstGeom>
          <a:solidFill>
            <a:srgbClr val="CDFBD2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hlinkClick r:id="rId6" action="ppaction://hlinksldjump"/>
          </p:cNvPr>
          <p:cNvSpPr/>
          <p:nvPr/>
        </p:nvSpPr>
        <p:spPr>
          <a:xfrm>
            <a:off x="10661937" y="6028902"/>
            <a:ext cx="1394558" cy="737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045B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78280" y="4253816"/>
            <a:ext cx="7871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like visiting an island on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holid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αy, but I don't like rowing a boat.</a:t>
            </a:r>
          </a:p>
        </p:txBody>
      </p:sp>
    </p:spTree>
    <p:extLst>
      <p:ext uri="{BB962C8B-B14F-4D97-AF65-F5344CB8AC3E}">
        <p14:creationId xmlns:p14="http://schemas.microsoft.com/office/powerpoint/2010/main" val="3567259417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0890" y="112890"/>
            <a:ext cx="11063110" cy="337072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Which </a:t>
            </a:r>
            <a:r>
              <a:rPr lang="en-US" sz="35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pl</a:t>
            </a:r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αce would you like to visit </a:t>
            </a:r>
          </a:p>
          <a:p>
            <a:r>
              <a:rPr 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  on holidαy?</a:t>
            </a:r>
          </a:p>
          <a:p>
            <a:endParaRPr lang="en-US" sz="35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977" y="3673137"/>
            <a:ext cx="11573813" cy="25279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hlinkClick r:id="rId5" action="ppaction://hlinksldjump"/>
          </p:cNvPr>
          <p:cNvSpPr/>
          <p:nvPr/>
        </p:nvSpPr>
        <p:spPr>
          <a:xfrm>
            <a:off x="10661937" y="6028902"/>
            <a:ext cx="1394558" cy="737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5045B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7023" y="4644736"/>
            <a:ext cx="7450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I'd like to visit an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isl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αnd.</a:t>
            </a:r>
            <a:endParaRPr lang="en-US" sz="3200" b="1" dirty="0"/>
          </a:p>
        </p:txBody>
      </p:sp>
      <p:pic>
        <p:nvPicPr>
          <p:cNvPr id="7170" name="Picture 2" descr="Island GIF - Find on GIFER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534" y="169333"/>
            <a:ext cx="3452488" cy="331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58035"/>
      </p:ext>
    </p:extLst>
  </p:cSld>
  <p:clrMapOvr>
    <a:masterClrMapping/>
  </p:clrMapOvr>
  <p:transition spd="slow">
    <p:push dir="u"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allpaperaccess.com/full/43498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6878"/>
            <a:ext cx="12192000" cy="689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3896" y="2781906"/>
            <a:ext cx="5844208" cy="1610139"/>
          </a:xfrm>
          <a:prstGeom prst="roundRect">
            <a:avLst/>
          </a:prstGeom>
          <a:solidFill>
            <a:srgbClr val="CCFFFF">
              <a:alpha val="74902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2060" name="Picture 12" descr="Top Summer Vacation Stickers for Android &amp;amp; iOS | Gfyca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7329" y="-647095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红色的螃蟹！ | Cute animals, Character, Pikachu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435" y="3219754"/>
            <a:ext cx="4268316" cy="31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15 MAGIC SOUND EFFECTS - NON-COPYRIGHTED (mp3cut.net).wav"/>
          </p:stSnd>
        </p:sndAc>
      </p:transition>
    </mc:Choice>
    <mc:Fallback xmlns="">
      <p:transition spd="slow">
        <p:fade/>
        <p:sndAc>
          <p:stSnd>
            <p:snd r:embed="rId10" name="15 MAGIC SOUND EFFECTS - NON-COPYRIGHTED (mp3cut.net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87474 -0.0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37" y="-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041766"/>
              </p:ext>
            </p:extLst>
          </p:nvPr>
        </p:nvGraphicFramePr>
        <p:xfrm>
          <a:off x="2113470" y="1944971"/>
          <a:ext cx="7848796" cy="3311508"/>
        </p:xfrm>
        <a:graphic>
          <a:graphicData uri="http://schemas.openxmlformats.org/drawingml/2006/table">
            <a:tbl>
              <a:tblPr firstRow="1" bandRow="1"/>
              <a:tblGrid>
                <a:gridCol w="196219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F5045B"/>
                          </a:solidFill>
                        </a:rPr>
                        <a:t>TEAM 1</a:t>
                      </a:r>
                      <a:endParaRPr lang="x-none" sz="2700" dirty="0">
                        <a:solidFill>
                          <a:srgbClr val="F5045B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F5045B"/>
                          </a:solidFill>
                        </a:rPr>
                        <a:t>TEAM 2</a:t>
                      </a:r>
                      <a:endParaRPr lang="x-none" sz="2700" dirty="0">
                        <a:solidFill>
                          <a:srgbClr val="F5045B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F5045B"/>
                          </a:solidFill>
                        </a:rPr>
                        <a:t>TEAM 3</a:t>
                      </a:r>
                      <a:endParaRPr lang="x-none" sz="2700" dirty="0">
                        <a:solidFill>
                          <a:srgbClr val="F5045B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F5045B"/>
                          </a:solidFill>
                        </a:rPr>
                        <a:t>TEAM 4</a:t>
                      </a:r>
                      <a:endParaRPr lang="x-none" sz="2700" dirty="0">
                        <a:solidFill>
                          <a:srgbClr val="F5045B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F5045B"/>
                        </a:solidFill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6023442"/>
            <a:ext cx="3996084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x-none" sz="2100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4042415" y="6021745"/>
            <a:ext cx="3996084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x-none" sz="2100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8219083" y="6021745"/>
            <a:ext cx="3996084" cy="7797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x-none" sz="2100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3503365" y="166808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800" b="1" spc="400" dirty="0">
                <a:solidFill>
                  <a:srgbClr val="F5045B"/>
                </a:solidFill>
                <a:latin typeface="Comic Sans MS" pitchFamily="66" charset="0"/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9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Whiteboard White Board Blank - Board White Cartoon Clipart (#1309794) -  Pik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7"/>
          <a:stretch/>
        </p:blipFill>
        <p:spPr bwMode="auto">
          <a:xfrm>
            <a:off x="-433136" y="-382621"/>
            <a:ext cx="12889592" cy="75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uncee - Teacher Buncee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11555" y="4917293"/>
            <a:ext cx="1828798" cy="182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821" y="475254"/>
            <a:ext cx="1155031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800" dirty="0">
                <a:latin typeface="Comic Sans MS" pitchFamily="66" charset="0"/>
              </a:rPr>
              <a:t>shopping / do / go / Where / we / town / this / in 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2. </a:t>
            </a:r>
            <a:r>
              <a:rPr lang="en-US" sz="2800" dirty="0" err="1">
                <a:latin typeface="Comic Sans MS" pitchFamily="66" charset="0"/>
              </a:rPr>
              <a:t>postc</a:t>
            </a:r>
            <a:r>
              <a:rPr lang="en-US" sz="2800" dirty="0">
                <a:latin typeface="Comic Sans MS" pitchFamily="66" charset="0"/>
              </a:rPr>
              <a:t>αrds / send / We / post office / the / αt 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3. like / I / going shopping / buying / don’t / like / things / mα</a:t>
            </a:r>
            <a:r>
              <a:rPr lang="en-US" sz="2800" dirty="0" err="1">
                <a:latin typeface="Comic Sans MS" pitchFamily="66" charset="0"/>
              </a:rPr>
              <a:t>ny</a:t>
            </a:r>
            <a:r>
              <a:rPr lang="en-US" sz="2800" dirty="0">
                <a:latin typeface="Comic Sans MS" pitchFamily="66" charset="0"/>
              </a:rPr>
              <a:t> / but / I.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4. visit / like / to / I’d / α / pα</a:t>
            </a:r>
            <a:r>
              <a:rPr lang="en-US" sz="2800" dirty="0" err="1">
                <a:latin typeface="Comic Sans MS" pitchFamily="66" charset="0"/>
              </a:rPr>
              <a:t>rk</a:t>
            </a:r>
            <a:r>
              <a:rPr lang="en-US" sz="2800" dirty="0">
                <a:latin typeface="Comic Sans MS" pitchFamily="66" charset="0"/>
              </a:rPr>
              <a:t> / </a:t>
            </a:r>
            <a:r>
              <a:rPr lang="en-US" sz="2800" dirty="0" err="1">
                <a:latin typeface="Comic Sans MS" pitchFamily="66" charset="0"/>
              </a:rPr>
              <a:t>holid</a:t>
            </a:r>
            <a:r>
              <a:rPr lang="en-US" sz="2800" dirty="0">
                <a:latin typeface="Comic Sans MS" pitchFamily="66" charset="0"/>
              </a:rPr>
              <a:t>αy / on / nαtionαl.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___________________________________________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Comic Sans MS" pitchFamily="66" charset="0"/>
              </a:rPr>
              <a:t>________________________________________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8462" y="1244730"/>
            <a:ext cx="825366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Where do we go shopping in this town?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2525" y="2528098"/>
            <a:ext cx="825366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We send postcards at the post office.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301" y="4394073"/>
            <a:ext cx="997404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I like buying many things but I don’t like going shopping.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8462" y="5714460"/>
            <a:ext cx="825366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I’d like to visit a national park on holiday. </a:t>
            </a:r>
          </a:p>
        </p:txBody>
      </p:sp>
    </p:spTree>
    <p:extLst>
      <p:ext uri="{BB962C8B-B14F-4D97-AF65-F5344CB8AC3E}">
        <p14:creationId xmlns:p14="http://schemas.microsoft.com/office/powerpoint/2010/main" val="2424113873"/>
      </p:ext>
    </p:extLst>
  </p:cSld>
  <p:clrMapOvr>
    <a:masterClrMapping/>
  </p:clrMapOvr>
  <p:transition spd="slow">
    <p:push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SERRA ENGLISH TOGETHER: June 2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9073"/>
            <a:ext cx="12192000" cy="726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80D573E-25B3-AC4F-1426-F6341A203AE3}"/>
              </a:ext>
            </a:extLst>
          </p:cNvPr>
          <p:cNvSpPr/>
          <p:nvPr/>
        </p:nvSpPr>
        <p:spPr>
          <a:xfrm>
            <a:off x="2772932" y="1745358"/>
            <a:ext cx="7397957" cy="2282350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 </a:t>
            </a:r>
          </a:p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REVIEW 5: </a:t>
            </a:r>
          </a:p>
          <a:p>
            <a:pPr algn="ctr"/>
            <a:r>
              <a:rPr lang="en-US" sz="5400" b="1" dirty="0">
                <a:solidFill>
                  <a:srgbClr val="A10300"/>
                </a:solidFill>
                <a:latin typeface="Comic Sans MS" panose="030F0702030302020204" pitchFamily="66" charset="0"/>
              </a:rPr>
              <a:t>  PART 2</a:t>
            </a:r>
          </a:p>
          <a:p>
            <a:pPr algn="ctr"/>
            <a:r>
              <a:rPr lang="en-US" sz="6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49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343252" y="1503944"/>
            <a:ext cx="7370571" cy="1120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spc="400" dirty="0">
                <a:solidFill>
                  <a:srgbClr val="FF0000"/>
                </a:solidFill>
              </a:rPr>
              <a:t>Review 5: Part 2</a:t>
            </a:r>
            <a:endParaRPr lang="x-none" sz="5400" b="1" spc="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6448DA-D9C0-EA48-FA75-9CF96856B8EB}"/>
              </a:ext>
            </a:extLst>
          </p:cNvPr>
          <p:cNvSpPr txBox="1"/>
          <p:nvPr/>
        </p:nvSpPr>
        <p:spPr>
          <a:xfrm>
            <a:off x="2343252" y="2588466"/>
            <a:ext cx="733013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2"/>
              </a:buClr>
              <a:buSzPts val="3000"/>
            </a:pPr>
            <a:r>
              <a:rPr lang="en-US" sz="3700" spc="400" dirty="0">
                <a:solidFill>
                  <a:srgbClr val="E20000"/>
                </a:solidFill>
                <a:latin typeface="Changa One"/>
                <a:sym typeface="Changa One"/>
              </a:rPr>
              <a:t>Review v</a:t>
            </a:r>
            <a:r>
              <a:rPr lang="x-none" sz="3700" spc="400" dirty="0">
                <a:solidFill>
                  <a:srgbClr val="E20000"/>
                </a:solidFill>
                <a:latin typeface="Changa One"/>
                <a:sym typeface="Changa One"/>
              </a:rPr>
              <a:t>ocabulary</a:t>
            </a:r>
            <a:r>
              <a:rPr lang="en-US" sz="3700" spc="400" dirty="0">
                <a:solidFill>
                  <a:srgbClr val="E20000"/>
                </a:solidFill>
                <a:latin typeface="Changa One"/>
                <a:sym typeface="Changa One"/>
              </a:rPr>
              <a:t> words related to holiday. </a:t>
            </a:r>
            <a:endParaRPr lang="en-US" sz="3200" b="1" spc="400" dirty="0">
              <a:solidFill>
                <a:srgbClr val="002060"/>
              </a:solidFill>
              <a:latin typeface="Comic Sans MS" panose="030F0702030302020204" pitchFamily="66" charset="0"/>
              <a:sym typeface="Changa One"/>
            </a:endParaRPr>
          </a:p>
          <a:p>
            <a:pPr>
              <a:buClr>
                <a:schemeClr val="accent2"/>
              </a:buClr>
              <a:buSzPts val="3000"/>
            </a:pPr>
            <a:endParaRPr lang="en-US" sz="3700" spc="400" dirty="0">
              <a:solidFill>
                <a:srgbClr val="E20000"/>
              </a:solidFill>
              <a:latin typeface="Changa One"/>
              <a:sym typeface="Changa One"/>
            </a:endParaRPr>
          </a:p>
          <a:p>
            <a:pPr>
              <a:buClr>
                <a:schemeClr val="accent2"/>
              </a:buClr>
              <a:buSzPts val="3000"/>
            </a:pPr>
            <a:r>
              <a:rPr lang="en-US" sz="3700" spc="400" dirty="0">
                <a:solidFill>
                  <a:srgbClr val="E20000"/>
                </a:solidFill>
                <a:latin typeface="Changa One"/>
                <a:sym typeface="Changa One"/>
              </a:rPr>
              <a:t>Grammar:  I like …</a:t>
            </a:r>
            <a:endParaRPr lang="en-US" sz="3700" b="1" spc="400" dirty="0">
              <a:solidFill>
                <a:srgbClr val="002060"/>
              </a:solidFill>
              <a:latin typeface="Comic Sans MS" pitchFamily="66" charset="0"/>
              <a:sym typeface="Changa One"/>
            </a:endParaRPr>
          </a:p>
          <a:p>
            <a:pPr>
              <a:buClr>
                <a:schemeClr val="accent2"/>
              </a:buClr>
              <a:buSzPts val="3000"/>
            </a:pPr>
            <a:r>
              <a:rPr lang="en-US" sz="3200" b="1" spc="400" dirty="0">
                <a:solidFill>
                  <a:srgbClr val="002060"/>
                </a:solidFill>
                <a:latin typeface="Comic Sans MS" panose="030F0702030302020204" pitchFamily="66" charset="0"/>
                <a:sym typeface="Changa One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342441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9" y="4597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8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8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7" y="700851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125444" y="3272655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38">
              <a:spcBef>
                <a:spcPct val="50000"/>
              </a:spcBef>
            </a:pPr>
            <a:r>
              <a:rPr lang="en-US" altLang="zh-CN" sz="9988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Thank you &amp; goodbye!</a:t>
            </a:r>
            <a:endParaRPr lang="zh-CN" altLang="en-US" sz="9988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27950"/>
      </p:ext>
    </p:extLst>
  </p:cSld>
  <p:clrMapOvr>
    <a:masterClrMapping/>
  </p:clrMapOvr>
  <p:transition spd="slow">
    <p:fade/>
    <p:sndAc>
      <p:stSnd>
        <p:snd r:embed="rId5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allpaperaccess.com/full/43498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9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3896" y="2742150"/>
            <a:ext cx="5844208" cy="1610139"/>
          </a:xfrm>
          <a:prstGeom prst="roundRect">
            <a:avLst/>
          </a:prstGeom>
          <a:solidFill>
            <a:srgbClr val="CCFFFF">
              <a:alpha val="74902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 </a:t>
            </a:r>
            <a:r>
              <a:rPr lang="vi-V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WARM-UP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60" name="Picture 12" descr="Top Summer Vacation Stickers for Android &amp;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6106" y="121166"/>
            <a:ext cx="5241967" cy="524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红色的螃蟹！ | Cute animals, Character, Pikach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435" y="3219754"/>
            <a:ext cx="4268316" cy="31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54546"/>
      </p:ext>
    </p:extLst>
  </p:cSld>
  <p:clrMapOvr>
    <a:masterClrMapping/>
  </p:clrMapOvr>
  <p:transition spd="slow">
    <p:fade/>
    <p:sndAc>
      <p:stSnd>
        <p:snd r:embed="rId2" name="15 MAGIC SOUND EFFECTS - NON-COPYRIGHTED (mp3cut.net) (5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87474 -0.0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37" y="-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Ocean Jam by Music Movement ♫ Fun Sing-a-long &amp; Action Songs for Kids ♫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386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allpaperaccess.com/full/43498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9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3896" y="2781906"/>
            <a:ext cx="5844208" cy="1610139"/>
          </a:xfrm>
          <a:prstGeom prst="roundRect">
            <a:avLst/>
          </a:prstGeom>
          <a:solidFill>
            <a:srgbClr val="CCFFFF">
              <a:alpha val="74902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2. </a:t>
            </a:r>
            <a:r>
              <a:rPr lang="vi-V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REVIEW</a:t>
            </a:r>
            <a:endParaRPr lang="en-US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60" name="Picture 12" descr="Top Summer Vacation Stickers for Android &amp;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9593" y="-647095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红色的螃蟹！ | Cute animals, Character, Pikach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435" y="3219754"/>
            <a:ext cx="4268316" cy="31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43765"/>
      </p:ext>
    </p:extLst>
  </p:cSld>
  <p:clrMapOvr>
    <a:masterClrMapping/>
  </p:clrMapOvr>
  <p:transition spd="slow">
    <p:fade/>
    <p:sndAc>
      <p:stSnd>
        <p:snd r:embed="rId2" name="15 MAGIC SOUND EFFECTS - NON-COPYRIGHTED (mp3cut.net) (5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87474 -0.0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37" y="-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6" y="413692"/>
            <a:ext cx="10301156" cy="590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  <p:pic>
        <p:nvPicPr>
          <p:cNvPr id="6" name="Picture 2" descr="Pin on Con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606" y="4379494"/>
            <a:ext cx="3056823" cy="247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6808" y="1495935"/>
            <a:ext cx="343364" cy="46551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>
                <a:latin typeface="Comic Sans MS" pitchFamily="66" charset="0"/>
              </a:rPr>
              <a:t>s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e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n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d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a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p</a:t>
            </a:r>
          </a:p>
          <a:p>
            <a:pPr algn="just"/>
            <a:endParaRPr lang="en-US" sz="400" dirty="0">
              <a:latin typeface="Comic Sans MS" pitchFamily="66" charset="0"/>
            </a:endParaRPr>
          </a:p>
          <a:p>
            <a:pPr algn="just"/>
            <a:r>
              <a:rPr lang="en-US" sz="2100" dirty="0">
                <a:latin typeface="Comic Sans MS" pitchFamily="66" charset="0"/>
              </a:rPr>
              <a:t>o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s</a:t>
            </a:r>
          </a:p>
          <a:p>
            <a:pPr algn="just"/>
            <a:endParaRPr lang="en-US" sz="1050" dirty="0">
              <a:latin typeface="Comic Sans MS" pitchFamily="66" charset="0"/>
            </a:endParaRPr>
          </a:p>
          <a:p>
            <a:pPr algn="just"/>
            <a:r>
              <a:rPr lang="en-US" sz="2100" dirty="0">
                <a:latin typeface="Comic Sans MS" pitchFamily="66" charset="0"/>
              </a:rPr>
              <a:t>t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c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a</a:t>
            </a:r>
          </a:p>
          <a:p>
            <a:pPr algn="just"/>
            <a:endParaRPr lang="en-US" sz="900" dirty="0">
              <a:latin typeface="Comic Sans MS" pitchFamily="66" charset="0"/>
            </a:endParaRPr>
          </a:p>
          <a:p>
            <a:pPr algn="just"/>
            <a:r>
              <a:rPr lang="en-US" sz="2100" dirty="0">
                <a:latin typeface="Comic Sans MS" pitchFamily="66" charset="0"/>
              </a:rPr>
              <a:t>r</a:t>
            </a:r>
          </a:p>
          <a:p>
            <a:pPr algn="just"/>
            <a:r>
              <a:rPr lang="en-US" sz="2100" dirty="0">
                <a:latin typeface="Comic Sans MS" pitchFamily="66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43797" y="1888351"/>
            <a:ext cx="344966" cy="4008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mic Sans MS" pitchFamily="66" charset="0"/>
              </a:rPr>
              <a:t>b</a:t>
            </a:r>
          </a:p>
          <a:p>
            <a:r>
              <a:rPr lang="en-US" sz="2100" dirty="0">
                <a:latin typeface="Comic Sans MS" pitchFamily="66" charset="0"/>
              </a:rPr>
              <a:t>u</a:t>
            </a:r>
          </a:p>
          <a:p>
            <a:r>
              <a:rPr lang="en-US" sz="2100" dirty="0">
                <a:latin typeface="Comic Sans MS" pitchFamily="66" charset="0"/>
              </a:rPr>
              <a:t>y</a:t>
            </a:r>
          </a:p>
          <a:p>
            <a:r>
              <a:rPr lang="en-US" sz="2100" dirty="0">
                <a:latin typeface="Comic Sans MS" pitchFamily="66" charset="0"/>
              </a:rPr>
              <a:t>p</a:t>
            </a:r>
          </a:p>
          <a:p>
            <a:r>
              <a:rPr lang="en-US" sz="2100" dirty="0">
                <a:latin typeface="Comic Sans MS" pitchFamily="66" charset="0"/>
              </a:rPr>
              <a:t>r</a:t>
            </a:r>
          </a:p>
          <a:p>
            <a:endParaRPr lang="en-US" sz="400" dirty="0">
              <a:latin typeface="Comic Sans MS" pitchFamily="66" charset="0"/>
            </a:endParaRPr>
          </a:p>
          <a:p>
            <a:r>
              <a:rPr lang="en-US" sz="2100" dirty="0">
                <a:latin typeface="Comic Sans MS" pitchFamily="66" charset="0"/>
              </a:rPr>
              <a:t>e</a:t>
            </a:r>
          </a:p>
          <a:p>
            <a:r>
              <a:rPr lang="en-US" sz="2100" dirty="0">
                <a:latin typeface="Comic Sans MS" pitchFamily="66" charset="0"/>
              </a:rPr>
              <a:t>s</a:t>
            </a:r>
          </a:p>
          <a:p>
            <a:endParaRPr lang="en-US" sz="1050" dirty="0">
              <a:latin typeface="Comic Sans MS" pitchFamily="66" charset="0"/>
            </a:endParaRPr>
          </a:p>
          <a:p>
            <a:r>
              <a:rPr lang="en-US" sz="2100" dirty="0">
                <a:latin typeface="Comic Sans MS" pitchFamily="66" charset="0"/>
              </a:rPr>
              <a:t>e</a:t>
            </a:r>
          </a:p>
          <a:p>
            <a:r>
              <a:rPr lang="en-US" sz="2100" dirty="0">
                <a:latin typeface="Comic Sans MS" pitchFamily="66" charset="0"/>
              </a:rPr>
              <a:t>n</a:t>
            </a:r>
          </a:p>
          <a:p>
            <a:r>
              <a:rPr lang="en-US" sz="2100" dirty="0">
                <a:latin typeface="Comic Sans MS" pitchFamily="66" charset="0"/>
              </a:rPr>
              <a:t>t</a:t>
            </a:r>
          </a:p>
          <a:p>
            <a:r>
              <a:rPr lang="en-US" sz="2100" dirty="0">
                <a:latin typeface="Comic Sans MS" pitchFamily="66" charset="0"/>
              </a:rPr>
              <a:t>s</a:t>
            </a:r>
          </a:p>
          <a:p>
            <a:endParaRPr lang="en-US" sz="900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3115" y="2225752"/>
            <a:ext cx="369012" cy="3039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Comic Sans MS" pitchFamily="66" charset="0"/>
              </a:rPr>
              <a:t>r</a:t>
            </a:r>
          </a:p>
          <a:p>
            <a:r>
              <a:rPr lang="en-US" sz="2100" dirty="0">
                <a:latin typeface="Comic Sans MS" pitchFamily="66" charset="0"/>
              </a:rPr>
              <a:t>o</a:t>
            </a:r>
          </a:p>
          <a:p>
            <a:r>
              <a:rPr lang="en-US" sz="2100" dirty="0">
                <a:latin typeface="Comic Sans MS" pitchFamily="66" charset="0"/>
              </a:rPr>
              <a:t>w</a:t>
            </a:r>
          </a:p>
          <a:p>
            <a:r>
              <a:rPr lang="en-US" sz="2100" dirty="0">
                <a:latin typeface="Comic Sans MS" pitchFamily="66" charset="0"/>
              </a:rPr>
              <a:t>a</a:t>
            </a:r>
          </a:p>
          <a:p>
            <a:r>
              <a:rPr lang="en-US" sz="2100" dirty="0">
                <a:latin typeface="Comic Sans MS" pitchFamily="66" charset="0"/>
              </a:rPr>
              <a:t>b</a:t>
            </a:r>
          </a:p>
          <a:p>
            <a:endParaRPr lang="en-US" sz="400" dirty="0">
              <a:latin typeface="Comic Sans MS" pitchFamily="66" charset="0"/>
            </a:endParaRPr>
          </a:p>
          <a:p>
            <a:r>
              <a:rPr lang="en-US" sz="2100" dirty="0">
                <a:latin typeface="Comic Sans MS" pitchFamily="66" charset="0"/>
              </a:rPr>
              <a:t>o</a:t>
            </a:r>
          </a:p>
          <a:p>
            <a:r>
              <a:rPr lang="en-US" sz="2100" dirty="0">
                <a:latin typeface="Comic Sans MS" pitchFamily="66" charset="0"/>
              </a:rPr>
              <a:t>a</a:t>
            </a:r>
          </a:p>
          <a:p>
            <a:endParaRPr lang="en-US" sz="1000" dirty="0">
              <a:latin typeface="Comic Sans MS" pitchFamily="66" charset="0"/>
            </a:endParaRPr>
          </a:p>
          <a:p>
            <a:r>
              <a:rPr lang="en-US" sz="2100" dirty="0">
                <a:latin typeface="Comic Sans MS" pitchFamily="66" charset="0"/>
              </a:rPr>
              <a:t>t</a:t>
            </a:r>
          </a:p>
          <a:p>
            <a:endParaRPr lang="en-US" sz="9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92874" y="3615747"/>
            <a:ext cx="22028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itchFamily="66" charset="0"/>
              </a:rPr>
              <a:t>i   s    l       n   d</a:t>
            </a:r>
            <a:endParaRPr lang="en-US" sz="900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03414" y="4644775"/>
            <a:ext cx="53399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latin typeface="Comic Sans MS" pitchFamily="66" charset="0"/>
              </a:rPr>
              <a:t>m      k   e   a   s  a      d        a   s       l    e</a:t>
            </a:r>
            <a:endParaRPr lang="en-US" sz="9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25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rtoon Wooden Yellow Photo Frame, Cartoon, Wood, Cartoon Photo Frame PNG  Transparent Clipart Image and PSD File for Free Downlo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21278" r="17933" b="17034"/>
          <a:stretch/>
        </p:blipFill>
        <p:spPr bwMode="auto">
          <a:xfrm>
            <a:off x="1" y="129860"/>
            <a:ext cx="12144782" cy="844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14039" y="138033"/>
            <a:ext cx="2778544" cy="630942"/>
          </a:xfrm>
          <a:prstGeom prst="rect">
            <a:avLst/>
          </a:prstGeom>
          <a:solidFill>
            <a:srgbClr val="FCFCBF"/>
          </a:solidFill>
          <a:ln w="2857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2. Circle.</a:t>
            </a:r>
          </a:p>
        </p:txBody>
      </p:sp>
      <p:pic>
        <p:nvPicPr>
          <p:cNvPr id="54" name="Picture 2" descr="Pin on Con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624" y="4785756"/>
            <a:ext cx="2595522" cy="210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603311" y="1138600"/>
            <a:ext cx="9236744" cy="526297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1. </a:t>
            </a:r>
            <a:r>
              <a:rPr lang="en-US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When / </a:t>
            </a:r>
            <a:r>
              <a:rPr lang="en-US" sz="28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Wh</a:t>
            </a:r>
            <a:r>
              <a:rPr lang="en-US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αt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do you like doing on holidαy?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I like going hiking or cα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mping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2. </a:t>
            </a:r>
            <a:r>
              <a:rPr lang="en-US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Which / Who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pl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αce would you like to visit on holidαy?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I'd like to visit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Cuc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Phuong Nα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tion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αl Pαrk.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 I like going sightseeing on </a:t>
            </a:r>
            <a:r>
              <a:rPr lang="en-US" sz="28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holid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αy, </a:t>
            </a:r>
            <a:r>
              <a:rPr lang="en-US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but / or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 don't like wαlking α lot.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 I like </a:t>
            </a:r>
            <a:r>
              <a:rPr lang="en-US" sz="2800" b="1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st</a:t>
            </a:r>
            <a:r>
              <a:rPr lang="en-US" sz="28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αying / going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in nice hotels on holidαy.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5713211-4B46-47B4-8F48-3DE4E87D1915}"/>
              </a:ext>
            </a:extLst>
          </p:cNvPr>
          <p:cNvSpPr/>
          <p:nvPr/>
        </p:nvSpPr>
        <p:spPr>
          <a:xfrm>
            <a:off x="3621974" y="1283250"/>
            <a:ext cx="1092530" cy="5336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713211-4B46-47B4-8F48-3DE4E87D1915}"/>
              </a:ext>
            </a:extLst>
          </p:cNvPr>
          <p:cNvSpPr/>
          <p:nvPr/>
        </p:nvSpPr>
        <p:spPr>
          <a:xfrm>
            <a:off x="2206831" y="2551930"/>
            <a:ext cx="1092530" cy="5336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713211-4B46-47B4-8F48-3DE4E87D1915}"/>
              </a:ext>
            </a:extLst>
          </p:cNvPr>
          <p:cNvSpPr/>
          <p:nvPr/>
        </p:nvSpPr>
        <p:spPr>
          <a:xfrm>
            <a:off x="8144493" y="4518918"/>
            <a:ext cx="1092530" cy="5336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5713211-4B46-47B4-8F48-3DE4E87D1915}"/>
              </a:ext>
            </a:extLst>
          </p:cNvPr>
          <p:cNvSpPr/>
          <p:nvPr/>
        </p:nvSpPr>
        <p:spPr>
          <a:xfrm>
            <a:off x="3299360" y="5819137"/>
            <a:ext cx="1415143" cy="5336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45164"/>
      </p:ext>
    </p:extLst>
  </p:cSld>
  <p:clrMapOvr>
    <a:masterClrMapping/>
  </p:clrMapOvr>
  <p:transition spd="slow">
    <p:push dir="u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-sound-effec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3" grpId="0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hiteboard White Board Blank - Board White Cartoon Clipart (#1309794) -  Pik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17"/>
          <a:stretch/>
        </p:blipFill>
        <p:spPr bwMode="auto">
          <a:xfrm>
            <a:off x="599922" y="435429"/>
            <a:ext cx="10806015" cy="637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rigami bird gif v2 - Orange Fa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17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uropean Miaow - Europe Is Not Dead!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63054" y="4914975"/>
            <a:ext cx="1964028" cy="196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wo cute kids talking to each other cartoon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75"/>
          <a:stretch/>
        </p:blipFill>
        <p:spPr bwMode="auto">
          <a:xfrm>
            <a:off x="4215289" y="2712712"/>
            <a:ext cx="3523053" cy="346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4300" y="1209044"/>
            <a:ext cx="87050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itchFamily="66" charset="0"/>
                <a:ea typeface="Cambria" pitchFamily="18" charset="0"/>
              </a:rPr>
              <a:t>3. Let’s talk. </a:t>
            </a:r>
          </a:p>
          <a:p>
            <a:pPr algn="ctr"/>
            <a:r>
              <a:rPr lang="en-US" sz="2400" dirty="0">
                <a:latin typeface="Comic Sans MS" pitchFamily="66" charset="0"/>
                <a:ea typeface="Cambria" pitchFamily="18" charset="0"/>
              </a:rPr>
              <a:t>Work in pairs. Talk about what you like doing and </a:t>
            </a:r>
          </a:p>
          <a:p>
            <a:pPr algn="ctr"/>
            <a:r>
              <a:rPr lang="en-US" sz="2400" dirty="0">
                <a:latin typeface="Comic Sans MS" pitchFamily="66" charset="0"/>
                <a:ea typeface="Cambria" pitchFamily="18" charset="0"/>
              </a:rPr>
              <a:t>what you don’t like doing on holiday. 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430589" y="2605446"/>
            <a:ext cx="3994656" cy="1648178"/>
          </a:xfrm>
          <a:prstGeom prst="wedgeEllipseCallout">
            <a:avLst>
              <a:gd name="adj1" fmla="val 47865"/>
              <a:gd name="adj2" fmla="val 45376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I like going to the beach, but I don’t like swimming</a:t>
            </a:r>
            <a:r>
              <a:rPr lang="en-US" dirty="0"/>
              <a:t>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450668" y="2653980"/>
            <a:ext cx="4289776" cy="1648178"/>
          </a:xfrm>
          <a:prstGeom prst="wedgeEllipseCallout">
            <a:avLst>
              <a:gd name="adj1" fmla="val -28128"/>
              <a:gd name="adj2" fmla="val 6661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I like going camping, but I don’t like hiking.</a:t>
            </a:r>
          </a:p>
        </p:txBody>
      </p:sp>
    </p:spTree>
    <p:extLst>
      <p:ext uri="{BB962C8B-B14F-4D97-AF65-F5344CB8AC3E}">
        <p14:creationId xmlns:p14="http://schemas.microsoft.com/office/powerpoint/2010/main" val="2898226144"/>
      </p:ext>
    </p:extLst>
  </p:cSld>
  <p:clrMapOvr>
    <a:masterClrMapping/>
  </p:clrMapOvr>
  <p:transition spd="slow">
    <p:push dir="u"/>
    <p:sndAc>
      <p:stSnd>
        <p:snd r:embed="rId3" name="suctio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allpaperaccess.com/full/434986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99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173896" y="2781906"/>
            <a:ext cx="5844208" cy="1610139"/>
          </a:xfrm>
          <a:prstGeom prst="roundRect">
            <a:avLst/>
          </a:prstGeom>
          <a:solidFill>
            <a:srgbClr val="CCFFFF">
              <a:alpha val="74902"/>
            </a:srgb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3.</a:t>
            </a:r>
            <a:r>
              <a:rPr lang="en-US" sz="4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060" name="Picture 12" descr="Top Summer Vacation Stickers for Android &amp;amp; iO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89593" y="-647095"/>
            <a:ext cx="6858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红色的螃蟹！ | Cute animals, Character, Pikachu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435" y="3219754"/>
            <a:ext cx="4268316" cy="31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18998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87755"/>
      </p:ext>
    </p:extLst>
  </p:cSld>
  <p:clrMapOvr>
    <a:masterClrMapping/>
  </p:clrMapOvr>
  <p:transition spd="slow">
    <p:fade/>
    <p:sndAc>
      <p:stSnd>
        <p:snd r:embed="rId2" name="15 MAGIC SOUND EFFECTS - NON-COPYRIGHTED (mp3cut.net) (5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87474 -0.02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37" y="-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3621</TotalTime>
  <Words>508</Words>
  <Application>Microsoft Office PowerPoint</Application>
  <PresentationFormat>Widescreen</PresentationFormat>
  <Paragraphs>116</Paragraphs>
  <Slides>21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Changa One</vt:lpstr>
      <vt:lpstr>黑体</vt:lpstr>
      <vt:lpstr>Arial</vt:lpstr>
      <vt:lpstr>Calibri</vt:lpstr>
      <vt:lpstr>Calibri Light</vt:lpstr>
      <vt:lpstr>Comic Sans MS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Trung Nguyễn</cp:lastModifiedBy>
  <cp:revision>227</cp:revision>
  <dcterms:created xsi:type="dcterms:W3CDTF">2021-10-29T06:02:53Z</dcterms:created>
  <dcterms:modified xsi:type="dcterms:W3CDTF">2024-04-05T02:24:09Z</dcterms:modified>
</cp:coreProperties>
</file>