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Lst>
  <p:notesMasterIdLst>
    <p:notesMasterId r:id="rId14"/>
  </p:notesMasterIdLst>
  <p:sldIdLst>
    <p:sldId id="379" r:id="rId4"/>
    <p:sldId id="268" r:id="rId5"/>
    <p:sldId id="371" r:id="rId6"/>
    <p:sldId id="372" r:id="rId7"/>
    <p:sldId id="373" r:id="rId8"/>
    <p:sldId id="383" r:id="rId9"/>
    <p:sldId id="366" r:id="rId10"/>
    <p:sldId id="382" r:id="rId11"/>
    <p:sldId id="381"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0" autoAdjust="0"/>
  </p:normalViewPr>
  <p:slideViewPr>
    <p:cSldViewPr snapToGrid="0">
      <p:cViewPr varScale="1">
        <p:scale>
          <a:sx n="72" d="100"/>
          <a:sy n="72" d="100"/>
        </p:scale>
        <p:origin x="110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4</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10</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76" Type="http://schemas.openxmlformats.org/officeDocument/2006/relationships/slideLayout" Target="../slideLayouts/slideLayout78.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image" Target="../media/image1.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87" Type="http://schemas.openxmlformats.org/officeDocument/2006/relationships/slideLayout" Target="../slideLayouts/slideLayout89.xml"/><Relationship Id="rId5" Type="http://schemas.openxmlformats.org/officeDocument/2006/relationships/slideLayout" Target="../slideLayouts/slideLayout7.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90" Type="http://schemas.openxmlformats.org/officeDocument/2006/relationships/theme" Target="../theme/theme2.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76" Type="http://schemas.openxmlformats.org/officeDocument/2006/relationships/slideLayout" Target="../slideLayouts/slideLayout167.xml"/><Relationship Id="rId84" Type="http://schemas.openxmlformats.org/officeDocument/2006/relationships/slideLayout" Target="../slideLayouts/slideLayout175.xml"/><Relationship Id="rId89" Type="http://schemas.openxmlformats.org/officeDocument/2006/relationships/slideLayout" Target="../slideLayouts/slideLayout180.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66" Type="http://schemas.openxmlformats.org/officeDocument/2006/relationships/slideLayout" Target="../slideLayouts/slideLayout157.xml"/><Relationship Id="rId74" Type="http://schemas.openxmlformats.org/officeDocument/2006/relationships/slideLayout" Target="../slideLayouts/slideLayout165.xml"/><Relationship Id="rId79" Type="http://schemas.openxmlformats.org/officeDocument/2006/relationships/slideLayout" Target="../slideLayouts/slideLayout170.xml"/><Relationship Id="rId87" Type="http://schemas.openxmlformats.org/officeDocument/2006/relationships/slideLayout" Target="../slideLayouts/slideLayout178.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82" Type="http://schemas.openxmlformats.org/officeDocument/2006/relationships/slideLayout" Target="../slideLayouts/slideLayout173.xml"/><Relationship Id="rId90" Type="http://schemas.openxmlformats.org/officeDocument/2006/relationships/slideLayout" Target="../slideLayouts/slideLayout181.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slideLayout" Target="../slideLayouts/slideLayout16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80" Type="http://schemas.openxmlformats.org/officeDocument/2006/relationships/slideLayout" Target="../slideLayouts/slideLayout171.xml"/><Relationship Id="rId85" Type="http://schemas.openxmlformats.org/officeDocument/2006/relationships/slideLayout" Target="../slideLayouts/slideLayout176.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slideLayout" Target="../slideLayouts/slideLayout166.xml"/><Relationship Id="rId83" Type="http://schemas.openxmlformats.org/officeDocument/2006/relationships/slideLayout" Target="../slideLayouts/slideLayout174.xml"/><Relationship Id="rId88" Type="http://schemas.openxmlformats.org/officeDocument/2006/relationships/slideLayout" Target="../slideLayouts/slideLayout179.xml"/><Relationship Id="rId91" Type="http://schemas.openxmlformats.org/officeDocument/2006/relationships/theme" Target="../theme/theme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slideLayout" Target="../slideLayouts/slideLayout169.xml"/><Relationship Id="rId81" Type="http://schemas.openxmlformats.org/officeDocument/2006/relationships/slideLayout" Target="../slideLayouts/slideLayout172.xml"/><Relationship Id="rId86" Type="http://schemas.openxmlformats.org/officeDocument/2006/relationships/slideLayout" Target="../slideLayouts/slideLayout177.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F05B726-B7E7-E155-EEF1-FFC29E71B5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10560" y="112626"/>
            <a:ext cx="1569029" cy="1569029"/>
          </a:xfrm>
          <a:prstGeom prst="rect">
            <a:avLst/>
          </a:prstGeom>
        </p:spPr>
      </p:pic>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C447F-DCD0-B920-FEC6-4F76D01AD50C}"/>
              </a:ext>
            </a:extLst>
          </p:cNvPr>
          <p:cNvPicPr>
            <a:picLocks noChangeAspect="1"/>
          </p:cNvPicPr>
          <p:nvPr userDrawn="1"/>
        </p:nvPicPr>
        <p:blipFill>
          <a:blip r:embed="rId91"/>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988094FF-A054-F70C-741F-EA095351EB23}"/>
              </a:ext>
            </a:extLst>
          </p:cNvPr>
          <p:cNvPicPr>
            <a:picLocks noChangeAspect="1"/>
          </p:cNvPicPr>
          <p:nvPr userDrawn="1"/>
        </p:nvPicPr>
        <p:blipFill>
          <a:blip r:embed="rId92">
            <a:extLst>
              <a:ext uri="{28A0092B-C50C-407E-A947-70E740481C1C}">
                <a14:useLocalDpi xmlns:a14="http://schemas.microsoft.com/office/drawing/2010/main" val="0"/>
              </a:ext>
            </a:extLst>
          </a:blip>
          <a:stretch>
            <a:fillRect/>
          </a:stretch>
        </p:blipFill>
        <p:spPr>
          <a:xfrm>
            <a:off x="-1710560" y="112626"/>
            <a:ext cx="1569029" cy="1569029"/>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6.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LoveYt.net_YouTube_Voi-TV-Day-Be-Hoc-Noi-Thanh-Vien-Trong-G_Media_UEAMz4VonNE_002_720p">
            <a:hlinkClick r:id="" action="ppaction://media"/>
            <a:extLst>
              <a:ext uri="{FF2B5EF4-FFF2-40B4-BE49-F238E27FC236}">
                <a16:creationId xmlns:a16="http://schemas.microsoft.com/office/drawing/2014/main" id="{D6E59A97-04A1-E2FF-D636-F107236E79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067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Cambria" panose="02040503050406030204" pitchFamily="18" charset="0"/>
                <a:ea typeface="Cambria" panose="02040503050406030204" pitchFamily="18"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2059077"/>
              <a:ext cx="248743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vở</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tập</a:t>
              </a:r>
              <a:endPar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srgbClr val="000000"/>
                </a:solidFill>
                <a:latin typeface="Cambria" panose="02040503050406030204" pitchFamily="18" charset="0"/>
                <a:ea typeface="Cambria" panose="02040503050406030204" pitchFamily="18"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1239554" y="248977"/>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mbria" panose="02040503050406030204" pitchFamily="18" charset="0"/>
                <a:ea typeface="Cambria" panose="02040503050406030204" pitchFamily="18"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mbria" panose="02040503050406030204" pitchFamily="18"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128" y="1939761"/>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457626" y="1851403"/>
            <a:ext cx="618599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600" dirty="0">
                <a:solidFill>
                  <a:srgbClr val="045497"/>
                </a:solidFill>
                <a:latin typeface="Cambria" panose="02040503050406030204" pitchFamily="18" charset="0"/>
                <a:ea typeface="Cambria" panose="02040503050406030204" pitchFamily="18" charset="0"/>
                <a:cs typeface="Arial-Rounded" panose="020B0500000000000000" pitchFamily="34" charset="0"/>
              </a:rPr>
              <a:t>Ngôi nhà trong tranh thuộc loại nhà gì?</a:t>
            </a:r>
            <a:endParaRPr kumimoji="0" lang="en-US" altLang="en-US" sz="36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515616" y="3174465"/>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Ngôi</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nhà</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đó</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có</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những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đặc</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điểm</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gì</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nổi</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bật</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hình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dạng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màu</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sắc</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cảnh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vật</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xung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quanh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530043" y="4835471"/>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01" y="2944214"/>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82" y="4549822"/>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597671" y="5663474"/>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210" y="5624046"/>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778" y="130522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820276" y="152463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878266" y="2786145"/>
            <a:ext cx="562943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892693" y="420093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06" y="253260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32" y="391528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960321" y="502893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860" y="498950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724274" y="1896766"/>
            <a:ext cx="4191000" cy="3111223"/>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26" y="1329284"/>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495424" y="1302481"/>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553414" y="281020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567841" y="397877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Xung quanh ngôi nhà là cây cối, vườn tược</a:t>
            </a:r>
            <a:r>
              <a:rPr lang="en-US"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554" y="2556672"/>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380" y="3939345"/>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635469" y="5052997"/>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08" y="5013569"/>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231" y="1281158"/>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230729" y="137049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288719" y="2515862"/>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303146" y="3930647"/>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59" y="2508546"/>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85" y="3891219"/>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370774" y="5004871"/>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13" y="4965443"/>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829219" y="2068033"/>
            <a:ext cx="4459034" cy="2961167"/>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1412-B05E-5D9A-29B9-243C5F50E2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302956-B7DE-B10B-FA72-BA85C5FD4B93}"/>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sp>
        <p:nvSpPr>
          <p:cNvPr id="7" name="TextBox 6">
            <a:extLst>
              <a:ext uri="{FF2B5EF4-FFF2-40B4-BE49-F238E27FC236}">
                <a16:creationId xmlns:a16="http://schemas.microsoft.com/office/drawing/2014/main" id="{FEB80AA1-9374-0864-C67F-57959AC9634E}"/>
              </a:ext>
            </a:extLst>
          </p:cNvPr>
          <p:cNvSpPr txBox="1"/>
          <p:nvPr/>
        </p:nvSpPr>
        <p:spPr>
          <a:xfrm>
            <a:off x="1883981" y="411970"/>
            <a:ext cx="9179597"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rPr>
              <a:t>Viết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đoạn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văn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tả</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ngôi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nhà</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của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em</a:t>
            </a:r>
            <a:endParaRPr lang="en-US" sz="4000" b="1" dirty="0">
              <a:solidFill>
                <a:srgbClr val="002060"/>
              </a:solidFill>
              <a:latin typeface="Cambria" panose="02040503050406030204" pitchFamily="18" charset="0"/>
            </a:endParaRPr>
          </a:p>
        </p:txBody>
      </p:sp>
      <p:grpSp>
        <p:nvGrpSpPr>
          <p:cNvPr id="8" name="Group 7">
            <a:extLst>
              <a:ext uri="{FF2B5EF4-FFF2-40B4-BE49-F238E27FC236}">
                <a16:creationId xmlns:a16="http://schemas.microsoft.com/office/drawing/2014/main" id="{94FD076E-A852-95C5-AF04-E49BF483560E}"/>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B0C81C7B-30E1-AAF1-E1B8-70C18E73A55F}"/>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FD1D7559-8881-91CD-D744-B2D9C9C64218}"/>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95A3BE9D-9802-7632-66B5-59F05F75112B}"/>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BB20A4C-671D-BA8F-6A46-07E851BDC716}"/>
                </a:ext>
              </a:extLst>
            </p:cNvPr>
            <p:cNvSpPr txBox="1"/>
            <p:nvPr/>
          </p:nvSpPr>
          <p:spPr>
            <a:xfrm>
              <a:off x="3175023" y="1942294"/>
              <a:ext cx="6953905" cy="3785652"/>
            </a:xfrm>
            <a:prstGeom prst="rect">
              <a:avLst/>
            </a:prstGeom>
            <a:noFill/>
          </p:spPr>
          <p:txBody>
            <a:bodyPr wrap="square">
              <a:spAutoFit/>
            </a:bodyPr>
            <a:lstStyle/>
            <a:p>
              <a:pPr algn="just"/>
              <a:r>
                <a:rPr lang="vi-VN" sz="2400" b="1" i="0" dirty="0">
                  <a:solidFill>
                    <a:srgbClr val="222222"/>
                  </a:solidFill>
                  <a:effectLst/>
                  <a:latin typeface="Cambria" panose="02040503050406030204" pitchFamily="18" charset="0"/>
                </a:rPr>
                <a:t>a. Giới thiệu về ngôi nhà</a:t>
              </a:r>
            </a:p>
            <a:p>
              <a:pPr algn="just"/>
              <a:r>
                <a:rPr lang="vi-VN" sz="2400" i="0" dirty="0">
                  <a:solidFill>
                    <a:srgbClr val="222222"/>
                  </a:solidFill>
                  <a:effectLst/>
                  <a:latin typeface="Cambria" panose="02040503050406030204" pitchFamily="18" charset="0"/>
                </a:rPr>
                <a:t>- Nhà em ở đâu?</a:t>
              </a:r>
            </a:p>
            <a:p>
              <a:pPr algn="just"/>
              <a:r>
                <a:rPr lang="vi-VN" sz="2400" i="0" dirty="0">
                  <a:solidFill>
                    <a:srgbClr val="222222"/>
                  </a:solidFill>
                  <a:effectLst/>
                  <a:latin typeface="Cambria" panose="02040503050406030204" pitchFamily="18" charset="0"/>
                </a:rPr>
                <a:t>- Gia đình em ở đó từ khi nào?</a:t>
              </a:r>
            </a:p>
            <a:p>
              <a:pPr algn="just"/>
              <a:r>
                <a:rPr lang="vi-VN" sz="2400" b="1" i="0" dirty="0">
                  <a:solidFill>
                    <a:srgbClr val="222222"/>
                  </a:solidFill>
                  <a:effectLst/>
                  <a:latin typeface="Cambria" panose="02040503050406030204" pitchFamily="18" charset="0"/>
                </a:rPr>
                <a:t>b. Tả bao quát về ngôi nhà</a:t>
              </a:r>
            </a:p>
            <a:p>
              <a:pPr algn="just"/>
              <a:r>
                <a:rPr lang="vi-VN" sz="2400" i="0" dirty="0">
                  <a:solidFill>
                    <a:srgbClr val="222222"/>
                  </a:solidFill>
                  <a:effectLst/>
                  <a:latin typeface="Cambria" panose="02040503050406030204" pitchFamily="18" charset="0"/>
                </a:rPr>
                <a:t>- Hình dạng</a:t>
              </a:r>
            </a:p>
            <a:p>
              <a:pPr algn="just"/>
              <a:r>
                <a:rPr lang="vi-VN" sz="2400" i="0" dirty="0">
                  <a:solidFill>
                    <a:srgbClr val="222222"/>
                  </a:solidFill>
                  <a:effectLst/>
                  <a:latin typeface="Cambria" panose="02040503050406030204" pitchFamily="18" charset="0"/>
                </a:rPr>
                <a:t>- Cảnh vật xung quanh</a:t>
              </a:r>
            </a:p>
            <a:p>
              <a:pPr algn="just"/>
              <a:r>
                <a:rPr lang="vi-VN" sz="2400" b="1" i="0" dirty="0">
                  <a:solidFill>
                    <a:srgbClr val="222222"/>
                  </a:solidFill>
                  <a:effectLst/>
                  <a:latin typeface="Cambria" panose="02040503050406030204" pitchFamily="18" charset="0"/>
                </a:rPr>
                <a:t>c. Đặc điểm nổi bật của ngôi nhà</a:t>
              </a:r>
            </a:p>
            <a:p>
              <a:pPr algn="just"/>
              <a:r>
                <a:rPr lang="vi-VN" sz="2400" i="0" dirty="0">
                  <a:solidFill>
                    <a:srgbClr val="222222"/>
                  </a:solidFill>
                  <a:effectLst/>
                  <a:latin typeface="Cambria" panose="02040503050406030204" pitchFamily="18" charset="0"/>
                </a:rPr>
                <a:t>- Bên ngoài (mái, tường, vách, cửa sổ, cửa ra vào,…)</a:t>
              </a:r>
            </a:p>
            <a:p>
              <a:pPr algn="just"/>
              <a:r>
                <a:rPr lang="vi-VN" sz="2400" i="0" dirty="0">
                  <a:solidFill>
                    <a:srgbClr val="222222"/>
                  </a:solidFill>
                  <a:effectLst/>
                  <a:latin typeface="Cambria" panose="02040503050406030204" pitchFamily="18" charset="0"/>
                </a:rPr>
                <a:t>- Bên trong (phòng bếp, phòng khách, đồ đạc,…)</a:t>
              </a:r>
            </a:p>
            <a:p>
              <a:pPr algn="just"/>
              <a:r>
                <a:rPr lang="vi-VN" sz="2400" i="0" dirty="0">
                  <a:solidFill>
                    <a:srgbClr val="222222"/>
                  </a:solidFill>
                  <a:effectLst/>
                  <a:latin typeface="Cambria" panose="02040503050406030204" pitchFamily="18" charset="0"/>
                </a:rPr>
                <a:t>d. Nêu tình cảm của em với ngôi nhà</a:t>
              </a:r>
            </a:p>
          </p:txBody>
        </p:sp>
      </p:grpSp>
    </p:spTree>
    <p:extLst>
      <p:ext uri="{BB962C8B-B14F-4D97-AF65-F5344CB8AC3E}">
        <p14:creationId xmlns:p14="http://schemas.microsoft.com/office/powerpoint/2010/main" val="37234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Tả</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ngôi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nhà</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của</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670685"/>
            <a:chOff x="8001419" y="2301997"/>
            <a:chExt cx="2107306" cy="1670685"/>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551697"/>
            <a:chOff x="8189429" y="3216688"/>
            <a:chExt cx="1950550" cy="1551697"/>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Cảnh</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vật</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xung</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Đặc</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điểm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nổi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bật</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của</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ngôi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578258"/>
            <a:chOff x="9701598" y="980765"/>
            <a:chExt cx="2309003" cy="77033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76614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Cambria" panose="02040503050406030204" pitchFamily="18" charset="0"/>
                  <a:ea typeface="Cambria" panose="02040503050406030204" pitchFamily="18" charset="0"/>
                </a:rPr>
                <a:t>Bên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phòng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phòng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khách</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Bên ngoài (mái, tường, vách, cửa sổ</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Tình</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cảm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của</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em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với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ngôi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EE64-C6E6-524F-1934-5C4961CECB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F64E0C-E4E6-765A-7927-971CDB7CAC1D}"/>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pic>
        <p:nvPicPr>
          <p:cNvPr id="4" name="Picture 3">
            <a:extLst>
              <a:ext uri="{FF2B5EF4-FFF2-40B4-BE49-F238E27FC236}">
                <a16:creationId xmlns:a16="http://schemas.microsoft.com/office/drawing/2014/main" id="{58197183-B45B-29BF-9774-55AE4C11DE4F}"/>
              </a:ext>
            </a:extLst>
          </p:cNvPr>
          <p:cNvPicPr>
            <a:picLocks noChangeAspect="1"/>
          </p:cNvPicPr>
          <p:nvPr/>
        </p:nvPicPr>
        <p:blipFill>
          <a:blip r:embed="rId2"/>
          <a:stretch>
            <a:fillRect/>
          </a:stretch>
        </p:blipFill>
        <p:spPr>
          <a:xfrm>
            <a:off x="3649829" y="0"/>
            <a:ext cx="5722771" cy="6744322"/>
          </a:xfrm>
          <a:prstGeom prst="rect">
            <a:avLst/>
          </a:prstGeom>
        </p:spPr>
      </p:pic>
    </p:spTree>
    <p:extLst>
      <p:ext uri="{BB962C8B-B14F-4D97-AF65-F5344CB8AC3E}">
        <p14:creationId xmlns:p14="http://schemas.microsoft.com/office/powerpoint/2010/main" val="2952947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7366D5E8-2387-7380-4EBC-F47B314443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36077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539</Words>
  <Application>Microsoft Office PowerPoint</Application>
  <PresentationFormat>Widescreen</PresentationFormat>
  <Paragraphs>46</Paragraphs>
  <Slides>10</Slides>
  <Notes>2</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Arial</vt:lpstr>
      <vt:lpstr>Calibri</vt:lpstr>
      <vt:lpstr>Cambria</vt:lpstr>
      <vt:lpstr>Helvetica</vt:lpstr>
      <vt:lpstr>Helvetica Light</vt:lpstr>
      <vt:lpstr>仓耳玄三M W05</vt:lpstr>
      <vt:lpstr>1_Office Theme</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54</cp:revision>
  <dcterms:created xsi:type="dcterms:W3CDTF">2022-08-16T02:59:53Z</dcterms:created>
  <dcterms:modified xsi:type="dcterms:W3CDTF">2025-11-18T14:18:51Z</dcterms:modified>
</cp:coreProperties>
</file>