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16" r:id="rId3"/>
    <p:sldId id="264" r:id="rId4"/>
    <p:sldId id="417" r:id="rId5"/>
    <p:sldId id="314" r:id="rId6"/>
    <p:sldId id="414" r:id="rId7"/>
    <p:sldId id="313" r:id="rId8"/>
    <p:sldId id="315" r:id="rId9"/>
    <p:sldId id="317" r:id="rId10"/>
    <p:sldId id="419" r:id="rId11"/>
    <p:sldId id="319" r:id="rId12"/>
    <p:sldId id="323" r:id="rId13"/>
    <p:sldId id="332" r:id="rId14"/>
    <p:sldId id="333"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BEB4-8708-B695-E220-5361C4728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D43E34-B1AE-6BCC-160C-216250D6C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78A470-6EC4-4D57-B959-0DE148288F2D}"/>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5" name="Footer Placeholder 4">
            <a:extLst>
              <a:ext uri="{FF2B5EF4-FFF2-40B4-BE49-F238E27FC236}">
                <a16:creationId xmlns:a16="http://schemas.microsoft.com/office/drawing/2014/main" id="{31508FF7-01D2-7D0C-DF4D-FE298F1C4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73193-B64D-1D16-9FCC-ED3A52CC4CC8}"/>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186711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00FD-83AA-25E2-AEDA-8E5D4E2554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35D5A-0A82-8F15-D264-EC7D5150DC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97A86-0E82-EBA0-EC5F-FE0C7CA21199}"/>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5" name="Footer Placeholder 4">
            <a:extLst>
              <a:ext uri="{FF2B5EF4-FFF2-40B4-BE49-F238E27FC236}">
                <a16:creationId xmlns:a16="http://schemas.microsoft.com/office/drawing/2014/main" id="{DF0139E5-40C8-4035-DDF0-43D7D8AC3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57237-4E94-5C79-982A-05A03F0D2B13}"/>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365267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6443B-5A7A-3CE7-A6AF-769990323B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938C4F-389E-7F05-03A3-A4A36B165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90C5A-3314-844B-9A5E-9D73D4E69B83}"/>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5" name="Footer Placeholder 4">
            <a:extLst>
              <a:ext uri="{FF2B5EF4-FFF2-40B4-BE49-F238E27FC236}">
                <a16:creationId xmlns:a16="http://schemas.microsoft.com/office/drawing/2014/main" id="{72E30373-A1A1-8C39-6BE4-847F01B70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5B539-36D2-5563-91A8-80D649E07A4F}"/>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561705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9EBB33-98A2-4261-B620-85D719C1CA1F}"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80879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297408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EBB33-98A2-4261-B620-85D719C1CA1F}"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76574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9EBB33-98A2-4261-B620-85D719C1CA1F}"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400852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EBB33-98A2-4261-B620-85D719C1CA1F}" type="datetimeFigureOut">
              <a:rPr lang="en-US" smtClean="0"/>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999250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9EBB33-98A2-4261-B620-85D719C1CA1F}" type="datetimeFigureOut">
              <a:rPr lang="en-US" smtClean="0"/>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10043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BB33-98A2-4261-B620-85D719C1CA1F}" type="datetimeFigureOut">
              <a:rPr lang="en-US" smtClean="0"/>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473153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38034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5966-2F29-9E93-B622-A7761616EB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32A39-B584-2EC8-8985-F86ADAE9C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C7894-77AF-BECE-E6ED-3C22C1EA86DB}"/>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5" name="Footer Placeholder 4">
            <a:extLst>
              <a:ext uri="{FF2B5EF4-FFF2-40B4-BE49-F238E27FC236}">
                <a16:creationId xmlns:a16="http://schemas.microsoft.com/office/drawing/2014/main" id="{13654D72-3ADD-44BC-F2C4-BA892156D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CC1B67-7CE5-3EF3-7C4E-585303DE8D6C}"/>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1395601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9EBB33-98A2-4261-B620-85D719C1CA1F}" type="datetimeFigureOut">
              <a:rPr lang="en-US" smtClean="0"/>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4270990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3864867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9EBB33-98A2-4261-B620-85D719C1CA1F}" type="datetimeFigureOut">
              <a:rPr lang="en-US" smtClean="0"/>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23439-CFDB-4B3F-B236-70DCA003C982}" type="slidenum">
              <a:rPr lang="en-US" smtClean="0"/>
              <a:t>‹#›</a:t>
            </a:fld>
            <a:endParaRPr lang="en-US"/>
          </a:p>
        </p:txBody>
      </p:sp>
    </p:spTree>
    <p:extLst>
      <p:ext uri="{BB962C8B-B14F-4D97-AF65-F5344CB8AC3E}">
        <p14:creationId xmlns:p14="http://schemas.microsoft.com/office/powerpoint/2010/main" val="196980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B051-D4B0-F64D-61CF-87E178B03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6C27ED-81CE-B868-FFCF-A7D7C9D94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BC4596-0042-2E4F-CD9A-9CBA3956CA28}"/>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5" name="Footer Placeholder 4">
            <a:extLst>
              <a:ext uri="{FF2B5EF4-FFF2-40B4-BE49-F238E27FC236}">
                <a16:creationId xmlns:a16="http://schemas.microsoft.com/office/drawing/2014/main" id="{971A6042-866E-617E-80A9-20CBAFDCC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2C4EF-C812-6383-3CD9-34B20D132C6C}"/>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167690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584B-E0E3-73DE-2F85-DF7FE2D55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4F2BB-22D6-7896-5D9A-63D1A68CB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8BE89-7980-D8B2-1F49-E678ADDDDA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69C7DF-573F-41A0-39A7-1819A7A4FD2E}"/>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6" name="Footer Placeholder 5">
            <a:extLst>
              <a:ext uri="{FF2B5EF4-FFF2-40B4-BE49-F238E27FC236}">
                <a16:creationId xmlns:a16="http://schemas.microsoft.com/office/drawing/2014/main" id="{C20F9E4A-5E2A-4174-A0D7-4D87C71FB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AAC5D-6549-B753-AEC0-CDFD9EA1D0CF}"/>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22479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4B69-6950-4563-3075-1BDBA5C503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E6925-DC00-6AA0-5034-DD5968E83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EA18D-246D-7699-9A20-E1A0128A67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54BFA-8541-DD2C-D180-B73FB952D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72897-8FE1-7505-5DB9-C9FC9BCF69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085C90-C07F-1A89-C885-89452C004FD7}"/>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8" name="Footer Placeholder 7">
            <a:extLst>
              <a:ext uri="{FF2B5EF4-FFF2-40B4-BE49-F238E27FC236}">
                <a16:creationId xmlns:a16="http://schemas.microsoft.com/office/drawing/2014/main" id="{D7AF78C7-A31C-C4ED-1D80-B47582CAF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C10009-2890-4B93-5C5C-1EFE9136D0E9}"/>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49913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231C-4B45-A96A-54CB-E91C571FEC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DCBEB-AFD8-D58E-E6A7-190AD799B470}"/>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4" name="Footer Placeholder 3">
            <a:extLst>
              <a:ext uri="{FF2B5EF4-FFF2-40B4-BE49-F238E27FC236}">
                <a16:creationId xmlns:a16="http://schemas.microsoft.com/office/drawing/2014/main" id="{D3B7B95F-091B-0400-06A1-7ACBE553CE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64D0F-4BDD-AA86-0EEF-6A615775AA4E}"/>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3803481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239E4-D137-8BBA-36F5-AE7B68201DB5}"/>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3" name="Footer Placeholder 2">
            <a:extLst>
              <a:ext uri="{FF2B5EF4-FFF2-40B4-BE49-F238E27FC236}">
                <a16:creationId xmlns:a16="http://schemas.microsoft.com/office/drawing/2014/main" id="{826E7A1F-69BD-5E6F-728D-32DF60326F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26A5DD-54B1-88C4-7712-C7CF94C2F0BA}"/>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278171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C0CB-39AF-81BC-A7A1-190E6B13E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A12B3-3C16-6DA0-CDCE-F88FD65457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C3290-721C-7059-738C-E2C6C4860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DCEF6-6EA6-C5BE-411D-A9C2DF026245}"/>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6" name="Footer Placeholder 5">
            <a:extLst>
              <a:ext uri="{FF2B5EF4-FFF2-40B4-BE49-F238E27FC236}">
                <a16:creationId xmlns:a16="http://schemas.microsoft.com/office/drawing/2014/main" id="{D6741EBD-5F7E-8D75-48F8-61D89B96D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C7637F-14C5-2743-D2F7-EA5C293AD87A}"/>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2235700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8776-5D62-ABA5-2B69-9CA91C9CE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5D192F-5421-1FD6-CFBB-C622551D0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045A71-FD24-F7B7-77BE-F3D67EFC6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C1C49C-76FA-A071-C356-FD15275B21D3}"/>
              </a:ext>
            </a:extLst>
          </p:cNvPr>
          <p:cNvSpPr>
            <a:spLocks noGrp="1"/>
          </p:cNvSpPr>
          <p:nvPr>
            <p:ph type="dt" sz="half" idx="10"/>
          </p:nvPr>
        </p:nvSpPr>
        <p:spPr/>
        <p:txBody>
          <a:bodyPr/>
          <a:lstStyle/>
          <a:p>
            <a:fld id="{FA032F9A-4F1E-423D-9488-DDA982B2137F}" type="datetimeFigureOut">
              <a:rPr lang="en-US" smtClean="0"/>
              <a:t>11/26/2023</a:t>
            </a:fld>
            <a:endParaRPr lang="en-US"/>
          </a:p>
        </p:txBody>
      </p:sp>
      <p:sp>
        <p:nvSpPr>
          <p:cNvPr id="6" name="Footer Placeholder 5">
            <a:extLst>
              <a:ext uri="{FF2B5EF4-FFF2-40B4-BE49-F238E27FC236}">
                <a16:creationId xmlns:a16="http://schemas.microsoft.com/office/drawing/2014/main" id="{09022EFE-D668-A225-C078-F1A592C58F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1F0CF-C0DF-9FD6-E872-B98E19B4F306}"/>
              </a:ext>
            </a:extLst>
          </p:cNvPr>
          <p:cNvSpPr>
            <a:spLocks noGrp="1"/>
          </p:cNvSpPr>
          <p:nvPr>
            <p:ph type="sldNum" sz="quarter" idx="12"/>
          </p:nvPr>
        </p:nvSpPr>
        <p:spPr/>
        <p:txBody>
          <a:bodyPr/>
          <a:lstStyle/>
          <a:p>
            <a:fld id="{4BC0DA18-B18E-4785-B6B2-F61819D24A5E}" type="slidenum">
              <a:rPr lang="en-US" smtClean="0"/>
              <a:t>‹#›</a:t>
            </a:fld>
            <a:endParaRPr lang="en-US"/>
          </a:p>
        </p:txBody>
      </p:sp>
    </p:spTree>
    <p:extLst>
      <p:ext uri="{BB962C8B-B14F-4D97-AF65-F5344CB8AC3E}">
        <p14:creationId xmlns:p14="http://schemas.microsoft.com/office/powerpoint/2010/main" val="64620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2741B-3DBA-7031-DAE2-85519636B2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C646D7-29A1-5F31-42DA-40E368FC8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183D2-D290-6C80-B985-BBFED6EE99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32F9A-4F1E-423D-9488-DDA982B2137F}" type="datetimeFigureOut">
              <a:rPr lang="en-US" smtClean="0"/>
              <a:t>11/26/2023</a:t>
            </a:fld>
            <a:endParaRPr lang="en-US"/>
          </a:p>
        </p:txBody>
      </p:sp>
      <p:sp>
        <p:nvSpPr>
          <p:cNvPr id="5" name="Footer Placeholder 4">
            <a:extLst>
              <a:ext uri="{FF2B5EF4-FFF2-40B4-BE49-F238E27FC236}">
                <a16:creationId xmlns:a16="http://schemas.microsoft.com/office/drawing/2014/main" id="{1E87CBA8-067A-6590-06BF-85CD65DFB7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1CAC99-3B7B-7583-AE5E-3A82516D3A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C0DA18-B18E-4785-B6B2-F61819D24A5E}" type="slidenum">
              <a:rPr lang="en-US" smtClean="0"/>
              <a:t>‹#›</a:t>
            </a:fld>
            <a:endParaRPr lang="en-US"/>
          </a:p>
        </p:txBody>
      </p:sp>
    </p:spTree>
    <p:extLst>
      <p:ext uri="{BB962C8B-B14F-4D97-AF65-F5344CB8AC3E}">
        <p14:creationId xmlns:p14="http://schemas.microsoft.com/office/powerpoint/2010/main" val="221683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BB33-98A2-4261-B620-85D719C1CA1F}" type="datetimeFigureOut">
              <a:rPr lang="en-US" smtClean="0"/>
              <a:t>11/26/2023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3439-CFDB-4B3F-B236-70DCA003C982}" type="slidenum">
              <a:rPr lang="en-US" smtClean="0"/>
              <a:t>‹#›</a:t>
            </a:fld>
            <a:endParaRPr lang="en-US"/>
          </a:p>
        </p:txBody>
      </p:sp>
    </p:spTree>
    <p:extLst>
      <p:ext uri="{BB962C8B-B14F-4D97-AF65-F5344CB8AC3E}">
        <p14:creationId xmlns:p14="http://schemas.microsoft.com/office/powerpoint/2010/main" val="3410036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01A270-71EA-29A3-894B-B2046DD7227A}"/>
              </a:ext>
            </a:extLst>
          </p:cNvPr>
          <p:cNvSpPr/>
          <p:nvPr/>
        </p:nvSpPr>
        <p:spPr>
          <a:xfrm>
            <a:off x="3277161" y="632098"/>
            <a:ext cx="7100726"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Nhiệt</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liệt</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chào</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mừng</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quý</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thầy</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cô</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về</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dự</a:t>
            </a: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60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giờ</a:t>
            </a:r>
            <a:endPar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3CCFD7-7191-3A13-51B3-AE9190358CA9}"/>
              </a:ext>
            </a:extLst>
          </p:cNvPr>
          <p:cNvSpPr txBox="1"/>
          <p:nvPr/>
        </p:nvSpPr>
        <p:spPr>
          <a:xfrm>
            <a:off x="3277161" y="3643532"/>
            <a:ext cx="672435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Thuý</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3C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1984</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890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995084" y="447439"/>
            <a:ext cx="9477842" cy="476726"/>
          </a:xfrm>
          <a:prstGeom prst="roundRect">
            <a:avLst/>
          </a:prstGeom>
          <a:solidFill>
            <a:schemeClr val="accent4">
              <a:lumMod val="20000"/>
              <a:lumOff val="80000"/>
            </a:schemeClr>
          </a:solidFill>
          <a:ln w="57150">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800" b="1" i="0" u="none" strike="noStrike" kern="1200" cap="none" spc="0" normalizeH="0" baseline="0" noProof="0" dirty="0">
                <a:ln>
                  <a:noFill/>
                </a:ln>
                <a:solidFill>
                  <a:srgbClr val="0070C0"/>
                </a:solidFill>
                <a:effectLst/>
                <a:uLnTx/>
                <a:uFillTx/>
                <a:latin typeface="Nunito Black" pitchFamily="2" charset="0"/>
                <a:ea typeface="+mn-ea"/>
                <a:cs typeface="+mn-cs"/>
              </a:rPr>
              <a:t> </a:t>
            </a:r>
            <a:endParaRPr kumimoji="0" lang="en-US" alt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278" y="1088030"/>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815353" y="4886172"/>
            <a:ext cx="9036423" cy="1328023"/>
          </a:xfrm>
          <a:prstGeom prst="roundRect">
            <a:avLst/>
          </a:prstGeom>
          <a:solidFill>
            <a:schemeClr val="accent2">
              <a:lumMod val="20000"/>
              <a:lumOff val="80000"/>
            </a:schemeClr>
          </a:solidFill>
        </p:spPr>
        <p:txBody>
          <a:bodyPr wrap="square">
            <a:spAutoFit/>
          </a:bodyPr>
          <a:lstStyle/>
          <a:p>
            <a:pPr lvl="0" algn="ju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Chứa tiếng bắt đầu bằng r, d hoặc gi:</a:t>
            </a:r>
            <a:r>
              <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lang="vi-VN" sz="2400" b="1" dirty="0">
                <a:solidFill>
                  <a:srgbClr val="FF0000"/>
                </a:solidFill>
                <a:latin typeface="Nunito Black" pitchFamily="2" charset="0"/>
              </a:rPr>
              <a:t> cà rốt</a:t>
            </a:r>
            <a:r>
              <a:rPr lang="en-US" sz="2400" b="1" dirty="0">
                <a:solidFill>
                  <a:srgbClr val="FF0000"/>
                </a:solidFill>
                <a:latin typeface="Nunito Black" pitchFamily="2" charset="0"/>
              </a:rPr>
              <a:t>,</a:t>
            </a:r>
            <a:r>
              <a:rPr lang="vi-VN" sz="2400" b="1" dirty="0">
                <a:solidFill>
                  <a:srgbClr val="FF0000"/>
                </a:solidFill>
                <a:latin typeface="Nunito Black" pitchFamily="2" charset="0"/>
              </a:rPr>
              <a:t>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rau cải,</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FF0000"/>
                </a:solidFill>
                <a:effectLst/>
                <a:uLnTx/>
                <a:uFillTx/>
                <a:latin typeface="Nunito Black" pitchFamily="2" charset="0"/>
                <a:ea typeface="+mn-ea"/>
                <a:cs typeface="+mn-cs"/>
              </a:rPr>
              <a:t>cái</a:t>
            </a:r>
            <a:r>
              <a:rPr kumimoji="0" lang="en-US" sz="2400" b="1"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2400" b="1" i="0" u="none" strike="noStrike" kern="1200" cap="none" spc="0" normalizeH="0" noProof="0" dirty="0" err="1">
                <a:ln>
                  <a:noFill/>
                </a:ln>
                <a:solidFill>
                  <a:srgbClr val="FF0000"/>
                </a:solidFill>
                <a:effectLst/>
                <a:uLnTx/>
                <a:uFillTx/>
                <a:latin typeface="Nunito Black" pitchFamily="2" charset="0"/>
                <a:ea typeface="+mn-ea"/>
                <a:cs typeface="+mn-cs"/>
              </a:rPr>
              <a:t>rổ</a:t>
            </a:r>
            <a:r>
              <a:rPr kumimoji="0" lang="en-US" sz="2400" b="1"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2400" b="1" i="0" u="none" strike="noStrike" kern="1200" cap="none" spc="0" normalizeH="0" noProof="0" dirty="0" err="1">
                <a:ln>
                  <a:noFill/>
                </a:ln>
                <a:solidFill>
                  <a:srgbClr val="FF0000"/>
                </a:solidFill>
                <a:effectLst/>
                <a:uLnTx/>
                <a:uFillTx/>
                <a:latin typeface="Nunito Black" pitchFamily="2" charset="0"/>
                <a:ea typeface="+mn-ea"/>
                <a:cs typeface="+mn-cs"/>
              </a:rPr>
              <a:t>hàng</a:t>
            </a:r>
            <a:r>
              <a:rPr kumimoji="0" lang="en-US" sz="2400" b="1"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2400" b="1" i="0" u="none" strike="noStrike" kern="1200" cap="none" spc="0" normalizeH="0" noProof="0" dirty="0" err="1">
                <a:ln>
                  <a:noFill/>
                </a:ln>
                <a:solidFill>
                  <a:srgbClr val="FF0000"/>
                </a:solidFill>
                <a:effectLst/>
                <a:uLnTx/>
                <a:uFillTx/>
                <a:latin typeface="Nunito Black" pitchFamily="2" charset="0"/>
                <a:ea typeface="+mn-ea"/>
                <a:cs typeface="+mn-cs"/>
              </a:rPr>
              <a:t>rào</a:t>
            </a:r>
            <a:r>
              <a:rPr kumimoji="0" lang="en-US" sz="2400" b="1" i="0" u="none" strike="noStrike" kern="1200" cap="none" spc="0" normalizeH="0" noProof="0" dirty="0">
                <a:ln>
                  <a:noFill/>
                </a:ln>
                <a:solidFill>
                  <a:srgbClr val="FF0000"/>
                </a:solidFill>
                <a:effectLst/>
                <a:uLnTx/>
                <a:uFillTx/>
                <a:latin typeface="Nunito Black" pitchFamily="2" charset="0"/>
                <a:ea typeface="+mn-ea"/>
                <a:cs typeface="+mn-cs"/>
              </a:rPr>
              <a:t>,</a:t>
            </a:r>
            <a:r>
              <a:rPr lang="en-US" sz="2400" b="1" dirty="0">
                <a:solidFill>
                  <a:srgbClr val="FF0000"/>
                </a:solidFill>
                <a:latin typeface="Nunito Black" pitchFamily="2" charset="0"/>
              </a:rPr>
              <a:t>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đôi dép, </a:t>
            </a:r>
            <a:r>
              <a:rPr lang="en-US" sz="2400" b="1" dirty="0">
                <a:solidFill>
                  <a:srgbClr val="FF0000"/>
                </a:solidFill>
                <a:latin typeface="Nunito Black" pitchFamily="2" charset="0"/>
              </a:rPr>
              <a:t>c</a:t>
            </a:r>
            <a:r>
              <a:rPr lang="vi-VN" sz="2400" b="1" dirty="0">
                <a:solidFill>
                  <a:srgbClr val="FF0000"/>
                </a:solidFill>
                <a:latin typeface="Nunito Black" pitchFamily="2" charset="0"/>
              </a:rPr>
              <a:t>ây dừa, </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hoa hướng dương, dâu tây, quả dứa, dưa hấu, </a:t>
            </a:r>
            <a:r>
              <a:rPr kumimoji="0" lang="en-US" sz="2400" b="1" i="0" u="none" strike="noStrike" kern="1200" cap="none" spc="0" normalizeH="0" baseline="0" noProof="0" dirty="0" err="1">
                <a:ln>
                  <a:noFill/>
                </a:ln>
                <a:solidFill>
                  <a:srgbClr val="FF0000"/>
                </a:solidFill>
                <a:effectLst/>
                <a:uLnTx/>
                <a:uFillTx/>
                <a:latin typeface="Nunito Black" pitchFamily="2" charset="0"/>
                <a:ea typeface="+mn-ea"/>
                <a:cs typeface="+mn-cs"/>
              </a:rPr>
              <a:t>bình</a:t>
            </a:r>
            <a:r>
              <a:rPr kumimoji="0" lang="en-US" sz="2400" b="1" i="0" u="none" strike="noStrike" kern="1200" cap="none" spc="0" normalizeH="0" noProof="0" dirty="0">
                <a:ln>
                  <a:noFill/>
                </a:ln>
                <a:solidFill>
                  <a:srgbClr val="FF0000"/>
                </a:solidFill>
                <a:effectLst/>
                <a:uLnTx/>
                <a:uFillTx/>
                <a:latin typeface="Nunito Black" pitchFamily="2" charset="0"/>
                <a:ea typeface="+mn-ea"/>
                <a:cs typeface="+mn-cs"/>
              </a:rPr>
              <a:t> ô </a:t>
            </a:r>
            <a:r>
              <a:rPr kumimoji="0" lang="en-US" sz="2400" b="1" i="0" u="none" strike="noStrike" kern="1200" cap="none" spc="0" normalizeH="0" noProof="0" dirty="0" err="1">
                <a:ln>
                  <a:noFill/>
                </a:ln>
                <a:solidFill>
                  <a:srgbClr val="FF0000"/>
                </a:solidFill>
                <a:effectLst/>
                <a:uLnTx/>
                <a:uFillTx/>
                <a:latin typeface="Nunito Black" pitchFamily="2" charset="0"/>
                <a:ea typeface="+mn-ea"/>
                <a:cs typeface="+mn-cs"/>
              </a:rPr>
              <a:t>doa</a:t>
            </a:r>
            <a:r>
              <a:rPr kumimoji="0" lang="en-US" sz="2400" b="1" i="0" u="none" strike="noStrike" kern="1200" cap="none" spc="0" normalizeH="0" noProof="0" dirty="0">
                <a:ln>
                  <a:noFill/>
                </a:ln>
                <a:solidFill>
                  <a:srgbClr val="FF0000"/>
                </a:solidFill>
                <a:effectLst/>
                <a:uLnTx/>
                <a:uFillTx/>
                <a:latin typeface="Nunito Black" pitchFamily="2" charset="0"/>
                <a:ea typeface="+mn-ea"/>
                <a:cs typeface="+mn-cs"/>
              </a:rPr>
              <a:t>, </a:t>
            </a:r>
            <a:r>
              <a:rPr lang="vi-VN" sz="2400" b="1" dirty="0">
                <a:solidFill>
                  <a:srgbClr val="FF0000"/>
                </a:solidFill>
                <a:latin typeface="Nunito Black" pitchFamily="2" charset="0"/>
              </a:rPr>
              <a:t>giàn mướp</a:t>
            </a:r>
            <a:r>
              <a:rPr lang="en-US" sz="2400" b="1" dirty="0">
                <a:solidFill>
                  <a:srgbClr val="FF0000"/>
                </a:solidFill>
                <a:latin typeface="Nunito Black" pitchFamily="2" charset="0"/>
              </a:rPr>
              <a:t>….</a:t>
            </a:r>
            <a:r>
              <a:rPr lang="vi-VN" sz="2400" b="1" dirty="0">
                <a:solidFill>
                  <a:srgbClr val="FF0000"/>
                </a:solidFill>
                <a:latin typeface="Nunito Black" pitchFamily="2" charset="0"/>
              </a:rPr>
              <a:t> </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733499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r>
              <a:rPr lang="vi-VN" sz="2800" b="1" dirty="0">
                <a:solidFill>
                  <a:srgbClr val="2888E1"/>
                </a:solidFill>
                <a:latin typeface="Nunito Black" pitchFamily="2" charset="0"/>
              </a:rPr>
              <a:t>Câu 4</a:t>
            </a:r>
            <a:endParaRPr lang="vi-VN" sz="2800" dirty="0">
              <a:solidFill>
                <a:srgbClr val="000000"/>
              </a:solidFill>
              <a:latin typeface="Nunito Black" pitchFamily="2" charset="0"/>
            </a:endParaRPr>
          </a:p>
          <a:p>
            <a:pPr algn="just"/>
            <a:r>
              <a:rPr lang="vi-VN" sz="2800" b="1" dirty="0">
                <a:solidFill>
                  <a:srgbClr val="00B050"/>
                </a:solidFill>
                <a:latin typeface="Nunito Black" pitchFamily="2" charset="0"/>
              </a:rPr>
              <a:t>Viết 2 – 3 câu về một việc em đã làm khiến người thân vui.</a:t>
            </a:r>
            <a:endParaRPr lang="en-US" sz="2800" dirty="0">
              <a:solidFill>
                <a:srgbClr val="00B050"/>
              </a:solidFill>
              <a:latin typeface="Nunito Black" pitchFamily="2" charset="0"/>
            </a:endParaRPr>
          </a:p>
        </p:txBody>
      </p:sp>
      <p:sp>
        <p:nvSpPr>
          <p:cNvPr id="3" name="Cloud 2"/>
          <p:cNvSpPr/>
          <p:nvPr/>
        </p:nvSpPr>
        <p:spPr>
          <a:xfrm>
            <a:off x="2447107" y="2959299"/>
            <a:ext cx="8055429" cy="2951619"/>
          </a:xfrm>
          <a:prstGeom prst="cloud">
            <a:avLst/>
          </a:prstGeom>
          <a:solidFill>
            <a:srgbClr val="00B050"/>
          </a:solidFill>
        </p:spPr>
        <p:txBody>
          <a:bodyPr wrap="square">
            <a:spAutoFit/>
          </a:bodyPr>
          <a:lstStyle/>
          <a:p>
            <a:pPr algn="just"/>
            <a:r>
              <a:rPr lang="vi-VN" sz="2400" dirty="0">
                <a:solidFill>
                  <a:schemeClr val="bg1"/>
                </a:solidFill>
                <a:latin typeface="Nunito Black" pitchFamily="2" charset="0"/>
              </a:rPr>
              <a:t>Em dựa vào gợi ý sau để viết:</a:t>
            </a:r>
          </a:p>
          <a:p>
            <a:pPr algn="just"/>
            <a:r>
              <a:rPr lang="vi-VN" sz="2400" dirty="0">
                <a:solidFill>
                  <a:schemeClr val="bg1"/>
                </a:solidFill>
                <a:latin typeface="Nunito Black" pitchFamily="2" charset="0"/>
              </a:rPr>
              <a:t>- Em đã làm việc gì khiến cho người thân cảm thấy vui?</a:t>
            </a:r>
          </a:p>
          <a:p>
            <a:pPr algn="just"/>
            <a:r>
              <a:rPr lang="vi-VN" sz="2400" dirty="0">
                <a:solidFill>
                  <a:schemeClr val="bg1"/>
                </a:solidFill>
                <a:latin typeface="Nunito Black" pitchFamily="2" charset="0"/>
              </a:rPr>
              <a:t>- Vì sao em biết người thân cảm thấy vui khi em làm việc đó?</a:t>
            </a:r>
          </a:p>
        </p:txBody>
      </p:sp>
      <p:sp>
        <p:nvSpPr>
          <p:cNvPr id="4" name="Oval 3">
            <a:extLst>
              <a:ext uri="{FF2B5EF4-FFF2-40B4-BE49-F238E27FC236}">
                <a16:creationId xmlns:a16="http://schemas.microsoft.com/office/drawing/2014/main" id="{9196DCBF-5BEA-62E0-1FF1-A4B4E36A85C7}"/>
              </a:ext>
            </a:extLst>
          </p:cNvPr>
          <p:cNvSpPr/>
          <p:nvPr/>
        </p:nvSpPr>
        <p:spPr>
          <a:xfrm>
            <a:off x="530086" y="2554357"/>
            <a:ext cx="1722783" cy="874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rPr>
              <a:t>Gợi</a:t>
            </a:r>
            <a:r>
              <a:rPr lang="en-US" sz="3600" b="1" dirty="0">
                <a:solidFill>
                  <a:srgbClr val="FF0000"/>
                </a:solidFill>
              </a:rPr>
              <a:t> ý</a:t>
            </a:r>
          </a:p>
        </p:txBody>
      </p:sp>
    </p:spTree>
    <p:extLst>
      <p:ext uri="{BB962C8B-B14F-4D97-AF65-F5344CB8AC3E}">
        <p14:creationId xmlns:p14="http://schemas.microsoft.com/office/powerpoint/2010/main" val="2334392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4" name="Rounded Rectangle 3"/>
          <p:cNvSpPr/>
          <p:nvPr/>
        </p:nvSpPr>
        <p:spPr>
          <a:xfrm>
            <a:off x="1554481" y="2912239"/>
            <a:ext cx="9183188" cy="2485787"/>
          </a:xfrm>
          <a:prstGeom prst="roundRect">
            <a:avLst/>
          </a:prstGeom>
          <a:solidFill>
            <a:schemeClr val="accent4">
              <a:lumMod val="40000"/>
              <a:lumOff val="60000"/>
            </a:schemeClr>
          </a:solidFill>
        </p:spPr>
        <p:txBody>
          <a:bodyPr wrap="square">
            <a:spAutoFit/>
          </a:bodyPr>
          <a:lstStyle/>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800" dirty="0">
                <a:solidFill>
                  <a:srgbClr val="7030A0"/>
                </a:solidFill>
                <a:latin typeface="Nunito Black" pitchFamily="2" charset="0"/>
              </a:rPr>
              <a:t>	</a:t>
            </a:r>
            <a:r>
              <a:rPr lang="vi-VN" sz="2800" dirty="0">
                <a:solidFill>
                  <a:srgbClr val="7030A0"/>
                </a:solidFill>
                <a:latin typeface="Nunito Black" pitchFamily="2" charset="0"/>
              </a:rPr>
              <a:t>Mẹ rất vui khi thứ Sáu tuần trước em được điểm 10 môn Toán. Khi em đưa cho mẹ xem vở của mình, mẹ đã cười rất tươi và ôm em vào lòng. Mẹ còn khen em “Con giỏi lắm!”</a:t>
            </a:r>
          </a:p>
        </p:txBody>
      </p:sp>
    </p:spTree>
    <p:extLst>
      <p:ext uri="{BB962C8B-B14F-4D97-AF65-F5344CB8AC3E}">
        <p14:creationId xmlns:p14="http://schemas.microsoft.com/office/powerpoint/2010/main" val="10450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5759" y="929362"/>
            <a:ext cx="10371909" cy="1055608"/>
          </a:xfrm>
          <a:prstGeom prst="roundRect">
            <a:avLst/>
          </a:prstGeom>
          <a:noFill/>
          <a:ln w="57150">
            <a:solidFill>
              <a:srgbClr val="92D05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4</a:t>
            </a:r>
            <a:endParaRPr kumimoji="0" lang="vi-VN" sz="2800" b="0" i="0" u="none" strike="noStrike" kern="1200" cap="none" spc="0" normalizeH="0" baseline="0" noProof="0" dirty="0">
              <a:ln>
                <a:noFill/>
              </a:ln>
              <a:solidFill>
                <a:srgbClr val="00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B050"/>
                </a:solidFill>
                <a:effectLst/>
                <a:uLnTx/>
                <a:uFillTx/>
                <a:latin typeface="Nunito Black" pitchFamily="2" charset="0"/>
                <a:ea typeface="+mn-ea"/>
                <a:cs typeface="+mn-cs"/>
              </a:rPr>
              <a:t>Viết 2 – 3 câu về một việc em đã làm khiến người thân vui.</a:t>
            </a:r>
            <a:endParaRPr kumimoji="0" lang="en-US" sz="2800" b="0" i="0" u="none" strike="noStrike" kern="1200" cap="none" spc="0" normalizeH="0" baseline="0" noProof="0" dirty="0">
              <a:ln>
                <a:noFill/>
              </a:ln>
              <a:solidFill>
                <a:srgbClr val="00B050"/>
              </a:solidFill>
              <a:effectLst/>
              <a:uLnTx/>
              <a:uFillTx/>
              <a:latin typeface="Nunito Black" pitchFamily="2" charset="0"/>
              <a:ea typeface="+mn-ea"/>
              <a:cs typeface="+mn-cs"/>
            </a:endParaRPr>
          </a:p>
        </p:txBody>
      </p:sp>
      <p:sp>
        <p:nvSpPr>
          <p:cNvPr id="5" name="Rounded Rectangle 4"/>
          <p:cNvSpPr/>
          <p:nvPr/>
        </p:nvSpPr>
        <p:spPr>
          <a:xfrm>
            <a:off x="1554480" y="2428912"/>
            <a:ext cx="9627325" cy="2962513"/>
          </a:xfrm>
          <a:prstGeom prst="roundRect">
            <a:avLst/>
          </a:prstGeom>
          <a:solidFill>
            <a:schemeClr val="accent4">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lgn="just"/>
            <a:r>
              <a:rPr kumimoji="0" lang="en-US" sz="2800" b="0" i="0" u="none" strike="noStrike" kern="1200" cap="none" spc="0" normalizeH="0" baseline="0" noProof="0" dirty="0">
                <a:ln>
                  <a:noFill/>
                </a:ln>
                <a:solidFill>
                  <a:srgbClr val="7030A0"/>
                </a:solidFill>
                <a:effectLst/>
                <a:uLnTx/>
                <a:uFillTx/>
                <a:latin typeface="Nunito Black" pitchFamily="2" charset="0"/>
                <a:ea typeface="+mn-ea"/>
                <a:cs typeface="+mn-cs"/>
              </a:rPr>
              <a:t>	</a:t>
            </a:r>
            <a:r>
              <a:rPr lang="vi-VN" sz="2800" dirty="0">
                <a:solidFill>
                  <a:srgbClr val="0070C0"/>
                </a:solidFill>
                <a:latin typeface="Nunito Black" pitchFamily="2" charset="0"/>
              </a:rPr>
              <a:t>Hôm trước, bà em đang loay hoay tìm chiếc kính để đọc báo nhưng không thấy. Thấy vậy, em liền chạy đến và xung phong đọc báo cho bà nghe. Sau khi nghe em đọc xong, bà xoa đầu em, cười bảo: “Cháu của bà ngoan lắm! Cháu đọc báo rất hay!”</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p:txBody>
      </p:sp>
    </p:spTree>
    <p:extLst>
      <p:ext uri="{BB962C8B-B14F-4D97-AF65-F5344CB8AC3E}">
        <p14:creationId xmlns:p14="http://schemas.microsoft.com/office/powerpoint/2010/main" val="20268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7826187" y="2541493"/>
            <a:ext cx="3845859" cy="232634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Nunito Black" pitchFamily="2" charset="0"/>
                <a:ea typeface="+mn-ea"/>
                <a:cs typeface="+mn-cs"/>
              </a:rPr>
              <a:t>CỦNG CỐ</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Nunito Black" pitchFamily="2" charset="0"/>
                <a:ea typeface="+mn-ea"/>
                <a:cs typeface="+mn-cs"/>
              </a:rPr>
              <a:t>DẶN DÒ</a:t>
            </a:r>
          </a:p>
        </p:txBody>
      </p:sp>
    </p:spTree>
    <p:extLst>
      <p:ext uri="{BB962C8B-B14F-4D97-AF65-F5344CB8AC3E}">
        <p14:creationId xmlns:p14="http://schemas.microsoft.com/office/powerpoint/2010/main" val="3953120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D89388-988F-01EB-1F66-E9ED70EDF7E9}"/>
              </a:ext>
            </a:extLst>
          </p:cNvPr>
          <p:cNvPicPr>
            <a:picLocks noChangeAspect="1"/>
          </p:cNvPicPr>
          <p:nvPr/>
        </p:nvPicPr>
        <p:blipFill rotWithShape="1">
          <a:blip r:embed="rId2"/>
          <a:srcRect t="33425" r="9091" b="11441"/>
          <a:stretch/>
        </p:blipFill>
        <p:spPr>
          <a:xfrm>
            <a:off x="-140664" y="7"/>
            <a:ext cx="12191987" cy="6857993"/>
          </a:xfrm>
          <a:prstGeom prst="rect">
            <a:avLst/>
          </a:prstGeom>
        </p:spPr>
      </p:pic>
      <p:sp>
        <p:nvSpPr>
          <p:cNvPr id="3" name="TextBox 2">
            <a:extLst>
              <a:ext uri="{FF2B5EF4-FFF2-40B4-BE49-F238E27FC236}">
                <a16:creationId xmlns:a16="http://schemas.microsoft.com/office/drawing/2014/main" id="{C105DC82-308A-FD6D-F7CE-5E85D55C63A7}"/>
              </a:ext>
            </a:extLst>
          </p:cNvPr>
          <p:cNvSpPr txBox="1"/>
          <p:nvPr/>
        </p:nvSpPr>
        <p:spPr>
          <a:xfrm>
            <a:off x="7793067" y="2434772"/>
            <a:ext cx="4062642" cy="994228"/>
          </a:xfrm>
          <a:prstGeom prst="rect">
            <a:avLst/>
          </a:prstGeom>
        </p:spPr>
        <p:txBody>
          <a:bodyPr vert="horz" lIns="60960" tIns="30480" rIns="60960" bIns="30480" rtlCol="0" anchor="t">
            <a:normAutofit fontScale="77500" lnSpcReduction="20000"/>
          </a:bodyPr>
          <a:lstStyle/>
          <a:p>
            <a:pPr algn="ctr">
              <a:lnSpc>
                <a:spcPct val="90000"/>
              </a:lnSpc>
              <a:spcAft>
                <a:spcPts val="400"/>
              </a:spcAft>
            </a:pPr>
            <a:r>
              <a:rPr lang="en-US" sz="6400" dirty="0">
                <a:solidFill>
                  <a:srgbClr val="FF0000"/>
                </a:solidFill>
                <a:latin typeface="Nunito Black" panose="00000A00000000000000" pitchFamily="2" charset="0"/>
              </a:rPr>
              <a:t>KHỞI ĐỘNG</a:t>
            </a:r>
          </a:p>
        </p:txBody>
      </p:sp>
    </p:spTree>
    <p:extLst>
      <p:ext uri="{BB962C8B-B14F-4D97-AF65-F5344CB8AC3E}">
        <p14:creationId xmlns:p14="http://schemas.microsoft.com/office/powerpoint/2010/main" val="296892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693911896389578610">
            <a:hlinkClick r:id="" action="ppaction://media"/>
            <a:extLst>
              <a:ext uri="{FF2B5EF4-FFF2-40B4-BE49-F238E27FC236}">
                <a16:creationId xmlns:a16="http://schemas.microsoft.com/office/drawing/2014/main" id="{8554B2DA-DBC4-0D97-3DDE-2DACBEF43DD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2017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AB010EE4-2D5C-B5CF-5E1D-6B867978BE57}"/>
              </a:ext>
            </a:extLst>
          </p:cNvPr>
          <p:cNvSpPr txBox="1"/>
          <p:nvPr/>
        </p:nvSpPr>
        <p:spPr>
          <a:xfrm>
            <a:off x="2639820" y="2295526"/>
            <a:ext cx="2841959" cy="1797276"/>
          </a:xfrm>
          <a:prstGeom prst="roundRect">
            <a:avLst/>
          </a:prstGeom>
          <a:solidFill>
            <a:srgbClr val="EAF9FF"/>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Tôi yêu em tôi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Nó cười rúc rích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Mỗi khi tôi đùa</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Nó vui, nó thích.</a:t>
            </a:r>
          </a:p>
        </p:txBody>
      </p:sp>
      <p:sp>
        <p:nvSpPr>
          <p:cNvPr id="9" name="TextBox 8">
            <a:extLst>
              <a:ext uri="{FF2B5EF4-FFF2-40B4-BE49-F238E27FC236}">
                <a16:creationId xmlns:a16="http://schemas.microsoft.com/office/drawing/2014/main" id="{D7B8EFAF-B64F-A28B-C067-90F211A874A3}"/>
              </a:ext>
            </a:extLst>
          </p:cNvPr>
          <p:cNvSpPr txBox="1"/>
          <p:nvPr/>
        </p:nvSpPr>
        <p:spPr>
          <a:xfrm>
            <a:off x="2639820" y="4460498"/>
            <a:ext cx="3281778" cy="1736646"/>
          </a:xfrm>
          <a:prstGeom prst="roundRect">
            <a:avLst/>
          </a:prstGeom>
          <a:solidFill>
            <a:srgbClr val="FFF2CC"/>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Mắt nó đen ngời</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Trong veo như nước</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Miệng nó tươi hồng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Nói như khướu hót.</a:t>
            </a:r>
          </a:p>
        </p:txBody>
      </p:sp>
      <p:sp>
        <p:nvSpPr>
          <p:cNvPr id="10" name="TextBox 9">
            <a:extLst>
              <a:ext uri="{FF2B5EF4-FFF2-40B4-BE49-F238E27FC236}">
                <a16:creationId xmlns:a16="http://schemas.microsoft.com/office/drawing/2014/main" id="{12654F4A-DE93-4D5B-BC1C-6360B6238757}"/>
              </a:ext>
            </a:extLst>
          </p:cNvPr>
          <p:cNvSpPr txBox="1"/>
          <p:nvPr/>
        </p:nvSpPr>
        <p:spPr>
          <a:xfrm>
            <a:off x="6590176" y="4460498"/>
            <a:ext cx="3203559" cy="1736646"/>
          </a:xfrm>
          <a:prstGeom prst="roundRect">
            <a:avLst/>
          </a:prstGeom>
          <a:solidFill>
            <a:srgbClr val="FFF48D"/>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lâu</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nhắc</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nấp</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cây</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Òa</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ôm</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chặt</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D7B8EFAF-B64F-A28B-C067-90F211A874A3}"/>
              </a:ext>
            </a:extLst>
          </p:cNvPr>
          <p:cNvSpPr txBox="1"/>
          <p:nvPr/>
        </p:nvSpPr>
        <p:spPr>
          <a:xfrm>
            <a:off x="6590176" y="2331572"/>
            <a:ext cx="3506005" cy="1761230"/>
          </a:xfrm>
          <a:prstGeom prst="roundRect">
            <a:avLst/>
          </a:prstGeom>
          <a:solidFill>
            <a:schemeClr val="bg2">
              <a:lumMod val="90000"/>
            </a:schemeClr>
          </a:solid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Hoa lan, hoa lí</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Nó nhặt cài đầu</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Hương thơm theo nó</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mj-lt"/>
                <a:ea typeface="+mn-ea"/>
                <a:cs typeface="+mn-cs"/>
              </a:rPr>
              <a:t>Sân trước vườn sau.</a:t>
            </a:r>
          </a:p>
        </p:txBody>
      </p:sp>
      <p:sp>
        <p:nvSpPr>
          <p:cNvPr id="12" name="Rectangle 1"/>
          <p:cNvSpPr>
            <a:spLocks noChangeArrowheads="1"/>
          </p:cNvSpPr>
          <p:nvPr/>
        </p:nvSpPr>
        <p:spPr bwMode="auto">
          <a:xfrm>
            <a:off x="4639231" y="1460193"/>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Tôi</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yêu</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em</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tôi</a:t>
            </a:r>
            <a:endParaRPr kumimoji="0" lang="en-US" alt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218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423298-26C8-4A58-49CC-98BFD23F954C}"/>
              </a:ext>
            </a:extLst>
          </p:cNvPr>
          <p:cNvSpPr txBox="1"/>
          <p:nvPr/>
        </p:nvSpPr>
        <p:spPr>
          <a:xfrm>
            <a:off x="2083903" y="1203836"/>
            <a:ext cx="951506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THẢO LUẬN NHÓM ĐÔI (2 </a:t>
            </a:r>
            <a:r>
              <a:rPr lang="en-US" sz="4000" b="1" dirty="0" err="1">
                <a:solidFill>
                  <a:srgbClr val="FF0000"/>
                </a:solidFill>
                <a:latin typeface="Times New Roman" panose="02020603050405020304" pitchFamily="18" charset="0"/>
                <a:cs typeface="Times New Roman" panose="02020603050405020304" pitchFamily="18" charset="0"/>
              </a:rPr>
              <a:t>phút</a:t>
            </a:r>
            <a:r>
              <a:rPr lang="en-US" sz="4000" b="1" dirty="0">
                <a:solidFill>
                  <a:srgbClr val="FF0000"/>
                </a:solidFill>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6818095-F538-9ECC-F6AB-362AC32743A0}"/>
              </a:ext>
            </a:extLst>
          </p:cNvPr>
          <p:cNvSpPr txBox="1"/>
          <p:nvPr/>
        </p:nvSpPr>
        <p:spPr>
          <a:xfrm>
            <a:off x="2915479" y="2527275"/>
            <a:ext cx="8375373" cy="830997"/>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Tìm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từ</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viết</a:t>
            </a:r>
            <a:r>
              <a:rPr lang="en-US" sz="4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5435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690E34-E1E9-DBF7-B775-E93349BD072E}"/>
              </a:ext>
            </a:extLst>
          </p:cNvPr>
          <p:cNvSpPr txBox="1">
            <a:spLocks noChangeArrowheads="1"/>
          </p:cNvSpPr>
          <p:nvPr/>
        </p:nvSpPr>
        <p:spPr bwMode="auto">
          <a:xfrm>
            <a:off x="1715340" y="270976"/>
            <a:ext cx="6629400" cy="2962513"/>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1.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Tư</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thế</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ngồi</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viết</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Lưng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thẳng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không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tì</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ngực</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vào</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bàn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Đầu</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cúi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Mắt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cách</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vở</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khoảng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25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đến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30 cm.</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phải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cầm</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bút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tì</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nhẹ</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lên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mép</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vở</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để</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giữ</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Hai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chân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để</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song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song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thoải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sp>
        <p:nvSpPr>
          <p:cNvPr id="6" name="Text Box 6">
            <a:extLst>
              <a:ext uri="{FF2B5EF4-FFF2-40B4-BE49-F238E27FC236}">
                <a16:creationId xmlns:a16="http://schemas.microsoft.com/office/drawing/2014/main" id="{F819EE0F-5FC6-6BDE-2C9F-A80649773DD1}"/>
              </a:ext>
            </a:extLst>
          </p:cNvPr>
          <p:cNvSpPr txBox="1">
            <a:spLocks noChangeArrowheads="1"/>
          </p:cNvSpPr>
          <p:nvPr/>
        </p:nvSpPr>
        <p:spPr bwMode="auto">
          <a:xfrm>
            <a:off x="1817416" y="3317964"/>
            <a:ext cx="6425249" cy="3371136"/>
          </a:xfrm>
          <a:prstGeom prst="roundRect">
            <a:avLst/>
          </a:prstGeom>
          <a:noFill/>
          <a:ln w="571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2.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Cách</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cầm</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400" b="1" i="0" u="sng" strike="noStrike" kern="1200" cap="none" spc="0" normalizeH="0" baseline="0" noProof="0" dirty="0" err="1">
                <a:ln>
                  <a:noFill/>
                </a:ln>
                <a:solidFill>
                  <a:srgbClr val="FF0000"/>
                </a:solidFill>
                <a:effectLst/>
                <a:uLnTx/>
                <a:uFillTx/>
                <a:latin typeface="Nunito Black" pitchFamily="2" charset="0"/>
                <a:ea typeface="+mn-ea"/>
                <a:cs typeface="+mn-cs"/>
              </a:rPr>
              <a:t>bút</a:t>
            </a:r>
            <a:r>
              <a:rPr kumimoji="0" lang="en-US" altLang="en-US" sz="2400" b="1" i="0" u="sng" strike="noStrike" kern="1200" cap="none" spc="0" normalizeH="0" baseline="0" noProof="0" dirty="0">
                <a:ln>
                  <a:noFill/>
                </a:ln>
                <a:solidFill>
                  <a:srgbClr val="FF000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Cầm</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bút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bằng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3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ngón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ngón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ngón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trỏ</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ngón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giữa</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viết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dùng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3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ngón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di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chuyển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bút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từ</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sang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phải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bút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nghiêng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về</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phía</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phải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cổ</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khuỷu</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và</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cánh</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cử</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động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mềm</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thoải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mái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Không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nên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cầm</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bút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tay</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trái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t>
            </a:r>
          </a:p>
        </p:txBody>
      </p:sp>
      <p:pic>
        <p:nvPicPr>
          <p:cNvPr id="7" name="Picture 2" descr="Khi viết, các... - Sách và Thiết bị Giáo dục cho bé vào Lớp 1 | Facebook">
            <a:extLst>
              <a:ext uri="{FF2B5EF4-FFF2-40B4-BE49-F238E27FC236}">
                <a16:creationId xmlns:a16="http://schemas.microsoft.com/office/drawing/2014/main" id="{00DEC078-0670-0909-259E-60C6FF480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5875" y="1513922"/>
            <a:ext cx="3325190" cy="352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5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2.5"/>
                                          </p:val>
                                        </p:tav>
                                        <p:tav tm="100000">
                                          <p:val>
                                            <p:strVal val="#ppt_w"/>
                                          </p:val>
                                        </p:tav>
                                      </p:tavLst>
                                    </p:anim>
                                    <p:anim calcmode="lin" valueType="num">
                                      <p:cBhvr>
                                        <p:cTn id="8" dur="500" fill="hold"/>
                                        <p:tgtEl>
                                          <p:spTgt spid="5"/>
                                        </p:tgtEl>
                                        <p:attrNameLst>
                                          <p:attrName>ppt_h</p:attrName>
                                        </p:attrNameLst>
                                      </p:cBhvr>
                                      <p:tavLst>
                                        <p:tav tm="0">
                                          <p:val>
                                            <p:strVal val="#ppt_h*0.01"/>
                                          </p:val>
                                        </p:tav>
                                        <p:tav tm="100000">
                                          <p:val>
                                            <p:strVal val="#ppt_h"/>
                                          </p:val>
                                        </p:tav>
                                      </p:tavLst>
                                    </p:anim>
                                    <p:anim calcmode="lin" valueType="num">
                                      <p:cBhvr>
                                        <p:cTn id="9" dur="500" fill="hold"/>
                                        <p:tgtEl>
                                          <p:spTgt spid="5"/>
                                        </p:tgtEl>
                                        <p:attrNameLst>
                                          <p:attrName>ppt_x</p:attrName>
                                        </p:attrNameLst>
                                      </p:cBhvr>
                                      <p:tavLst>
                                        <p:tav tm="0">
                                          <p:val>
                                            <p:strVal val="#ppt_x"/>
                                          </p:val>
                                        </p:tav>
                                        <p:tav tm="100000">
                                          <p:val>
                                            <p:strVal val="#ppt_x"/>
                                          </p:val>
                                        </p:tav>
                                      </p:tavLst>
                                    </p:anim>
                                    <p:anim calcmode="lin" valueType="num">
                                      <p:cBhvr>
                                        <p:cTn id="10" dur="500" fill="hold"/>
                                        <p:tgtEl>
                                          <p:spTgt spid="5"/>
                                        </p:tgtEl>
                                        <p:attrNameLst>
                                          <p:attrName>ppt_y</p:attrName>
                                        </p:attrNameLst>
                                      </p:cBhvr>
                                      <p:tavLst>
                                        <p:tav tm="0">
                                          <p:val>
                                            <p:strVal val="#ppt_h+1"/>
                                          </p:val>
                                        </p:tav>
                                        <p:tav tm="100000">
                                          <p:val>
                                            <p:strVal val="#ppt_y"/>
                                          </p:val>
                                        </p:tav>
                                      </p:tavLst>
                                    </p:anim>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strVal val="#ppt_w*2.5"/>
                                          </p:val>
                                        </p:tav>
                                        <p:tav tm="100000">
                                          <p:val>
                                            <p:strVal val="#ppt_w"/>
                                          </p:val>
                                        </p:tav>
                                      </p:tavLst>
                                    </p:anim>
                                    <p:anim calcmode="lin" valueType="num">
                                      <p:cBhvr>
                                        <p:cTn id="17" dur="500" fill="hold"/>
                                        <p:tgtEl>
                                          <p:spTgt spid="6"/>
                                        </p:tgtEl>
                                        <p:attrNameLst>
                                          <p:attrName>ppt_h</p:attrName>
                                        </p:attrNameLst>
                                      </p:cBhvr>
                                      <p:tavLst>
                                        <p:tav tm="0">
                                          <p:val>
                                            <p:strVal val="#ppt_h*0.01"/>
                                          </p:val>
                                        </p:tav>
                                        <p:tav tm="100000">
                                          <p:val>
                                            <p:strVal val="#ppt_h"/>
                                          </p:val>
                                        </p:tav>
                                      </p:tavLst>
                                    </p:anim>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h+1"/>
                                          </p:val>
                                        </p:tav>
                                        <p:tav tm="100000">
                                          <p:val>
                                            <p:strVal val="#ppt_y"/>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712328" y="644826"/>
            <a:ext cx="2269965" cy="578882"/>
          </a:xfrm>
          <a:prstGeom prst="roundRect">
            <a:avLst/>
          </a:prstGeom>
          <a:ln w="57150">
            <a:solidFill>
              <a:srgbClr val="00B05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Nunito Black" pitchFamily="2" charset="0"/>
                <a:ea typeface="+mn-ea"/>
                <a:cs typeface="+mn-cs"/>
              </a:rPr>
              <a:t>Nghe – viết:</a:t>
            </a:r>
            <a:endParaRPr kumimoji="0" lang="en-US" sz="28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3" name="Cloud 2"/>
          <p:cNvSpPr/>
          <p:nvPr/>
        </p:nvSpPr>
        <p:spPr>
          <a:xfrm>
            <a:off x="1397723" y="1782272"/>
            <a:ext cx="9640388" cy="3513832"/>
          </a:xfrm>
          <a:prstGeom prst="cloud">
            <a:avLst/>
          </a:prstGeom>
          <a:solidFill>
            <a:srgbClr val="00B050"/>
          </a:solidFill>
          <a:ln w="57150">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Lưu</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Nunito Black" pitchFamily="2" charset="0"/>
                <a:ea typeface="+mn-ea"/>
                <a:cs typeface="+mn-cs"/>
              </a:rPr>
              <a:t>- Viết đúng chính tả, trình bày sạch đẹp.</a:t>
            </a:r>
          </a:p>
          <a:p>
            <a:pPr marL="342900" marR="0" lvl="0" indent="-342900" algn="just" defTabSz="914400"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prstClr val="white"/>
                </a:solidFill>
                <a:effectLst/>
                <a:uLnTx/>
                <a:uFillTx/>
                <a:latin typeface="Nunito Black" pitchFamily="2" charset="0"/>
                <a:ea typeface="+mn-ea"/>
                <a:cs typeface="+mn-cs"/>
              </a:rPr>
              <a:t>Khi viết hết 1 khổ thơ, cách ra 1 dòng rồi viết khổ tiếp theo.</a:t>
            </a:r>
            <a:endPar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Viết</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hoa</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chữ</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tên</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bài</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viết</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hoa</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chữ</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đầu</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mỗi</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câu</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prstClr val="white"/>
                </a:solidFill>
                <a:effectLst/>
                <a:uLnTx/>
                <a:uFillTx/>
                <a:latin typeface="Nunito Black" pitchFamily="2" charset="0"/>
                <a:ea typeface="+mn-ea"/>
                <a:cs typeface="+mn-cs"/>
              </a:rPr>
              <a:t>thơ</a:t>
            </a:r>
            <a:r>
              <a:rPr kumimoji="0" lang="en-US" sz="2400" b="0" i="0" u="none" strike="noStrike" kern="1200" cap="none" spc="0" normalizeH="0" baseline="0" noProof="0" dirty="0">
                <a:ln>
                  <a:noFill/>
                </a:ln>
                <a:solidFill>
                  <a:prstClr val="white"/>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988267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806826" y="579407"/>
            <a:ext cx="9910481" cy="1396127"/>
          </a:xfrm>
          <a:prstGeom prst="roundRect">
            <a:avLst/>
          </a:prstGeom>
          <a:solidFill>
            <a:schemeClr val="accent4">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4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Nhìn</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tranh</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tìm</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và</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viết</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tên</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sự</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vật</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theo</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yêu</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cầu</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a </a:t>
            </a:r>
            <a:r>
              <a:rPr kumimoji="0" lang="en-US" altLang="en-US" sz="24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400" b="1" i="0" u="none" strike="noStrike" kern="1200" cap="none" spc="0" normalizeH="0" baseline="0" noProof="0" dirty="0">
                <a:ln>
                  <a:noFill/>
                </a:ln>
                <a:solidFill>
                  <a:srgbClr val="0070C0"/>
                </a:solidFill>
                <a:effectLst/>
                <a:uLnTx/>
                <a:uFillTx/>
                <a:latin typeface="Nunito Black" pitchFamily="2" charset="0"/>
                <a:ea typeface="+mn-ea"/>
                <a:cs typeface="+mn-cs"/>
              </a:rPr>
              <a:t> b.</a:t>
            </a:r>
            <a:endParaRPr kumimoji="0" lang="en-US" altLang="en-US" sz="24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a.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Chứa</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tiếng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bắt</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đầu</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bằng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r, d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hoặc</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gi</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B050"/>
                </a:solidFill>
                <a:effectLst/>
                <a:uLnTx/>
                <a:uFillTx/>
                <a:latin typeface="Nunito Black" pitchFamily="2" charset="0"/>
                <a:ea typeface="+mn-ea"/>
                <a:cs typeface="+mn-cs"/>
              </a:rPr>
              <a:t>hàng</a:t>
            </a:r>
            <a:r>
              <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B050"/>
                </a:solidFill>
                <a:effectLst/>
                <a:uLnTx/>
                <a:uFillTx/>
                <a:latin typeface="Nunito Black" pitchFamily="2" charset="0"/>
                <a:ea typeface="+mn-ea"/>
                <a:cs typeface="+mn-cs"/>
              </a:rPr>
              <a:t>rào</a:t>
            </a:r>
            <a:endPar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b.</a:t>
            </a:r>
            <a:r>
              <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Chứa</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tiếng</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có</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ươn</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hoặc</a:t>
            </a:r>
            <a:r>
              <a:rPr kumimoji="0" lang="en-US" alt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2060"/>
                </a:solidFill>
                <a:effectLst/>
                <a:uLnTx/>
                <a:uFillTx/>
                <a:latin typeface="Nunito Black" pitchFamily="2" charset="0"/>
                <a:ea typeface="+mn-ea"/>
                <a:cs typeface="+mn-cs"/>
              </a:rPr>
              <a:t>ương</a:t>
            </a:r>
            <a:r>
              <a:rPr kumimoji="0" lang="en-US" altLang="en-US" sz="2400" b="0" i="0" u="none" strike="noStrike" kern="1200" cap="none" spc="0" normalizeH="0" baseline="0" noProof="0">
                <a:ln>
                  <a:noFill/>
                </a:ln>
                <a:solidFill>
                  <a:srgbClr val="002060"/>
                </a:solidFill>
                <a:effectLst/>
                <a:uLnTx/>
                <a:uFillTx/>
                <a:latin typeface="Nunito Black" pitchFamily="2" charset="0"/>
                <a:ea typeface="+mn-ea"/>
                <a:cs typeface="+mn-cs"/>
              </a:rPr>
              <a:t>.</a:t>
            </a:r>
            <a:r>
              <a:rPr kumimoji="0" lang="en-US" altLang="en-US" sz="2400" b="0" i="0" u="none" strike="noStrike" kern="1200" cap="none" spc="0" normalizeH="0" noProof="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a:ln>
                  <a:noFill/>
                </a:ln>
                <a:solidFill>
                  <a:srgbClr val="002060"/>
                </a:solidFill>
                <a:effectLst/>
                <a:uLnTx/>
                <a:uFillTx/>
                <a:latin typeface="Nunito Black" pitchFamily="2" charset="0"/>
                <a:ea typeface="+mn-ea"/>
                <a:cs typeface="+mn-cs"/>
              </a:rPr>
              <a:t>                            </a:t>
            </a:r>
            <a:r>
              <a:rPr kumimoji="0" lang="en-US" alt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B050"/>
                </a:solidFill>
                <a:effectLst/>
                <a:uLnTx/>
                <a:uFillTx/>
                <a:latin typeface="Nunito Black" pitchFamily="2" charset="0"/>
                <a:ea typeface="+mn-ea"/>
                <a:cs typeface="+mn-cs"/>
              </a:rPr>
              <a:t>mướp</a:t>
            </a:r>
            <a:r>
              <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rPr>
              <a:t> </a:t>
            </a:r>
            <a:r>
              <a:rPr kumimoji="0" lang="en-US" altLang="en-US" sz="2400" b="0" i="0" u="none" strike="noStrike" kern="1200" cap="none" spc="0" normalizeH="0" baseline="0" noProof="0" dirty="0" err="1">
                <a:ln>
                  <a:noFill/>
                </a:ln>
                <a:solidFill>
                  <a:srgbClr val="00B050"/>
                </a:solidFill>
                <a:effectLst/>
                <a:uLnTx/>
                <a:uFillTx/>
                <a:latin typeface="Nunito Black" pitchFamily="2" charset="0"/>
                <a:ea typeface="+mn-ea"/>
                <a:cs typeface="+mn-cs"/>
              </a:rPr>
              <a:t>hương</a:t>
            </a:r>
            <a:endParaRPr kumimoji="0" lang="en-US" altLang="en-US" sz="2400" b="0" i="0" u="none" strike="noStrike" kern="1200" cap="none" spc="0" normalizeH="0" baseline="0" noProof="0" dirty="0">
              <a:ln>
                <a:noFill/>
              </a:ln>
              <a:solidFill>
                <a:srgbClr val="00B050"/>
              </a:solidFill>
              <a:effectLst/>
              <a:uLnTx/>
              <a:uFillTx/>
              <a:latin typeface="Nunito Black" pitchFamily="2"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OpenSans"/>
              <a:ea typeface="+mn-ea"/>
              <a:cs typeface="+mn-cs"/>
            </a:endParaRPr>
          </a:p>
        </p:txBody>
      </p:sp>
      <p:pic>
        <p:nvPicPr>
          <p:cNvPr id="10242" name="Picture 2" descr="https://img.loigiaihay.com/picture/2022/0314/25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755" y="2083109"/>
            <a:ext cx="7630572" cy="371745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299448" y="5908142"/>
            <a:ext cx="7879975" cy="510778"/>
          </a:xfrm>
          <a:prstGeom prst="roundRect">
            <a:avLst/>
          </a:prstGeom>
          <a:solidFill>
            <a:schemeClr val="accent5">
              <a:lumMod val="20000"/>
              <a:lumOff val="80000"/>
            </a:schemeClr>
          </a:solidFill>
          <a:ln>
            <a:solidFill>
              <a:schemeClr val="accent6">
                <a:lumMod val="20000"/>
                <a:lumOff val="80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Em</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quan</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sát</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kĩ</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bức</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tranh</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và</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tìm</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tên</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sự</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vật</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phù</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 </a:t>
            </a:r>
            <a:r>
              <a:rPr kumimoji="0" lang="en-US" sz="2400" b="0" i="0" u="none" strike="noStrike" kern="1200" cap="none" spc="0" normalizeH="0" baseline="0" noProof="0" dirty="0" err="1">
                <a:ln>
                  <a:noFill/>
                </a:ln>
                <a:solidFill>
                  <a:srgbClr val="4472C4">
                    <a:lumMod val="50000"/>
                  </a:srgbClr>
                </a:solidFill>
                <a:effectLst/>
                <a:uLnTx/>
                <a:uFillTx/>
                <a:latin typeface="Nunito Black" pitchFamily="2" charset="0"/>
                <a:ea typeface="+mn-ea"/>
                <a:cs typeface="+mn-cs"/>
              </a:rPr>
              <a:t>hợp</a:t>
            </a:r>
            <a:r>
              <a:rPr kumimoji="0" lang="en-US" sz="2400" b="0" i="0" u="none" strike="noStrike" kern="1200" cap="none" spc="0" normalizeH="0" baseline="0" noProof="0" dirty="0">
                <a:ln>
                  <a:noFill/>
                </a:ln>
                <a:solidFill>
                  <a:srgbClr val="4472C4">
                    <a:lumMod val="50000"/>
                  </a:srgbClr>
                </a:solidFill>
                <a:effectLst/>
                <a:uLnTx/>
                <a:uFillTx/>
                <a:latin typeface="Nunito Black" pitchFamily="2" charset="0"/>
                <a:ea typeface="+mn-ea"/>
                <a:cs typeface="+mn-cs"/>
              </a:rPr>
              <a:t>.</a:t>
            </a:r>
          </a:p>
        </p:txBody>
      </p:sp>
    </p:spTree>
    <p:extLst>
      <p:ext uri="{BB962C8B-B14F-4D97-AF65-F5344CB8AC3E}">
        <p14:creationId xmlns:p14="http://schemas.microsoft.com/office/powerpoint/2010/main" val="2276247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B1C2E-709B-5EE7-CE48-2A3D8C608585}"/>
              </a:ext>
            </a:extLst>
          </p:cNvPr>
          <p:cNvSpPr txBox="1"/>
          <p:nvPr/>
        </p:nvSpPr>
        <p:spPr>
          <a:xfrm>
            <a:off x="4953921" y="2028616"/>
            <a:ext cx="917665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Trò</a:t>
            </a:r>
            <a:r>
              <a:rPr kumimoji="0" lang="en-US" sz="88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8800" b="0"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chơi</a:t>
            </a:r>
            <a:r>
              <a:rPr kumimoji="0" lang="en-US" sz="8800" b="0"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tiếp</a:t>
            </a:r>
            <a:r>
              <a:rPr lang="en-US" sz="8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sức</a:t>
            </a:r>
            <a:endParaRPr kumimoji="0" lang="en-US" sz="8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3534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652</Words>
  <Application>Microsoft Office PowerPoint</Application>
  <PresentationFormat>Widescreen</PresentationFormat>
  <Paragraphs>66</Paragraphs>
  <Slides>14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Nunito Black</vt:lpstr>
      <vt:lpstr>OpenSans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Windows 10</cp:lastModifiedBy>
  <cp:revision>13</cp:revision>
  <dcterms:created xsi:type="dcterms:W3CDTF">2023-11-23T15:42:00Z</dcterms:created>
  <dcterms:modified xsi:type="dcterms:W3CDTF">2023-11-26T10:32:35Z</dcterms:modified>
</cp:coreProperties>
</file>