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83" r:id="rId2"/>
  </p:sldMasterIdLst>
  <p:notesMasterIdLst>
    <p:notesMasterId r:id="rId17"/>
  </p:notesMasterIdLst>
  <p:sldIdLst>
    <p:sldId id="2007577154" r:id="rId3"/>
    <p:sldId id="2007577156" r:id="rId4"/>
    <p:sldId id="277" r:id="rId5"/>
    <p:sldId id="2007577160" r:id="rId6"/>
    <p:sldId id="2007577161" r:id="rId7"/>
    <p:sldId id="2007577162" r:id="rId8"/>
    <p:sldId id="2007577163" r:id="rId9"/>
    <p:sldId id="2007577164" r:id="rId10"/>
    <p:sldId id="264" r:id="rId11"/>
    <p:sldId id="268" r:id="rId12"/>
    <p:sldId id="2007577155" r:id="rId13"/>
    <p:sldId id="2007577159" r:id="rId14"/>
    <p:sldId id="2007577157" r:id="rId15"/>
    <p:sldId id="20075771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26" autoAdjust="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-16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D2D9-9EE4-4A6A-8CDF-9E19685EF35B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7E6D-F274-4148-BE4C-A2700CD6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90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57E6D-F274-4148-BE4C-A2700CD6C8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0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57E6D-F274-4148-BE4C-A2700CD6C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5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57E6D-F274-4148-BE4C-A2700CD6C8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2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57E6D-F274-4148-BE4C-A2700CD6C8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2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57E6D-F274-4148-BE4C-A2700CD6C8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5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98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81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9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92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8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967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324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4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97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362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777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29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25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1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72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79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6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63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5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5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21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F50B-8C1B-4089-AD8E-3B044B7851D4}"/>
              </a:ext>
            </a:extLst>
          </p:cNvPr>
          <p:cNvSpPr txBox="1"/>
          <p:nvPr userDrawn="1"/>
        </p:nvSpPr>
        <p:spPr>
          <a:xfrm>
            <a:off x="9061938" y="6492875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0917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8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768BA-866F-49F5-9F1D-C25FB5379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826" y="-2669829"/>
            <a:ext cx="6852345" cy="12192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73B44E-1C87-4B94-9FE5-713C14B1A860}"/>
              </a:ext>
            </a:extLst>
          </p:cNvPr>
          <p:cNvSpPr/>
          <p:nvPr/>
        </p:nvSpPr>
        <p:spPr>
          <a:xfrm>
            <a:off x="738707" y="1982406"/>
            <a:ext cx="11257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KẾT NỐI TRI THỨC VỚI CUỘC SỐNG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AD903-4412-4C7C-A908-D961E2EB2DC5}"/>
              </a:ext>
            </a:extLst>
          </p:cNvPr>
          <p:cNvSpPr/>
          <p:nvPr/>
        </p:nvSpPr>
        <p:spPr>
          <a:xfrm>
            <a:off x="4307519" y="738609"/>
            <a:ext cx="3536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TIẾNG VIỆT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75578F-4086-4CCE-9746-AD0EEC4D42B0}"/>
              </a:ext>
            </a:extLst>
          </p:cNvPr>
          <p:cNvSpPr/>
          <p:nvPr/>
        </p:nvSpPr>
        <p:spPr>
          <a:xfrm>
            <a:off x="1512039" y="3277983"/>
            <a:ext cx="9042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TẾT ĐẾN RỒI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8F9A7-B3A2-4B22-87B9-6AA949C50568}"/>
              </a:ext>
            </a:extLst>
          </p:cNvPr>
          <p:cNvSpPr/>
          <p:nvPr/>
        </p:nvSpPr>
        <p:spPr>
          <a:xfrm>
            <a:off x="1632787" y="4477525"/>
            <a:ext cx="9042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(Trang 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en-US" sz="4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65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32BE4-88E0-43BD-A7B1-CB62DFB69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r="3045" b="3333"/>
          <a:stretch/>
        </p:blipFill>
        <p:spPr>
          <a:xfrm>
            <a:off x="0" y="-3312"/>
            <a:ext cx="12192000" cy="686131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6B181899-7181-4F9F-A196-129CC6338A5B}"/>
              </a:ext>
            </a:extLst>
          </p:cNvPr>
          <p:cNvSpPr/>
          <p:nvPr/>
        </p:nvSpPr>
        <p:spPr>
          <a:xfrm>
            <a:off x="2715214" y="1340383"/>
            <a:ext cx="8323846" cy="24313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0E4EC3-59EF-4A84-AB0C-FF55B85D1124}"/>
              </a:ext>
            </a:extLst>
          </p:cNvPr>
          <p:cNvSpPr txBox="1"/>
          <p:nvPr/>
        </p:nvSpPr>
        <p:spPr>
          <a:xfrm>
            <a:off x="953144" y="1871762"/>
            <a:ext cx="9513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</a:rPr>
              <a:t>- </a:t>
            </a:r>
            <a:r>
              <a:rPr lang="en-US" sz="4000" b="1" dirty="0" err="1">
                <a:solidFill>
                  <a:srgbClr val="0000CC"/>
                </a:solidFill>
              </a:rPr>
              <a:t>Hôm</a:t>
            </a:r>
            <a:r>
              <a:rPr lang="en-US" sz="4000" b="1" dirty="0">
                <a:solidFill>
                  <a:srgbClr val="0000CC"/>
                </a:solidFill>
              </a:rPr>
              <a:t> nay </a:t>
            </a:r>
            <a:r>
              <a:rPr lang="en-US" sz="4000" b="1" dirty="0" err="1">
                <a:solidFill>
                  <a:srgbClr val="0000CC"/>
                </a:solidFill>
              </a:rPr>
              <a:t>chúng</a:t>
            </a:r>
            <a:r>
              <a:rPr lang="en-US" sz="4000" b="1" dirty="0">
                <a:solidFill>
                  <a:srgbClr val="0000CC"/>
                </a:solidFill>
              </a:rPr>
              <a:t> ta </a:t>
            </a:r>
            <a:r>
              <a:rPr lang="en-US" sz="4000" b="1" dirty="0" err="1">
                <a:solidFill>
                  <a:srgbClr val="0000CC"/>
                </a:solidFill>
              </a:rPr>
              <a:t>học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bài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gì</a:t>
            </a:r>
            <a:r>
              <a:rPr lang="en-US" sz="4000" b="1" dirty="0">
                <a:solidFill>
                  <a:srgbClr val="0000CC"/>
                </a:solidFill>
              </a:rPr>
              <a:t>?</a:t>
            </a:r>
            <a:endParaRPr lang="vi-VN" sz="4000" b="1" dirty="0">
              <a:solidFill>
                <a:srgbClr val="0000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EBC09F-EA77-43B5-8B84-945C3A2BF0F7}"/>
              </a:ext>
            </a:extLst>
          </p:cNvPr>
          <p:cNvSpPr txBox="1"/>
          <p:nvPr/>
        </p:nvSpPr>
        <p:spPr>
          <a:xfrm>
            <a:off x="953144" y="3292523"/>
            <a:ext cx="1086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</a:rPr>
              <a:t>- Qua </a:t>
            </a:r>
            <a:r>
              <a:rPr lang="en-US" sz="4000" b="1" dirty="0" err="1">
                <a:solidFill>
                  <a:srgbClr val="0000CC"/>
                </a:solidFill>
              </a:rPr>
              <a:t>bài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học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các</a:t>
            </a:r>
            <a:r>
              <a:rPr lang="en-US" sz="4000" b="1" dirty="0">
                <a:solidFill>
                  <a:srgbClr val="0000CC"/>
                </a:solidFill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</a:rPr>
              <a:t>cần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ghi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nhớ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điều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gì</a:t>
            </a:r>
            <a:r>
              <a:rPr lang="en-US" sz="4000" b="1" dirty="0">
                <a:solidFill>
                  <a:srgbClr val="0000CC"/>
                </a:solidFill>
              </a:rPr>
              <a:t>?</a:t>
            </a:r>
            <a:endParaRPr lang="vi-VN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7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9C115-10FA-4561-86B6-D2A9CA10E737}"/>
              </a:ext>
            </a:extLst>
          </p:cNvPr>
          <p:cNvSpPr txBox="1"/>
          <p:nvPr/>
        </p:nvSpPr>
        <p:spPr>
          <a:xfrm>
            <a:off x="1770906" y="1015400"/>
            <a:ext cx="8067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</a:rPr>
              <a:t>- </a:t>
            </a:r>
            <a:r>
              <a:rPr lang="en-US" sz="4000" b="1" dirty="0" err="1">
                <a:solidFill>
                  <a:srgbClr val="0000CC"/>
                </a:solidFill>
              </a:rPr>
              <a:t>Ôn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tập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các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kiến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thức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đã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học</a:t>
            </a:r>
            <a:r>
              <a:rPr lang="en-US" sz="4000" b="1" dirty="0">
                <a:solidFill>
                  <a:srgbClr val="0000CC"/>
                </a:solidFill>
              </a:rPr>
              <a:t>.</a:t>
            </a:r>
            <a:endParaRPr lang="vi-VN" sz="4000" b="1" dirty="0">
              <a:solidFill>
                <a:srgbClr val="0000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F7E38-02BB-4C10-82D1-A6956C1A7024}"/>
              </a:ext>
            </a:extLst>
          </p:cNvPr>
          <p:cNvSpPr txBox="1"/>
          <p:nvPr/>
        </p:nvSpPr>
        <p:spPr>
          <a:xfrm>
            <a:off x="1770906" y="1928003"/>
            <a:ext cx="914730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00CC"/>
                </a:solidFill>
              </a:rPr>
              <a:t>Chuẩn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bị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bài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sau</a:t>
            </a:r>
            <a:r>
              <a:rPr lang="en-US" sz="4000" b="1" dirty="0">
                <a:solidFill>
                  <a:srgbClr val="0000CC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</a:rPr>
              <a:t>Bài</a:t>
            </a:r>
            <a:r>
              <a:rPr lang="en-US" sz="4000" b="1" dirty="0">
                <a:solidFill>
                  <a:srgbClr val="0000CC"/>
                </a:solidFill>
              </a:rPr>
              <a:t> 5: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</a:rPr>
              <a:t>Đọc</a:t>
            </a:r>
            <a:r>
              <a:rPr lang="en-US" sz="4000" b="1" dirty="0">
                <a:solidFill>
                  <a:srgbClr val="0000CC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Giọt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nước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biển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lớn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0000CC"/>
                </a:solidFill>
              </a:rPr>
              <a:t>(</a:t>
            </a:r>
            <a:r>
              <a:rPr lang="en-US" sz="4000" b="1" dirty="0" err="1">
                <a:solidFill>
                  <a:srgbClr val="0000CC"/>
                </a:solidFill>
              </a:rPr>
              <a:t>Tiết</a:t>
            </a:r>
            <a:r>
              <a:rPr lang="en-US" sz="4000" b="1" dirty="0">
                <a:solidFill>
                  <a:srgbClr val="0000CC"/>
                </a:solidFill>
              </a:rPr>
              <a:t> 1+2)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</a:rPr>
              <a:t>(Trang 23) </a:t>
            </a:r>
            <a:endParaRPr lang="vi-VN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80E21-A46E-4DCB-BBF1-3BDF787F3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7251"/>
          <a:stretch/>
        </p:blipFill>
        <p:spPr>
          <a:xfrm>
            <a:off x="0" y="-1"/>
            <a:ext cx="12191999" cy="6865213"/>
          </a:xfrm>
          <a:prstGeom prst="rect">
            <a:avLst/>
          </a:prstGeom>
        </p:spPr>
      </p:pic>
      <p:sp>
        <p:nvSpPr>
          <p:cNvPr id="4" name="矩形 26">
            <a:extLst>
              <a:ext uri="{FF2B5EF4-FFF2-40B4-BE49-F238E27FC236}">
                <a16:creationId xmlns:a16="http://schemas.microsoft.com/office/drawing/2014/main" id="{599F3C63-5B78-479C-B6ED-7CA3E84C6C0C}"/>
              </a:ext>
            </a:extLst>
          </p:cNvPr>
          <p:cNvSpPr/>
          <p:nvPr/>
        </p:nvSpPr>
        <p:spPr>
          <a:xfrm>
            <a:off x="875099" y="1666179"/>
            <a:ext cx="76234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altLang="zh-CN" sz="10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10000" b="1" dirty="0">
                <a:solidFill>
                  <a:srgbClr val="0000CC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6:</a:t>
            </a:r>
          </a:p>
          <a:p>
            <a:pPr algn="ctr" defTabSz="457200">
              <a:defRPr/>
            </a:pPr>
            <a:r>
              <a:rPr lang="en-US" altLang="zh-CN" sz="10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10000" b="1" dirty="0">
                <a:solidFill>
                  <a:srgbClr val="FF0000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mở</a:t>
            </a:r>
            <a:r>
              <a:rPr lang="en-US" altLang="zh-CN" sz="10000" b="1" dirty="0">
                <a:solidFill>
                  <a:srgbClr val="FF0000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rộng</a:t>
            </a:r>
            <a:r>
              <a:rPr lang="en-US" altLang="zh-CN" sz="10000" b="1" dirty="0">
                <a:solidFill>
                  <a:srgbClr val="FF0000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3E2A24E3-E47F-4ADE-AFD8-C47D8A6AB726}"/>
              </a:ext>
            </a:extLst>
          </p:cNvPr>
          <p:cNvSpPr/>
          <p:nvPr/>
        </p:nvSpPr>
        <p:spPr>
          <a:xfrm>
            <a:off x="5092828" y="1625719"/>
            <a:ext cx="6602727" cy="329699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 defTabSz="457200">
              <a:lnSpc>
                <a:spcPct val="150000"/>
              </a:lnSpc>
            </a:pPr>
            <a:r>
              <a:rPr lang="vi-VN" altLang="zh-CN" sz="4800" b="1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小单纯体" panose="02010601030101010101" pitchFamily="2" charset="-122"/>
              </a:rPr>
              <a:t>Tìm đọc một bài thơ hoặc một câu chuyện về ngày Tết.</a:t>
            </a:r>
            <a:endParaRPr kumimoji="0" lang="zh-CN" altLang="en-US" sz="4800" b="1" i="0" u="none" strike="noStrike" kern="1200" normalizeH="0" baseline="0" noProof="0" dirty="0">
              <a:ln w="0"/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ea typeface="小单纯体" panose="02010601030101010101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5824234-623A-4A5D-8994-4B6D91F94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4" y="1266161"/>
            <a:ext cx="4271776" cy="39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tết">
            <a:extLst>
              <a:ext uri="{FF2B5EF4-FFF2-40B4-BE49-F238E27FC236}">
                <a16:creationId xmlns:a16="http://schemas.microsoft.com/office/drawing/2014/main" id="{0E659529-3073-49EC-822F-C66F3E6CB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/>
          <a:stretch/>
        </p:blipFill>
        <p:spPr bwMode="auto">
          <a:xfrm>
            <a:off x="0" y="0"/>
            <a:ext cx="12192000" cy="68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D21F5683-56D0-45CE-92FA-49E12861B971}"/>
              </a:ext>
            </a:extLst>
          </p:cNvPr>
          <p:cNvSpPr/>
          <p:nvPr/>
        </p:nvSpPr>
        <p:spPr>
          <a:xfrm>
            <a:off x="1842052" y="-2207"/>
            <a:ext cx="8517389" cy="5515111"/>
          </a:xfrm>
          <a:prstGeom prst="cloud">
            <a:avLst/>
          </a:prstGeom>
          <a:solidFill>
            <a:schemeClr val="bg1">
              <a:alpha val="70000"/>
            </a:schemeClr>
          </a:solidFill>
          <a:ln w="28575"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368A9-E34E-4354-8CCA-426B73E670AD}"/>
              </a:ext>
            </a:extLst>
          </p:cNvPr>
          <p:cNvSpPr txBox="1"/>
          <p:nvPr/>
        </p:nvSpPr>
        <p:spPr>
          <a:xfrm>
            <a:off x="3463823" y="435937"/>
            <a:ext cx="5764720" cy="4455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CUNG kính mời nhau chén rượu nồng</a:t>
            </a:r>
            <a:endParaRPr lang="vi-VN" sz="2400" dirty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CHÚC</a:t>
            </a:r>
            <a:r>
              <a:rPr lang="vi-VN" sz="2400" b="1" dirty="0"/>
              <a:t> mừng năm đến, tiễn năm xong</a:t>
            </a:r>
          </a:p>
          <a:p>
            <a:pPr fontAlgn="base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TÂN </a:t>
            </a:r>
            <a:r>
              <a:rPr lang="vi-VN" sz="2400" b="1" dirty="0"/>
              <a:t>niên phúc lộc khơi vừa dạ</a:t>
            </a:r>
          </a:p>
          <a:p>
            <a:pPr fontAlgn="base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XUÂN</a:t>
            </a:r>
            <a:r>
              <a:rPr lang="vi-VN" sz="2400" b="1" dirty="0"/>
              <a:t> mới tài danh khởi thỏa lòng</a:t>
            </a:r>
          </a:p>
          <a:p>
            <a:pPr fontAlgn="base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VẠN</a:t>
            </a:r>
            <a:r>
              <a:rPr lang="vi-VN" sz="2400" b="1" dirty="0"/>
              <a:t> chuyện lo toan thay đổi hết</a:t>
            </a:r>
          </a:p>
          <a:p>
            <a:pPr fontAlgn="base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SỰ</a:t>
            </a:r>
            <a:r>
              <a:rPr lang="vi-VN" sz="2400" b="1" dirty="0"/>
              <a:t> gì bế tắc thảy hanh thông</a:t>
            </a:r>
          </a:p>
          <a:p>
            <a:pPr fontAlgn="base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NHƯ</a:t>
            </a:r>
            <a:r>
              <a:rPr lang="vi-VN" sz="2400" b="1" dirty="0"/>
              <a:t> anh, như chị, bằng bè bạn</a:t>
            </a:r>
          </a:p>
          <a:p>
            <a:pPr fontAlgn="base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Ý</a:t>
            </a:r>
            <a:r>
              <a:rPr lang="vi-VN" sz="2400" b="1" dirty="0"/>
              <a:t> nguyện trọn đời đẹp ước mong.</a:t>
            </a:r>
          </a:p>
        </p:txBody>
      </p:sp>
    </p:spTree>
    <p:extLst>
      <p:ext uri="{BB962C8B-B14F-4D97-AF65-F5344CB8AC3E}">
        <p14:creationId xmlns:p14="http://schemas.microsoft.com/office/powerpoint/2010/main" val="13039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ơ ngày Tết">
            <a:extLst>
              <a:ext uri="{FF2B5EF4-FFF2-40B4-BE49-F238E27FC236}">
                <a16:creationId xmlns:a16="http://schemas.microsoft.com/office/drawing/2014/main" id="{8DD6A2B4-1E38-484C-B7AD-7D9EF33B7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9917" b="6932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23964253-8F2E-459A-A430-4116173AEA2D}"/>
              </a:ext>
            </a:extLst>
          </p:cNvPr>
          <p:cNvSpPr/>
          <p:nvPr/>
        </p:nvSpPr>
        <p:spPr>
          <a:xfrm>
            <a:off x="736975" y="0"/>
            <a:ext cx="9157651" cy="4831307"/>
          </a:xfrm>
          <a:prstGeom prst="cloud">
            <a:avLst/>
          </a:prstGeom>
          <a:solidFill>
            <a:schemeClr val="bg1">
              <a:alpha val="72000"/>
            </a:schemeClr>
          </a:solidFill>
          <a:ln w="28575"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50DDB-B9E0-4FA9-9607-DCE35897371F}"/>
              </a:ext>
            </a:extLst>
          </p:cNvPr>
          <p:cNvSpPr txBox="1"/>
          <p:nvPr/>
        </p:nvSpPr>
        <p:spPr>
          <a:xfrm>
            <a:off x="4473831" y="439682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TẾT ĐANG VÀO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E7D52-DC5C-44E8-B168-FBDB831C2BB6}"/>
              </a:ext>
            </a:extLst>
          </p:cNvPr>
          <p:cNvSpPr txBox="1"/>
          <p:nvPr/>
        </p:nvSpPr>
        <p:spPr>
          <a:xfrm>
            <a:off x="6011249" y="792163"/>
            <a:ext cx="2605200" cy="334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CC"/>
                </a:solidFill>
                <a:latin typeface="+mj-lt"/>
              </a:rPr>
              <a:t>Mẹ phơi áo hoa</a:t>
            </a:r>
            <a:br>
              <a:rPr lang="vi-VN" sz="2400" b="1" dirty="0">
                <a:solidFill>
                  <a:srgbClr val="0000CC"/>
                </a:solidFill>
                <a:latin typeface="+mj-lt"/>
              </a:rPr>
            </a:br>
            <a:r>
              <a:rPr lang="vi-VN" sz="2400" b="1" dirty="0">
                <a:solidFill>
                  <a:srgbClr val="0000CC"/>
                </a:solidFill>
                <a:latin typeface="+mj-lt"/>
              </a:rPr>
              <a:t>Em dán tranh gà</a:t>
            </a:r>
            <a:br>
              <a:rPr lang="vi-VN" sz="2400" b="1" dirty="0">
                <a:solidFill>
                  <a:srgbClr val="0000CC"/>
                </a:solidFill>
                <a:latin typeface="+mj-lt"/>
              </a:rPr>
            </a:br>
            <a:r>
              <a:rPr lang="vi-VN" sz="2400" b="1" dirty="0">
                <a:solidFill>
                  <a:srgbClr val="0000CC"/>
                </a:solidFill>
                <a:latin typeface="+mj-lt"/>
              </a:rPr>
              <a:t>Ông treo câu đố</a:t>
            </a:r>
            <a:br>
              <a:rPr lang="vi-VN" sz="2400" b="1" dirty="0">
                <a:solidFill>
                  <a:srgbClr val="0000CC"/>
                </a:solidFill>
                <a:latin typeface="+mj-lt"/>
              </a:rPr>
            </a:br>
            <a:r>
              <a:rPr lang="vi-VN" sz="2400" b="1" dirty="0">
                <a:solidFill>
                  <a:srgbClr val="0000CC"/>
                </a:solidFill>
                <a:latin typeface="+mj-lt"/>
              </a:rPr>
              <a:t>Tết đang vào nhà</a:t>
            </a:r>
            <a:br>
              <a:rPr lang="vi-VN" sz="2400" b="1" dirty="0">
                <a:solidFill>
                  <a:srgbClr val="0000CC"/>
                </a:solidFill>
                <a:latin typeface="+mj-lt"/>
              </a:rPr>
            </a:br>
            <a:r>
              <a:rPr lang="vi-VN" sz="2400" b="1" dirty="0">
                <a:solidFill>
                  <a:srgbClr val="0000CC"/>
                </a:solidFill>
                <a:latin typeface="+mj-lt"/>
              </a:rPr>
              <a:t>Sắp thêm một tuổi</a:t>
            </a:r>
            <a:br>
              <a:rPr lang="vi-VN" sz="2400" b="1" dirty="0">
                <a:solidFill>
                  <a:srgbClr val="0000CC"/>
                </a:solidFill>
                <a:latin typeface="+mj-lt"/>
              </a:rPr>
            </a:br>
            <a:r>
              <a:rPr lang="vi-VN" sz="2400" b="1" dirty="0">
                <a:solidFill>
                  <a:srgbClr val="0000CC"/>
                </a:solidFill>
                <a:latin typeface="+mj-lt"/>
              </a:rPr>
              <a:t>Đất trời nở hoa.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24D68-EFA1-4881-AFFC-D72484EEA6EE}"/>
              </a:ext>
            </a:extLst>
          </p:cNvPr>
          <p:cNvSpPr txBox="1"/>
          <p:nvPr/>
        </p:nvSpPr>
        <p:spPr>
          <a:xfrm>
            <a:off x="2134785" y="710275"/>
            <a:ext cx="3050835" cy="2795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CC"/>
                </a:solidFill>
                <a:latin typeface="+mj-lt"/>
              </a:rPr>
              <a:t>Hoa đào trước ngõ</a:t>
            </a:r>
            <a:br>
              <a:rPr lang="vi-VN" sz="2400" b="1" dirty="0">
                <a:solidFill>
                  <a:srgbClr val="0000CC"/>
                </a:solidFill>
                <a:latin typeface="+mj-lt"/>
              </a:rPr>
            </a:br>
            <a:r>
              <a:rPr lang="vi-VN" sz="2400" b="1" dirty="0">
                <a:solidFill>
                  <a:srgbClr val="0000CC"/>
                </a:solidFill>
                <a:latin typeface="+mj-lt"/>
              </a:rPr>
              <a:t>Cười vui sáng hồng</a:t>
            </a:r>
            <a:br>
              <a:rPr lang="vi-VN" sz="2400" b="1" dirty="0">
                <a:solidFill>
                  <a:srgbClr val="0000CC"/>
                </a:solidFill>
                <a:latin typeface="+mj-lt"/>
              </a:rPr>
            </a:br>
            <a:r>
              <a:rPr lang="vi-VN" sz="2400" b="1" dirty="0">
                <a:solidFill>
                  <a:srgbClr val="0000CC"/>
                </a:solidFill>
                <a:latin typeface="+mj-lt"/>
              </a:rPr>
              <a:t>Hoa mai trong vườn</a:t>
            </a:r>
            <a:br>
              <a:rPr lang="vi-VN" sz="2400" b="1" dirty="0">
                <a:solidFill>
                  <a:srgbClr val="0000CC"/>
                </a:solidFill>
                <a:latin typeface="+mj-lt"/>
              </a:rPr>
            </a:br>
            <a:r>
              <a:rPr lang="vi-VN" sz="2400" b="1" dirty="0">
                <a:solidFill>
                  <a:srgbClr val="0000CC"/>
                </a:solidFill>
                <a:latin typeface="+mj-lt"/>
              </a:rPr>
              <a:t>Rung rinh cánh trắng</a:t>
            </a:r>
            <a:br>
              <a:rPr lang="vi-VN" sz="2400" b="1" dirty="0">
                <a:solidFill>
                  <a:srgbClr val="0000CC"/>
                </a:solidFill>
                <a:latin typeface="+mj-lt"/>
              </a:rPr>
            </a:br>
            <a:r>
              <a:rPr lang="vi-VN" sz="2400" b="1" dirty="0">
                <a:solidFill>
                  <a:srgbClr val="0000CC"/>
                </a:solidFill>
                <a:latin typeface="+mj-lt"/>
              </a:rPr>
              <a:t>Sân nhà đầy nắng</a:t>
            </a:r>
          </a:p>
        </p:txBody>
      </p:sp>
    </p:spTree>
    <p:extLst>
      <p:ext uri="{BB962C8B-B14F-4D97-AF65-F5344CB8AC3E}">
        <p14:creationId xmlns:p14="http://schemas.microsoft.com/office/powerpoint/2010/main" val="277130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ơ Xuân">
            <a:extLst>
              <a:ext uri="{FF2B5EF4-FFF2-40B4-BE49-F238E27FC236}">
                <a16:creationId xmlns:a16="http://schemas.microsoft.com/office/drawing/2014/main" id="{B13639B6-CA4B-489D-B40B-4A2F25C0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 bwMode="auto">
          <a:xfrm>
            <a:off x="-1" y="44356"/>
            <a:ext cx="12192001" cy="68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9AE83D7C-F7C0-4B5F-846E-25BFD52B6D14}"/>
              </a:ext>
            </a:extLst>
          </p:cNvPr>
          <p:cNvSpPr/>
          <p:nvPr/>
        </p:nvSpPr>
        <p:spPr>
          <a:xfrm>
            <a:off x="764274" y="206422"/>
            <a:ext cx="10754435" cy="6651577"/>
          </a:xfrm>
          <a:prstGeom prst="cloud">
            <a:avLst/>
          </a:prstGeom>
          <a:solidFill>
            <a:schemeClr val="bg1">
              <a:alpha val="74000"/>
            </a:schemeClr>
          </a:solidFill>
          <a:ln w="28575"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7F030-4733-4738-A145-18C791DB053E}"/>
              </a:ext>
            </a:extLst>
          </p:cNvPr>
          <p:cNvSpPr txBox="1"/>
          <p:nvPr/>
        </p:nvSpPr>
        <p:spPr>
          <a:xfrm>
            <a:off x="2598309" y="930311"/>
            <a:ext cx="8225329" cy="5203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Thơ chúc Tết chúc mừng hạnh phúc chan hòa</a:t>
            </a:r>
          </a:p>
          <a:p>
            <a:pPr fontAlgn="base">
              <a:lnSpc>
                <a:spcPct val="150000"/>
              </a:lnSpc>
            </a:pPr>
            <a:r>
              <a:rPr lang="en-US" sz="2400" b="1" dirty="0">
                <a:latin typeface="+mj-lt"/>
              </a:rPr>
              <a:t>         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NĂM </a:t>
            </a:r>
            <a:r>
              <a:rPr lang="vi-VN" sz="2400" b="1" dirty="0">
                <a:latin typeface="+mj-lt"/>
              </a:rPr>
              <a:t>tròn xin tiễn tiết đông qua</a:t>
            </a:r>
            <a:br>
              <a:rPr lang="vi-VN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          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MỚI</a:t>
            </a:r>
            <a:r>
              <a:rPr lang="vi-VN" sz="2400" b="1" dirty="0">
                <a:latin typeface="+mj-lt"/>
              </a:rPr>
              <a:t> đón xuân tươi đến mọi nhà</a:t>
            </a:r>
            <a:br>
              <a:rPr lang="vi-VN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         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CHÚC </a:t>
            </a:r>
            <a:r>
              <a:rPr lang="vi-VN" sz="2400" b="1" dirty="0">
                <a:latin typeface="+mj-lt"/>
              </a:rPr>
              <a:t>tặng trên đời thêm chữ Hỷ</a:t>
            </a:r>
            <a:br>
              <a:rPr lang="vi-VN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         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MỪNG</a:t>
            </a:r>
            <a:r>
              <a:rPr lang="vi-VN" sz="2400" b="1" dirty="0">
                <a:latin typeface="+mj-lt"/>
              </a:rPr>
              <a:t> vui khắp chốn cất lời ca</a:t>
            </a:r>
            <a:br>
              <a:rPr lang="vi-VN" sz="2400" b="1" dirty="0">
                <a:latin typeface="+mj-lt"/>
              </a:rPr>
            </a:br>
            <a:r>
              <a:rPr lang="en-US" sz="2400" b="1" dirty="0">
                <a:solidFill>
                  <a:srgbClr val="FF0000"/>
                </a:solidFill>
                <a:latin typeface="+mj-lt"/>
              </a:rPr>
              <a:t>         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HẠNH </a:t>
            </a:r>
            <a:r>
              <a:rPr lang="vi-VN" sz="2400" b="1" dirty="0">
                <a:latin typeface="+mj-lt"/>
              </a:rPr>
              <a:t>dung lễ nghĩa ngời tâm ngọc</a:t>
            </a:r>
            <a:br>
              <a:rPr lang="vi-VN" sz="2400" b="1" dirty="0">
                <a:latin typeface="+mj-lt"/>
              </a:rPr>
            </a:br>
            <a:r>
              <a:rPr lang="en-US" sz="2400" b="1" dirty="0">
                <a:solidFill>
                  <a:srgbClr val="FF0000"/>
                </a:solidFill>
                <a:latin typeface="+mj-lt"/>
              </a:rPr>
              <a:t>         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PHÚC </a:t>
            </a:r>
            <a:r>
              <a:rPr lang="vi-VN" sz="2400" b="1" dirty="0">
                <a:latin typeface="+mj-lt"/>
              </a:rPr>
              <a:t>lộc, công danh rạng ánh ngà</a:t>
            </a:r>
            <a:br>
              <a:rPr lang="vi-VN" sz="2400" b="1" dirty="0">
                <a:latin typeface="+mj-lt"/>
              </a:rPr>
            </a:br>
            <a:r>
              <a:rPr lang="en-US" sz="2400" b="1" dirty="0">
                <a:solidFill>
                  <a:srgbClr val="FF0000"/>
                </a:solidFill>
                <a:latin typeface="+mj-lt"/>
              </a:rPr>
              <a:t>         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CHAN </a:t>
            </a:r>
            <a:r>
              <a:rPr lang="vi-VN" sz="2400" b="1" dirty="0">
                <a:latin typeface="+mj-lt"/>
              </a:rPr>
              <a:t>chát trống kèn, Lân hợp cảnh</a:t>
            </a:r>
            <a:br>
              <a:rPr lang="vi-VN" sz="2400" b="1" dirty="0">
                <a:latin typeface="+mj-lt"/>
              </a:rPr>
            </a:br>
            <a:r>
              <a:rPr lang="en-US" sz="2400" b="1" dirty="0">
                <a:solidFill>
                  <a:srgbClr val="FF0000"/>
                </a:solidFill>
                <a:latin typeface="+mj-lt"/>
              </a:rPr>
              <a:t>         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HÒA </a:t>
            </a:r>
            <a:r>
              <a:rPr lang="vi-VN" sz="2400" b="1" dirty="0">
                <a:latin typeface="+mj-lt"/>
              </a:rPr>
              <a:t>đàn, tấu sáo rộn ràng ca.</a:t>
            </a:r>
          </a:p>
        </p:txBody>
      </p:sp>
    </p:spTree>
    <p:extLst>
      <p:ext uri="{BB962C8B-B14F-4D97-AF65-F5344CB8AC3E}">
        <p14:creationId xmlns:p14="http://schemas.microsoft.com/office/powerpoint/2010/main" val="38034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 bài thơ về TẾT và MÙA XUÂN">
            <a:extLst>
              <a:ext uri="{FF2B5EF4-FFF2-40B4-BE49-F238E27FC236}">
                <a16:creationId xmlns:a16="http://schemas.microsoft.com/office/drawing/2014/main" id="{786C9DE3-DFE1-4D33-9BE3-8A11C5AE0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t="22236" r="5913" b="-2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hững câu thơ chúc tết hay ngắn gọn">
            <a:extLst>
              <a:ext uri="{FF2B5EF4-FFF2-40B4-BE49-F238E27FC236}">
                <a16:creationId xmlns:a16="http://schemas.microsoft.com/office/drawing/2014/main" id="{9B5D6C51-A33F-4E33-9004-92CC5E3A5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t="30758" r="16167" b="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18E63A-0140-457B-84DB-503B4F659A0C}"/>
              </a:ext>
            </a:extLst>
          </p:cNvPr>
          <p:cNvSpPr/>
          <p:nvPr/>
        </p:nvSpPr>
        <p:spPr>
          <a:xfrm>
            <a:off x="878540" y="567566"/>
            <a:ext cx="9663953" cy="14405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文本框 14"/>
          <p:cNvSpPr/>
          <p:nvPr/>
        </p:nvSpPr>
        <p:spPr>
          <a:xfrm>
            <a:off x="1261156" y="969295"/>
            <a:ext cx="86857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文本框 14">
            <a:extLst>
              <a:ext uri="{FF2B5EF4-FFF2-40B4-BE49-F238E27FC236}">
                <a16:creationId xmlns:a16="http://schemas.microsoft.com/office/drawing/2014/main" id="{FB262866-88A2-4E35-B971-DD4CB1B1F94E}"/>
              </a:ext>
            </a:extLst>
          </p:cNvPr>
          <p:cNvSpPr/>
          <p:nvPr/>
        </p:nvSpPr>
        <p:spPr>
          <a:xfrm>
            <a:off x="1548027" y="2263587"/>
            <a:ext cx="6107831" cy="8206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文本框 14">
            <a:extLst>
              <a:ext uri="{FF2B5EF4-FFF2-40B4-BE49-F238E27FC236}">
                <a16:creationId xmlns:a16="http://schemas.microsoft.com/office/drawing/2014/main" id="{7131F34A-1F28-4DFD-92F7-CC9561F2CEB2}"/>
              </a:ext>
            </a:extLst>
          </p:cNvPr>
          <p:cNvSpPr/>
          <p:nvPr/>
        </p:nvSpPr>
        <p:spPr>
          <a:xfrm>
            <a:off x="1368734" y="3518208"/>
            <a:ext cx="3521939" cy="8206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文本框 14">
            <a:extLst>
              <a:ext uri="{FF2B5EF4-FFF2-40B4-BE49-F238E27FC236}">
                <a16:creationId xmlns:a16="http://schemas.microsoft.com/office/drawing/2014/main" id="{CCD48BF4-0627-459E-9A51-36EA13B98AD3}"/>
              </a:ext>
            </a:extLst>
          </p:cNvPr>
          <p:cNvSpPr/>
          <p:nvPr/>
        </p:nvSpPr>
        <p:spPr>
          <a:xfrm>
            <a:off x="1760719" y="4780282"/>
            <a:ext cx="5554484" cy="8206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489</Words>
  <Application>Microsoft Office PowerPoint</Application>
  <PresentationFormat>Widescreen</PresentationFormat>
  <Paragraphs>53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黑体</vt:lpstr>
      <vt:lpstr>Arial</vt:lpstr>
      <vt:lpstr>Arial-Rounded</vt:lpstr>
      <vt:lpstr>Calibri</vt:lpstr>
      <vt:lpstr>Calibri Light</vt:lpstr>
      <vt:lpstr>Times New Roman</vt:lpstr>
      <vt:lpstr>小单纯体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39</cp:revision>
  <dcterms:created xsi:type="dcterms:W3CDTF">2021-08-01T01:34:12Z</dcterms:created>
  <dcterms:modified xsi:type="dcterms:W3CDTF">2022-01-04T14:28:20Z</dcterms:modified>
</cp:coreProperties>
</file>