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903" r:id="rId2"/>
    <p:sldMasterId id="2147484024" r:id="rId3"/>
    <p:sldMasterId id="2147484036" r:id="rId4"/>
  </p:sldMasterIdLst>
  <p:notesMasterIdLst>
    <p:notesMasterId r:id="rId10"/>
  </p:notesMasterIdLst>
  <p:sldIdLst>
    <p:sldId id="982" r:id="rId5"/>
    <p:sldId id="852" r:id="rId6"/>
    <p:sldId id="985" r:id="rId7"/>
    <p:sldId id="987" r:id="rId8"/>
    <p:sldId id="989" r:id="rId9"/>
  </p:sldIdLst>
  <p:sldSz cx="9144000" cy="5143500" type="screen16x9"/>
  <p:notesSz cx="6858000" cy="9144000"/>
  <p:custDataLst>
    <p:tags r:id="rId11"/>
  </p:custDataLst>
  <p:defaultTextStyle>
    <a:defPPr>
      <a:defRPr lang="zh-CN"/>
    </a:defPPr>
    <a:lvl1pPr marL="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E2EB0F-6D2D-48D0-8D5F-778B15A80266}">
          <p14:sldIdLst>
            <p14:sldId id="982"/>
            <p14:sldId id="852"/>
            <p14:sldId id="985"/>
            <p14:sldId id="987"/>
            <p14:sldId id="989"/>
          </p14:sldIdLst>
        </p14:section>
        <p14:section name="Untitled Section" id="{684F6D74-326A-40AB-B802-30D745D1CEE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DFFDB"/>
    <a:srgbClr val="FFD1D1"/>
    <a:srgbClr val="FFAFAF"/>
    <a:srgbClr val="FFE79B"/>
    <a:srgbClr val="C44053"/>
    <a:srgbClr val="C83C49"/>
    <a:srgbClr val="B8E08C"/>
    <a:srgbClr val="FCFDCF"/>
    <a:srgbClr val="226668"/>
    <a:srgbClr val="FFDA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D6068F-8954-4C6D-8636-4D0907667790}" v="65" dt="2021-05-03T07:58:36.7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48" autoAdjust="0"/>
    <p:restoredTop sz="78883" autoAdjust="0"/>
  </p:normalViewPr>
  <p:slideViewPr>
    <p:cSldViewPr>
      <p:cViewPr varScale="1">
        <p:scale>
          <a:sx n="89" d="100"/>
          <a:sy n="89" d="100"/>
        </p:scale>
        <p:origin x="1123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7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24"/>
            <a:ext cx="7772400" cy="1101725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61"/>
            <a:ext cx="8229600" cy="339407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6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42" indent="0" algn="ctr">
              <a:buNone/>
              <a:defRPr/>
            </a:lvl2pPr>
            <a:lvl3pPr marL="914288" indent="0" algn="ctr">
              <a:buNone/>
              <a:defRPr/>
            </a:lvl3pPr>
            <a:lvl4pPr marL="1371430" indent="0" algn="ctr">
              <a:buNone/>
              <a:defRPr/>
            </a:lvl4pPr>
            <a:lvl5pPr marL="1828574" indent="0" algn="ctr">
              <a:buNone/>
              <a:defRPr/>
            </a:lvl5pPr>
            <a:lvl6pPr marL="2285715" indent="0" algn="ctr">
              <a:buNone/>
              <a:defRPr/>
            </a:lvl6pPr>
            <a:lvl7pPr marL="2742857" indent="0" algn="ctr">
              <a:buNone/>
              <a:defRPr/>
            </a:lvl7pPr>
            <a:lvl8pPr marL="3200000" indent="0" algn="ctr">
              <a:buNone/>
              <a:defRPr/>
            </a:lvl8pPr>
            <a:lvl9pPr marL="365714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EBEB9-566C-4234-BF37-0F4172D513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92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806E7-A614-452B-83B0-CDC8575DF7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6069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2" indent="0">
              <a:buNone/>
              <a:defRPr sz="1800"/>
            </a:lvl2pPr>
            <a:lvl3pPr marL="914288" indent="0">
              <a:buNone/>
              <a:defRPr sz="1600"/>
            </a:lvl3pPr>
            <a:lvl4pPr marL="1371430" indent="0">
              <a:buNone/>
              <a:defRPr sz="1400"/>
            </a:lvl4pPr>
            <a:lvl5pPr marL="1828574" indent="0">
              <a:buNone/>
              <a:defRPr sz="1400"/>
            </a:lvl5pPr>
            <a:lvl6pPr marL="2285715" indent="0">
              <a:buNone/>
              <a:defRPr sz="1400"/>
            </a:lvl6pPr>
            <a:lvl7pPr marL="2742857" indent="0">
              <a:buNone/>
              <a:defRPr sz="1400"/>
            </a:lvl7pPr>
            <a:lvl8pPr marL="3200000" indent="0">
              <a:buNone/>
              <a:defRPr sz="1400"/>
            </a:lvl8pPr>
            <a:lvl9pPr marL="365714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0D12A-058B-4DF3-8FD6-CDF9537878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085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D0720-56DC-4EBF-851D-75860B09D7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2361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F6EA1-F314-4D06-84AF-CDB44B74DA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603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82E92-1AB3-43CA-94EE-943D3D7115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7306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699B0-5347-4388-A0C5-09E759010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02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C829B-77F7-4071-BE96-6DC18900E7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404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61"/>
            <a:ext cx="8229600" cy="3394075"/>
          </a:xfrm>
          <a:prstGeom prst="rect">
            <a:avLst/>
          </a:prstGeom>
        </p:spPr>
        <p:txBody>
          <a:bodyPr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872C8-6960-407B-ABC4-E843C14908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0295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5257A-8721-4000-8BD2-E6D5EFFC25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5417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D78CF-1780-4133-813D-948362125E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73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6A8F831-4DE7-462B-BDB6-4D6651813A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873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9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22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6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5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6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6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1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1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9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9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lIns="91430" tIns="45715" rIns="91430" bIns="45715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6" y="204794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5" y="204794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6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87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2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6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8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6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452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6416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21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607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5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384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61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61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0673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564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9685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2062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0899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273847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055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2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91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150938"/>
            <a:ext cx="4040188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1631954"/>
            <a:ext cx="4040188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3" y="1150938"/>
            <a:ext cx="4041775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3" y="1631954"/>
            <a:ext cx="4041775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6" y="204799"/>
            <a:ext cx="3008313" cy="871537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5" y="204799"/>
            <a:ext cx="5111751" cy="4389437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6" y="1076325"/>
            <a:ext cx="3008313" cy="35179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2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86E93B-6794-4BE2-841D-F063D0E005B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8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1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28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4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57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857" indent="-342857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59" indent="-285715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58" indent="-22857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000" indent="-22857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144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28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430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573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71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19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3/29/2025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4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2.wav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jpe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jpe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jpe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jpe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CÁI GÌ ẤY NHỈ ?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0096" y="1121020"/>
            <a:ext cx="4643670" cy="3430476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13425" y="1151948"/>
            <a:ext cx="3548256" cy="34304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19683" y="1447563"/>
            <a:ext cx="4464496" cy="193898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30" tIns="45715" rIns="91430" bIns="45715">
            <a:spAutoFit/>
          </a:bodyPr>
          <a:lstStyle/>
          <a:p>
            <a:pPr indent="290478">
              <a:lnSpc>
                <a:spcPct val="150000"/>
              </a:lnSpc>
            </a:pPr>
            <a:r>
              <a:rPr lang="en-US" sz="2000" b="1">
                <a:solidFill>
                  <a:prstClr val="black"/>
                </a:solidFill>
                <a:latin typeface="Arial (Body)"/>
              </a:rPr>
              <a:t>Trông như tai nhỏ</a:t>
            </a:r>
            <a:endParaRPr lang="vi-VN" sz="2000" b="1">
              <a:solidFill>
                <a:prstClr val="black"/>
              </a:solidFill>
              <a:latin typeface="Arial (Body)"/>
            </a:endParaRPr>
          </a:p>
          <a:p>
            <a:pPr indent="290478">
              <a:lnSpc>
                <a:spcPct val="150000"/>
              </a:lnSpc>
            </a:pPr>
            <a:r>
              <a:rPr lang="en-US" sz="2000" b="1">
                <a:solidFill>
                  <a:prstClr val="black"/>
                </a:solidFill>
                <a:latin typeface="Arial (Body)"/>
              </a:rPr>
              <a:t>Đứng ở cuối câu</a:t>
            </a:r>
            <a:endParaRPr lang="vi-VN" sz="2000" b="1">
              <a:solidFill>
                <a:prstClr val="black"/>
              </a:solidFill>
              <a:latin typeface="Arial (Body)"/>
            </a:endParaRPr>
          </a:p>
          <a:p>
            <a:pPr indent="290478">
              <a:lnSpc>
                <a:spcPct val="150000"/>
              </a:lnSpc>
            </a:pPr>
            <a:r>
              <a:rPr lang="en-US" sz="2000" b="1">
                <a:solidFill>
                  <a:prstClr val="black"/>
                </a:solidFill>
                <a:latin typeface="Arial (Body)"/>
              </a:rPr>
              <a:t>Trên cong dưới chấm</a:t>
            </a:r>
            <a:endParaRPr lang="vi-VN" sz="2000" b="1">
              <a:solidFill>
                <a:prstClr val="black"/>
              </a:solidFill>
              <a:latin typeface="Arial (Body)"/>
            </a:endParaRPr>
          </a:p>
          <a:p>
            <a:pPr indent="290478">
              <a:lnSpc>
                <a:spcPct val="150000"/>
              </a:lnSpc>
            </a:pPr>
            <a:r>
              <a:rPr lang="en-US" sz="2000" b="1">
                <a:solidFill>
                  <a:prstClr val="black"/>
                </a:solidFill>
                <a:latin typeface="Arial (Body)"/>
              </a:rPr>
              <a:t>Hỏi đâu cũng dùng</a:t>
            </a:r>
            <a:endParaRPr lang="vi-VN" sz="2000" b="1">
              <a:solidFill>
                <a:prstClr val="black"/>
              </a:solidFill>
              <a:latin typeface="Arial (Body)"/>
            </a:endParaRPr>
          </a:p>
        </p:txBody>
      </p:sp>
      <p:sp>
        <p:nvSpPr>
          <p:cNvPr id="15" name="WordArt 27"/>
          <p:cNvSpPr>
            <a:spLocks noChangeArrowheads="1" noChangeShapeType="1" noTextEdit="1"/>
          </p:cNvSpPr>
          <p:nvPr/>
        </p:nvSpPr>
        <p:spPr bwMode="auto">
          <a:xfrm>
            <a:off x="473633" y="555528"/>
            <a:ext cx="2137831" cy="38980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8"/>
            <a:r>
              <a:rPr lang="en-US" sz="2800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Câu đố: 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542548" y="3708410"/>
            <a:ext cx="3367200" cy="4000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30" tIns="45715" rIns="91430" bIns="45715">
            <a:spAutoFit/>
          </a:bodyPr>
          <a:lstStyle/>
          <a:p>
            <a:pPr indent="290478" algn="just"/>
            <a:r>
              <a:rPr lang="en-US" sz="2000" b="1" i="1">
                <a:solidFill>
                  <a:srgbClr val="002060"/>
                </a:solidFill>
                <a:latin typeface="Arial (Body)"/>
              </a:rPr>
              <a:t>Đó là  dấu câu gì?</a:t>
            </a:r>
            <a:endParaRPr lang="vi-VN" sz="2000" b="1" i="1">
              <a:solidFill>
                <a:srgbClr val="002060"/>
              </a:solidFill>
              <a:latin typeface="Arial (Body)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868145" y="4137224"/>
            <a:ext cx="2520284" cy="4000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30" tIns="45715" rIns="91430" bIns="45715">
            <a:spAutoFit/>
          </a:bodyPr>
          <a:lstStyle/>
          <a:p>
            <a:pPr indent="290478" algn="just"/>
            <a:r>
              <a:rPr lang="en-US" sz="2000" b="1">
                <a:solidFill>
                  <a:srgbClr val="002060"/>
                </a:solidFill>
                <a:latin typeface="Arial (Body)"/>
              </a:rPr>
              <a:t>Dấu chấm hỏi</a:t>
            </a:r>
            <a:endParaRPr lang="vi-VN" sz="2000" b="1">
              <a:solidFill>
                <a:srgbClr val="002060"/>
              </a:solidFill>
              <a:latin typeface="Arial (Body)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52" y="1297445"/>
            <a:ext cx="1494932" cy="2239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224" y="1693258"/>
            <a:ext cx="2286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174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ounded Rectangle 32"/>
          <p:cNvSpPr>
            <a:spLocks noChangeArrowheads="1"/>
          </p:cNvSpPr>
          <p:nvPr/>
        </p:nvSpPr>
        <p:spPr bwMode="auto">
          <a:xfrm>
            <a:off x="894230" y="1923680"/>
            <a:ext cx="6054034" cy="1502149"/>
          </a:xfrm>
          <a:prstGeom prst="roundRect">
            <a:avLst>
              <a:gd name="adj" fmla="val 16667"/>
            </a:avLst>
          </a:prstGeom>
          <a:solidFill>
            <a:srgbClr val="FFFFC1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19" name="Rounded Rectangle 118"/>
          <p:cNvSpPr/>
          <p:nvPr/>
        </p:nvSpPr>
        <p:spPr>
          <a:xfrm>
            <a:off x="107504" y="1130301"/>
            <a:ext cx="8928992" cy="726562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043608" y="1379555"/>
            <a:ext cx="799288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1</a:t>
            </a:r>
            <a:r>
              <a:rPr lang="vi-VN" sz="2000" b="1">
                <a:latin typeface="UTM Avo" pitchFamily="18" charset="0"/>
              </a:rPr>
              <a:t>.  Chọn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dấu chấm</a:t>
            </a:r>
            <a:r>
              <a:rPr lang="vi-VN" sz="2000" b="1">
                <a:latin typeface="UTM Avo" pitchFamily="18" charset="0"/>
              </a:rPr>
              <a:t>,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dấu chấm than </a:t>
            </a:r>
            <a:r>
              <a:rPr lang="vi-VN" sz="2000" b="1">
                <a:latin typeface="UTM Avo" pitchFamily="18" charset="0"/>
              </a:rPr>
              <a:t>cho mỗi câu dưới đây:</a:t>
            </a:r>
          </a:p>
        </p:txBody>
      </p:sp>
      <p:pic>
        <p:nvPicPr>
          <p:cNvPr id="2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336824"/>
            <a:ext cx="2314575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4924"/>
            <a:ext cx="1008696" cy="7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1586552" y="1707654"/>
            <a:ext cx="7280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411760" y="1707654"/>
            <a:ext cx="13681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908748" y="1707654"/>
            <a:ext cx="188738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38675" y="2027627"/>
            <a:ext cx="5793569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UTM Avo" pitchFamily="18" charset="0"/>
              </a:rPr>
              <a:t>a. Đèn sáng quá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71601" y="2491614"/>
            <a:ext cx="5793569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UTM Avo" pitchFamily="18" charset="0"/>
              </a:rPr>
              <a:t>b. Ôi, thư viện rộng thật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71601" y="2963730"/>
            <a:ext cx="5793569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UTM Avo" pitchFamily="18" charset="0"/>
              </a:rPr>
              <a:t>c. Các bạn rủ nhau đến thư viện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347864" y="2027626"/>
            <a:ext cx="432048" cy="387188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4251489" y="2467987"/>
            <a:ext cx="432048" cy="387188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5393117" y="2869219"/>
            <a:ext cx="432048" cy="387188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311602" y="4156064"/>
            <a:ext cx="287727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.</a:t>
            </a:r>
          </a:p>
        </p:txBody>
      </p:sp>
      <p:pic>
        <p:nvPicPr>
          <p:cNvPr id="4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27626"/>
            <a:ext cx="146685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95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6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119" grpId="0" animBg="1"/>
      <p:bldP spid="117" grpId="0"/>
      <p:bldP spid="32" grpId="0"/>
      <p:bldP spid="33" grpId="0"/>
      <p:bldP spid="39" grpId="0"/>
      <p:bldP spid="44" grpId="0" animBg="1"/>
      <p:bldP spid="46" grpId="0" animBg="1"/>
      <p:bldP spid="47" grpId="0" animBg="1"/>
      <p:bldP spid="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146586" y="3403716"/>
            <a:ext cx="8889913" cy="1099138"/>
          </a:xfrm>
          <a:prstGeom prst="roundRect">
            <a:avLst>
              <a:gd name="adj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" name="Rounded Rectangle 32"/>
          <p:cNvSpPr>
            <a:spLocks noChangeArrowheads="1"/>
          </p:cNvSpPr>
          <p:nvPr/>
        </p:nvSpPr>
        <p:spPr bwMode="auto">
          <a:xfrm>
            <a:off x="966238" y="1131592"/>
            <a:ext cx="7873520" cy="1990961"/>
          </a:xfrm>
          <a:prstGeom prst="roundRect">
            <a:avLst>
              <a:gd name="adj" fmla="val 16667"/>
            </a:avLst>
          </a:prstGeom>
          <a:solidFill>
            <a:srgbClr val="BDFFD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19" name="Rounded Rectangle 118"/>
          <p:cNvSpPr/>
          <p:nvPr/>
        </p:nvSpPr>
        <p:spPr>
          <a:xfrm>
            <a:off x="1187624" y="555527"/>
            <a:ext cx="7848872" cy="414001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187624" y="555526"/>
            <a:ext cx="799288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2</a:t>
            </a:r>
            <a:r>
              <a:rPr lang="vi-VN" sz="2000" b="1">
                <a:latin typeface="UTM Avo" pitchFamily="18" charset="0"/>
              </a:rPr>
              <a:t>. Có thể đặt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dấu phẩy </a:t>
            </a:r>
            <a:r>
              <a:rPr lang="vi-VN" sz="2000" b="1">
                <a:latin typeface="UTM Avo" pitchFamily="18" charset="0"/>
              </a:rPr>
              <a:t>vào chỗ nào trong mỗi câu sau?</a:t>
            </a:r>
          </a:p>
        </p:txBody>
      </p:sp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83518"/>
            <a:ext cx="1008696" cy="7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1586552" y="915566"/>
            <a:ext cx="13292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095836" y="915566"/>
            <a:ext cx="13681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629339" y="915566"/>
            <a:ext cx="1526841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010681" y="1235538"/>
            <a:ext cx="7530973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dirty="0">
                <a:latin typeface="UTM Avo" pitchFamily="18" charset="0"/>
              </a:rPr>
              <a:t>a. Sách  báo  tạp chí đều được xếp gọn gàng trên giá.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43608" y="1699526"/>
            <a:ext cx="727280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dirty="0">
                <a:latin typeface="UTM Avo" pitchFamily="18" charset="0"/>
              </a:rPr>
              <a:t>b. Bạn Mai b</a:t>
            </a:r>
            <a:r>
              <a:rPr lang="en-US" sz="2000" b="1" dirty="0">
                <a:latin typeface="UTM Avo" pitchFamily="18" charset="0"/>
              </a:rPr>
              <a:t>ạ</a:t>
            </a:r>
            <a:r>
              <a:rPr lang="vi-VN" sz="2000" b="1" dirty="0">
                <a:latin typeface="UTM Avo" pitchFamily="18" charset="0"/>
              </a:rPr>
              <a:t>n Lan đều thích đọc sách khoa học.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43608" y="2295914"/>
            <a:ext cx="7796150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dirty="0">
                <a:latin typeface="UTM Avo" pitchFamily="18" charset="0"/>
              </a:rPr>
              <a:t>c. Học sinh lớp 1 lớp 2 đến thư viện đọc sách vào chiều thứ Năm hằng tuần.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11598" y="3581289"/>
            <a:ext cx="260421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Cách làm: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84443" y="3999088"/>
            <a:ext cx="260421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002060"/>
                </a:solidFill>
                <a:latin typeface="UTM Avo" pitchFamily="18" charset="0"/>
              </a:rPr>
              <a:t>Câu a: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346577" y="4014702"/>
            <a:ext cx="7530973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Những gì </a:t>
            </a:r>
            <a:r>
              <a:rPr lang="vi-VN" sz="2000" b="1">
                <a:latin typeface="UTM Avo" pitchFamily="18" charset="0"/>
              </a:rPr>
              <a:t>đều được xếp gọn gàng trên giá? 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1418585" y="1563638"/>
            <a:ext cx="90362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 flipV="1">
            <a:off x="2491738" y="1623841"/>
            <a:ext cx="854830" cy="118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1948702" y="1235538"/>
            <a:ext cx="30656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dirty="0">
                <a:solidFill>
                  <a:srgbClr val="C00000"/>
                </a:solidFill>
                <a:latin typeface="UTM Avo" pitchFamily="18" charset="0"/>
              </a:rPr>
              <a:t>,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699041" y="1223733"/>
            <a:ext cx="30656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dirty="0">
                <a:solidFill>
                  <a:srgbClr val="C00000"/>
                </a:solidFill>
                <a:latin typeface="UTM Avo" pitchFamily="18" charset="0"/>
              </a:rPr>
              <a:t>,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B72B4B-ED3B-9C2A-471B-34CDE4BB4A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6186" y="1655183"/>
            <a:ext cx="390178" cy="5425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C8B26C-6029-5505-CAC5-A31B174395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1854" y="2245498"/>
            <a:ext cx="390178" cy="54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2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6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68" grpId="0" animBg="1"/>
      <p:bldP spid="119" grpId="0" animBg="1"/>
      <p:bldP spid="117" grpId="0"/>
      <p:bldP spid="32" grpId="0"/>
      <p:bldP spid="33" grpId="0"/>
      <p:bldP spid="39" grpId="0"/>
      <p:bldP spid="54" grpId="0"/>
      <p:bldP spid="42" grpId="0"/>
      <p:bldP spid="69" grpId="0"/>
      <p:bldP spid="73" grpId="0"/>
      <p:bldP spid="7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ounded Rectangle 32"/>
          <p:cNvSpPr>
            <a:spLocks noChangeArrowheads="1"/>
          </p:cNvSpPr>
          <p:nvPr/>
        </p:nvSpPr>
        <p:spPr bwMode="auto">
          <a:xfrm>
            <a:off x="966238" y="1131592"/>
            <a:ext cx="7873520" cy="1990961"/>
          </a:xfrm>
          <a:prstGeom prst="roundRect">
            <a:avLst>
              <a:gd name="adj" fmla="val 16667"/>
            </a:avLst>
          </a:prstGeom>
          <a:solidFill>
            <a:srgbClr val="BDFFD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19" name="Rounded Rectangle 118"/>
          <p:cNvSpPr/>
          <p:nvPr/>
        </p:nvSpPr>
        <p:spPr>
          <a:xfrm>
            <a:off x="1187624" y="555527"/>
            <a:ext cx="7848872" cy="414001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187624" y="555526"/>
            <a:ext cx="799288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2</a:t>
            </a:r>
            <a:r>
              <a:rPr lang="vi-VN" sz="2000" b="1">
                <a:latin typeface="UTM Avo" pitchFamily="18" charset="0"/>
              </a:rPr>
              <a:t>. Có thể đặt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dấu phẩy </a:t>
            </a:r>
            <a:r>
              <a:rPr lang="vi-VN" sz="2000" b="1">
                <a:latin typeface="UTM Avo" pitchFamily="18" charset="0"/>
              </a:rPr>
              <a:t>vào chỗ nào trong mỗi câu sau?</a:t>
            </a:r>
          </a:p>
        </p:txBody>
      </p:sp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83518"/>
            <a:ext cx="1008696" cy="7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1586552" y="915566"/>
            <a:ext cx="13292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095836" y="915566"/>
            <a:ext cx="13681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629339" y="915566"/>
            <a:ext cx="1526841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010681" y="1235538"/>
            <a:ext cx="7530973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UTM Avo" pitchFamily="18" charset="0"/>
              </a:rPr>
              <a:t>a. Sách  báo  tạp chí đều được xếp gọn gàng trên giá.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43608" y="1699526"/>
            <a:ext cx="727280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UTM Avo" pitchFamily="18" charset="0"/>
              </a:rPr>
              <a:t>b. Bạn Mai  b</a:t>
            </a:r>
            <a:r>
              <a:rPr lang="en-US" sz="2000" b="1">
                <a:latin typeface="UTM Avo" pitchFamily="18" charset="0"/>
              </a:rPr>
              <a:t>ạ</a:t>
            </a:r>
            <a:r>
              <a:rPr lang="vi-VN" sz="2000" b="1">
                <a:latin typeface="UTM Avo" pitchFamily="18" charset="0"/>
              </a:rPr>
              <a:t>n Lan đều thích đọc sách khoa học.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43608" y="2295914"/>
            <a:ext cx="7796150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dirty="0">
                <a:latin typeface="UTM Avo" pitchFamily="18" charset="0"/>
              </a:rPr>
              <a:t>c. Học sinh lớp 1  lớp 2 đến thư viện đọc sách vào chiều thứ Năm hằng tuần.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321220" y="1275606"/>
            <a:ext cx="30656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,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3185316" y="1235538"/>
            <a:ext cx="30656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dirty="0">
                <a:solidFill>
                  <a:srgbClr val="C00000"/>
                </a:solidFill>
                <a:latin typeface="UTM Avo" pitchFamily="18" charset="0"/>
              </a:rPr>
              <a:t>,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249212" y="1707654"/>
            <a:ext cx="30656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,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1331640" y="2609992"/>
            <a:ext cx="1485013" cy="337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987824" y="2643758"/>
            <a:ext cx="6480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843808" y="2314580"/>
            <a:ext cx="30656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01352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19" name="Rounded Rectangle 118"/>
          <p:cNvSpPr/>
          <p:nvPr/>
        </p:nvSpPr>
        <p:spPr>
          <a:xfrm>
            <a:off x="1187624" y="555527"/>
            <a:ext cx="7848872" cy="414001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187624" y="555526"/>
            <a:ext cx="799288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3</a:t>
            </a:r>
            <a:r>
              <a:rPr lang="vi-VN" sz="2000" b="1">
                <a:latin typeface="UTM Avo" pitchFamily="18" charset="0"/>
              </a:rPr>
              <a:t>. Đặt một câu có sử dụng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dấu phẩy </a:t>
            </a:r>
            <a:r>
              <a:rPr lang="vi-VN" sz="2000" b="1">
                <a:latin typeface="UTM Avo" pitchFamily="18" charset="0"/>
              </a:rPr>
              <a:t>.</a:t>
            </a:r>
          </a:p>
        </p:txBody>
      </p:sp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83518"/>
            <a:ext cx="1008696" cy="7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1586552" y="915566"/>
            <a:ext cx="16893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743908" y="915566"/>
            <a:ext cx="234026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2"/>
          <p:cNvSpPr>
            <a:spLocks noChangeArrowheads="1"/>
          </p:cNvSpPr>
          <p:nvPr/>
        </p:nvSpPr>
        <p:spPr bwMode="auto">
          <a:xfrm>
            <a:off x="2222946" y="1221397"/>
            <a:ext cx="6813550" cy="2150111"/>
          </a:xfrm>
          <a:prstGeom prst="roundRect">
            <a:avLst>
              <a:gd name="adj" fmla="val 16667"/>
            </a:avLst>
          </a:prstGeom>
          <a:solidFill>
            <a:schemeClr val="accent2">
              <a:lumMod val="50000"/>
            </a:schemeClr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6" name="Picture 1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72"/>
          <a:stretch/>
        </p:blipFill>
        <p:spPr bwMode="auto">
          <a:xfrm>
            <a:off x="145245" y="999023"/>
            <a:ext cx="2399950" cy="368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397398" y="1246685"/>
            <a:ext cx="6597526" cy="212365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>
                <a:solidFill>
                  <a:srgbClr val="FFFFD9"/>
                </a:solidFill>
                <a:latin typeface="UTM Avo" pitchFamily="18" charset="0"/>
              </a:rPr>
              <a:t>Lưu ý khi đặt câu:</a:t>
            </a:r>
          </a:p>
          <a:p>
            <a:pPr algn="just">
              <a:lnSpc>
                <a:spcPct val="150000"/>
              </a:lnSpc>
            </a:pPr>
            <a:r>
              <a:rPr lang="en-US" sz="2200" b="1">
                <a:solidFill>
                  <a:srgbClr val="FFFFD9"/>
                </a:solidFill>
                <a:latin typeface="UTM Avo" pitchFamily="18" charset="0"/>
              </a:rPr>
              <a:t>-  Câu đó </a:t>
            </a:r>
            <a:r>
              <a:rPr lang="vi-VN" sz="2200" b="1">
                <a:solidFill>
                  <a:srgbClr val="FFFFD9"/>
                </a:solidFill>
                <a:latin typeface="UTM Avo" pitchFamily="18" charset="0"/>
              </a:rPr>
              <a:t>có dùng dấu phẩy</a:t>
            </a:r>
            <a:r>
              <a:rPr lang="en-US" sz="2200" b="1">
                <a:solidFill>
                  <a:srgbClr val="FFFFD9"/>
                </a:solidFill>
                <a:latin typeface="UTM Avo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200" b="1">
                <a:solidFill>
                  <a:srgbClr val="FFFFD9"/>
                </a:solidFill>
                <a:latin typeface="UTM Avo" pitchFamily="18" charset="0"/>
              </a:rPr>
              <a:t>-  Đầu câu viết hoa. Cuối câu có dấu chấm.</a:t>
            </a:r>
          </a:p>
          <a:p>
            <a:pPr algn="just">
              <a:lnSpc>
                <a:spcPct val="150000"/>
              </a:lnSpc>
            </a:pPr>
            <a:r>
              <a:rPr lang="en-US" sz="2200" b="1">
                <a:solidFill>
                  <a:srgbClr val="FFFFD9"/>
                </a:solidFill>
                <a:latin typeface="UTM Avo" pitchFamily="18" charset="0"/>
              </a:rPr>
              <a:t>-  Diễn đạt ý trọn vẹn</a:t>
            </a:r>
            <a:r>
              <a:rPr lang="vi-VN" sz="2200" b="1">
                <a:solidFill>
                  <a:srgbClr val="FFFFD9"/>
                </a:solidFill>
                <a:latin typeface="UTM Avo" pitchFamily="18" charset="0"/>
              </a:rPr>
              <a:t>.</a:t>
            </a:r>
            <a:endParaRPr lang="en-US" sz="2200" b="1">
              <a:solidFill>
                <a:srgbClr val="FFFFD9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42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6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6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117" grpId="0"/>
      <p:bldP spid="35" grpId="0" animBg="1"/>
      <p:bldP spid="3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亲子活动教育PPT模板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44082</TotalTime>
  <Words>295</Words>
  <Application>Microsoft Office PowerPoint</Application>
  <PresentationFormat>On-screen Show (16:9)</PresentationFormat>
  <Paragraphs>45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Arial</vt:lpstr>
      <vt:lpstr>Arial (Body)</vt:lpstr>
      <vt:lpstr>Calibri</vt:lpstr>
      <vt:lpstr>Calibri Light</vt:lpstr>
      <vt:lpstr>UTM Avo</vt:lpstr>
      <vt:lpstr>自定义设计方案</vt:lpstr>
      <vt:lpstr>1_Default Design</vt:lpstr>
      <vt:lpstr>3_自定义设计方案</vt:lpstr>
      <vt:lpstr>5_自定义设计方案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Windows 10</cp:lastModifiedBy>
  <cp:revision>1040</cp:revision>
  <dcterms:created xsi:type="dcterms:W3CDTF">2015-04-15T03:07:00Z</dcterms:created>
  <dcterms:modified xsi:type="dcterms:W3CDTF">2025-03-29T14:11:09Z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