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8" r:id="rId2"/>
  </p:sldMasterIdLst>
  <p:notesMasterIdLst>
    <p:notesMasterId r:id="rId12"/>
  </p:notesMasterIdLst>
  <p:sldIdLst>
    <p:sldId id="2007577121" r:id="rId3"/>
    <p:sldId id="2007577142" r:id="rId4"/>
    <p:sldId id="2007577143" r:id="rId5"/>
    <p:sldId id="2007577144" r:id="rId6"/>
    <p:sldId id="400" r:id="rId7"/>
    <p:sldId id="2007577176" r:id="rId8"/>
    <p:sldId id="2007577146" r:id="rId9"/>
    <p:sldId id="2007577177" r:id="rId10"/>
    <p:sldId id="200757715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94291" autoAdjust="0"/>
  </p:normalViewPr>
  <p:slideViewPr>
    <p:cSldViewPr snapToGrid="0">
      <p:cViewPr varScale="1">
        <p:scale>
          <a:sx n="81" d="100"/>
          <a:sy n="81" d="100"/>
        </p:scale>
        <p:origin x="90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883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24/04/2025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smtClean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702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24/04/2025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smtClean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7824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24/04/2025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smtClean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7599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24/04/2025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smtClean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122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2044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7963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24/04/2025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smtClean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305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14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24/04/2025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smtClean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1031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405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076880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357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0335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626521-1F05-4515-BC23-167A6A3C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4053" y="193773"/>
            <a:ext cx="728171" cy="9995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30857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888476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7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21707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31175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19249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87655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777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0677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833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431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123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1" r:id="rId12"/>
    <p:sldLayoutId id="2147483665" r:id="rId13"/>
    <p:sldLayoutId id="2147483666" r:id="rId14"/>
    <p:sldLayoutId id="2147483659" r:id="rId15"/>
    <p:sldLayoutId id="2147483650" r:id="rId16"/>
    <p:sldLayoutId id="2147483651" r:id="rId17"/>
    <p:sldLayoutId id="2147483652" r:id="rId18"/>
    <p:sldLayoutId id="2147483653" r:id="rId19"/>
    <p:sldLayoutId id="2147483654" r:id="rId20"/>
    <p:sldLayoutId id="2147483656" r:id="rId21"/>
    <p:sldLayoutId id="2147483657" r:id="rId22"/>
    <p:sldLayoutId id="2147483661" r:id="rId23"/>
    <p:sldLayoutId id="2147483667" r:id="rId24"/>
    <p:sldLayoutId id="2147483668" r:id="rId25"/>
    <p:sldLayoutId id="2147483669" r:id="rId26"/>
    <p:sldLayoutId id="2147483660" r:id="rId27"/>
    <p:sldLayoutId id="2147483658" r:id="rId28"/>
    <p:sldLayoutId id="2147483662" r:id="rId29"/>
    <p:sldLayoutId id="2147483678" r:id="rId30"/>
    <p:sldLayoutId id="2147483794" r:id="rId31"/>
    <p:sldLayoutId id="2147483795" r:id="rId32"/>
    <p:sldLayoutId id="2147483796" r:id="rId33"/>
    <p:sldLayoutId id="2147483799" r:id="rId34"/>
    <p:sldLayoutId id="2147483802" r:id="rId35"/>
    <p:sldLayoutId id="2147483803" r:id="rId36"/>
    <p:sldLayoutId id="2147483804" r:id="rId37"/>
    <p:sldLayoutId id="2147483805" r:id="rId38"/>
    <p:sldLayoutId id="2147483808" r:id="rId39"/>
    <p:sldLayoutId id="2147483810" r:id="rId40"/>
    <p:sldLayoutId id="2147483813" r:id="rId4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344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776538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871913" y="5221288"/>
            <a:ext cx="779462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838701" y="5210175"/>
            <a:ext cx="855663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Oval 18"/>
          <p:cNvSpPr/>
          <p:nvPr/>
        </p:nvSpPr>
        <p:spPr>
          <a:xfrm>
            <a:off x="3581400" y="3786188"/>
            <a:ext cx="457200" cy="4572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Text Box 16"/>
          <p:cNvSpPr txBox="1"/>
          <p:nvPr/>
        </p:nvSpPr>
        <p:spPr>
          <a:xfrm>
            <a:off x="3581400" y="3116263"/>
            <a:ext cx="16002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6 ô li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971800" y="1143001"/>
            <a:ext cx="3124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 ý đúng nhất:</a:t>
            </a:r>
          </a:p>
        </p:txBody>
      </p:sp>
      <p:sp>
        <p:nvSpPr>
          <p:cNvPr id="11" name="Text Box 14"/>
          <p:cNvSpPr txBox="1"/>
          <p:nvPr/>
        </p:nvSpPr>
        <p:spPr>
          <a:xfrm>
            <a:off x="2743200" y="2049464"/>
            <a:ext cx="5181600" cy="8066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*Con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chữ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F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cỡ vừa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 mấy ô li ?</a:t>
            </a:r>
          </a:p>
        </p:txBody>
      </p:sp>
      <p:sp>
        <p:nvSpPr>
          <p:cNvPr id="12" name="Text Box 17"/>
          <p:cNvSpPr txBox="1"/>
          <p:nvPr/>
        </p:nvSpPr>
        <p:spPr>
          <a:xfrm>
            <a:off x="3595688" y="3725863"/>
            <a:ext cx="16002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5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ô li</a:t>
            </a:r>
          </a:p>
        </p:txBody>
      </p:sp>
      <p:sp>
        <p:nvSpPr>
          <p:cNvPr id="13" name="Text Box 19"/>
          <p:cNvSpPr txBox="1"/>
          <p:nvPr/>
        </p:nvSpPr>
        <p:spPr>
          <a:xfrm>
            <a:off x="3581400" y="4259264"/>
            <a:ext cx="13716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c)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ô li</a:t>
            </a:r>
          </a:p>
        </p:txBody>
      </p:sp>
      <p:pic>
        <p:nvPicPr>
          <p:cNvPr id="23" name="Picture 2" descr="Lý thuyết tập viết: chữ hoa a (kiểu 2) tiếng việt 2">
            <a:extLst>
              <a:ext uri="{FF2B5EF4-FFF2-40B4-BE49-F238E27FC236}">
                <a16:creationId xmlns:a16="http://schemas.microsoft.com/office/drawing/2014/main" id="{15006F55-3E91-4B66-8781-E84EC2D6A3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-476"/>
          <a:stretch/>
        </p:blipFill>
        <p:spPr bwMode="auto">
          <a:xfrm>
            <a:off x="6545643" y="1137280"/>
            <a:ext cx="4781473" cy="493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40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"/>
                            </p:stCondLst>
                            <p:childTnLst>
                              <p:par>
                                <p:cTn id="3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80"/>
                            </p:stCondLst>
                            <p:childTnLst>
                              <p:par>
                                <p:cTn id="4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60"/>
                            </p:stCondLst>
                            <p:childTnLst>
                              <p:par>
                                <p:cTn id="4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build="allAtOnce"/>
      <p:bldP spid="10" grpId="0"/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9"/>
          <p:cNvSpPr txBox="1"/>
          <p:nvPr/>
        </p:nvSpPr>
        <p:spPr>
          <a:xfrm>
            <a:off x="3140075" y="4252913"/>
            <a:ext cx="13716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c)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ô li</a:t>
            </a:r>
          </a:p>
        </p:txBody>
      </p:sp>
      <p:sp>
        <p:nvSpPr>
          <p:cNvPr id="4099" name="Text Box 9"/>
          <p:cNvSpPr txBox="1"/>
          <p:nvPr/>
        </p:nvSpPr>
        <p:spPr>
          <a:xfrm>
            <a:off x="3259138" y="1143001"/>
            <a:ext cx="3124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 ý đúng nhất:</a:t>
            </a:r>
          </a:p>
        </p:txBody>
      </p:sp>
      <p:pic>
        <p:nvPicPr>
          <p:cNvPr id="4100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420938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516313" y="5221288"/>
            <a:ext cx="779462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4307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Text Box 10"/>
          <p:cNvSpPr txBox="1"/>
          <p:nvPr/>
        </p:nvSpPr>
        <p:spPr>
          <a:xfrm>
            <a:off x="2514600" y="2043113"/>
            <a:ext cx="5181600" cy="8066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*Con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F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cỡ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vừa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 mấy ô li 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9" name="Oval 16"/>
          <p:cNvSpPr/>
          <p:nvPr/>
        </p:nvSpPr>
        <p:spPr>
          <a:xfrm>
            <a:off x="3124200" y="3143250"/>
            <a:ext cx="457200" cy="457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99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Text Box 17"/>
          <p:cNvSpPr txBox="1"/>
          <p:nvPr/>
        </p:nvSpPr>
        <p:spPr>
          <a:xfrm>
            <a:off x="3163888" y="3109914"/>
            <a:ext cx="2286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5 ô li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rưỡi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" name="Text Box 18"/>
          <p:cNvSpPr txBox="1"/>
          <p:nvPr/>
        </p:nvSpPr>
        <p:spPr>
          <a:xfrm>
            <a:off x="3140075" y="3719513"/>
            <a:ext cx="16002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ô li</a:t>
            </a:r>
          </a:p>
        </p:txBody>
      </p:sp>
      <p:pic>
        <p:nvPicPr>
          <p:cNvPr id="23" name="Picture 2" descr="Lý thuyết tập viết: chữ hoa a (kiểu 2) tiếng việt 2">
            <a:extLst>
              <a:ext uri="{FF2B5EF4-FFF2-40B4-BE49-F238E27FC236}">
                <a16:creationId xmlns:a16="http://schemas.microsoft.com/office/drawing/2014/main" id="{252FFEA5-8405-465B-9A3E-D844D69F46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-476"/>
          <a:stretch/>
        </p:blipFill>
        <p:spPr bwMode="auto">
          <a:xfrm>
            <a:off x="6545643" y="1137280"/>
            <a:ext cx="4781473" cy="493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74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4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2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 animBg="1"/>
      <p:bldP spid="20" grpId="0" build="allAtOnce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1"/>
          <p:cNvSpPr txBox="1"/>
          <p:nvPr/>
        </p:nvSpPr>
        <p:spPr>
          <a:xfrm>
            <a:off x="3478213" y="3943351"/>
            <a:ext cx="1600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3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nÐt</a:t>
            </a:r>
          </a:p>
        </p:txBody>
      </p:sp>
      <p:sp>
        <p:nvSpPr>
          <p:cNvPr id="5123" name="Text Box 9"/>
          <p:cNvSpPr txBox="1"/>
          <p:nvPr/>
        </p:nvSpPr>
        <p:spPr>
          <a:xfrm>
            <a:off x="3097213" y="1143001"/>
            <a:ext cx="3124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 ý đúng nhất: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665413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760788" y="5221288"/>
            <a:ext cx="779462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727576" y="5210175"/>
            <a:ext cx="855663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Oval 9"/>
          <p:cNvSpPr/>
          <p:nvPr/>
        </p:nvSpPr>
        <p:spPr>
          <a:xfrm>
            <a:off x="3429000" y="3429000"/>
            <a:ext cx="457200" cy="457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99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Text Box 10"/>
          <p:cNvSpPr txBox="1"/>
          <p:nvPr/>
        </p:nvSpPr>
        <p:spPr>
          <a:xfrm>
            <a:off x="3478213" y="3333751"/>
            <a:ext cx="1600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2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nÐt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3516313" y="4552951"/>
            <a:ext cx="13716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c) 4 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nÐt</a:t>
            </a:r>
          </a:p>
        </p:txBody>
      </p:sp>
      <p:sp>
        <p:nvSpPr>
          <p:cNvPr id="37" name="Text Box 10"/>
          <p:cNvSpPr txBox="1"/>
          <p:nvPr/>
        </p:nvSpPr>
        <p:spPr>
          <a:xfrm>
            <a:off x="2286000" y="2089150"/>
            <a:ext cx="5181600" cy="8066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*Con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F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cỡ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vừa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 có mấy nét?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3" name="Picture 2" descr="Lý thuyết tập viết: chữ hoa a (kiểu 2) tiếng việt 2">
            <a:extLst>
              <a:ext uri="{FF2B5EF4-FFF2-40B4-BE49-F238E27FC236}">
                <a16:creationId xmlns:a16="http://schemas.microsoft.com/office/drawing/2014/main" id="{B7976F2C-1F4F-4419-A25A-E81E06CCE3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-476"/>
          <a:stretch/>
        </p:blipFill>
        <p:spPr bwMode="auto">
          <a:xfrm>
            <a:off x="6545643" y="1137280"/>
            <a:ext cx="4781473" cy="493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05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80"/>
                            </p:stCondLst>
                            <p:childTnLst>
                              <p:par>
                                <p:cTn id="2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 build="allAtOnce"/>
      <p:bldP spid="13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74AB54-A466-43FB-9BF6-978B0BF3C68A}"/>
              </a:ext>
            </a:extLst>
          </p:cNvPr>
          <p:cNvSpPr txBox="1"/>
          <p:nvPr/>
        </p:nvSpPr>
        <p:spPr>
          <a:xfrm>
            <a:off x="3396343" y="110140"/>
            <a:ext cx="5597501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UTM Avo" panose="02040603050506020204" pitchFamily="18" charset="0"/>
                <a:ea typeface="Arial-Rounded"/>
              </a:rPr>
              <a:t>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B63CF9-38FF-41C5-9F08-2D30702BF4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 b="-929"/>
          <a:stretch/>
        </p:blipFill>
        <p:spPr>
          <a:xfrm>
            <a:off x="3614256" y="1185544"/>
            <a:ext cx="4953147" cy="41593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9DEC21-59AB-4717-BC5B-F40B44259D78}"/>
              </a:ext>
            </a:extLst>
          </p:cNvPr>
          <p:cNvSpPr txBox="1"/>
          <p:nvPr/>
        </p:nvSpPr>
        <p:spPr>
          <a:xfrm>
            <a:off x="2212095" y="5344902"/>
            <a:ext cx="7757470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Quan </a:t>
            </a:r>
            <a:r>
              <a:rPr lang="en-US" sz="2800" b="1" dirty="0" err="1">
                <a:solidFill>
                  <a:srgbClr val="FF0000"/>
                </a:solidFill>
              </a:rPr>
              <a:t>sát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nêu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chiều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cao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độ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rộng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của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chữ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hoa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/>
              </a:rPr>
              <a:t>J</a:t>
            </a:r>
            <a:r>
              <a:rPr lang="en-US" sz="2800" b="1" dirty="0">
                <a:solidFill>
                  <a:srgbClr val="FF0000"/>
                </a:solidFill>
              </a:rPr>
              <a:t> (</a:t>
            </a:r>
            <a:r>
              <a:rPr lang="en-US" sz="2800" b="1" dirty="0" err="1">
                <a:solidFill>
                  <a:srgbClr val="FF0000"/>
                </a:solidFill>
              </a:rPr>
              <a:t>kiểu</a:t>
            </a:r>
            <a:r>
              <a:rPr lang="en-US" sz="2800" b="1" dirty="0">
                <a:solidFill>
                  <a:srgbClr val="FF0000"/>
                </a:solidFill>
              </a:rPr>
              <a:t> 2) </a:t>
            </a:r>
            <a:r>
              <a:rPr lang="en-US" sz="2800" b="1" dirty="0" err="1">
                <a:solidFill>
                  <a:srgbClr val="FF0000"/>
                </a:solidFill>
              </a:rPr>
              <a:t>cơ</a:t>
            </a:r>
            <a:r>
              <a:rPr lang="en-US" sz="2800" b="1" dirty="0">
                <a:solidFill>
                  <a:srgbClr val="FF0000"/>
                </a:solidFill>
              </a:rPr>
              <a:t>̃ </a:t>
            </a:r>
            <a:r>
              <a:rPr lang="en-US" sz="2800" b="1" dirty="0" err="1">
                <a:solidFill>
                  <a:srgbClr val="FF0000"/>
                </a:solidFill>
              </a:rPr>
              <a:t>chư</a:t>
            </a:r>
            <a:r>
              <a:rPr lang="en-US" sz="2800" b="1" dirty="0">
                <a:solidFill>
                  <a:srgbClr val="FF0000"/>
                </a:solidFill>
              </a:rPr>
              <a:t>̃ </a:t>
            </a:r>
            <a:r>
              <a:rPr lang="en-US" sz="2800" b="1" dirty="0" err="1">
                <a:solidFill>
                  <a:srgbClr val="FF0000"/>
                </a:solidFill>
              </a:rPr>
              <a:t>vừa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9277AA-9ED8-4B3C-B953-741050874C08}"/>
              </a:ext>
            </a:extLst>
          </p:cNvPr>
          <p:cNvSpPr txBox="1"/>
          <p:nvPr/>
        </p:nvSpPr>
        <p:spPr>
          <a:xfrm>
            <a:off x="2461533" y="5691849"/>
            <a:ext cx="65323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</a:rPr>
              <a:t>Chữ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hoa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HP001 4 hàng" panose="020B0603050302020204" pitchFamily="34" charset="0"/>
                <a:ea typeface="Arial-Rounded"/>
              </a:rPr>
              <a:t>J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cơ</a:t>
            </a:r>
            <a:r>
              <a:rPr lang="en-US" sz="2800" b="1" dirty="0">
                <a:solidFill>
                  <a:srgbClr val="0000CC"/>
                </a:solidFill>
              </a:rPr>
              <a:t>̃ </a:t>
            </a:r>
            <a:r>
              <a:rPr lang="en-US" sz="2800" b="1" dirty="0" err="1">
                <a:solidFill>
                  <a:srgbClr val="0000CC"/>
                </a:solidFill>
              </a:rPr>
              <a:t>chư</a:t>
            </a:r>
            <a:r>
              <a:rPr lang="en-US" sz="2800" b="1" dirty="0">
                <a:solidFill>
                  <a:srgbClr val="0000CC"/>
                </a:solidFill>
              </a:rPr>
              <a:t>̃ </a:t>
            </a:r>
            <a:r>
              <a:rPr lang="en-US" sz="2800" b="1" dirty="0" err="1">
                <a:solidFill>
                  <a:srgbClr val="0000CC"/>
                </a:solidFill>
              </a:rPr>
              <a:t>vừa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gồm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có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mấy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nét</a:t>
            </a:r>
            <a:r>
              <a:rPr lang="en-US" sz="2800" b="1" dirty="0">
                <a:solidFill>
                  <a:srgbClr val="0000CC"/>
                </a:solidFill>
              </a:rPr>
              <a:t>? Là </a:t>
            </a:r>
            <a:r>
              <a:rPr lang="en-US" sz="2800" b="1" dirty="0" err="1">
                <a:solidFill>
                  <a:srgbClr val="0000CC"/>
                </a:solidFill>
              </a:rPr>
              <a:t>những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nét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nào</a:t>
            </a:r>
            <a:r>
              <a:rPr lang="en-US" sz="2800" b="1" dirty="0">
                <a:solidFill>
                  <a:srgbClr val="0000CC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3620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7" grpId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1s.com - Cách viết chữ M hoa kiểu 2 cỡ vừa và cỡ nhỏ chuẩn theo chương trình mới">
            <a:hlinkClick r:id="" action="ppaction://media"/>
            <a:extLst>
              <a:ext uri="{FF2B5EF4-FFF2-40B4-BE49-F238E27FC236}">
                <a16:creationId xmlns:a16="http://schemas.microsoft.com/office/drawing/2014/main" id="{72681C93-891E-4330-AE0C-F2EB15DA8B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6364" y="96982"/>
            <a:ext cx="11651672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26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74AB54-A466-43FB-9BF6-978B0BF3C68A}"/>
              </a:ext>
            </a:extLst>
          </p:cNvPr>
          <p:cNvSpPr txBox="1"/>
          <p:nvPr/>
        </p:nvSpPr>
        <p:spPr>
          <a:xfrm>
            <a:off x="2690542" y="0"/>
            <a:ext cx="727787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</a:rPr>
              <a:t>M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̃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̉)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98FCB7-71A3-47C5-B269-33F862364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39" t="24511" r="13665" b="23243"/>
          <a:stretch/>
        </p:blipFill>
        <p:spPr>
          <a:xfrm>
            <a:off x="3980690" y="984307"/>
            <a:ext cx="4230620" cy="39415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9DEC21-59AB-4717-BC5B-F40B44259D78}"/>
              </a:ext>
            </a:extLst>
          </p:cNvPr>
          <p:cNvSpPr txBox="1"/>
          <p:nvPr/>
        </p:nvSpPr>
        <p:spPr>
          <a:xfrm>
            <a:off x="2127798" y="5105643"/>
            <a:ext cx="8107291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Quan </a:t>
            </a:r>
            <a:r>
              <a:rPr lang="en-US" sz="2800" b="1" dirty="0" err="1">
                <a:solidFill>
                  <a:srgbClr val="FF0000"/>
                </a:solidFill>
              </a:rPr>
              <a:t>sát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nêu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chiều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cao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độ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rộng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của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chữ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hoa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/>
              </a:rPr>
              <a:t>J</a:t>
            </a:r>
            <a:r>
              <a:rPr lang="en-US" sz="2800" b="1" dirty="0">
                <a:solidFill>
                  <a:srgbClr val="FF0000"/>
                </a:solidFill>
              </a:rPr>
              <a:t> (</a:t>
            </a:r>
            <a:r>
              <a:rPr lang="en-US" sz="2800" b="1" dirty="0" err="1">
                <a:solidFill>
                  <a:srgbClr val="FF0000"/>
                </a:solidFill>
              </a:rPr>
              <a:t>kiểu</a:t>
            </a:r>
            <a:r>
              <a:rPr lang="en-US" sz="2800" b="1" dirty="0">
                <a:solidFill>
                  <a:srgbClr val="FF0000"/>
                </a:solidFill>
              </a:rPr>
              <a:t> 2) </a:t>
            </a:r>
            <a:r>
              <a:rPr lang="en-US" sz="2800" b="1" dirty="0" err="1">
                <a:solidFill>
                  <a:srgbClr val="FF0000"/>
                </a:solidFill>
              </a:rPr>
              <a:t>cơ</a:t>
            </a:r>
            <a:r>
              <a:rPr lang="en-US" sz="2800" b="1" dirty="0">
                <a:solidFill>
                  <a:srgbClr val="FF0000"/>
                </a:solidFill>
              </a:rPr>
              <a:t>̃ </a:t>
            </a:r>
            <a:r>
              <a:rPr lang="en-US" sz="2800" b="1" dirty="0" err="1">
                <a:solidFill>
                  <a:srgbClr val="FF0000"/>
                </a:solidFill>
              </a:rPr>
              <a:t>chư</a:t>
            </a:r>
            <a:r>
              <a:rPr lang="en-US" sz="2800" b="1" dirty="0">
                <a:solidFill>
                  <a:srgbClr val="FF0000"/>
                </a:solidFill>
              </a:rPr>
              <a:t>̃ </a:t>
            </a:r>
            <a:r>
              <a:rPr lang="en-US" sz="2800" b="1" dirty="0" err="1">
                <a:solidFill>
                  <a:srgbClr val="FF0000"/>
                </a:solidFill>
              </a:rPr>
              <a:t>nho</a:t>
            </a:r>
            <a:r>
              <a:rPr lang="en-US" sz="2800" b="1" dirty="0">
                <a:solidFill>
                  <a:srgbClr val="FF0000"/>
                </a:solidFill>
              </a:rPr>
              <a:t>̉?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9277AA-9ED8-4B3C-B953-741050874C08}"/>
              </a:ext>
            </a:extLst>
          </p:cNvPr>
          <p:cNvSpPr txBox="1"/>
          <p:nvPr/>
        </p:nvSpPr>
        <p:spPr>
          <a:xfrm>
            <a:off x="3582956" y="5017645"/>
            <a:ext cx="5822302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0000CC"/>
                </a:solidFill>
              </a:rPr>
              <a:t>Chữ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hoa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HP001 4 hàng" panose="020B0603050302020204" pitchFamily="34" charset="0"/>
                <a:ea typeface="Arial-Rounded"/>
              </a:rPr>
              <a:t>J</a:t>
            </a:r>
            <a:r>
              <a:rPr lang="en-US" sz="2800" b="1" dirty="0">
                <a:solidFill>
                  <a:srgbClr val="0000CC"/>
                </a:solidFill>
              </a:rPr>
              <a:t> (</a:t>
            </a:r>
            <a:r>
              <a:rPr lang="en-US" sz="2800" b="1" dirty="0" err="1">
                <a:solidFill>
                  <a:srgbClr val="0000CC"/>
                </a:solidFill>
              </a:rPr>
              <a:t>kiểu</a:t>
            </a:r>
            <a:r>
              <a:rPr lang="en-US" sz="2800" b="1" dirty="0">
                <a:solidFill>
                  <a:srgbClr val="0000CC"/>
                </a:solidFill>
              </a:rPr>
              <a:t> 2) </a:t>
            </a:r>
            <a:r>
              <a:rPr lang="en-US" sz="2800" b="1" dirty="0" err="1">
                <a:solidFill>
                  <a:srgbClr val="0000CC"/>
                </a:solidFill>
              </a:rPr>
              <a:t>gồm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có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mấy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nét</a:t>
            </a:r>
            <a:r>
              <a:rPr lang="en-US" sz="2800" b="1" dirty="0">
                <a:solidFill>
                  <a:srgbClr val="0000CC"/>
                </a:solidFill>
              </a:rPr>
              <a:t>? Là </a:t>
            </a:r>
            <a:r>
              <a:rPr lang="en-US" sz="2800" b="1" dirty="0" err="1">
                <a:solidFill>
                  <a:srgbClr val="0000CC"/>
                </a:solidFill>
              </a:rPr>
              <a:t>những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nét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nào</a:t>
            </a:r>
            <a:r>
              <a:rPr lang="en-US" sz="2800" b="1" dirty="0">
                <a:solidFill>
                  <a:srgbClr val="0000CC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6252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7" grpId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M kiểu 2 Tuần 30 (1)">
            <a:hlinkClick r:id="" action="ppaction://media"/>
            <a:extLst>
              <a:ext uri="{FF2B5EF4-FFF2-40B4-BE49-F238E27FC236}">
                <a16:creationId xmlns:a16="http://schemas.microsoft.com/office/drawing/2014/main" id="{3745C017-E50C-4B08-AFA6-91D6F805E4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3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6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74AB54-A466-43FB-9BF6-978B0BF3C68A}"/>
              </a:ext>
            </a:extLst>
          </p:cNvPr>
          <p:cNvSpPr txBox="1"/>
          <p:nvPr/>
        </p:nvSpPr>
        <p:spPr>
          <a:xfrm>
            <a:off x="1364974" y="72915"/>
            <a:ext cx="980660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So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sánh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UTM Avo" panose="02040603050506020204" pitchFamily="18" charset="0"/>
                <a:ea typeface="Arial-Rounded"/>
              </a:rPr>
              <a:t>M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</a:rPr>
              <a:t>cơ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</a:rPr>
              <a:t>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</a:rPr>
              <a:t>chư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</a:rPr>
              <a:t>̃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</a:rPr>
              <a:t>vừa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</a:rPr>
              <a:t>va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</a:rPr>
              <a:t>̀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</a:rPr>
              <a:t>nho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</a:rPr>
              <a:t>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B63CF9-38FF-41C5-9F08-2D30702BF4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 b="-929"/>
          <a:stretch/>
        </p:blipFill>
        <p:spPr>
          <a:xfrm>
            <a:off x="1910692" y="1166151"/>
            <a:ext cx="4953147" cy="41593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98FCB7-71A3-47C5-B269-33F8623646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39" t="24511" r="13665" b="23243"/>
          <a:stretch/>
        </p:blipFill>
        <p:spPr>
          <a:xfrm>
            <a:off x="7178727" y="3043450"/>
            <a:ext cx="2470244" cy="23014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9DEC21-59AB-4717-BC5B-F40B44259D78}"/>
              </a:ext>
            </a:extLst>
          </p:cNvPr>
          <p:cNvSpPr txBox="1"/>
          <p:nvPr/>
        </p:nvSpPr>
        <p:spPr>
          <a:xfrm>
            <a:off x="1640414" y="5499419"/>
            <a:ext cx="85486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CC"/>
                </a:solidFill>
              </a:rPr>
              <a:t>Quan </a:t>
            </a:r>
            <a:r>
              <a:rPr lang="en-US" sz="2800" b="1" dirty="0" err="1">
                <a:solidFill>
                  <a:srgbClr val="0000CC"/>
                </a:solidFill>
              </a:rPr>
              <a:t>sát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và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cho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biết</a:t>
            </a:r>
            <a:r>
              <a:rPr lang="en-US" sz="2800" b="1" dirty="0">
                <a:solidFill>
                  <a:srgbClr val="0000CC"/>
                </a:solidFill>
              </a:rPr>
              <a:t>: </a:t>
            </a:r>
            <a:r>
              <a:rPr lang="en-US" sz="2800" b="1" dirty="0" err="1">
                <a:solidFill>
                  <a:srgbClr val="0000CC"/>
                </a:solidFill>
              </a:rPr>
              <a:t>Chữ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err="1">
                <a:solidFill>
                  <a:srgbClr val="0000CC"/>
                </a:solidFill>
              </a:rPr>
              <a:t>hoa</a:t>
            </a:r>
            <a:r>
              <a:rPr lang="en-US" sz="2800" b="1">
                <a:solidFill>
                  <a:srgbClr val="0000CC"/>
                </a:solidFill>
              </a:rPr>
              <a:t> </a:t>
            </a:r>
            <a:r>
              <a:rPr lang="vi-VN" sz="2800" b="1" dirty="0">
                <a:solidFill>
                  <a:srgbClr val="0000CC"/>
                </a:solidFill>
              </a:rPr>
              <a:t>M</a:t>
            </a:r>
            <a:r>
              <a:rPr lang="en-US" sz="2800" b="1">
                <a:solidFill>
                  <a:srgbClr val="0000CC"/>
                </a:solidFill>
              </a:rPr>
              <a:t> </a:t>
            </a:r>
            <a:r>
              <a:rPr lang="en-US" sz="2800" b="1" dirty="0">
                <a:solidFill>
                  <a:srgbClr val="0000CC"/>
                </a:solidFill>
              </a:rPr>
              <a:t>(</a:t>
            </a:r>
            <a:r>
              <a:rPr lang="en-US" sz="2800" b="1" dirty="0" err="1">
                <a:solidFill>
                  <a:srgbClr val="0000CC"/>
                </a:solidFill>
              </a:rPr>
              <a:t>kiểu</a:t>
            </a:r>
            <a:r>
              <a:rPr lang="en-US" sz="2800" b="1" dirty="0">
                <a:solidFill>
                  <a:srgbClr val="0000CC"/>
                </a:solidFill>
              </a:rPr>
              <a:t> 2) </a:t>
            </a:r>
            <a:r>
              <a:rPr lang="en-US" sz="2800" b="1" dirty="0" err="1">
                <a:solidFill>
                  <a:srgbClr val="0000CC"/>
                </a:solidFill>
              </a:rPr>
              <a:t>cơ</a:t>
            </a:r>
            <a:r>
              <a:rPr lang="en-US" sz="2800" b="1" dirty="0">
                <a:solidFill>
                  <a:srgbClr val="0000CC"/>
                </a:solidFill>
              </a:rPr>
              <a:t>̃ </a:t>
            </a:r>
            <a:r>
              <a:rPr lang="en-US" sz="2800" b="1" dirty="0" err="1">
                <a:solidFill>
                  <a:srgbClr val="0000CC"/>
                </a:solidFill>
              </a:rPr>
              <a:t>chư</a:t>
            </a:r>
            <a:r>
              <a:rPr lang="en-US" sz="2800" b="1" dirty="0">
                <a:solidFill>
                  <a:srgbClr val="0000CC"/>
                </a:solidFill>
              </a:rPr>
              <a:t>̃ </a:t>
            </a:r>
            <a:r>
              <a:rPr lang="en-US" sz="2800" b="1" dirty="0" err="1">
                <a:solidFill>
                  <a:srgbClr val="0000CC"/>
                </a:solidFill>
              </a:rPr>
              <a:t>vừa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va</a:t>
            </a:r>
            <a:r>
              <a:rPr lang="en-US" sz="2800" b="1" dirty="0">
                <a:solidFill>
                  <a:srgbClr val="0000CC"/>
                </a:solidFill>
              </a:rPr>
              <a:t>̀ </a:t>
            </a:r>
            <a:r>
              <a:rPr lang="en-US" sz="2800" b="1" dirty="0" err="1">
                <a:solidFill>
                  <a:srgbClr val="0000CC"/>
                </a:solidFill>
              </a:rPr>
              <a:t>cơ</a:t>
            </a:r>
            <a:r>
              <a:rPr lang="en-US" sz="2800" b="1" dirty="0">
                <a:solidFill>
                  <a:srgbClr val="0000CC"/>
                </a:solidFill>
              </a:rPr>
              <a:t>̃ </a:t>
            </a:r>
            <a:r>
              <a:rPr lang="en-US" sz="2800" b="1" dirty="0" err="1">
                <a:solidFill>
                  <a:srgbClr val="0000CC"/>
                </a:solidFill>
              </a:rPr>
              <a:t>chư</a:t>
            </a:r>
            <a:r>
              <a:rPr lang="en-US" sz="2800" b="1" dirty="0">
                <a:solidFill>
                  <a:srgbClr val="0000CC"/>
                </a:solidFill>
              </a:rPr>
              <a:t>̃ </a:t>
            </a:r>
            <a:r>
              <a:rPr lang="en-US" sz="2800" b="1" dirty="0" err="1">
                <a:solidFill>
                  <a:srgbClr val="0000CC"/>
                </a:solidFill>
              </a:rPr>
              <a:t>nho</a:t>
            </a:r>
            <a:r>
              <a:rPr lang="en-US" sz="2800" b="1" dirty="0">
                <a:solidFill>
                  <a:srgbClr val="0000CC"/>
                </a:solidFill>
              </a:rPr>
              <a:t>̉ </a:t>
            </a:r>
            <a:r>
              <a:rPr lang="en-US" sz="2800" b="1" dirty="0" err="1">
                <a:solidFill>
                  <a:srgbClr val="0000CC"/>
                </a:solidFill>
              </a:rPr>
              <a:t>giống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va</a:t>
            </a:r>
            <a:r>
              <a:rPr lang="en-US" sz="2800" b="1" dirty="0">
                <a:solidFill>
                  <a:srgbClr val="0000CC"/>
                </a:solidFill>
              </a:rPr>
              <a:t>̀ </a:t>
            </a:r>
            <a:r>
              <a:rPr lang="en-US" sz="2800" b="1" dirty="0" err="1">
                <a:solidFill>
                  <a:srgbClr val="0000CC"/>
                </a:solidFill>
              </a:rPr>
              <a:t>khác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nhau</a:t>
            </a:r>
            <a:r>
              <a:rPr lang="en-US" sz="2800" b="1" dirty="0">
                <a:solidFill>
                  <a:srgbClr val="0000CC"/>
                </a:solidFill>
              </a:rPr>
              <a:t> ở </a:t>
            </a:r>
            <a:r>
              <a:rPr lang="en-US" sz="2800" b="1" dirty="0" err="1">
                <a:solidFill>
                  <a:srgbClr val="0000CC"/>
                </a:solidFill>
              </a:rPr>
              <a:t>điểm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nào</a:t>
            </a:r>
            <a:r>
              <a:rPr lang="en-US" sz="2800" b="1" dirty="0">
                <a:solidFill>
                  <a:srgbClr val="0000CC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6018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944</TotalTime>
  <Words>220</Words>
  <Application>Microsoft Office PowerPoint</Application>
  <PresentationFormat>Widescreen</PresentationFormat>
  <Paragraphs>26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.VnArial</vt:lpstr>
      <vt:lpstr>.VnTime</vt:lpstr>
      <vt:lpstr>Arial</vt:lpstr>
      <vt:lpstr>Arial-Rounded</vt:lpstr>
      <vt:lpstr>Calibri</vt:lpstr>
      <vt:lpstr>Calibri Light</vt:lpstr>
      <vt:lpstr>HP001 4 hàng</vt:lpstr>
      <vt:lpstr>Times New Roman</vt:lpstr>
      <vt:lpstr>UTM Avo</vt:lpstr>
      <vt:lpstr>2_Office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10</cp:lastModifiedBy>
  <cp:revision>97</cp:revision>
  <dcterms:created xsi:type="dcterms:W3CDTF">2021-07-20T01:55:21Z</dcterms:created>
  <dcterms:modified xsi:type="dcterms:W3CDTF">2025-04-24T02:00:59Z</dcterms:modified>
</cp:coreProperties>
</file>