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24"/>
  </p:notesMasterIdLst>
  <p:sldIdLst>
    <p:sldId id="353" r:id="rId3"/>
    <p:sldId id="355" r:id="rId4"/>
    <p:sldId id="375" r:id="rId5"/>
    <p:sldId id="385" r:id="rId6"/>
    <p:sldId id="359" r:id="rId7"/>
    <p:sldId id="360" r:id="rId8"/>
    <p:sldId id="386" r:id="rId9"/>
    <p:sldId id="361" r:id="rId10"/>
    <p:sldId id="384" r:id="rId11"/>
    <p:sldId id="363" r:id="rId12"/>
    <p:sldId id="387" r:id="rId13"/>
    <p:sldId id="380" r:id="rId14"/>
    <p:sldId id="366" r:id="rId15"/>
    <p:sldId id="367" r:id="rId16"/>
    <p:sldId id="388" r:id="rId17"/>
    <p:sldId id="369" r:id="rId18"/>
    <p:sldId id="370" r:id="rId19"/>
    <p:sldId id="381" r:id="rId20"/>
    <p:sldId id="372" r:id="rId21"/>
    <p:sldId id="373" r:id="rId22"/>
    <p:sldId id="389" r:id="rId23"/>
  </p:sldIdLst>
  <p:sldSz cx="6858000" cy="5143500"/>
  <p:notesSz cx="6858000" cy="9144000"/>
  <p:embeddedFontLst>
    <p:embeddedFont>
      <p:font typeface="HP001" panose="020B0604020202020204" charset="0"/>
      <p:regular r:id="rId25"/>
      <p:bold r:id="rId26"/>
    </p:embeddedFont>
    <p:embeddedFont>
      <p:font typeface="HP001 4 hàng" panose="020B0604020202020204" charset="0"/>
      <p:regular r:id="rId27"/>
      <p:bold r:id="rId28"/>
    </p:embeddedFont>
    <p:embeddedFont>
      <p:font typeface="Kalam" panose="020B0604020202020204" charset="0"/>
      <p:regular r:id="rId29"/>
      <p:bold r:id="rId30"/>
    </p:embeddedFont>
    <p:embeddedFont>
      <p:font typeface="Montserrat" panose="02000505000000020004" pitchFamily="2" charset="0"/>
      <p:regular r:id="rId31"/>
      <p:bold r:id="rId32"/>
      <p:italic r:id="rId33"/>
      <p:boldItalic r:id="rId34"/>
    </p:embeddedFont>
    <p:embeddedFont>
      <p:font typeface="UTM Avo" panose="02040603050506020204" pitchFamily="18" charset="0"/>
      <p:regular r:id="rId35"/>
      <p:bold r:id="rId36"/>
      <p:italic r:id="rId37"/>
      <p:boldItalic r:id="rId38"/>
    </p:embeddedFont>
    <p:embeddedFont>
      <p:font typeface="UTM Charlotte" panose="02040603050506020204" pitchFamily="18" charset="0"/>
      <p:regular r:id="rId39"/>
    </p:embeddedFont>
    <p:embeddedFont>
      <p:font typeface="UTM Cookies" panose="02040603050506020204" pitchFamily="18" charset="0"/>
      <p:regular r:id="rId40"/>
    </p:embeddedFont>
  </p:embeddedFontLst>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90"/>
    <a:srgbClr val="AEE2FA"/>
    <a:srgbClr val="07A7AF"/>
    <a:srgbClr val="F6D5A8"/>
    <a:srgbClr val="F45A21"/>
    <a:srgbClr val="DBE9AE"/>
    <a:srgbClr val="72B451"/>
    <a:srgbClr val="F9BDC9"/>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2818" autoAdjust="0"/>
  </p:normalViewPr>
  <p:slideViewPr>
    <p:cSldViewPr snapToGrid="0">
      <p:cViewPr varScale="1">
        <p:scale>
          <a:sx n="100" d="100"/>
          <a:sy n="100" d="100"/>
        </p:scale>
        <p:origin x="168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96216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5/13/2025</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5/13/2025</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8.wdp"/><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9.jpg"/><Relationship Id="rId5" Type="http://schemas.openxmlformats.org/officeDocument/2006/relationships/image" Target="../media/image2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5" Type="http://schemas.openxmlformats.org/officeDocument/2006/relationships/image" Target="../media/image30.png"/><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5" Type="http://schemas.openxmlformats.org/officeDocument/2006/relationships/image" Target="../media/image31.png"/><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5.xml"/><Relationship Id="rId5" Type="http://schemas.microsoft.com/office/2007/relationships/hdphoto" Target="../media/hdphoto2.wdp"/><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video" Target="../media/media3.mp4"/><Relationship Id="rId7" Type="http://schemas.openxmlformats.org/officeDocument/2006/relationships/image" Target="../media/image35.png"/><Relationship Id="rId2" Type="http://schemas.microsoft.com/office/2007/relationships/media" Target="../media/media3.mp4"/><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slideLayout" Target="../slideLayouts/slideLayout4.xm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9.xml"/><Relationship Id="rId5" Type="http://schemas.microsoft.com/office/2007/relationships/hdphoto" Target="../media/hdphoto11.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36.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4.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6.xml"/><Relationship Id="rId6" Type="http://schemas.microsoft.com/office/2007/relationships/hdphoto" Target="../media/hdphoto7.wdp"/><Relationship Id="rId5" Type="http://schemas.openxmlformats.org/officeDocument/2006/relationships/image" Target="../media/image15.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9.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23488" y="617893"/>
            <a:ext cx="1642272" cy="656978"/>
            <a:chOff x="340718" y="617893"/>
            <a:chExt cx="1642272" cy="65697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4" name="TextBox 3">
              <a:extLst>
                <a:ext uri="{FF2B5EF4-FFF2-40B4-BE49-F238E27FC236}">
                  <a16:creationId xmlns:a16="http://schemas.microsoft.com/office/drawing/2014/main" id="{A0FE075E-00B8-430F-A266-1358EF8D2A4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7" y="1426549"/>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Đoán xem các bạn nhỏ trong tranh đang nói gì.</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Picture 5">
            <a:extLst>
              <a:ext uri="{FF2B5EF4-FFF2-40B4-BE49-F238E27FC236}">
                <a16:creationId xmlns:a16="http://schemas.microsoft.com/office/drawing/2014/main" id="{0E79E6BE-45B0-4B70-8701-E52670DDB29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99494" y="1869276"/>
            <a:ext cx="4059011" cy="2995628"/>
          </a:xfrm>
          <a:prstGeom prst="rect">
            <a:avLst/>
          </a:prstGeom>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54030"/>
            <a:ext cx="6119826"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04611" y="1746958"/>
            <a:ext cx="4567626" cy="3073106"/>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2095500" y="2181225"/>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1964531" y="2340769"/>
            <a:ext cx="419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2107406" y="2628900"/>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5968206" y="2628900"/>
            <a:ext cx="4071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1976437" y="2771775"/>
            <a:ext cx="315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2343943" y="2771775"/>
            <a:ext cx="4849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2910813" y="2771775"/>
            <a:ext cx="9450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3904050"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4745425"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5695156" y="3070225"/>
            <a:ext cx="2389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6028844" y="306705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3904050" y="321310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5923791" y="3213100"/>
            <a:ext cx="262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4232496" y="3362325"/>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5208492" y="3505200"/>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3903680" y="4108450"/>
            <a:ext cx="5633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521770" y="1842671"/>
            <a:ext cx="111280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Việt Nam</a:t>
            </a:r>
            <a:endParaRPr lang="vi-VN" sz="1600" dirty="0">
              <a:solidFill>
                <a:srgbClr val="C00000"/>
              </a:solidFill>
            </a:endParaRPr>
          </a:p>
        </p:txBody>
      </p:sp>
      <p:sp>
        <p:nvSpPr>
          <p:cNvPr id="78" name="Rectangle 77">
            <a:extLst>
              <a:ext uri="{FF2B5EF4-FFF2-40B4-BE49-F238E27FC236}">
                <a16:creationId xmlns:a16="http://schemas.microsoft.com/office/drawing/2014/main" id="{57F26CCF-C7DC-4182-A76F-7171CE2ECC66}"/>
              </a:ext>
            </a:extLst>
          </p:cNvPr>
          <p:cNvSpPr/>
          <p:nvPr/>
        </p:nvSpPr>
        <p:spPr>
          <a:xfrm>
            <a:off x="649483" y="2132108"/>
            <a:ext cx="848309"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Hà Nội</a:t>
            </a:r>
            <a:endParaRPr lang="vi-VN" sz="1600"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371894" y="2391423"/>
            <a:ext cx="14125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Hai Bà Trưng</a:t>
            </a:r>
            <a:endParaRPr lang="vi-VN" sz="1600"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599791" y="2680860"/>
            <a:ext cx="9476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Bà Triệu</a:t>
            </a:r>
            <a:endParaRPr lang="vi-VN" sz="1600"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262548" y="2940175"/>
            <a:ext cx="1665841"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Trần Hưng Đạo</a:t>
            </a:r>
            <a:endParaRPr lang="vi-VN" sz="1600"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348580" y="3229612"/>
            <a:ext cx="1484702"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Quang Trung</a:t>
            </a:r>
            <a:endParaRPr lang="vi-VN" sz="1600"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398274" y="3536166"/>
            <a:ext cx="138531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Hồ Chí Minh</a:t>
            </a:r>
            <a:endParaRPr lang="vi-VN" sz="1600"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803835" y="3825603"/>
            <a:ext cx="5741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Bắc</a:t>
            </a:r>
            <a:endParaRPr lang="vi-VN" sz="1600" dirty="0">
              <a:solidFill>
                <a:srgbClr val="C00000"/>
              </a:solidFill>
            </a:endParaRPr>
          </a:p>
        </p:txBody>
      </p:sp>
      <p:sp>
        <p:nvSpPr>
          <p:cNvPr id="85" name="Rectangle 84">
            <a:extLst>
              <a:ext uri="{FF2B5EF4-FFF2-40B4-BE49-F238E27FC236}">
                <a16:creationId xmlns:a16="http://schemas.microsoft.com/office/drawing/2014/main" id="{F7161CF6-B1DC-4284-9F68-EB6D072429B3}"/>
              </a:ext>
            </a:extLst>
          </p:cNvPr>
          <p:cNvSpPr/>
          <p:nvPr/>
        </p:nvSpPr>
        <p:spPr>
          <a:xfrm>
            <a:off x="729296" y="4079174"/>
            <a:ext cx="72327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Trung</a:t>
            </a:r>
            <a:endParaRPr lang="vi-VN" sz="1600" dirty="0">
              <a:solidFill>
                <a:srgbClr val="C00000"/>
              </a:solidFill>
            </a:endParaRPr>
          </a:p>
        </p:txBody>
      </p:sp>
      <p:sp>
        <p:nvSpPr>
          <p:cNvPr id="86" name="Rectangle 85">
            <a:extLst>
              <a:ext uri="{FF2B5EF4-FFF2-40B4-BE49-F238E27FC236}">
                <a16:creationId xmlns:a16="http://schemas.microsoft.com/office/drawing/2014/main" id="{F70B8A1F-2A38-4A2B-AB6B-E09EE9E92BE0}"/>
              </a:ext>
            </a:extLst>
          </p:cNvPr>
          <p:cNvSpPr/>
          <p:nvPr/>
        </p:nvSpPr>
        <p:spPr>
          <a:xfrm>
            <a:off x="756546" y="4376333"/>
            <a:ext cx="668773"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Nam</a:t>
            </a:r>
            <a:endParaRPr lang="vi-VN" sz="1600" dirty="0">
              <a:solidFill>
                <a:srgbClr val="C00000"/>
              </a:solidFill>
            </a:endParaRP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14:presetBounceEnd="30000">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0000">
                                          <p:cBhvr additive="base">
                                            <p:cTn id="67"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14:presetBounceEnd="30000">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14:bounceEnd="30000">
                                          <p:cBhvr additive="base">
                                            <p:cTn id="72"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14:presetBounceEnd="3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3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14:presetBounceEnd="30000">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14:bounceEnd="30000">
                                          <p:cBhvr additive="base">
                                            <p:cTn id="82"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14:presetBounceEnd="30000">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14:bounceEnd="30000">
                                          <p:cBhvr additive="base">
                                            <p:cTn id="87"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14:presetBounceEnd="30000">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14:bounceEnd="30000">
                                          <p:cBhvr additive="base">
                                            <p:cTn id="92"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14:presetBounceEnd="30000">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14:bounceEnd="30000">
                                          <p:cBhvr additive="base">
                                            <p:cTn id="97"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14:presetBounceEnd="30000">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14:bounceEnd="30000">
                                          <p:cBhvr additive="base">
                                            <p:cTn id="102"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14:presetBounceEnd="30000">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14:bounceEnd="30000">
                                          <p:cBhvr additive="base">
                                            <p:cTn id="107"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1759" y="1177526"/>
            <a:ext cx="6314482" cy="2166372"/>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Dùng từ </a:t>
            </a:r>
            <a:r>
              <a:rPr lang="vi-VN" sz="1500" i="1" dirty="0">
                <a:latin typeface="UTM Avo" panose="02040603050506020204" pitchFamily="18" charset="0"/>
              </a:rPr>
              <a:t>là </a:t>
            </a:r>
            <a:r>
              <a:rPr lang="vi-VN" sz="1500" dirty="0">
                <a:latin typeface="UTM Avo" panose="02040603050506020204" pitchFamily="18" charset="0"/>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p:nvPr/>
        </p:nvCxnSpPr>
        <p:spPr>
          <a:xfrm>
            <a:off x="2838450" y="2000250"/>
            <a:ext cx="381000" cy="571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4114800" y="2571750"/>
            <a:ext cx="342900" cy="3238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500741" y="3301065"/>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2838450" y="2378963"/>
            <a:ext cx="381000" cy="19278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4114800" y="2000250"/>
            <a:ext cx="342900" cy="5574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499892" y="3674827"/>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2838450" y="2571750"/>
            <a:ext cx="381000" cy="2823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4114800" y="2358502"/>
            <a:ext cx="381000" cy="2132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499892" y="4073213"/>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94C44356-AC6D-4A2B-A776-C4D3FA9D1107}"/>
              </a:ext>
            </a:extLst>
          </p:cNvPr>
          <p:cNvGrpSpPr/>
          <p:nvPr/>
        </p:nvGrpSpPr>
        <p:grpSpPr>
          <a:xfrm>
            <a:off x="223488" y="617893"/>
            <a:ext cx="1642272" cy="656978"/>
            <a:chOff x="340718" y="617893"/>
            <a:chExt cx="1642272" cy="656978"/>
          </a:xfrm>
        </p:grpSpPr>
        <p:sp>
          <p:nvSpPr>
            <p:cNvPr id="13" name="TextBox 12">
              <a:extLst>
                <a:ext uri="{FF2B5EF4-FFF2-40B4-BE49-F238E27FC236}">
                  <a16:creationId xmlns:a16="http://schemas.microsoft.com/office/drawing/2014/main" id="{411AF4CF-CA25-447D-8497-AD589A63A8B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4" name="TextBox 13">
              <a:extLst>
                <a:ext uri="{FF2B5EF4-FFF2-40B4-BE49-F238E27FC236}">
                  <a16:creationId xmlns:a16="http://schemas.microsoft.com/office/drawing/2014/main" id="{3284DFFE-B7BA-427D-A0AB-872AC801FD7E}"/>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16" name="TextBox 15">
            <a:extLst>
              <a:ext uri="{FF2B5EF4-FFF2-40B4-BE49-F238E27FC236}">
                <a16:creationId xmlns:a16="http://schemas.microsoft.com/office/drawing/2014/main" id="{EFA93BE4-4361-45CD-B295-2AC490224729}"/>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a:t>
            </a:r>
            <a:r>
              <a:rPr lang="en-US" sz="3600" dirty="0">
                <a:solidFill>
                  <a:schemeClr val="accent2"/>
                </a:solidFill>
                <a:latin typeface="UTM Cookies" panose="02040603050506020204" pitchFamily="18" charset="0"/>
              </a:rPr>
              <a:t> </a:t>
            </a:r>
            <a:r>
              <a:rPr lang="en-US" sz="4400" dirty="0">
                <a:solidFill>
                  <a:schemeClr val="accent2"/>
                </a:solidFill>
                <a:latin typeface="HP001" panose="020B0603050302020204" pitchFamily="34" charset="0"/>
                <a:ea typeface="HP001" panose="020B0603050302020204" pitchFamily="34" charset="0"/>
              </a:rPr>
              <a:t>Ƚ </a:t>
            </a:r>
            <a:r>
              <a:rPr lang="en-US" sz="3200" dirty="0">
                <a:solidFill>
                  <a:schemeClr val="accent2"/>
                </a:solidFill>
                <a:latin typeface="HP001" panose="020B0603050302020204" pitchFamily="34" charset="0"/>
                <a:ea typeface="HP001" panose="020B0603050302020204" pitchFamily="34" charset="0"/>
              </a:rPr>
              <a:t>(</a:t>
            </a:r>
            <a:r>
              <a:rPr lang="vi-VN" sz="3200" dirty="0">
                <a:solidFill>
                  <a:schemeClr val="accent2"/>
                </a:solidFill>
                <a:latin typeface="HP001" panose="020B0603050302020204" pitchFamily="34" charset="0"/>
                <a:ea typeface="HP001" panose="020B0603050302020204" pitchFamily="34" charset="0"/>
              </a:rPr>
              <a:t>kiểu 2)</a:t>
            </a:r>
            <a:endParaRPr lang="en-US" sz="3600" dirty="0">
              <a:solidFill>
                <a:schemeClr val="accent2"/>
              </a:solidFill>
              <a:latin typeface="HP001" panose="020B0603050302020204" pitchFamily="34" charset="0"/>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904876" y="1325222"/>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 </a:t>
            </a:r>
            <a:r>
              <a:rPr lang="vi-VN" sz="2000" b="1" dirty="0">
                <a:solidFill>
                  <a:srgbClr val="F7446B"/>
                </a:solidFill>
                <a:latin typeface="HP001" panose="020B0603050302020204" pitchFamily="34" charset="0"/>
                <a:ea typeface="HP001" panose="020B0603050302020204" pitchFamily="34" charset="0"/>
              </a:rPr>
              <a:t>(kiểu 2)</a:t>
            </a:r>
            <a:endParaRPr lang="en-US" sz="2000" b="1" dirty="0">
              <a:solidFill>
                <a:srgbClr val="F7446B"/>
              </a:solidFill>
              <a:latin typeface="UTM Avo" panose="02040603050506020204" pitchFamily="18" charset="0"/>
            </a:endParaRPr>
          </a:p>
        </p:txBody>
      </p:sp>
      <p:pic>
        <p:nvPicPr>
          <p:cNvPr id="6" name="Picture 5">
            <a:extLst>
              <a:ext uri="{FF2B5EF4-FFF2-40B4-BE49-F238E27FC236}">
                <a16:creationId xmlns:a16="http://schemas.microsoft.com/office/drawing/2014/main" id="{D07568F6-4F8E-4244-A851-1C4053BD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3" name="Picture 2" descr="A picture containing athletic game, sport&#10;&#10;Description automatically generated">
            <a:extLst>
              <a:ext uri="{FF2B5EF4-FFF2-40B4-BE49-F238E27FC236}">
                <a16:creationId xmlns:a16="http://schemas.microsoft.com/office/drawing/2014/main" id="{C0027D12-8F78-473A-AC3E-427568C97B1C}"/>
              </a:ext>
            </a:extLst>
          </p:cNvPr>
          <p:cNvPicPr>
            <a:picLocks noChangeAspect="1"/>
          </p:cNvPicPr>
          <p:nvPr/>
        </p:nvPicPr>
        <p:blipFill rotWithShape="1">
          <a:blip r:embed="rId5"/>
          <a:srcRect l="52377"/>
          <a:stretch/>
        </p:blipFill>
        <p:spPr>
          <a:xfrm>
            <a:off x="772223" y="2024457"/>
            <a:ext cx="2656777" cy="2627745"/>
          </a:xfrm>
          <a:prstGeom prst="rect">
            <a:avLst/>
          </a:prstGeom>
        </p:spPr>
      </p:pic>
      <p:pic>
        <p:nvPicPr>
          <p:cNvPr id="5" name="Picture 4" descr="Diagram&#10;&#10;Description automatically generated">
            <a:extLst>
              <a:ext uri="{FF2B5EF4-FFF2-40B4-BE49-F238E27FC236}">
                <a16:creationId xmlns:a16="http://schemas.microsoft.com/office/drawing/2014/main" id="{82D9201C-5D7D-412A-A794-2BF0B60F4F98}"/>
              </a:ext>
            </a:extLst>
          </p:cNvPr>
          <p:cNvPicPr>
            <a:picLocks noChangeAspect="1"/>
          </p:cNvPicPr>
          <p:nvPr/>
        </p:nvPicPr>
        <p:blipFill rotWithShape="1">
          <a:blip r:embed="rId6"/>
          <a:srcRect l="12634" t="20989" r="11585" b="22962"/>
          <a:stretch/>
        </p:blipFill>
        <p:spPr>
          <a:xfrm>
            <a:off x="3825096" y="2455102"/>
            <a:ext cx="2100311" cy="2197100"/>
          </a:xfrm>
          <a:prstGeom prst="rect">
            <a:avLst/>
          </a:prstGeom>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vừa)</a:t>
            </a:r>
            <a:endParaRPr lang="en-US" sz="1800" b="1" dirty="0">
              <a:solidFill>
                <a:srgbClr val="F7446B"/>
              </a:solidFill>
              <a:latin typeface="UTM Avo" panose="02040603050506020204" pitchFamily="18" charset="0"/>
            </a:endParaRPr>
          </a:p>
        </p:txBody>
      </p:sp>
      <p:pic>
        <p:nvPicPr>
          <p:cNvPr id="3" name="V kiểu 2">
            <a:hlinkClick r:id="" action="ppaction://media"/>
            <a:extLst>
              <a:ext uri="{FF2B5EF4-FFF2-40B4-BE49-F238E27FC236}">
                <a16:creationId xmlns:a16="http://schemas.microsoft.com/office/drawing/2014/main" id="{FDDD5CEE-2B6C-451F-9360-B140B66B49D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14630" t="6850" r="21758"/>
          <a:stretch/>
        </p:blipFill>
        <p:spPr>
          <a:xfrm>
            <a:off x="1371600" y="1132620"/>
            <a:ext cx="4362527" cy="3605213"/>
          </a:xfrm>
          <a:prstGeom prst="rect">
            <a:avLst/>
          </a:prstGeom>
        </p:spPr>
      </p:pic>
    </p:spTree>
    <p:custDataLst>
      <p:tags r:id="rId1"/>
    </p:custDataLst>
    <p:extLst>
      <p:ext uri="{BB962C8B-B14F-4D97-AF65-F5344CB8AC3E}">
        <p14:creationId xmlns:p14="http://schemas.microsoft.com/office/powerpoint/2010/main" val="7792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nhỏ)</a:t>
            </a:r>
            <a:endParaRPr lang="en-US" sz="1800" b="1" dirty="0">
              <a:solidFill>
                <a:srgbClr val="F7446B"/>
              </a:solidFill>
              <a:latin typeface="UTM Avo" panose="02040603050506020204" pitchFamily="18" charset="0"/>
            </a:endParaRPr>
          </a:p>
        </p:txBody>
      </p:sp>
      <p:pic>
        <p:nvPicPr>
          <p:cNvPr id="4" name="V kiểu 2">
            <a:hlinkClick r:id="" action="ppaction://media"/>
            <a:extLst>
              <a:ext uri="{FF2B5EF4-FFF2-40B4-BE49-F238E27FC236}">
                <a16:creationId xmlns:a16="http://schemas.microsoft.com/office/drawing/2014/main" id="{DCC15653-A62A-465B-B03F-AD80D6647B4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72756" y="1158086"/>
            <a:ext cx="4912487" cy="3579747"/>
          </a:xfrm>
          <a:prstGeom prst="rect">
            <a:avLst/>
          </a:prstGeom>
        </p:spPr>
      </p:pic>
      <p:sp>
        <p:nvSpPr>
          <p:cNvPr id="5" name="Rectangle 4">
            <a:extLst>
              <a:ext uri="{FF2B5EF4-FFF2-40B4-BE49-F238E27FC236}">
                <a16:creationId xmlns:a16="http://schemas.microsoft.com/office/drawing/2014/main" id="{27E70588-2D4E-4C7D-A40A-E71475A7B4A1}"/>
              </a:ext>
            </a:extLst>
          </p:cNvPr>
          <p:cNvSpPr/>
          <p:nvPr/>
        </p:nvSpPr>
        <p:spPr>
          <a:xfrm>
            <a:off x="1066800" y="1158086"/>
            <a:ext cx="2489200" cy="54371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FB15D945-25DD-45B2-836C-11C71F4CEB45}"/>
              </a:ext>
            </a:extLst>
          </p:cNvPr>
          <p:cNvSpPr/>
          <p:nvPr/>
        </p:nvSpPr>
        <p:spPr>
          <a:xfrm>
            <a:off x="3698832" y="4241799"/>
            <a:ext cx="1863768" cy="49603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2352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33622" y="1807065"/>
            <a:ext cx="6616758" cy="826314"/>
            <a:chOff x="328872" y="2049957"/>
            <a:chExt cx="6616758" cy="826314"/>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16630" b="84500"/>
            <a:stretch/>
          </p:blipFill>
          <p:spPr>
            <a:xfrm>
              <a:off x="328872" y="2049957"/>
              <a:ext cx="6372918" cy="826314"/>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763715" y="2332771"/>
              <a:ext cx="6181915" cy="461665"/>
            </a:xfrm>
            <a:prstGeom prst="rect">
              <a:avLst/>
            </a:prstGeom>
            <a:noFill/>
          </p:spPr>
          <p:txBody>
            <a:bodyPr wrap="square">
              <a:spAutoFit/>
            </a:bodyPr>
            <a:lstStyle/>
            <a:p>
              <a:r>
                <a:rPr lang="en-US" sz="2400" dirty="0">
                  <a:solidFill>
                    <a:srgbClr val="FF0000"/>
                  </a:solidFill>
                  <a:latin typeface="HP001 4 hàng" panose="020B0603050302020204" pitchFamily="34" charset="0"/>
                </a:rPr>
                <a:t> </a:t>
              </a:r>
              <a:r>
                <a:rPr lang="vi-VN" sz="2400" dirty="0">
                  <a:solidFill>
                    <a:srgbClr val="FF0000"/>
                  </a:solidFill>
                  <a:latin typeface="HP001" panose="020B0603050302020204" pitchFamily="34" charset="0"/>
                  <a:ea typeface="HP001" panose="020B0603050302020204" pitchFamily="34" charset="0"/>
                </a:rPr>
                <a:t>Ƚ</a:t>
              </a:r>
              <a:r>
                <a:rPr lang="vi-VN" sz="2400" dirty="0">
                  <a:solidFill>
                    <a:srgbClr val="FF0000"/>
                  </a:solidFill>
                  <a:latin typeface="HP001 4 hàng" panose="020B0603050302020204" pitchFamily="34" charset="0"/>
                </a:rPr>
                <a:t>iệt Nam có nhiều danh lam thắng cảnh.</a:t>
              </a:r>
              <a:endParaRPr lang="en-US" sz="24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 h, l,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FFB51A9C-F396-4A4E-87E5-C0616682E74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E4AAD435-B2AE-4E93-8BC6-194A0BF90CC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580F93-6158-47C5-8267-DE86B566110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a16="http://schemas.microsoft.com/office/drawing/2014/main" id="{3A3BB49B-247B-47B8-A627-01EB299D7E4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9" name="TextBox 18">
              <a:extLst>
                <a:ext uri="{FF2B5EF4-FFF2-40B4-BE49-F238E27FC236}">
                  <a16:creationId xmlns:a16="http://schemas.microsoft.com/office/drawing/2014/main" id="{81FEF190-D9A3-4FEC-ADB3-68168C38882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20" name="TextBox 19">
            <a:extLst>
              <a:ext uri="{FF2B5EF4-FFF2-40B4-BE49-F238E27FC236}">
                <a16:creationId xmlns:a16="http://schemas.microsoft.com/office/drawing/2014/main" id="{6F4C1861-DBE9-40F2-8A13-0A1C69BE90EF}"/>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727115" y="466215"/>
            <a:ext cx="4952729"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THÁNH GIÓNG</a:t>
            </a:r>
            <a:endParaRPr lang="en-US" sz="3600" dirty="0">
              <a:solidFill>
                <a:schemeClr val="accent2"/>
              </a:solidFill>
              <a:latin typeface="UTM Cookies" panose="02040603050506020204" pitchFamily="18" charset="0"/>
            </a:endParaRPr>
          </a:p>
        </p:txBody>
      </p:sp>
      <p:pic>
        <p:nvPicPr>
          <p:cNvPr id="11" name="Picture 10">
            <a:extLst>
              <a:ext uri="{FF2B5EF4-FFF2-40B4-BE49-F238E27FC236}">
                <a16:creationId xmlns:a16="http://schemas.microsoft.com/office/drawing/2014/main" id="{586437D6-DC82-4E9A-92F3-2487CE24652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2" name="Picture 1">
            <a:extLst>
              <a:ext uri="{FF2B5EF4-FFF2-40B4-BE49-F238E27FC236}">
                <a16:creationId xmlns:a16="http://schemas.microsoft.com/office/drawing/2014/main" id="{3764607D-B1F8-4F17-A459-05529E3664F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b="58752"/>
          <a:stretch/>
        </p:blipFill>
        <p:spPr>
          <a:xfrm>
            <a:off x="1536285" y="1647889"/>
            <a:ext cx="5060682" cy="1531143"/>
          </a:xfrm>
          <a:prstGeom prst="rect">
            <a:avLst/>
          </a:prstGeom>
        </p:spPr>
      </p:pic>
      <p:pic>
        <p:nvPicPr>
          <p:cNvPr id="12" name="Picture 11">
            <a:extLst>
              <a:ext uri="{FF2B5EF4-FFF2-40B4-BE49-F238E27FC236}">
                <a16:creationId xmlns:a16="http://schemas.microsoft.com/office/drawing/2014/main" id="{F1DE93BE-6CFB-4D3D-85FE-82BE476EBADA}"/>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rcRect t="59904" b="-1152"/>
          <a:stretch/>
        </p:blipFill>
        <p:spPr>
          <a:xfrm>
            <a:off x="673690" y="3225233"/>
            <a:ext cx="5309422" cy="1606401"/>
          </a:xfrm>
          <a:prstGeom prst="rect">
            <a:avLst/>
          </a:prstGeom>
        </p:spPr>
      </p:pic>
      <p:pic>
        <p:nvPicPr>
          <p:cNvPr id="3" name="[Thần thoại sử Việt] - Truyền thuyết Thánh Gióng">
            <a:hlinkClick r:id="" action="ppaction://media"/>
            <a:extLst>
              <a:ext uri="{FF2B5EF4-FFF2-40B4-BE49-F238E27FC236}">
                <a16:creationId xmlns:a16="http://schemas.microsoft.com/office/drawing/2014/main" id="{8F7D86E9-C9DE-4588-810B-A64B989B907C}"/>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90630" y="1769872"/>
            <a:ext cx="5092482" cy="2864521"/>
          </a:xfrm>
          <a:prstGeom prst="rect">
            <a:avLst/>
          </a:prstGeom>
        </p:spPr>
      </p:pic>
      <p:sp>
        <p:nvSpPr>
          <p:cNvPr id="14" name="TextBox 13">
            <a:extLst>
              <a:ext uri="{FF2B5EF4-FFF2-40B4-BE49-F238E27FC236}">
                <a16:creationId xmlns:a16="http://schemas.microsoft.com/office/drawing/2014/main" id="{4D3AA807-2DCC-48E4-AC94-AB911CA05AD3}"/>
              </a:ext>
            </a:extLst>
          </p:cNvPr>
          <p:cNvSpPr txBox="1"/>
          <p:nvPr/>
        </p:nvSpPr>
        <p:spPr>
          <a:xfrm>
            <a:off x="1666396" y="1278534"/>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en-US" sz="1500" dirty="0">
                <a:latin typeface="UTM Avo" panose="02040603050506020204" pitchFamily="18" charset="0"/>
              </a:rPr>
              <a:t>Nghe </a:t>
            </a:r>
            <a:r>
              <a:rPr lang="vi-VN" sz="1500" dirty="0">
                <a:latin typeface="UTM Avo" panose="02040603050506020204" pitchFamily="18" charset="0"/>
              </a:rPr>
              <a:t>kể chuyện</a:t>
            </a:r>
            <a:r>
              <a:rPr lang="en-US" sz="1500" dirty="0">
                <a:latin typeface="UTM Avo" panose="02040603050506020204" pitchFamily="18" charset="0"/>
              </a:rPr>
              <a:t>.</a:t>
            </a:r>
            <a:endParaRPr lang="vi-VN" sz="15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1C47AEB-3300-4EF6-9E19-D22596F7143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a16="http://schemas.microsoft.com/office/drawing/2014/main" id="{D602C546-8CAC-44C2-BBE2-027B7B6F3117}"/>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9" name="TextBox 18">
              <a:extLst>
                <a:ext uri="{FF2B5EF4-FFF2-40B4-BE49-F238E27FC236}">
                  <a16:creationId xmlns:a16="http://schemas.microsoft.com/office/drawing/2014/main" id="{C664483B-3079-4B49-8ED9-9263F0C3EE4F}"/>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20" name="TextBox 19">
            <a:extLst>
              <a:ext uri="{FF2B5EF4-FFF2-40B4-BE49-F238E27FC236}">
                <a16:creationId xmlns:a16="http://schemas.microsoft.com/office/drawing/2014/main" id="{E810C06C-37C1-49FA-9BB7-E8587179704A}"/>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3F6C4-8E13-415B-980C-B0E4DFC9008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55346" y="328579"/>
            <a:ext cx="5747307" cy="4486341"/>
          </a:xfrm>
          <a:prstGeom prst="rect">
            <a:avLst/>
          </a:prstGeom>
        </p:spPr>
      </p:pic>
      <p:sp>
        <p:nvSpPr>
          <p:cNvPr id="6" name="TextBox 5">
            <a:extLst>
              <a:ext uri="{FF2B5EF4-FFF2-40B4-BE49-F238E27FC236}">
                <a16:creationId xmlns:a16="http://schemas.microsoft.com/office/drawing/2014/main" id="{6D1BBC48-FA88-4D59-BEB1-F1B8B9BB53B2}"/>
              </a:ext>
            </a:extLst>
          </p:cNvPr>
          <p:cNvSpPr txBox="1"/>
          <p:nvPr/>
        </p:nvSpPr>
        <p:spPr>
          <a:xfrm>
            <a:off x="468085" y="2310139"/>
            <a:ext cx="2960914"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Cậu bé Gióng không biết nói, biết cười, không biết tự xúc ăn.</a:t>
            </a:r>
          </a:p>
        </p:txBody>
      </p:sp>
      <p:sp>
        <p:nvSpPr>
          <p:cNvPr id="8" name="TextBox 7">
            <a:extLst>
              <a:ext uri="{FF2B5EF4-FFF2-40B4-BE49-F238E27FC236}">
                <a16:creationId xmlns:a16="http://schemas.microsoft.com/office/drawing/2014/main" id="{1F3681D3-343A-499E-94EA-84C371BADFBA}"/>
              </a:ext>
            </a:extLst>
          </p:cNvPr>
          <p:cNvSpPr txBox="1"/>
          <p:nvPr/>
        </p:nvSpPr>
        <p:spPr>
          <a:xfrm>
            <a:off x="3254653" y="2032495"/>
            <a:ext cx="3222347" cy="954107"/>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“Về bảo với vua rèn cho ta một con ngựa sắt, một thanh gươm sắt, một áo giáp sắt và một nón sắt, ta sẽ đánh đuổi giặc dữ cho!”</a:t>
            </a:r>
          </a:p>
        </p:txBody>
      </p:sp>
      <p:sp>
        <p:nvSpPr>
          <p:cNvPr id="11" name="TextBox 10">
            <a:extLst>
              <a:ext uri="{FF2B5EF4-FFF2-40B4-BE49-F238E27FC236}">
                <a16:creationId xmlns:a16="http://schemas.microsoft.com/office/drawing/2014/main" id="{80B96051-3033-449F-8049-0CF24668BEC7}"/>
              </a:ext>
            </a:extLst>
          </p:cNvPr>
          <p:cNvSpPr txBox="1"/>
          <p:nvPr/>
        </p:nvSpPr>
        <p:spPr>
          <a:xfrm>
            <a:off x="565881" y="4291699"/>
            <a:ext cx="2688772"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Gióng lớn nhanh như thổi, người cao to sừng sững.</a:t>
            </a:r>
          </a:p>
        </p:txBody>
      </p:sp>
      <p:sp>
        <p:nvSpPr>
          <p:cNvPr id="12" name="TextBox 11">
            <a:extLst>
              <a:ext uri="{FF2B5EF4-FFF2-40B4-BE49-F238E27FC236}">
                <a16:creationId xmlns:a16="http://schemas.microsoft.com/office/drawing/2014/main" id="{E3C2576D-D029-4DB1-8EA2-06DF8C4AE5BF}"/>
              </a:ext>
            </a:extLst>
          </p:cNvPr>
          <p:cNvSpPr txBox="1"/>
          <p:nvPr/>
        </p:nvSpPr>
        <p:spPr>
          <a:xfrm>
            <a:off x="3407754" y="4291699"/>
            <a:ext cx="2884189"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Sau khi đánh đuổi giặc Ân, Gióng cưỡi ngựa bay về trời.</a:t>
            </a:r>
          </a:p>
        </p:txBody>
      </p:sp>
    </p:spTree>
    <p:custDataLst>
      <p:tags r:id="rId1"/>
    </p:custDataLst>
    <p:extLst>
      <p:ext uri="{BB962C8B-B14F-4D97-AF65-F5344CB8AC3E}">
        <p14:creationId xmlns:p14="http://schemas.microsoft.com/office/powerpoint/2010/main" val="28387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1B64-10CF-4D0A-B1F8-9954AFC616EE}"/>
              </a:ext>
            </a:extLst>
          </p:cNvPr>
          <p:cNvSpPr txBox="1"/>
          <p:nvPr/>
        </p:nvSpPr>
        <p:spPr>
          <a:xfrm>
            <a:off x="508001" y="301926"/>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Kể lại từng đoạn của câu chuyện theo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4" name="Picture 3">
            <a:extLst>
              <a:ext uri="{FF2B5EF4-FFF2-40B4-BE49-F238E27FC236}">
                <a16:creationId xmlns:a16="http://schemas.microsoft.com/office/drawing/2014/main" id="{954DC041-33A1-45F7-B5BB-6487A574069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58752"/>
          <a:stretch/>
        </p:blipFill>
        <p:spPr>
          <a:xfrm>
            <a:off x="529655" y="817318"/>
            <a:ext cx="5798689" cy="1754432"/>
          </a:xfrm>
          <a:prstGeom prst="rect">
            <a:avLst/>
          </a:prstGeom>
        </p:spPr>
      </p:pic>
      <p:pic>
        <p:nvPicPr>
          <p:cNvPr id="5" name="Picture 4">
            <a:extLst>
              <a:ext uri="{FF2B5EF4-FFF2-40B4-BE49-F238E27FC236}">
                <a16:creationId xmlns:a16="http://schemas.microsoft.com/office/drawing/2014/main" id="{34949E25-367E-4FA5-BB81-EEEEB10F79D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t="59904" b="-1152"/>
          <a:stretch/>
        </p:blipFill>
        <p:spPr>
          <a:xfrm>
            <a:off x="529654" y="2706142"/>
            <a:ext cx="5798689" cy="1754432"/>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59178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2924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05914"/>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05532"/>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81321" y="3009963"/>
            <a:ext cx="395884" cy="646331"/>
            <a:chOff x="3371645" y="2868155"/>
            <a:chExt cx="395884"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a:t>
            </a:r>
            <a:r>
              <a:rPr lang="vi-VN" sz="1300" b="1" dirty="0">
                <a:solidFill>
                  <a:srgbClr val="00B050"/>
                </a:solidFill>
                <a:latin typeface="UTM Avo" panose="02040603050506020204" pitchFamily="18" charset="0"/>
              </a:rPr>
              <a:t>Hai Bà Trưng, Bà Triệu, Trần Hưng Đạo, Quang Trung, Hồ Chí Minh</a:t>
            </a:r>
            <a:r>
              <a:rPr lang="vi-VN" sz="1300" dirty="0">
                <a:latin typeface="UTM Avo" panose="02040603050506020204" pitchFamily="18" charset="0"/>
              </a:rPr>
              <a:t>,... Những con người ấy đã làm </a:t>
            </a:r>
            <a:r>
              <a:rPr lang="vi-VN" sz="1300" b="1" dirty="0">
                <a:solidFill>
                  <a:srgbClr val="FF0000"/>
                </a:solidFill>
                <a:latin typeface="UTM Avo" panose="02040603050506020204" pitchFamily="18" charset="0"/>
              </a:rPr>
              <a:t>rạng danh </a:t>
            </a:r>
            <a:r>
              <a:rPr lang="vi-VN" sz="1300" dirty="0">
                <a:latin typeface="UTM Avo" panose="02040603050506020204" pitchFamily="18" charset="0"/>
              </a:rPr>
              <a:t>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59178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06041"/>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a:t>
            </a:r>
            <a:r>
              <a:rPr lang="vi-VN" sz="1300" b="1" dirty="0">
                <a:solidFill>
                  <a:srgbClr val="FF0000"/>
                </a:solidFill>
                <a:latin typeface="UTM Avo" panose="02040603050506020204" pitchFamily="18" charset="0"/>
              </a:rPr>
              <a:t>truyền thống</a:t>
            </a:r>
            <a:r>
              <a:rPr lang="vi-VN" sz="1300" dirty="0">
                <a:latin typeface="UTM Avo" panose="02040603050506020204" pitchFamily="18" charset="0"/>
              </a:rPr>
              <a:t>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05914"/>
            <a:ext cx="2625058" cy="2562057"/>
          </a:xfrm>
          <a:prstGeom prst="rect">
            <a:avLst/>
          </a:prstGeom>
        </p:spPr>
      </p:pic>
    </p:spTree>
    <p:custDataLst>
      <p:tags r:id="rId1"/>
    </p:custDataLst>
    <p:extLst>
      <p:ext uri="{BB962C8B-B14F-4D97-AF65-F5344CB8AC3E}">
        <p14:creationId xmlns:p14="http://schemas.microsoft.com/office/powerpoint/2010/main" val="401711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79441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Khí hậu</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624894" y="1266212"/>
            <a:ext cx="4966344"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 đặc điểm về nắng, mưa, nhiệt độ,... được lặp lại hàng năm của một vùng.</a:t>
            </a:r>
            <a:endParaRPr lang="en-US" sz="1800" dirty="0">
              <a:solidFill>
                <a:schemeClr val="accent6">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71226" y="2217234"/>
            <a:ext cx="6091474" cy="222459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73584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620483" y="2137461"/>
            <a:ext cx="2710543" cy="481002"/>
            <a:chOff x="718457" y="2123591"/>
            <a:chExt cx="2710543" cy="48100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Các miền, khí hậu</a:t>
                </a:r>
                <a:endParaRPr lang="vi-VN" dirty="0"/>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1</a:t>
              </a:r>
              <a:endParaRPr lang="vi-VN" sz="2400" dirty="0">
                <a:solidFill>
                  <a:schemeClr val="accent2"/>
                </a:solidFill>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3667967" y="2147129"/>
            <a:ext cx="2710543" cy="481002"/>
            <a:chOff x="718457" y="2123591"/>
            <a:chExt cx="2710543" cy="481002"/>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Tên nước, thủ đô, lá cờ</a:t>
                </a:r>
                <a:endParaRPr lang="vi-VN" dirty="0"/>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2</a:t>
              </a:r>
              <a:endParaRPr lang="vi-VN" sz="2400" dirty="0">
                <a:solidFill>
                  <a:schemeClr val="accent2"/>
                </a:solidFill>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620483" y="2736642"/>
            <a:ext cx="2710543" cy="481002"/>
            <a:chOff x="718457" y="2123591"/>
            <a:chExt cx="2710543" cy="481002"/>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Những người anh hùng</a:t>
                </a:r>
                <a:endParaRPr lang="vi-VN" dirty="0"/>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3</a:t>
              </a:r>
              <a:endParaRPr lang="vi-VN" sz="2400" dirty="0">
                <a:solidFill>
                  <a:schemeClr val="accent2"/>
                </a:solidFill>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3667967" y="2746310"/>
            <a:ext cx="2767398" cy="481002"/>
            <a:chOff x="718457" y="2123591"/>
            <a:chExt cx="2767398" cy="481002"/>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07777"/>
              </a:xfrm>
              <a:prstGeom prst="rect">
                <a:avLst/>
              </a:prstGeom>
            </p:spPr>
            <p:txBody>
              <a:bodyPr wrap="square">
                <a:spAutoFit/>
              </a:bodyPr>
              <a:lstStyle/>
              <a:p>
                <a:pPr algn="ctr"/>
                <a:r>
                  <a:rPr lang="vi-VN" dirty="0">
                    <a:latin typeface="UTM Avo" panose="02040603050506020204" pitchFamily="18" charset="0"/>
                  </a:rPr>
                  <a:t>Trang phục truyền thống</a:t>
                </a:r>
                <a:endParaRPr lang="vi-VN" dirty="0"/>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4</a:t>
              </a:r>
              <a:endParaRPr lang="vi-VN" sz="2400" dirty="0">
                <a:solidFill>
                  <a:schemeClr val="accent2"/>
                </a:solidFill>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422501" y="3293331"/>
            <a:ext cx="6056408"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620483" y="3659769"/>
            <a:ext cx="3245467" cy="1148007"/>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32" y="3689219"/>
            <a:ext cx="1887099" cy="11277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709613" y="1013857"/>
            <a:ext cx="2090031"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70" y="1013857"/>
            <a:ext cx="1398523"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75" y="3063959"/>
            <a:ext cx="2090031" cy="15675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10" y="3063959"/>
            <a:ext cx="1974463" cy="15544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916" y="1013857"/>
            <a:ext cx="1338471" cy="1870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1126090" y="2512671"/>
            <a:ext cx="1257075" cy="307777"/>
          </a:xfrm>
          <a:prstGeom prst="rect">
            <a:avLst/>
          </a:prstGeom>
          <a:solidFill>
            <a:schemeClr val="accent2"/>
          </a:solidFill>
          <a:scene3d>
            <a:camera prst="orthographicFront"/>
            <a:lightRig rig="threePt" dir="t"/>
          </a:scene3d>
          <a:sp3d>
            <a:bevelT/>
          </a:sp3d>
        </p:spPr>
        <p:txBody>
          <a:bodyPr wrap="none">
            <a:spAutoFit/>
          </a:bodyPr>
          <a:lstStyle/>
          <a:p>
            <a:r>
              <a:rPr lang="vi-VN" dirty="0">
                <a:solidFill>
                  <a:srgbClr val="FF0000"/>
                </a:solidFill>
                <a:latin typeface="UTM Avo" panose="02040603050506020204" pitchFamily="18" charset="0"/>
              </a:rPr>
              <a:t>Hai Bà Trưng</a:t>
            </a:r>
            <a:endParaRPr lang="vi-VN" dirty="0">
              <a:solidFill>
                <a:srgbClr val="FF0000"/>
              </a:solidFill>
            </a:endParaRPr>
          </a:p>
        </p:txBody>
      </p:sp>
      <p:sp>
        <p:nvSpPr>
          <p:cNvPr id="11" name="Rectangle 10">
            <a:extLst>
              <a:ext uri="{FF2B5EF4-FFF2-40B4-BE49-F238E27FC236}">
                <a16:creationId xmlns:a16="http://schemas.microsoft.com/office/drawing/2014/main" id="{B37F30D1-C7BB-4147-8FF7-0876FE82D631}"/>
              </a:ext>
            </a:extLst>
          </p:cNvPr>
          <p:cNvSpPr/>
          <p:nvPr/>
        </p:nvSpPr>
        <p:spPr>
          <a:xfrm>
            <a:off x="3388971" y="2512671"/>
            <a:ext cx="85151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Bà Triệu</a:t>
            </a:r>
            <a:endParaRPr lang="vi-VN" dirty="0">
              <a:solidFill>
                <a:srgbClr val="FF0000"/>
              </a:solidFill>
            </a:endParaRPr>
          </a:p>
        </p:txBody>
      </p:sp>
      <p:sp>
        <p:nvSpPr>
          <p:cNvPr id="12" name="Rectangle 11">
            <a:extLst>
              <a:ext uri="{FF2B5EF4-FFF2-40B4-BE49-F238E27FC236}">
                <a16:creationId xmlns:a16="http://schemas.microsoft.com/office/drawing/2014/main" id="{64BEF960-0659-47EA-AB93-D8B96E2099AE}"/>
              </a:ext>
            </a:extLst>
          </p:cNvPr>
          <p:cNvSpPr/>
          <p:nvPr/>
        </p:nvSpPr>
        <p:spPr>
          <a:xfrm>
            <a:off x="1644022" y="4229639"/>
            <a:ext cx="1478290"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Trần Hưng Đạo</a:t>
            </a:r>
            <a:endParaRPr lang="vi-VN" dirty="0">
              <a:solidFill>
                <a:srgbClr val="FF0000"/>
              </a:solidFill>
            </a:endParaRPr>
          </a:p>
        </p:txBody>
      </p:sp>
      <p:sp>
        <p:nvSpPr>
          <p:cNvPr id="13" name="Rectangle 12">
            <a:extLst>
              <a:ext uri="{FF2B5EF4-FFF2-40B4-BE49-F238E27FC236}">
                <a16:creationId xmlns:a16="http://schemas.microsoft.com/office/drawing/2014/main" id="{39A0160A-D9AE-4336-9F70-BF800452C89B}"/>
              </a:ext>
            </a:extLst>
          </p:cNvPr>
          <p:cNvSpPr/>
          <p:nvPr/>
        </p:nvSpPr>
        <p:spPr>
          <a:xfrm>
            <a:off x="4113145" y="4229639"/>
            <a:ext cx="132119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Quang Trung</a:t>
            </a:r>
            <a:endParaRPr lang="vi-VN" dirty="0">
              <a:solidFill>
                <a:srgbClr val="FF0000"/>
              </a:solidFill>
            </a:endParaRPr>
          </a:p>
        </p:txBody>
      </p:sp>
      <p:sp>
        <p:nvSpPr>
          <p:cNvPr id="14" name="Rectangle 13">
            <a:extLst>
              <a:ext uri="{FF2B5EF4-FFF2-40B4-BE49-F238E27FC236}">
                <a16:creationId xmlns:a16="http://schemas.microsoft.com/office/drawing/2014/main" id="{A69B9220-33D7-43C2-A17C-4567052F01E2}"/>
              </a:ext>
            </a:extLst>
          </p:cNvPr>
          <p:cNvSpPr/>
          <p:nvPr/>
        </p:nvSpPr>
        <p:spPr>
          <a:xfrm>
            <a:off x="4874706" y="2513408"/>
            <a:ext cx="1231426"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Hồ Chí Minh</a:t>
            </a:r>
            <a:endParaRPr lang="vi-VN" dirty="0">
              <a:solidFill>
                <a:srgbClr val="FF0000"/>
              </a:solidFill>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F35251E-3D0E-4095-BD0F-CB074AD08863}"/>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Kể tên các mùa trong năm của ba miền đất nước.</a:t>
            </a:r>
          </a:p>
        </p:txBody>
      </p:sp>
      <p:sp>
        <p:nvSpPr>
          <p:cNvPr id="10" name="Rectangle 9">
            <a:extLst>
              <a:ext uri="{FF2B5EF4-FFF2-40B4-BE49-F238E27FC236}">
                <a16:creationId xmlns:a16="http://schemas.microsoft.com/office/drawing/2014/main" id="{A3F29647-67F2-4C0A-9CCA-B94CD574DC30}"/>
              </a:ext>
            </a:extLst>
          </p:cNvPr>
          <p:cNvSpPr/>
          <p:nvPr/>
        </p:nvSpPr>
        <p:spPr>
          <a:xfrm>
            <a:off x="1843469" y="834612"/>
            <a:ext cx="3171061" cy="400110"/>
          </a:xfrm>
          <a:prstGeom prst="rect">
            <a:avLst/>
          </a:prstGeom>
          <a:solidFill>
            <a:srgbClr val="FF009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Bắc và miền Trung</a:t>
            </a:r>
            <a:endParaRPr lang="vi-VN" sz="2000" dirty="0">
              <a:solidFill>
                <a:schemeClr val="accent2"/>
              </a:solidFill>
            </a:endParaRPr>
          </a:p>
        </p:txBody>
      </p:sp>
      <p:grpSp>
        <p:nvGrpSpPr>
          <p:cNvPr id="5" name="Group 4">
            <a:extLst>
              <a:ext uri="{FF2B5EF4-FFF2-40B4-BE49-F238E27FC236}">
                <a16:creationId xmlns:a16="http://schemas.microsoft.com/office/drawing/2014/main" id="{C59ECF9B-9B4C-458E-AEC0-92B1EF6FC739}"/>
              </a:ext>
            </a:extLst>
          </p:cNvPr>
          <p:cNvGrpSpPr/>
          <p:nvPr/>
        </p:nvGrpSpPr>
        <p:grpSpPr>
          <a:xfrm>
            <a:off x="555127" y="1325033"/>
            <a:ext cx="5642473" cy="2084211"/>
            <a:chOff x="555127" y="1325033"/>
            <a:chExt cx="5658958" cy="2227188"/>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338554"/>
            </a:xfrm>
            <a:prstGeom prst="rect">
              <a:avLst/>
            </a:prstGeom>
          </p:spPr>
          <p:txBody>
            <a:bodyPr wrap="square">
              <a:spAutoFit/>
            </a:bodyPr>
            <a:lstStyle/>
            <a:p>
              <a:r>
                <a:rPr lang="vi-VN" sz="1600" b="1" dirty="0">
                  <a:solidFill>
                    <a:srgbClr val="0070C0"/>
                  </a:solidFill>
                  <a:latin typeface="UTM Avo" panose="02040603050506020204" pitchFamily="18" charset="0"/>
                </a:rPr>
                <a:t>Xuân               Hạ                   Thu              Đông</a:t>
              </a:r>
              <a:endParaRPr lang="vi-VN" sz="1600" b="1" dirty="0">
                <a:solidFill>
                  <a:srgbClr val="0070C0"/>
                </a:solidFill>
              </a:endParaRPr>
            </a:p>
          </p:txBody>
        </p:sp>
      </p:grpSp>
      <p:sp>
        <p:nvSpPr>
          <p:cNvPr id="14" name="Rectangle 13">
            <a:extLst>
              <a:ext uri="{FF2B5EF4-FFF2-40B4-BE49-F238E27FC236}">
                <a16:creationId xmlns:a16="http://schemas.microsoft.com/office/drawing/2014/main" id="{C5E5804A-2280-417A-A25F-06C32242F9E7}"/>
              </a:ext>
            </a:extLst>
          </p:cNvPr>
          <p:cNvSpPr/>
          <p:nvPr/>
        </p:nvSpPr>
        <p:spPr>
          <a:xfrm>
            <a:off x="604972" y="3863680"/>
            <a:ext cx="1470274" cy="400110"/>
          </a:xfrm>
          <a:prstGeom prst="rect">
            <a:avLst/>
          </a:prstGeom>
          <a:solidFill>
            <a:srgbClr val="0070C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Nam</a:t>
            </a:r>
            <a:endParaRPr lang="vi-VN" sz="2000" dirty="0">
              <a:solidFill>
                <a:schemeClr val="accent2"/>
              </a:solidFill>
            </a:endParaRPr>
          </a:p>
        </p:txBody>
      </p:sp>
      <p:grpSp>
        <p:nvGrpSpPr>
          <p:cNvPr id="6" name="Group 5">
            <a:extLst>
              <a:ext uri="{FF2B5EF4-FFF2-40B4-BE49-F238E27FC236}">
                <a16:creationId xmlns:a16="http://schemas.microsoft.com/office/drawing/2014/main" id="{89B6C36F-95C9-419B-9276-FFDC10B4D7A7}"/>
              </a:ext>
            </a:extLst>
          </p:cNvPr>
          <p:cNvGrpSpPr/>
          <p:nvPr/>
        </p:nvGrpSpPr>
        <p:grpSpPr>
          <a:xfrm>
            <a:off x="2641226" y="3447822"/>
            <a:ext cx="3274152" cy="1400704"/>
            <a:chOff x="2641226" y="3447822"/>
            <a:chExt cx="3274152" cy="1400704"/>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38554"/>
            </a:xfrm>
            <a:prstGeom prst="rect">
              <a:avLst/>
            </a:prstGeom>
          </p:spPr>
          <p:txBody>
            <a:bodyPr wrap="square">
              <a:spAutoFit/>
            </a:bodyPr>
            <a:lstStyle/>
            <a:p>
              <a:r>
                <a:rPr lang="vi-VN" sz="1600" b="1" dirty="0">
                  <a:solidFill>
                    <a:srgbClr val="0070C0"/>
                  </a:solidFill>
                  <a:latin typeface="UTM Avo" panose="02040603050506020204" pitchFamily="18" charset="0"/>
                </a:rPr>
                <a:t>Mùa mưa           Mùa khô</a:t>
              </a:r>
              <a:endParaRPr lang="vi-VN" sz="1600" b="1" dirty="0">
                <a:solidFill>
                  <a:srgbClr val="0070C0"/>
                </a:solidFill>
              </a:endParaRPr>
            </a:p>
          </p:txBody>
        </p:sp>
      </p:gr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2640806" cy="525172"/>
            <a:chOff x="635794" y="14285"/>
            <a:chExt cx="2640806"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2148809"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10" name="TextBox 9">
            <a:extLst>
              <a:ext uri="{FF2B5EF4-FFF2-40B4-BE49-F238E27FC236}">
                <a16:creationId xmlns:a16="http://schemas.microsoft.com/office/drawing/2014/main" id="{2967142F-BA3D-4951-98BE-FAD56526FE93}"/>
              </a:ext>
            </a:extLst>
          </p:cNvPr>
          <p:cNvSpPr txBox="1"/>
          <p:nvPr/>
        </p:nvSpPr>
        <p:spPr>
          <a:xfrm>
            <a:off x="376115" y="105991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sp>
        <p:nvSpPr>
          <p:cNvPr id="11" name="TextBox 10">
            <a:extLst>
              <a:ext uri="{FF2B5EF4-FFF2-40B4-BE49-F238E27FC236}">
                <a16:creationId xmlns:a16="http://schemas.microsoft.com/office/drawing/2014/main" id="{85B76C04-3708-458D-98AF-64C6D1E36283}"/>
              </a:ext>
            </a:extLst>
          </p:cNvPr>
          <p:cNvSpPr txBox="1"/>
          <p:nvPr/>
        </p:nvSpPr>
        <p:spPr>
          <a:xfrm>
            <a:off x="1941376" y="75507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C9695691-16B7-4B4E-9E5A-84D7C992B850}"/>
              </a:ext>
            </a:extLst>
          </p:cNvPr>
          <p:cNvSpPr txBox="1"/>
          <p:nvPr/>
        </p:nvSpPr>
        <p:spPr>
          <a:xfrm>
            <a:off x="3003874" y="226034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3" name="TextBox 12">
            <a:extLst>
              <a:ext uri="{FF2B5EF4-FFF2-40B4-BE49-F238E27FC236}">
                <a16:creationId xmlns:a16="http://schemas.microsoft.com/office/drawing/2014/main" id="{ECFB8FB4-1F56-4A48-8003-ADA59A780A21}"/>
              </a:ext>
            </a:extLst>
          </p:cNvPr>
          <p:cNvSpPr txBox="1"/>
          <p:nvPr/>
        </p:nvSpPr>
        <p:spPr>
          <a:xfrm>
            <a:off x="3003875" y="328367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14" name="Picture 13">
            <a:extLst>
              <a:ext uri="{FF2B5EF4-FFF2-40B4-BE49-F238E27FC236}">
                <a16:creationId xmlns:a16="http://schemas.microsoft.com/office/drawing/2014/main" id="{7626E719-D969-4F7E-8422-8B3939B6BD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133649"/>
            <a:ext cx="1628775" cy="1746360"/>
          </a:xfrm>
          <a:prstGeom prst="rect">
            <a:avLst/>
          </a:prstGeom>
        </p:spPr>
      </p:pic>
      <p:pic>
        <p:nvPicPr>
          <p:cNvPr id="15" name="Picture 14">
            <a:extLst>
              <a:ext uri="{FF2B5EF4-FFF2-40B4-BE49-F238E27FC236}">
                <a16:creationId xmlns:a16="http://schemas.microsoft.com/office/drawing/2014/main" id="{5A532C1E-BD37-4BE0-8B7A-80803FB203B3}"/>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60344"/>
            <a:ext cx="2625058" cy="2562057"/>
          </a:xfrm>
          <a:prstGeom prst="rect">
            <a:avLst/>
          </a:prstGeom>
        </p:spPr>
      </p:pic>
      <p:pic>
        <p:nvPicPr>
          <p:cNvPr id="16" name="Picture 15">
            <a:extLst>
              <a:ext uri="{FF2B5EF4-FFF2-40B4-BE49-F238E27FC236}">
                <a16:creationId xmlns:a16="http://schemas.microsoft.com/office/drawing/2014/main" id="{F8DA4AB4-729E-40CB-A33E-1B408A5A69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1044515"/>
            <a:ext cx="304770" cy="288000"/>
          </a:xfrm>
          <a:prstGeom prst="rect">
            <a:avLst/>
          </a:prstGeom>
        </p:spPr>
      </p:pic>
      <p:pic>
        <p:nvPicPr>
          <p:cNvPr id="17" name="Picture 16">
            <a:extLst>
              <a:ext uri="{FF2B5EF4-FFF2-40B4-BE49-F238E27FC236}">
                <a16:creationId xmlns:a16="http://schemas.microsoft.com/office/drawing/2014/main" id="{971DED2F-4ADF-4A72-8DA7-B82EE6138DD5}"/>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88700"/>
            <a:ext cx="288000" cy="288000"/>
          </a:xfrm>
          <a:prstGeom prst="rect">
            <a:avLst/>
          </a:prstGeom>
        </p:spPr>
      </p:pic>
      <p:pic>
        <p:nvPicPr>
          <p:cNvPr id="18" name="Picture 17">
            <a:extLst>
              <a:ext uri="{FF2B5EF4-FFF2-40B4-BE49-F238E27FC236}">
                <a16:creationId xmlns:a16="http://schemas.microsoft.com/office/drawing/2014/main" id="{F505BF7F-44D7-4B75-91DC-4223D2F99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59962"/>
            <a:ext cx="288000" cy="288000"/>
          </a:xfrm>
          <a:prstGeom prst="rect">
            <a:avLst/>
          </a:prstGeom>
        </p:spPr>
      </p:pic>
      <p:grpSp>
        <p:nvGrpSpPr>
          <p:cNvPr id="19" name="Group 18">
            <a:extLst>
              <a:ext uri="{FF2B5EF4-FFF2-40B4-BE49-F238E27FC236}">
                <a16:creationId xmlns:a16="http://schemas.microsoft.com/office/drawing/2014/main" id="{40099674-9BD1-4856-B84B-A3F370959932}"/>
              </a:ext>
            </a:extLst>
          </p:cNvPr>
          <p:cNvGrpSpPr/>
          <p:nvPr/>
        </p:nvGrpSpPr>
        <p:grpSpPr>
          <a:xfrm>
            <a:off x="2881321" y="3064393"/>
            <a:ext cx="395884" cy="646331"/>
            <a:chOff x="3371645" y="2868155"/>
            <a:chExt cx="395884" cy="646331"/>
          </a:xfrm>
        </p:grpSpPr>
        <p:sp>
          <p:nvSpPr>
            <p:cNvPr id="20" name="Oval 19">
              <a:extLst>
                <a:ext uri="{FF2B5EF4-FFF2-40B4-BE49-F238E27FC236}">
                  <a16:creationId xmlns:a16="http://schemas.microsoft.com/office/drawing/2014/main" id="{EC94F0D9-DFC5-49E4-841F-E259D93C1AE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1" name="Rectangle 20">
              <a:extLst>
                <a:ext uri="{FF2B5EF4-FFF2-40B4-BE49-F238E27FC236}">
                  <a16:creationId xmlns:a16="http://schemas.microsoft.com/office/drawing/2014/main" id="{2A4A0A9E-298E-4B07-AA88-4D22DBDB296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6254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3134</TotalTime>
  <Words>1024</Words>
  <Application>Microsoft Office PowerPoint</Application>
  <PresentationFormat>Custom</PresentationFormat>
  <Paragraphs>108</Paragraphs>
  <Slides>21</Slides>
  <Notes>3</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Kalam</vt:lpstr>
      <vt:lpstr>UTM Cookies</vt:lpstr>
      <vt:lpstr>HP001</vt:lpstr>
      <vt:lpstr>UTM Charlotte</vt:lpstr>
      <vt:lpstr>UTM Avo</vt:lpstr>
      <vt:lpstr>Calibri</vt:lpstr>
      <vt:lpstr>Montserrat</vt:lpstr>
      <vt:lpstr>HP001 4 hàng</vt:lpstr>
      <vt:lpstr>Arial</vt:lpstr>
      <vt:lpstr>Calibri Light</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Windows 10</cp:lastModifiedBy>
  <cp:revision>208</cp:revision>
  <dcterms:modified xsi:type="dcterms:W3CDTF">2025-05-13T06:21:35Z</dcterms:modified>
</cp:coreProperties>
</file>