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0"/>
  </p:notesMasterIdLst>
  <p:sldIdLst>
    <p:sldId id="310" r:id="rId11"/>
    <p:sldId id="311" r:id="rId12"/>
    <p:sldId id="314" r:id="rId13"/>
    <p:sldId id="317" r:id="rId14"/>
    <p:sldId id="316" r:id="rId15"/>
    <p:sldId id="275" r:id="rId16"/>
    <p:sldId id="301" r:id="rId17"/>
    <p:sldId id="274" r:id="rId18"/>
    <p:sldId id="318" r:id="rId19"/>
    <p:sldId id="319" r:id="rId20"/>
    <p:sldId id="320" r:id="rId21"/>
    <p:sldId id="321" r:id="rId22"/>
    <p:sldId id="302" r:id="rId23"/>
    <p:sldId id="303" r:id="rId24"/>
    <p:sldId id="305" r:id="rId25"/>
    <p:sldId id="306" r:id="rId26"/>
    <p:sldId id="322" r:id="rId27"/>
    <p:sldId id="323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55" d="100"/>
          <a:sy n="55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92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21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205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:a16="http://schemas.microsoft.com/office/drawing/2014/main" xmlns="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:a16="http://schemas.microsoft.com/office/drawing/2014/main" xmlns="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:a16="http://schemas.microsoft.com/office/drawing/2014/main" xmlns="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:a16="http://schemas.microsoft.com/office/drawing/2014/main" xmlns="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:a16="http://schemas.microsoft.com/office/drawing/2014/main" xmlns="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:a16="http://schemas.microsoft.com/office/drawing/2014/main" xmlns="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:a16="http://schemas.microsoft.com/office/drawing/2014/main" xmlns="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:a16="http://schemas.microsoft.com/office/drawing/2014/main" xmlns="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:a16="http://schemas.microsoft.com/office/drawing/2014/main" xmlns="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:a16="http://schemas.microsoft.com/office/drawing/2014/main" xmlns="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:a16="http://schemas.microsoft.com/office/drawing/2014/main" xmlns="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:a16="http://schemas.microsoft.com/office/drawing/2014/main" xmlns="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163" y="2492862"/>
            <a:ext cx="11226770" cy="4060338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4275" y="271828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4275" y="387209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Việt: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261" y="474128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103120" y="426748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88080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74998" y="51163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90038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3120" y="510113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0312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8808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0312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8808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475198" y="495328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74998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7304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95508" y="371542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6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Brace 43"/>
          <p:cNvSpPr/>
          <p:nvPr/>
        </p:nvSpPr>
        <p:spPr>
          <a:xfrm rot="5400000">
            <a:off x="4975812" y="254257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44907" y="603600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2103120" y="444298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88080" y="433498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EC57D35-8AF5-42CB-890A-F6AC1E968364}"/>
              </a:ext>
            </a:extLst>
          </p:cNvPr>
          <p:cNvGrpSpPr/>
          <p:nvPr/>
        </p:nvGrpSpPr>
        <p:grpSpPr>
          <a:xfrm>
            <a:off x="0" y="0"/>
            <a:ext cx="11612880" cy="2924827"/>
            <a:chOff x="2418754" y="1414573"/>
            <a:chExt cx="13947831" cy="4208907"/>
          </a:xfrm>
        </p:grpSpPr>
        <p:sp>
          <p:nvSpPr>
            <p:cNvPr id="5" name="Freeform: Shape 29">
              <a:extLst>
                <a:ext uri="{FF2B5EF4-FFF2-40B4-BE49-F238E27FC236}">
                  <a16:creationId xmlns:a16="http://schemas.microsoft.com/office/drawing/2014/main" xmlns="" id="{5D06FC3E-083F-4248-87A5-B7F0F3391183}"/>
                </a:ext>
              </a:extLst>
            </p:cNvPr>
            <p:cNvSpPr/>
            <p:nvPr/>
          </p:nvSpPr>
          <p:spPr>
            <a:xfrm>
              <a:off x="2418754" y="1656473"/>
              <a:ext cx="13947831" cy="3967007"/>
            </a:xfrm>
            <a:custGeom>
              <a:avLst/>
              <a:gdLst>
                <a:gd name="connsiteX0" fmla="*/ 3499968 w 3966701"/>
                <a:gd name="connsiteY0" fmla="*/ 0 h 3967007"/>
                <a:gd name="connsiteX1" fmla="*/ 465670 w 3966701"/>
                <a:gd name="connsiteY1" fmla="*/ 0 h 3967007"/>
                <a:gd name="connsiteX2" fmla="*/ 0 w 3966701"/>
                <a:gd name="connsiteY2" fmla="*/ 465706 h 3967007"/>
                <a:gd name="connsiteX3" fmla="*/ 0 w 3966701"/>
                <a:gd name="connsiteY3" fmla="*/ 3501301 h 3967007"/>
                <a:gd name="connsiteX4" fmla="*/ 465670 w 3966701"/>
                <a:gd name="connsiteY4" fmla="*/ 3967008 h 3967007"/>
                <a:gd name="connsiteX5" fmla="*/ 3501031 w 3966701"/>
                <a:gd name="connsiteY5" fmla="*/ 3967008 h 3967007"/>
                <a:gd name="connsiteX6" fmla="*/ 3966701 w 3966701"/>
                <a:gd name="connsiteY6" fmla="*/ 3501301 h 3967007"/>
                <a:gd name="connsiteX7" fmla="*/ 3966701 w 3966701"/>
                <a:gd name="connsiteY7" fmla="*/ 465706 h 3967007"/>
                <a:gd name="connsiteX8" fmla="*/ 3499968 w 3966701"/>
                <a:gd name="connsiteY8" fmla="*/ 0 h 396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6701" h="3967007">
                  <a:moveTo>
                    <a:pt x="3499968" y="0"/>
                  </a:moveTo>
                  <a:lnTo>
                    <a:pt x="465670" y="0"/>
                  </a:lnTo>
                  <a:cubicBezTo>
                    <a:pt x="208382" y="0"/>
                    <a:pt x="0" y="208398"/>
                    <a:pt x="0" y="465706"/>
                  </a:cubicBezTo>
                  <a:lnTo>
                    <a:pt x="0" y="3501301"/>
                  </a:lnTo>
                  <a:cubicBezTo>
                    <a:pt x="0" y="3757546"/>
                    <a:pt x="208382" y="3967008"/>
                    <a:pt x="465670" y="3967008"/>
                  </a:cubicBezTo>
                  <a:lnTo>
                    <a:pt x="3501031" y="3967008"/>
                  </a:lnTo>
                  <a:cubicBezTo>
                    <a:pt x="3757256" y="3967008"/>
                    <a:pt x="3966701" y="3758609"/>
                    <a:pt x="3966701" y="3501301"/>
                  </a:cubicBezTo>
                  <a:lnTo>
                    <a:pt x="3966701" y="465706"/>
                  </a:lnTo>
                  <a:cubicBezTo>
                    <a:pt x="3965638" y="208398"/>
                    <a:pt x="3757256" y="0"/>
                    <a:pt x="3499968" y="0"/>
                  </a:cubicBezTo>
                  <a:close/>
                </a:path>
              </a:pathLst>
            </a:custGeom>
            <a:solidFill>
              <a:srgbClr val="ED1E79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: Shape 30">
              <a:extLst>
                <a:ext uri="{FF2B5EF4-FFF2-40B4-BE49-F238E27FC236}">
                  <a16:creationId xmlns:a16="http://schemas.microsoft.com/office/drawing/2014/main" xmlns="" id="{043840F3-4121-48FA-BF4B-7C60413252AA}"/>
                </a:ext>
              </a:extLst>
            </p:cNvPr>
            <p:cNvSpPr/>
            <p:nvPr/>
          </p:nvSpPr>
          <p:spPr>
            <a:xfrm>
              <a:off x="2590800" y="1821277"/>
              <a:ext cx="13574538" cy="3637398"/>
            </a:xfrm>
            <a:custGeom>
              <a:avLst/>
              <a:gdLst>
                <a:gd name="connsiteX0" fmla="*/ 3335176 w 3637117"/>
                <a:gd name="connsiteY0" fmla="*/ 0 h 3637398"/>
                <a:gd name="connsiteX1" fmla="*/ 300878 w 3637117"/>
                <a:gd name="connsiteY1" fmla="*/ 0 h 3637398"/>
                <a:gd name="connsiteX2" fmla="*/ 0 w 3637117"/>
                <a:gd name="connsiteY2" fmla="*/ 300901 h 3637398"/>
                <a:gd name="connsiteX3" fmla="*/ 0 w 3637117"/>
                <a:gd name="connsiteY3" fmla="*/ 3336497 h 3637398"/>
                <a:gd name="connsiteX4" fmla="*/ 300878 w 3637117"/>
                <a:gd name="connsiteY4" fmla="*/ 3637398 h 3637398"/>
                <a:gd name="connsiteX5" fmla="*/ 3336239 w 3637117"/>
                <a:gd name="connsiteY5" fmla="*/ 3637398 h 3637398"/>
                <a:gd name="connsiteX6" fmla="*/ 3637118 w 3637117"/>
                <a:gd name="connsiteY6" fmla="*/ 3336497 h 3637398"/>
                <a:gd name="connsiteX7" fmla="*/ 3637118 w 3637117"/>
                <a:gd name="connsiteY7" fmla="*/ 300901 h 3637398"/>
                <a:gd name="connsiteX8" fmla="*/ 3335176 w 3637117"/>
                <a:gd name="connsiteY8" fmla="*/ 0 h 36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117" h="3637398">
                  <a:moveTo>
                    <a:pt x="3335176" y="0"/>
                  </a:moveTo>
                  <a:lnTo>
                    <a:pt x="300878" y="0"/>
                  </a:lnTo>
                  <a:cubicBezTo>
                    <a:pt x="135023" y="0"/>
                    <a:pt x="0" y="135034"/>
                    <a:pt x="0" y="300901"/>
                  </a:cubicBezTo>
                  <a:lnTo>
                    <a:pt x="0" y="3336497"/>
                  </a:lnTo>
                  <a:cubicBezTo>
                    <a:pt x="0" y="3502365"/>
                    <a:pt x="135023" y="3637398"/>
                    <a:pt x="300878" y="3637398"/>
                  </a:cubicBezTo>
                  <a:lnTo>
                    <a:pt x="3336239" y="3637398"/>
                  </a:lnTo>
                  <a:cubicBezTo>
                    <a:pt x="3502094" y="3637398"/>
                    <a:pt x="3637118" y="3502365"/>
                    <a:pt x="3637118" y="3336497"/>
                  </a:cubicBezTo>
                  <a:lnTo>
                    <a:pt x="3637118" y="300901"/>
                  </a:lnTo>
                  <a:cubicBezTo>
                    <a:pt x="3636054" y="135034"/>
                    <a:pt x="3501031" y="0"/>
                    <a:pt x="3335176" y="0"/>
                  </a:cubicBezTo>
                  <a:close/>
                </a:path>
              </a:pathLst>
            </a:custGeom>
            <a:solidFill>
              <a:srgbClr val="FFFFFF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Picture 2">
              <a:extLst>
                <a:ext uri="{FF2B5EF4-FFF2-40B4-BE49-F238E27FC236}">
                  <a16:creationId xmlns:a16="http://schemas.microsoft.com/office/drawing/2014/main" xmlns="" id="{F071C5D3-52C0-44FA-A321-EDA4F6E3ADFD}"/>
                </a:ext>
              </a:extLst>
            </p:cNvPr>
            <p:cNvGrpSpPr/>
            <p:nvPr/>
          </p:nvGrpSpPr>
          <p:grpSpPr>
            <a:xfrm>
              <a:off x="7987129" y="1414573"/>
              <a:ext cx="3053434" cy="543323"/>
              <a:chOff x="10354173" y="1936708"/>
              <a:chExt cx="3053434" cy="543323"/>
            </a:xfrm>
            <a:solidFill>
              <a:srgbClr val="FBB03B"/>
            </a:solidFill>
          </p:grpSpPr>
          <p:sp>
            <p:nvSpPr>
              <p:cNvPr id="8" name="Freeform: Shape 33">
                <a:extLst>
                  <a:ext uri="{FF2B5EF4-FFF2-40B4-BE49-F238E27FC236}">
                    <a16:creationId xmlns:a16="http://schemas.microsoft.com/office/drawing/2014/main" xmlns="" id="{D4B801AD-09DB-4FD8-9489-B1F194C4AABF}"/>
                  </a:ext>
                </a:extLst>
              </p:cNvPr>
              <p:cNvSpPr/>
              <p:nvPr/>
            </p:nvSpPr>
            <p:spPr>
              <a:xfrm>
                <a:off x="1035417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34">
                <a:extLst>
                  <a:ext uri="{FF2B5EF4-FFF2-40B4-BE49-F238E27FC236}">
                    <a16:creationId xmlns:a16="http://schemas.microsoft.com/office/drawing/2014/main" xmlns="" id="{760EDF68-7374-412F-8FF9-3C4E06625E20}"/>
                  </a:ext>
                </a:extLst>
              </p:cNvPr>
              <p:cNvSpPr/>
              <p:nvPr/>
            </p:nvSpPr>
            <p:spPr>
              <a:xfrm>
                <a:off x="1076243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35">
                <a:extLst>
                  <a:ext uri="{FF2B5EF4-FFF2-40B4-BE49-F238E27FC236}">
                    <a16:creationId xmlns:a16="http://schemas.microsoft.com/office/drawing/2014/main" xmlns="" id="{149BA342-7556-411C-8773-0F02C3203DD3}"/>
                  </a:ext>
                </a:extLst>
              </p:cNvPr>
              <p:cNvSpPr/>
              <p:nvPr/>
            </p:nvSpPr>
            <p:spPr>
              <a:xfrm>
                <a:off x="1117069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36">
                <a:extLst>
                  <a:ext uri="{FF2B5EF4-FFF2-40B4-BE49-F238E27FC236}">
                    <a16:creationId xmlns:a16="http://schemas.microsoft.com/office/drawing/2014/main" xmlns="" id="{187769CF-8231-46CD-AA0E-0EEC909FDD81}"/>
                  </a:ext>
                </a:extLst>
              </p:cNvPr>
              <p:cNvSpPr/>
              <p:nvPr/>
            </p:nvSpPr>
            <p:spPr>
              <a:xfrm>
                <a:off x="1158001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5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37">
                <a:extLst>
                  <a:ext uri="{FF2B5EF4-FFF2-40B4-BE49-F238E27FC236}">
                    <a16:creationId xmlns:a16="http://schemas.microsoft.com/office/drawing/2014/main" xmlns="" id="{2CC5CA6D-CF10-45B3-B02A-3A378E6DEA1B}"/>
                  </a:ext>
                </a:extLst>
              </p:cNvPr>
              <p:cNvSpPr/>
              <p:nvPr/>
            </p:nvSpPr>
            <p:spPr>
              <a:xfrm>
                <a:off x="11988271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38">
                <a:extLst>
                  <a:ext uri="{FF2B5EF4-FFF2-40B4-BE49-F238E27FC236}">
                    <a16:creationId xmlns:a16="http://schemas.microsoft.com/office/drawing/2014/main" xmlns="" id="{5BA9C2CA-74A6-47EF-B1BE-CBFC7DE6932D}"/>
                  </a:ext>
                </a:extLst>
              </p:cNvPr>
              <p:cNvSpPr/>
              <p:nvPr/>
            </p:nvSpPr>
            <p:spPr>
              <a:xfrm>
                <a:off x="1239759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39">
                <a:extLst>
                  <a:ext uri="{FF2B5EF4-FFF2-40B4-BE49-F238E27FC236}">
                    <a16:creationId xmlns:a16="http://schemas.microsoft.com/office/drawing/2014/main" xmlns="" id="{40C56287-4C2F-4D1A-A8A1-7AF338038C0C}"/>
                  </a:ext>
                </a:extLst>
              </p:cNvPr>
              <p:cNvSpPr/>
              <p:nvPr/>
            </p:nvSpPr>
            <p:spPr>
              <a:xfrm>
                <a:off x="1280585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40">
                <a:extLst>
                  <a:ext uri="{FF2B5EF4-FFF2-40B4-BE49-F238E27FC236}">
                    <a16:creationId xmlns:a16="http://schemas.microsoft.com/office/drawing/2014/main" xmlns="" id="{78254F72-13BB-4D82-A186-C66B5840325A}"/>
                  </a:ext>
                </a:extLst>
              </p:cNvPr>
              <p:cNvSpPr/>
              <p:nvPr/>
            </p:nvSpPr>
            <p:spPr>
              <a:xfrm>
                <a:off x="1321411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4160" y="383818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Mai có số quả táo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6 x 4 = 24 (quả)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Đáp số: 24 quả táo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72" y="352854"/>
            <a:ext cx="10517287" cy="2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806440" y="0"/>
            <a:ext cx="5669280" cy="263652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làm thế nào?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98120" y="2956560"/>
            <a:ext cx="11277600" cy="1783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lấy số đó nhân với số lần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04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Gấp 6 lên 5 lần ta được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888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2103216" y="270919"/>
            <a:ext cx="104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8DCBEC2-4B04-491B-9D07-F22C51492FBB}"/>
              </a:ext>
            </a:extLst>
          </p:cNvPr>
          <p:cNvSpPr txBox="1"/>
          <p:nvPr/>
        </p:nvSpPr>
        <p:spPr>
          <a:xfrm>
            <a:off x="4600310" y="5459507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= 32</a:t>
            </a:r>
            <a:endParaRPr lang="x-none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A7EDE63-310B-43A5-88EC-A8FBE3FEF25E}"/>
              </a:ext>
            </a:extLst>
          </p:cNvPr>
          <p:cNvSpPr txBox="1"/>
          <p:nvPr/>
        </p:nvSpPr>
        <p:spPr>
          <a:xfrm>
            <a:off x="4567660" y="4660150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= 12</a:t>
            </a:r>
            <a:endParaRPr lang="x-none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7D0924-F951-4686-A524-79748777AD41}"/>
              </a:ext>
            </a:extLst>
          </p:cNvPr>
          <p:cNvSpPr/>
          <p:nvPr/>
        </p:nvSpPr>
        <p:spPr>
          <a:xfrm>
            <a:off x="9718287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161707" y="800099"/>
            <a:ext cx="61006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0" y="2737"/>
            <a:ext cx="894889" cy="118269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65760" y="1023930"/>
            <a:ext cx="11434250" cy="34413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4040" y="1125895"/>
            <a:ext cx="1143000" cy="34322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365760" y="1905000"/>
            <a:ext cx="487680" cy="1127760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37160" y="2744625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5105400" y="1905000"/>
            <a:ext cx="548640" cy="1981200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32588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691896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6980982" y="3400681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8077200" y="245364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8155525" y="3423173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9250680" y="243840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9298525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1045127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10451270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8" grpId="0" animBg="1"/>
      <p:bldP spid="68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17" grpId="0"/>
      <p:bldP spid="17" grpId="1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2107335" y="197015"/>
            <a:ext cx="1695367" cy="823752"/>
            <a:chOff x="2010422" y="559744"/>
            <a:chExt cx="1694719" cy="82375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644774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642107" y="915315"/>
            <a:ext cx="703209" cy="5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16" y="37330"/>
            <a:ext cx="893346" cy="1113508"/>
          </a:xfrm>
          <a:prstGeom prst="rect">
            <a:avLst/>
          </a:prstGeom>
        </p:spPr>
      </p:pic>
      <p:pic>
        <p:nvPicPr>
          <p:cNvPr id="29" name="Picture 28" descr="Toán lớp 3 trang 70, 71 Bài 24: Gấp một số lên một số lần | Kết nối tri thứ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2" y="1150838"/>
            <a:ext cx="10500360" cy="480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9660830" y="1817557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449C165-CF13-CD4F-BFB6-57CD463608C4}"/>
              </a:ext>
            </a:extLst>
          </p:cNvPr>
          <p:cNvSpPr/>
          <p:nvPr/>
        </p:nvSpPr>
        <p:spPr>
          <a:xfrm>
            <a:off x="9660830" y="4945992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247C012-DAD7-3249-B140-85DEBED59994}"/>
              </a:ext>
            </a:extLst>
          </p:cNvPr>
          <p:cNvSpPr/>
          <p:nvPr/>
        </p:nvSpPr>
        <p:spPr>
          <a:xfrm>
            <a:off x="9660830" y="3187988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6612830" y="1265828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7229797" y="4591300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7275976" y="300476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4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088F934-9452-C04E-B479-48AF41317E41}"/>
              </a:ext>
            </a:extLst>
          </p:cNvPr>
          <p:cNvSpPr/>
          <p:nvPr/>
        </p:nvSpPr>
        <p:spPr>
          <a:xfrm>
            <a:off x="7229797" y="572441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3724" y="328084"/>
            <a:ext cx="10803466" cy="1373819"/>
            <a:chOff x="1383724" y="256644"/>
            <a:chExt cx="10803466" cy="137381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1383724" y="256644"/>
              <a:ext cx="10533540" cy="130109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1404916" y="307024"/>
              <a:ext cx="107822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nay con 9 tuổi, tuổi bố gấp 4 lần tuổi con. </a:t>
              </a:r>
            </a:p>
            <a:p>
              <a:r>
                <a:rPr lang="en-US" sz="4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năm nay bố bao nhiêu tuổi?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3525040" y="1048963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10676" y="1037100"/>
            <a:ext cx="5055444" cy="1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15753" y="1603039"/>
            <a:ext cx="5508580" cy="2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42843" y="2059702"/>
            <a:ext cx="11226770" cy="4060338"/>
            <a:chOff x="0" y="0"/>
            <a:chExt cx="12493058" cy="5110958"/>
          </a:xfrm>
        </p:grpSpPr>
        <p:sp>
          <p:nvSpPr>
            <p:cNvPr id="64" name="Freeform 63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10955" y="228512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0955" y="343893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9941" y="430812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Bố: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2209800" y="383432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94760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81678" y="468321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396718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09800" y="46679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20980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79476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0980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79476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581878" y="452012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981678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37972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402188" y="328226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ight Brace 81"/>
          <p:cNvSpPr/>
          <p:nvPr/>
        </p:nvSpPr>
        <p:spPr>
          <a:xfrm rot="5400000">
            <a:off x="5082492" y="210941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651587" y="56028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2209800" y="400982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794760" y="390182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81" grpId="0"/>
      <p:bldP spid="82" grpId="0" animBg="1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36" name="Freeform 35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4159" y="3838180"/>
            <a:ext cx="72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Năm nay bố có số tuổi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 x 4 = 36 (tuổi)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Đáp số: 36 tuổi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721" y="175103"/>
            <a:ext cx="916235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5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FAD26-3A77-451D-A001-71B9B70B7547}"/>
              </a:ext>
            </a:extLst>
          </p:cNvPr>
          <p:cNvSpPr txBox="1"/>
          <p:nvPr/>
        </p:nvSpPr>
        <p:spPr>
          <a:xfrm>
            <a:off x="2502352" y="3109386"/>
            <a:ext cx="702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>
                <a:solidFill>
                  <a:srgbClr val="FF00FF"/>
                </a:solidFill>
                <a:latin typeface="HP-087" panose="020B08030503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86259974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7069029" y="2647189"/>
            <a:ext cx="3456119" cy="32780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8" name="Google Shape;418;p36"/>
          <p:cNvSpPr/>
          <p:nvPr/>
        </p:nvSpPr>
        <p:spPr>
          <a:xfrm>
            <a:off x="1295467" y="2647189"/>
            <a:ext cx="3456119" cy="3278088"/>
          </a:xfrm>
          <a:prstGeom prst="ellipse">
            <a:avLst/>
          </a:prstGeom>
          <a:solidFill>
            <a:srgbClr val="EC373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9" name="Google Shape;419;p36"/>
          <p:cNvSpPr/>
          <p:nvPr/>
        </p:nvSpPr>
        <p:spPr>
          <a:xfrm>
            <a:off x="4217931" y="1810477"/>
            <a:ext cx="3456119" cy="32780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10" name="Google Shape;426;p36"/>
          <p:cNvSpPr txBox="1">
            <a:spLocks/>
          </p:cNvSpPr>
          <p:nvPr/>
        </p:nvSpPr>
        <p:spPr>
          <a:xfrm>
            <a:off x="4292129" y="3019169"/>
            <a:ext cx="3234969" cy="788628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err="1">
                <a:solidFill>
                  <a:srgbClr val="002060"/>
                </a:solidFill>
              </a:rPr>
              <a:t>Hoàn</a:t>
            </a:r>
            <a:r>
              <a:rPr lang="en-US" sz="5333">
                <a:solidFill>
                  <a:srgbClr val="002060"/>
                </a:solidFill>
              </a:rPr>
              <a:t> </a:t>
            </a:r>
            <a:r>
              <a:rPr lang="en-US" sz="5333" err="1">
                <a:solidFill>
                  <a:srgbClr val="002060"/>
                </a:solidFill>
              </a:rPr>
              <a:t>thành</a:t>
            </a:r>
            <a:r>
              <a:rPr lang="en-US" sz="5333">
                <a:solidFill>
                  <a:srgbClr val="002060"/>
                </a:solidFill>
              </a:rPr>
              <a:t> </a:t>
            </a:r>
            <a:r>
              <a:rPr lang="en-US" sz="5333" err="1">
                <a:solidFill>
                  <a:srgbClr val="002060"/>
                </a:solidFill>
              </a:rPr>
              <a:t>bài</a:t>
            </a:r>
            <a:endParaRPr lang="en-US" sz="5333">
              <a:solidFill>
                <a:srgbClr val="002060"/>
              </a:solidFill>
            </a:endParaRPr>
          </a:p>
        </p:txBody>
      </p:sp>
      <p:sp>
        <p:nvSpPr>
          <p:cNvPr id="11" name="Google Shape;423;p36"/>
          <p:cNvSpPr txBox="1">
            <a:spLocks/>
          </p:cNvSpPr>
          <p:nvPr/>
        </p:nvSpPr>
        <p:spPr>
          <a:xfrm>
            <a:off x="1394538" y="3902413"/>
            <a:ext cx="3168109" cy="728055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err="1">
                <a:solidFill>
                  <a:srgbClr val="FFFFFF"/>
                </a:solidFill>
              </a:rPr>
              <a:t>Xem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lại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bài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đã</a:t>
            </a:r>
            <a:r>
              <a:rPr lang="en-US" sz="5333">
                <a:solidFill>
                  <a:srgbClr val="FFFFFF"/>
                </a:solidFill>
              </a:rPr>
              <a:t> </a:t>
            </a:r>
            <a:r>
              <a:rPr lang="en-US" sz="5333" err="1">
                <a:solidFill>
                  <a:srgbClr val="FFFFFF"/>
                </a:solidFill>
              </a:rPr>
              <a:t>học</a:t>
            </a:r>
            <a:r>
              <a:rPr lang="en-US" sz="5333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Google Shape;417;p36"/>
          <p:cNvSpPr txBox="1">
            <a:spLocks/>
          </p:cNvSpPr>
          <p:nvPr/>
        </p:nvSpPr>
        <p:spPr>
          <a:xfrm>
            <a:off x="7344326" y="3896944"/>
            <a:ext cx="2905525" cy="790253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>
                <a:solidFill>
                  <a:srgbClr val="FFFFFF"/>
                </a:solidFill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222342008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3688383"/>
            <a:ext cx="1212923" cy="1087298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352014" y="41814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696" y="3807098"/>
            <a:ext cx="1583579" cy="1419564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4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54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27</a:t>
            </a:r>
          </a:p>
          <a:p>
            <a:pPr algn="ctr"/>
            <a:r>
              <a:rPr lang="en-US" sz="5400" smtClean="0"/>
              <a:t>  2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68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34</a:t>
            </a:r>
          </a:p>
          <a:p>
            <a:pPr algn="ctr"/>
            <a:r>
              <a:rPr lang="en-US" sz="5400" smtClean="0"/>
              <a:t>  2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95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19</a:t>
            </a:r>
          </a:p>
          <a:p>
            <a:pPr algn="ctr"/>
            <a:r>
              <a:rPr lang="en-US" sz="5400" smtClean="0"/>
              <a:t>  5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050" y="527776"/>
            <a:ext cx="789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latin typeface="UTM Avo" panose="02040603050506020204" pitchFamily="18" charset="0"/>
                <a:cs typeface="Arial" panose="020B0604020202020204" pitchFamily="34" charset="0"/>
              </a:rPr>
              <a:t>PHÉP NHÂN, PHÉP CHIA TRONG PHẠM VI 100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  <a:r>
              <a:rPr lang="en-US" sz="3733" smtClean="0">
                <a:latin typeface="Arial" pitchFamily="34" charset="0"/>
                <a:cs typeface="Arial" pitchFamily="34" charset="0"/>
              </a:rPr>
              <a:t>24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405" y="3418170"/>
            <a:ext cx="1057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5400" b="1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số lên một số lần (Tiết 1)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2"/>
          <p:cNvPicPr/>
          <p:nvPr/>
        </p:nvPicPr>
        <p:blipFill>
          <a:blip r:embed="rId2"/>
          <a:stretch>
            <a:fillRect/>
          </a:stretch>
        </p:blipFill>
        <p:spPr>
          <a:xfrm>
            <a:off x="716280" y="457200"/>
            <a:ext cx="11155680" cy="3962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1360" y="4861560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Độ dài các kệ màu đỏ thế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3307080" y="4945379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thế nào với kệ màu đỏ?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1360" y="4846319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Các kệ màu đỏ dài bằng nhau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3261360" y="4861560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dài hơn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44440" y="1264920"/>
            <a:ext cx="20116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7056120" y="3505200"/>
            <a:ext cx="1935480" cy="304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8991600" y="1264920"/>
            <a:ext cx="2057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1" name="Rectangle 400"/>
          <p:cNvSpPr/>
          <p:nvPr/>
        </p:nvSpPr>
        <p:spPr>
          <a:xfrm>
            <a:off x="2895600" y="4892038"/>
            <a:ext cx="763524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dài gấp 3 lần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183 0.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2.91667E-6 -0.128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0065 0.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4" grpId="0" animBg="1"/>
      <p:bldP spid="304" grpId="1" animBg="1"/>
      <p:bldP spid="6" grpId="0" animBg="1"/>
      <p:bldP spid="6" grpId="1" animBg="1"/>
      <p:bldP spid="310" grpId="0" animBg="1"/>
      <p:bldP spid="310" grpId="1" animBg="1"/>
      <p:bldP spid="4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:a16="http://schemas.microsoft.com/office/drawing/2014/main" xmlns="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:a16="http://schemas.microsoft.com/office/drawing/2014/main" xmlns="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:a16="http://schemas.microsoft.com/office/drawing/2014/main" xmlns="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:a16="http://schemas.microsoft.com/office/drawing/2014/main" xmlns="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:a16="http://schemas.microsoft.com/office/drawing/2014/main" xmlns="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:a16="http://schemas.microsoft.com/office/drawing/2014/main" xmlns="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:a16="http://schemas.microsoft.com/office/drawing/2014/main" xmlns="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:a16="http://schemas.microsoft.com/office/drawing/2014/main" xmlns="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:a16="http://schemas.microsoft.com/office/drawing/2014/main" xmlns="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:a16="http://schemas.microsoft.com/office/drawing/2014/main" xmlns="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:a16="http://schemas.microsoft.com/office/drawing/2014/main" xmlns="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:a16="http://schemas.microsoft.com/office/drawing/2014/main" xmlns="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233539" y="371856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34955" y="368808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toán hỏi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720" y="924558"/>
            <a:ext cx="3931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36195" y="924558"/>
            <a:ext cx="656520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6054" y="1587214"/>
            <a:ext cx="28991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16934" y="1587214"/>
            <a:ext cx="709010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2159297"/>
            <a:ext cx="5974080" cy="298849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34340" y="5550216"/>
            <a:ext cx="7848600" cy="11277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Gấp lên một số lần nghĩa là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28424" y="3520440"/>
            <a:ext cx="2547685" cy="1862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0" y="2608292"/>
            <a:ext cx="11963399" cy="13998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Để tính Mai có bao nhiêu quả táo làm phép tính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36044" y="4276312"/>
            <a:ext cx="7848600" cy="13998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Phép nhân: 6 x 4 = 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1804</TotalTime>
  <Words>442</Words>
  <Application>Microsoft Office PowerPoint</Application>
  <PresentationFormat>Custom</PresentationFormat>
  <Paragraphs>89</Paragraphs>
  <Slides>19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67</cp:revision>
  <dcterms:created xsi:type="dcterms:W3CDTF">2021-07-11T03:43:43Z</dcterms:created>
  <dcterms:modified xsi:type="dcterms:W3CDTF">2025-01-16T02:47:28Z</dcterms:modified>
</cp:coreProperties>
</file>