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7" r:id="rId2"/>
    <p:sldId id="466" r:id="rId3"/>
    <p:sldId id="465" r:id="rId4"/>
    <p:sldId id="256" r:id="rId5"/>
    <p:sldId id="470" r:id="rId6"/>
    <p:sldId id="469" r:id="rId7"/>
    <p:sldId id="468" r:id="rId8"/>
    <p:sldId id="467" r:id="rId9"/>
    <p:sldId id="464" r:id="rId10"/>
    <p:sldId id="472" r:id="rId11"/>
    <p:sldId id="428" r:id="rId12"/>
    <p:sldId id="473" r:id="rId13"/>
    <p:sldId id="475" r:id="rId14"/>
    <p:sldId id="474" r:id="rId15"/>
    <p:sldId id="476" r:id="rId16"/>
    <p:sldId id="477" r:id="rId17"/>
    <p:sldId id="480" r:id="rId18"/>
    <p:sldId id="479" r:id="rId19"/>
    <p:sldId id="481" r:id="rId20"/>
    <p:sldId id="478" r:id="rId21"/>
    <p:sldId id="483" r:id="rId22"/>
    <p:sldId id="484" r:id="rId23"/>
    <p:sldId id="489" r:id="rId24"/>
    <p:sldId id="492" r:id="rId25"/>
    <p:sldId id="490" r:id="rId26"/>
    <p:sldId id="491" r:id="rId27"/>
    <p:sldId id="4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EDE"/>
    <a:srgbClr val="1C1C1C"/>
    <a:srgbClr val="0089C8"/>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9" autoAdjust="0"/>
    <p:restoredTop sz="94660"/>
  </p:normalViewPr>
  <p:slideViewPr>
    <p:cSldViewPr snapToGrid="0">
      <p:cViewPr>
        <p:scale>
          <a:sx n="136" d="100"/>
          <a:sy n="136" d="100"/>
        </p:scale>
        <p:origin x="-142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6FFF7-D5F3-4266-AB00-73233C9B0BA7}"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53BE7-5F25-4A57-BF80-B6678E9D422E}" type="slidenum">
              <a:rPr lang="en-US" smtClean="0"/>
              <a:t>‹#›</a:t>
            </a:fld>
            <a:endParaRPr lang="en-US"/>
          </a:p>
        </p:txBody>
      </p:sp>
    </p:spTree>
    <p:extLst>
      <p:ext uri="{BB962C8B-B14F-4D97-AF65-F5344CB8AC3E}">
        <p14:creationId xmlns:p14="http://schemas.microsoft.com/office/powerpoint/2010/main" val="112384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EFBC-67E3-2E7E-89DC-6F1600ECB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FC0B58-65E2-C0FB-1131-095D4C5BA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64EE9A-3C72-D01F-FEDE-2839579CA22A}"/>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5" name="Footer Placeholder 4">
            <a:extLst>
              <a:ext uri="{FF2B5EF4-FFF2-40B4-BE49-F238E27FC236}">
                <a16:creationId xmlns:a16="http://schemas.microsoft.com/office/drawing/2014/main" id="{933287DF-10B0-AF95-1EFF-62BBAA70D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C9B4-37B3-9AD4-644A-2B4F3A43E463}"/>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51968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4661-D07E-1D3B-AD32-345F02EAEE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EC71E3-D4D6-F0CF-70EE-CB9F8A8F37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97E61-02FC-B08F-15D4-040857C5F396}"/>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5" name="Footer Placeholder 4">
            <a:extLst>
              <a:ext uri="{FF2B5EF4-FFF2-40B4-BE49-F238E27FC236}">
                <a16:creationId xmlns:a16="http://schemas.microsoft.com/office/drawing/2014/main" id="{F8093691-BB42-6925-7503-666A4651A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A601C-E607-D341-5BF5-33DB36F16F86}"/>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14735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72FA8-F263-8BFA-E698-F2F297BE9A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218723-DB5F-3413-9D52-2A22FD8DB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6F0BF-1794-2F54-205A-25B8B824098F}"/>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5" name="Footer Placeholder 4">
            <a:extLst>
              <a:ext uri="{FF2B5EF4-FFF2-40B4-BE49-F238E27FC236}">
                <a16:creationId xmlns:a16="http://schemas.microsoft.com/office/drawing/2014/main" id="{C16877B2-59C3-8B73-75BE-8ED42974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67CD0-F53A-D84E-111F-50701DA0AE95}"/>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17130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C969-AB10-48A5-2C67-235A98D84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83686-2E6A-CD74-45C6-A692A3C806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E76B-EC4A-4420-6422-635D1DDB6879}"/>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5" name="Footer Placeholder 4">
            <a:extLst>
              <a:ext uri="{FF2B5EF4-FFF2-40B4-BE49-F238E27FC236}">
                <a16:creationId xmlns:a16="http://schemas.microsoft.com/office/drawing/2014/main" id="{C282E955-C29C-0AB1-6024-DFC519E6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DA674-4123-92FB-2513-2C973097A7E8}"/>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387616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BCCB-4B3E-D95C-75AF-9BD95BDF7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761898-FA3F-6B03-EC28-ECAAEE0B0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32493-77B8-D8A1-5800-52F8027AE450}"/>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5" name="Footer Placeholder 4">
            <a:extLst>
              <a:ext uri="{FF2B5EF4-FFF2-40B4-BE49-F238E27FC236}">
                <a16:creationId xmlns:a16="http://schemas.microsoft.com/office/drawing/2014/main" id="{870D47BF-F8CB-3486-CFA8-FA9865B05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169A5-6439-4753-3CD0-11A92582A93D}"/>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278566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F1EE-E51B-028C-A9A5-C553D527F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0D1F1-CDD5-F36A-F44F-0CE449AA7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AE3BA-ACE0-3351-8FD2-0B8B298F8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6E5C45-8AA0-E362-385B-6DE473FCEF94}"/>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6" name="Footer Placeholder 5">
            <a:extLst>
              <a:ext uri="{FF2B5EF4-FFF2-40B4-BE49-F238E27FC236}">
                <a16:creationId xmlns:a16="http://schemas.microsoft.com/office/drawing/2014/main" id="{F50009BC-3E4D-73BD-B41E-F27C6BDC5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D9F9F-0FCD-E03C-4FF8-C81216E99D82}"/>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215260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C599-B99F-542F-F117-F543BC5BEB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36F7E-B6FD-14CC-7BFE-53DA069E8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E8647-7A84-C6F6-F505-5DDE41B44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5FEFD7-488D-A3FE-8DB9-0A503DE31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D4595-95E4-7034-7F4C-E47FA8994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DC0393-5C9D-9D61-2239-DE468929BA40}"/>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8" name="Footer Placeholder 7">
            <a:extLst>
              <a:ext uri="{FF2B5EF4-FFF2-40B4-BE49-F238E27FC236}">
                <a16:creationId xmlns:a16="http://schemas.microsoft.com/office/drawing/2014/main" id="{1F55AC6F-96FE-5163-0B24-B2392968C3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480FD5-0DED-9E14-07E3-0CA83FEF12A5}"/>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88709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2EE7-4FDA-8C66-DA32-A770F7C50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FF57-516F-8213-394F-BFC35433BF4B}"/>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4" name="Footer Placeholder 3">
            <a:extLst>
              <a:ext uri="{FF2B5EF4-FFF2-40B4-BE49-F238E27FC236}">
                <a16:creationId xmlns:a16="http://schemas.microsoft.com/office/drawing/2014/main" id="{A3652F74-870B-192C-0ED2-3C981088F1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7CA2E-E3E6-6302-70EE-36DFF9C1DA7A}"/>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313880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EB973-71C0-EB5D-4635-7A5B9D76CD9D}"/>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3" name="Footer Placeholder 2">
            <a:extLst>
              <a:ext uri="{FF2B5EF4-FFF2-40B4-BE49-F238E27FC236}">
                <a16:creationId xmlns:a16="http://schemas.microsoft.com/office/drawing/2014/main" id="{80ECD711-671E-CD98-0583-F0E1B7FA6D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2D398-C6ED-7BC2-B027-C39FCE6AEA21}"/>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229991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B949-C38E-61CD-6415-CD20841CD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57B437-0893-F3AD-57E6-0ACE39AC5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35843-77CA-1839-B806-5B2C8C8A8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37E34-D76D-5323-8CE3-E606D530B5AD}"/>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6" name="Footer Placeholder 5">
            <a:extLst>
              <a:ext uri="{FF2B5EF4-FFF2-40B4-BE49-F238E27FC236}">
                <a16:creationId xmlns:a16="http://schemas.microsoft.com/office/drawing/2014/main" id="{4CF78D04-BB7C-AA21-9CD0-3857CBCBE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C771A-266C-38AB-BF50-24E7AC86ABA6}"/>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226328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6FE3-81D7-0EB2-761D-3A43D3EFC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E6D40-8DE9-63C0-9573-4165F4F54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169691-6208-8852-9BED-83E225CE8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B3BF1-21AE-A141-0A7E-9CF6476EDA87}"/>
              </a:ext>
            </a:extLst>
          </p:cNvPr>
          <p:cNvSpPr>
            <a:spLocks noGrp="1"/>
          </p:cNvSpPr>
          <p:nvPr>
            <p:ph type="dt" sz="half" idx="10"/>
          </p:nvPr>
        </p:nvSpPr>
        <p:spPr/>
        <p:txBody>
          <a:bodyPr/>
          <a:lstStyle/>
          <a:p>
            <a:fld id="{AC344A08-7429-4B4C-8092-0F14E7B2DA77}" type="datetimeFigureOut">
              <a:rPr lang="en-US" smtClean="0"/>
              <a:t>5/4/2025</a:t>
            </a:fld>
            <a:endParaRPr lang="en-US"/>
          </a:p>
        </p:txBody>
      </p:sp>
      <p:sp>
        <p:nvSpPr>
          <p:cNvPr id="6" name="Footer Placeholder 5">
            <a:extLst>
              <a:ext uri="{FF2B5EF4-FFF2-40B4-BE49-F238E27FC236}">
                <a16:creationId xmlns:a16="http://schemas.microsoft.com/office/drawing/2014/main" id="{F56ACFC0-9FED-D52C-7799-A877BC7C8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91B46-976D-D886-1E14-BD29E4497C5D}"/>
              </a:ext>
            </a:extLst>
          </p:cNvPr>
          <p:cNvSpPr>
            <a:spLocks noGrp="1"/>
          </p:cNvSpPr>
          <p:nvPr>
            <p:ph type="sldNum" sz="quarter" idx="12"/>
          </p:nvPr>
        </p:nvSpPr>
        <p:spPr/>
        <p:txBody>
          <a:bodyPr/>
          <a:lstStyle/>
          <a:p>
            <a:fld id="{48FEBF7C-6133-4995-B11F-E7306C89764D}" type="slidenum">
              <a:rPr lang="en-US" smtClean="0"/>
              <a:t>‹#›</a:t>
            </a:fld>
            <a:endParaRPr lang="en-US"/>
          </a:p>
        </p:txBody>
      </p:sp>
    </p:spTree>
    <p:extLst>
      <p:ext uri="{BB962C8B-B14F-4D97-AF65-F5344CB8AC3E}">
        <p14:creationId xmlns:p14="http://schemas.microsoft.com/office/powerpoint/2010/main" val="127331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D6E79-B55E-0B6D-0DC9-1D7A1B57A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01A160-F8EE-F8AF-9CD1-6AC036A6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ED5A5-DD85-6A8F-1EE2-5103EE938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44A08-7429-4B4C-8092-0F14E7B2DA77}" type="datetimeFigureOut">
              <a:rPr lang="en-US" smtClean="0"/>
              <a:t>5/4/2025</a:t>
            </a:fld>
            <a:endParaRPr lang="en-US"/>
          </a:p>
        </p:txBody>
      </p:sp>
      <p:sp>
        <p:nvSpPr>
          <p:cNvPr id="5" name="Footer Placeholder 4">
            <a:extLst>
              <a:ext uri="{FF2B5EF4-FFF2-40B4-BE49-F238E27FC236}">
                <a16:creationId xmlns:a16="http://schemas.microsoft.com/office/drawing/2014/main" id="{18451445-3763-9666-503B-D6D7F3FDB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8B955-6D37-1485-D377-D9E0313BC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EBF7C-6133-4995-B11F-E7306C89764D}" type="slidenum">
              <a:rPr lang="en-US" smtClean="0"/>
              <a:t>‹#›</a:t>
            </a:fld>
            <a:endParaRPr lang="en-US"/>
          </a:p>
        </p:txBody>
      </p:sp>
    </p:spTree>
    <p:extLst>
      <p:ext uri="{BB962C8B-B14F-4D97-AF65-F5344CB8AC3E}">
        <p14:creationId xmlns:p14="http://schemas.microsoft.com/office/powerpoint/2010/main" val="281392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slide" Target="slide6.xml"/><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9" y="4906774"/>
            <a:ext cx="2188015" cy="191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611576" y="2007015"/>
            <a:ext cx="10911849" cy="162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81" tIns="53741" rIns="107481" bIns="5374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933738" eaLnBrk="1" hangingPunct="1">
              <a:spcBef>
                <a:spcPts val="2400"/>
              </a:spcBef>
              <a:defRPr/>
            </a:pPr>
            <a:r>
              <a:rPr lang="en-US" sz="3600" b="1" dirty="0">
                <a:solidFill>
                  <a:schemeClr val="tx1">
                    <a:lumMod val="85000"/>
                    <a:lumOff val="15000"/>
                  </a:schemeClr>
                </a:solidFill>
                <a:effectLst>
                  <a:outerShdw blurRad="38100" dist="38100" dir="2700000" algn="tl">
                    <a:srgbClr val="000000">
                      <a:alpha val="43137"/>
                    </a:srgbClr>
                  </a:outerShdw>
                </a:effectLst>
                <a:cs typeface="Arial" panose="020B0604020202020204" pitchFamily="34" charset="0"/>
              </a:rPr>
              <a:t>MÔN TIẾNG VIỆT LỚP 3</a:t>
            </a:r>
          </a:p>
          <a:p>
            <a:pPr algn="ctr" defTabSz="1933738" eaLnBrk="1" hangingPunct="1">
              <a:spcBef>
                <a:spcPts val="2400"/>
              </a:spcBef>
              <a:defRPr/>
            </a:pPr>
            <a:r>
              <a:rPr lang="en-US" sz="426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 RÔ-BỐT Ở QUANH TA (TIẾT 1,2) </a:t>
            </a:r>
            <a:endParaRPr lang="en-US" sz="3733" b="1" dirty="0">
              <a:ln>
                <a:solidFill>
                  <a:srgbClr val="006F96"/>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4" name="Picture 7" descr="BƯỚM 58"/>
          <p:cNvPicPr>
            <a:picLocks noChangeAspect="1" noChangeArrowheads="1" noCrop="1"/>
          </p:cNvPicPr>
          <p:nvPr/>
        </p:nvPicPr>
        <p:blipFill>
          <a:blip r:embed="rId3"/>
          <a:srcRect/>
          <a:stretch>
            <a:fillRect/>
          </a:stretch>
        </p:blipFill>
        <p:spPr bwMode="auto">
          <a:xfrm rot="3960575">
            <a:off x="10847502" y="5208535"/>
            <a:ext cx="870975" cy="113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srcRect/>
          <a:stretch>
            <a:fillRect/>
          </a:stretch>
        </p:blipFill>
        <p:spPr bwMode="auto">
          <a:xfrm rot="417220" flipH="1">
            <a:off x="10851903" y="660941"/>
            <a:ext cx="801000" cy="58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555" y="-78043"/>
            <a:ext cx="1035741" cy="12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1106308" y="5487097"/>
            <a:ext cx="1035741" cy="12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35" y="76051"/>
            <a:ext cx="1035741" cy="12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7"/>
          <p:cNvSpPr txBox="1">
            <a:spLocks noChangeArrowheads="1"/>
          </p:cNvSpPr>
          <p:nvPr/>
        </p:nvSpPr>
        <p:spPr bwMode="auto">
          <a:xfrm>
            <a:off x="2032286" y="178044"/>
            <a:ext cx="8592625" cy="84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81" tIns="53741" rIns="107481" bIns="5374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933738" eaLnBrk="1" hangingPunct="1">
              <a:defRPr/>
            </a:pPr>
            <a:r>
              <a:rPr lang="vi-VN" sz="2400" b="1" dirty="0">
                <a:effectLst>
                  <a:outerShdw blurRad="38100" dist="38100" dir="2700000" algn="tl">
                    <a:srgbClr val="000000">
                      <a:alpha val="43137"/>
                    </a:srgbClr>
                  </a:outerShdw>
                </a:effectLst>
                <a:latin typeface="+mn-lt"/>
              </a:rPr>
              <a:t>UBND HUYỆN VẠN NINH</a:t>
            </a:r>
          </a:p>
          <a:p>
            <a:pPr algn="ctr" defTabSz="1933738" eaLnBrk="1" hangingPunct="1">
              <a:defRPr/>
            </a:pPr>
            <a:r>
              <a:rPr lang="vi-VN" sz="2400" b="1" dirty="0">
                <a:effectLst>
                  <a:outerShdw blurRad="38100" dist="38100" dir="2700000" algn="tl">
                    <a:srgbClr val="000000">
                      <a:alpha val="43137"/>
                    </a:srgbClr>
                  </a:outerShdw>
                </a:effectLst>
                <a:latin typeface="+mn-lt"/>
              </a:rPr>
              <a:t>TRƯỜNG TH </a:t>
            </a:r>
            <a:r>
              <a:rPr lang="en-GB" sz="2400" b="1" dirty="0">
                <a:effectLst>
                  <a:outerShdw blurRad="38100" dist="38100" dir="2700000" algn="tl">
                    <a:srgbClr val="000000">
                      <a:alpha val="43137"/>
                    </a:srgbClr>
                  </a:outerShdw>
                </a:effectLst>
                <a:latin typeface="+mn-lt"/>
              </a:rPr>
              <a:t>– THCS NGUYỄN BỈNH </a:t>
            </a:r>
            <a:r>
              <a:rPr lang="en-GB" sz="2400" b="1" dirty="0">
                <a:effectLst>
                  <a:outerShdw blurRad="38100" dist="38100" dir="2700000" algn="tl">
                    <a:srgbClr val="000000">
                      <a:alpha val="43137"/>
                    </a:srgbClr>
                  </a:outerShdw>
                </a:effectLst>
                <a:latin typeface="Times New Roman" panose="02020603050405020304" pitchFamily="18" charset="0"/>
              </a:rPr>
              <a:t>KHIÊM</a:t>
            </a:r>
            <a:endParaRPr lang="vi-VN" sz="2400" b="1" dirty="0">
              <a:effectLst>
                <a:outerShdw blurRad="38100" dist="38100" dir="2700000" algn="tl">
                  <a:srgbClr val="000000">
                    <a:alpha val="43137"/>
                  </a:srgbClr>
                </a:outerShdw>
              </a:effectLst>
              <a:latin typeface="Times New Roman" panose="02020603050405020304" pitchFamily="18" charset="0"/>
            </a:endParaRPr>
          </a:p>
        </p:txBody>
      </p:sp>
      <p:pic>
        <p:nvPicPr>
          <p:cNvPr id="5" name="Picture 8" descr="animal-14[1]"/>
          <p:cNvPicPr>
            <a:picLocks noChangeAspect="1" noChangeArrowheads="1" noCrop="1"/>
          </p:cNvPicPr>
          <p:nvPr/>
        </p:nvPicPr>
        <p:blipFill>
          <a:blip r:embed="rId4"/>
          <a:srcRect/>
          <a:stretch>
            <a:fillRect/>
          </a:stretch>
        </p:blipFill>
        <p:spPr bwMode="auto">
          <a:xfrm rot="20457220" flipH="1">
            <a:off x="946912" y="1138762"/>
            <a:ext cx="801000" cy="58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ƯỚM 58"/>
          <p:cNvPicPr>
            <a:picLocks noChangeAspect="1" noChangeArrowheads="1" noCrop="1"/>
          </p:cNvPicPr>
          <p:nvPr/>
        </p:nvPicPr>
        <p:blipFill>
          <a:blip r:embed="rId3"/>
          <a:srcRect/>
          <a:stretch>
            <a:fillRect/>
          </a:stretch>
        </p:blipFill>
        <p:spPr bwMode="auto">
          <a:xfrm rot="8848424">
            <a:off x="1576497" y="5159366"/>
            <a:ext cx="870975" cy="113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080000" y="1105143"/>
            <a:ext cx="264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9052" y="5147657"/>
            <a:ext cx="6489277" cy="1077218"/>
          </a:xfrm>
          <a:prstGeom prst="rect">
            <a:avLst/>
          </a:prstGeom>
          <a:noFill/>
        </p:spPr>
        <p:txBody>
          <a:bodyPr wrap="none" rtlCol="0">
            <a:spAutoFit/>
          </a:bodyPr>
          <a:lstStyle/>
          <a:p>
            <a:r>
              <a:rPr lang="en-GB" sz="3200" b="1" dirty="0" err="1">
                <a:latin typeface="Arial" panose="020B0604020202020204" pitchFamily="34" charset="0"/>
                <a:cs typeface="Arial" panose="020B0604020202020204" pitchFamily="34" charset="0"/>
              </a:rPr>
              <a:t>Giáo</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viên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Nguyễn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Thị</a:t>
            </a:r>
            <a:r>
              <a:rPr lang="en-GB" sz="3200" b="1" dirty="0">
                <a:latin typeface="Arial" panose="020B0604020202020204" pitchFamily="34" charset="0"/>
                <a:cs typeface="Arial" panose="020B0604020202020204" pitchFamily="34" charset="0"/>
              </a:rPr>
              <a:t> Kim Loan</a:t>
            </a:r>
          </a:p>
          <a:p>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Năm</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học</a:t>
            </a:r>
            <a:r>
              <a:rPr lang="en-GB" sz="3200" b="1" dirty="0">
                <a:latin typeface="Arial" panose="020B0604020202020204" pitchFamily="34" charset="0"/>
                <a:cs typeface="Arial" panose="020B0604020202020204" pitchFamily="34" charset="0"/>
              </a:rPr>
              <a:t> : 2024-2025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5269-648D-E587-BAFF-E84C1DA0210A}"/>
              </a:ext>
            </a:extLst>
          </p:cNvPr>
          <p:cNvSpPr txBox="1">
            <a:spLocks/>
          </p:cNvSpPr>
          <p:nvPr/>
        </p:nvSpPr>
        <p:spPr>
          <a:xfrm>
            <a:off x="717430" y="140838"/>
            <a:ext cx="10515600" cy="9547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p>
        </p:txBody>
      </p:sp>
      <p:sp>
        <p:nvSpPr>
          <p:cNvPr id="3" name="TextBox 2">
            <a:extLst>
              <a:ext uri="{FF2B5EF4-FFF2-40B4-BE49-F238E27FC236}">
                <a16:creationId xmlns:a16="http://schemas.microsoft.com/office/drawing/2014/main" id="{96A64858-8F3D-A17C-FB44-F37FDA8DB154}"/>
              </a:ext>
            </a:extLst>
          </p:cNvPr>
          <p:cNvSpPr txBox="1"/>
          <p:nvPr/>
        </p:nvSpPr>
        <p:spPr>
          <a:xfrm>
            <a:off x="3698004" y="913181"/>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6BC52424-CA98-F462-66D9-42038E4A0DD6}"/>
              </a:ext>
            </a:extLst>
          </p:cNvPr>
          <p:cNvSpPr txBox="1"/>
          <p:nvPr/>
        </p:nvSpPr>
        <p:spPr>
          <a:xfrm>
            <a:off x="419818" y="1593072"/>
            <a:ext cx="11352362" cy="6001643"/>
          </a:xfrm>
          <a:prstGeom prst="rect">
            <a:avLst/>
          </a:prstGeom>
          <a:noFill/>
        </p:spPr>
        <p:txBody>
          <a:bodyPr wrap="square" rtlCol="0">
            <a:spAutoFit/>
          </a:bodyPr>
          <a:lstStyle/>
          <a:p>
            <a:pPr algn="just"/>
            <a:r>
              <a:rPr lang="en-US" dirty="0"/>
              <a:t>         </a:t>
            </a:r>
            <a:r>
              <a:rPr lang="vi-VN" sz="2400" b="1" dirty="0">
                <a:solidFill>
                  <a:srgbClr val="009EDE"/>
                </a:solidFill>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hiểm nguy. Giờ đây, rô-bốt đã có thể di chuyển vật nặng, có thể chữa cháy, cứu nạn, thăm dò vũ trụ, khám phá đại dương....</a:t>
            </a:r>
            <a:endParaRPr lang="en-US" sz="2400" b="1" dirty="0">
              <a:solidFill>
                <a:srgbClr val="009EDE"/>
              </a:solidFill>
            </a:endParaRPr>
          </a:p>
          <a:p>
            <a:pPr algn="just"/>
            <a:r>
              <a:rPr lang="en-US" sz="2400" b="1" dirty="0">
                <a:solidFill>
                  <a:srgbClr val="009EDE"/>
                </a:solidFill>
              </a:rPr>
              <a:t>       </a:t>
            </a:r>
            <a:r>
              <a:rPr lang="vi-VN" sz="2400" b="1" dirty="0">
                <a:solidFill>
                  <a:srgbClr val="009EDE"/>
                </a:solidFill>
              </a:rPr>
              <a:t>Rô-bốt còn được tạo ra để giúp chúng ta những việc thường ngày: rửa bát, quét nhà, bán hàng,... Dự báo, không bao lâu nữa, rô-bốt sẽ được sử dụng rộng rãi trong đời sống.</a:t>
            </a:r>
            <a:endParaRPr lang="en-US" sz="2400" b="1" dirty="0">
              <a:solidFill>
                <a:srgbClr val="009EDE"/>
              </a:solidFill>
            </a:endParaRPr>
          </a:p>
          <a:p>
            <a:pPr algn="just"/>
            <a:r>
              <a:rPr lang="en-US" sz="2400" b="1" dirty="0">
                <a:solidFill>
                  <a:srgbClr val="009EDE"/>
                </a:solidFill>
              </a:rPr>
              <a:t>                                                                                  </a:t>
            </a:r>
            <a:r>
              <a:rPr lang="en-US" sz="2400" b="1" dirty="0"/>
              <a:t>                                    </a:t>
            </a:r>
            <a:r>
              <a:rPr lang="vi-VN" sz="2400" b="1" dirty="0">
                <a:solidFill>
                  <a:srgbClr val="009EDE"/>
                </a:solidFill>
              </a:rPr>
              <a:t>(Theo Ngọc Thuỷ)</a:t>
            </a:r>
            <a:endParaRPr lang="en-US" sz="2400" b="1" dirty="0">
              <a:solidFill>
                <a:srgbClr val="009EDE"/>
              </a:solidFill>
            </a:endParaRPr>
          </a:p>
          <a:p>
            <a:pPr algn="just"/>
            <a:endParaRPr lang="en-US" sz="2400" b="1" dirty="0">
              <a:solidFill>
                <a:srgbClr val="009EDE"/>
              </a:solidFill>
            </a:endParaRPr>
          </a:p>
          <a:p>
            <a:pPr algn="just"/>
            <a:endParaRPr lang="en-US" b="1" dirty="0"/>
          </a:p>
          <a:p>
            <a:pPr algn="just"/>
            <a:endParaRPr lang="en-US" b="1" dirty="0"/>
          </a:p>
          <a:p>
            <a:endParaRPr lang="en-US" dirty="0"/>
          </a:p>
          <a:p>
            <a:endParaRPr lang="en-US" dirty="0"/>
          </a:p>
        </p:txBody>
      </p:sp>
      <p:cxnSp>
        <p:nvCxnSpPr>
          <p:cNvPr id="6" name="Straight Connector 5">
            <a:extLst>
              <a:ext uri="{FF2B5EF4-FFF2-40B4-BE49-F238E27FC236}">
                <a16:creationId xmlns:a16="http://schemas.microsoft.com/office/drawing/2014/main" id="{D4D8FB11-F02A-6373-7CDA-7C251FCEEA90}"/>
              </a:ext>
            </a:extLst>
          </p:cNvPr>
          <p:cNvCxnSpPr>
            <a:cxnSpLocks/>
          </p:cNvCxnSpPr>
          <p:nvPr/>
        </p:nvCxnSpPr>
        <p:spPr>
          <a:xfrm>
            <a:off x="2725947" y="1958197"/>
            <a:ext cx="7504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235FA4-5123-FD28-2F3C-2347336CA807}"/>
              </a:ext>
            </a:extLst>
          </p:cNvPr>
          <p:cNvCxnSpPr>
            <a:cxnSpLocks/>
          </p:cNvCxnSpPr>
          <p:nvPr/>
        </p:nvCxnSpPr>
        <p:spPr>
          <a:xfrm>
            <a:off x="508958" y="2352136"/>
            <a:ext cx="2216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72A79C-CBD8-8494-12A0-F7A0E964E95D}"/>
              </a:ext>
            </a:extLst>
          </p:cNvPr>
          <p:cNvCxnSpPr>
            <a:cxnSpLocks/>
          </p:cNvCxnSpPr>
          <p:nvPr/>
        </p:nvCxnSpPr>
        <p:spPr>
          <a:xfrm>
            <a:off x="11360988" y="3794186"/>
            <a:ext cx="3364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6B36D5-D89A-4ACA-986D-C0623651E01E}"/>
              </a:ext>
            </a:extLst>
          </p:cNvPr>
          <p:cNvCxnSpPr>
            <a:cxnSpLocks/>
          </p:cNvCxnSpPr>
          <p:nvPr/>
        </p:nvCxnSpPr>
        <p:spPr>
          <a:xfrm>
            <a:off x="1242203" y="5262113"/>
            <a:ext cx="1138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F677F6-CD1E-21BB-02B3-ED71875DF03E}"/>
              </a:ext>
            </a:extLst>
          </p:cNvPr>
          <p:cNvCxnSpPr>
            <a:cxnSpLocks/>
          </p:cNvCxnSpPr>
          <p:nvPr/>
        </p:nvCxnSpPr>
        <p:spPr>
          <a:xfrm>
            <a:off x="7942053" y="2705819"/>
            <a:ext cx="15987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86DC6B-A740-EBF6-B99D-A80A233668C7}"/>
              </a:ext>
            </a:extLst>
          </p:cNvPr>
          <p:cNvCxnSpPr>
            <a:cxnSpLocks/>
          </p:cNvCxnSpPr>
          <p:nvPr/>
        </p:nvCxnSpPr>
        <p:spPr>
          <a:xfrm>
            <a:off x="508958" y="4179499"/>
            <a:ext cx="9920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655" y="2504353"/>
            <a:ext cx="1695084" cy="523220"/>
          </a:xfrm>
          <a:prstGeom prst="rect">
            <a:avLst/>
          </a:prstGeom>
        </p:spPr>
        <p:txBody>
          <a:bodyPr wrap="square">
            <a:spAutoFit/>
          </a:bodyPr>
          <a:lstStyle/>
          <a:p>
            <a:pPr algn="just"/>
            <a:r>
              <a:rPr lang="en-US" sz="2800" b="1" dirty="0" err="1">
                <a:solidFill>
                  <a:srgbClr val="FF0000"/>
                </a:solidFill>
                <a:latin typeface="Arial" panose="020B0604020202020204" pitchFamily="34" charset="0"/>
                <a:cs typeface="Arial" panose="020B0604020202020204" pitchFamily="34" charset="0"/>
              </a:rPr>
              <a:t>R</a:t>
            </a:r>
            <a:r>
              <a:rPr lang="en-US" sz="2800" b="1" dirty="0" err="1">
                <a:solidFill>
                  <a:srgbClr val="009EDE"/>
                </a:solidFill>
                <a:latin typeface="Arial" panose="020B0604020202020204" pitchFamily="34" charset="0"/>
                <a:cs typeface="Arial" panose="020B0604020202020204" pitchFamily="34" charset="0"/>
              </a:rPr>
              <a:t>ô-bốt</a:t>
            </a:r>
            <a:r>
              <a:rPr lang="en-US" sz="2800" b="1" dirty="0">
                <a:solidFill>
                  <a:srgbClr val="009EDE"/>
                </a:solidFill>
                <a:latin typeface="Arial" panose="020B0604020202020204" pitchFamily="34" charset="0"/>
                <a:cs typeface="Arial" panose="020B0604020202020204" pitchFamily="34" charset="0"/>
              </a:rPr>
              <a:t>,</a:t>
            </a:r>
            <a:r>
              <a:rPr lang="en-US" sz="2800" b="1" dirty="0">
                <a:solidFill>
                  <a:srgbClr val="0000CC"/>
                </a:solidFill>
                <a:latin typeface="Arial" panose="020B0604020202020204" pitchFamily="34" charset="0"/>
                <a:cs typeface="Arial" panose="020B0604020202020204" pitchFamily="34" charset="0"/>
              </a:rPr>
              <a:t> </a:t>
            </a:r>
          </a:p>
        </p:txBody>
      </p:sp>
      <p:sp>
        <p:nvSpPr>
          <p:cNvPr id="3" name="Rectangle 2"/>
          <p:cNvSpPr/>
          <p:nvPr/>
        </p:nvSpPr>
        <p:spPr>
          <a:xfrm>
            <a:off x="1135117" y="3478958"/>
            <a:ext cx="10787655" cy="1384995"/>
          </a:xfrm>
          <a:prstGeom prst="rect">
            <a:avLst/>
          </a:prstGeom>
        </p:spPr>
        <p:txBody>
          <a:bodyPr wrap="square">
            <a:spAutoFit/>
          </a:bodyPr>
          <a:lstStyle/>
          <a:p>
            <a:r>
              <a:rPr lang="en-US" sz="2800" b="1" dirty="0" err="1">
                <a:solidFill>
                  <a:srgbClr val="009EDE"/>
                </a:solidFill>
                <a:latin typeface="Arial" panose="020B0604020202020204" pitchFamily="34" charset="0"/>
                <a:cs typeface="Arial" panose="020B0604020202020204" pitchFamily="34" charset="0"/>
              </a:rPr>
              <a:t>Rồi</a:t>
            </a:r>
            <a:r>
              <a:rPr lang="en-US" sz="2800" b="1" dirty="0">
                <a:solidFill>
                  <a:srgbClr val="FF0000"/>
                </a:solidFill>
                <a:latin typeface="Arial" panose="020B0604020202020204" pitchFamily="34" charset="0"/>
                <a:cs typeface="Arial" panose="020B0604020202020204" pitchFamily="34" charset="0"/>
              </a:rPr>
              <a: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người</a:t>
            </a:r>
            <a:r>
              <a:rPr lang="en-US" sz="2800" b="1" dirty="0">
                <a:solidFill>
                  <a:srgbClr val="009EDE"/>
                </a:solidFill>
                <a:latin typeface="Arial" panose="020B0604020202020204" pitchFamily="34" charset="0"/>
                <a:cs typeface="Arial" panose="020B0604020202020204" pitchFamily="34" charset="0"/>
              </a:rPr>
              <a:t> ta </a:t>
            </a:r>
            <a:r>
              <a:rPr lang="en-US" sz="2800" b="1" dirty="0" err="1">
                <a:solidFill>
                  <a:srgbClr val="009EDE"/>
                </a:solidFill>
                <a:latin typeface="Arial" panose="020B0604020202020204" pitchFamily="34" charset="0"/>
                <a:cs typeface="Arial" panose="020B0604020202020204" pitchFamily="34" charset="0"/>
              </a:rPr>
              <a:t>bắt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đầu</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nghiên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cứu</a:t>
            </a:r>
            <a:r>
              <a:rPr lang="en-US" sz="2800" b="1" dirty="0">
                <a:solidFill>
                  <a:srgbClr val="009EDE"/>
                </a:solidFill>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chế</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tạo</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rô-bốt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thật</a:t>
            </a:r>
            <a:r>
              <a:rPr lang="en-US" sz="2800" b="1" dirty="0">
                <a:solidFill>
                  <a:srgbClr val="009EDE"/>
                </a:solidFill>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thường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có</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hình</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dạng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như</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người</a:t>
            </a:r>
            <a:r>
              <a:rPr lang="en-US" sz="2800" b="1" dirty="0">
                <a:solidFill>
                  <a:srgbClr val="009EDE"/>
                </a:solidFill>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làm</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việc</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chẳng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biết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mệt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mỏi</a:t>
            </a:r>
            <a:r>
              <a:rPr lang="en-US" sz="2800" b="1" dirty="0">
                <a:solidFill>
                  <a:srgbClr val="009EDE"/>
                </a:solidFill>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chẳng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sợ</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hiểm</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nguy</a:t>
            </a:r>
            <a:r>
              <a:rPr lang="en-US" sz="2800" b="1" dirty="0">
                <a:solidFill>
                  <a:srgbClr val="009EDE"/>
                </a:solidFill>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a:t>
            </a:r>
          </a:p>
        </p:txBody>
      </p:sp>
      <p:sp>
        <p:nvSpPr>
          <p:cNvPr id="21" name="Rectangle 20"/>
          <p:cNvSpPr/>
          <p:nvPr/>
        </p:nvSpPr>
        <p:spPr>
          <a:xfrm>
            <a:off x="2723484" y="2504353"/>
            <a:ext cx="2975626" cy="523220"/>
          </a:xfrm>
          <a:prstGeom prst="rect">
            <a:avLst/>
          </a:prstGeom>
        </p:spPr>
        <p:txBody>
          <a:bodyPr wrap="square">
            <a:spAutoFit/>
          </a:bodyPr>
          <a:lstStyle/>
          <a:p>
            <a:r>
              <a:rPr lang="en-US" sz="2800" b="1" dirty="0" err="1">
                <a:solidFill>
                  <a:srgbClr val="009EDE"/>
                </a:solidFill>
                <a:latin typeface="Arial" panose="020B0604020202020204" pitchFamily="34" charset="0"/>
                <a:cs typeface="Arial" panose="020B0604020202020204" pitchFamily="34" charset="0"/>
              </a:rPr>
              <a:t>kịch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viễn</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tưởng</a:t>
            </a:r>
            <a:r>
              <a:rPr lang="en-US" sz="2800" b="1" i="1" dirty="0">
                <a:solidFill>
                  <a:srgbClr val="009EDE"/>
                </a:solidFill>
                <a:latin typeface="Arial" panose="020B0604020202020204" pitchFamily="34" charset="0"/>
                <a:cs typeface="Arial" panose="020B0604020202020204" pitchFamily="34" charset="0"/>
              </a:rPr>
              <a:t>,</a:t>
            </a:r>
            <a:r>
              <a:rPr lang="en-US" sz="2800" b="1" i="1" dirty="0">
                <a:solidFill>
                  <a:srgbClr val="0000CC"/>
                </a:solidFill>
                <a:latin typeface="Arial" panose="020B0604020202020204" pitchFamily="34" charset="0"/>
                <a:cs typeface="Arial" panose="020B0604020202020204" pitchFamily="34" charset="0"/>
              </a:rPr>
              <a:t> </a:t>
            </a:r>
          </a:p>
        </p:txBody>
      </p:sp>
      <p:sp>
        <p:nvSpPr>
          <p:cNvPr id="22" name="Rectangle 21"/>
          <p:cNvSpPr/>
          <p:nvPr/>
        </p:nvSpPr>
        <p:spPr>
          <a:xfrm>
            <a:off x="5699110" y="2522300"/>
            <a:ext cx="2408842" cy="523220"/>
          </a:xfrm>
          <a:prstGeom prst="rect">
            <a:avLst/>
          </a:prstGeom>
        </p:spPr>
        <p:txBody>
          <a:bodyPr wrap="square">
            <a:spAutoFit/>
          </a:bodyPr>
          <a:lstStyle/>
          <a:p>
            <a:pPr algn="just"/>
            <a:r>
              <a:rPr lang="en-US" sz="2800" b="1" dirty="0" err="1">
                <a:solidFill>
                  <a:srgbClr val="009EDE"/>
                </a:solidFill>
                <a:latin typeface="Arial" panose="020B0604020202020204" pitchFamily="34" charset="0"/>
                <a:cs typeface="Arial" panose="020B0604020202020204" pitchFamily="34" charset="0"/>
              </a:rPr>
              <a:t>ng</a:t>
            </a:r>
            <a:r>
              <a:rPr lang="en-US" sz="2800" b="1" dirty="0" err="1">
                <a:solidFill>
                  <a:srgbClr val="FF0066"/>
                </a:solidFill>
                <a:latin typeface="Arial" panose="020B0604020202020204" pitchFamily="34" charset="0"/>
                <a:cs typeface="Arial" panose="020B0604020202020204" pitchFamily="34" charset="0"/>
              </a:rPr>
              <a:t>uy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hiểm</a:t>
            </a:r>
            <a:r>
              <a:rPr lang="en-US" sz="2800" b="1" i="1" dirty="0">
                <a:solidFill>
                  <a:srgbClr val="009EDE"/>
                </a:solidFill>
                <a:latin typeface="Arial" panose="020B0604020202020204" pitchFamily="34" charset="0"/>
                <a:cs typeface="Arial" panose="020B0604020202020204" pitchFamily="34" charset="0"/>
              </a:rPr>
              <a:t>, </a:t>
            </a:r>
            <a:endParaRPr lang="en-US" sz="2800" b="1" dirty="0">
              <a:solidFill>
                <a:srgbClr val="009EDE"/>
              </a:solidFill>
              <a:latin typeface="Arial" panose="020B0604020202020204" pitchFamily="34" charset="0"/>
              <a:cs typeface="Arial" panose="020B0604020202020204" pitchFamily="34" charset="0"/>
            </a:endParaRPr>
          </a:p>
        </p:txBody>
      </p:sp>
      <p:sp>
        <p:nvSpPr>
          <p:cNvPr id="23" name="Rectangle 22"/>
          <p:cNvSpPr/>
          <p:nvPr/>
        </p:nvSpPr>
        <p:spPr>
          <a:xfrm>
            <a:off x="7743645" y="2548873"/>
            <a:ext cx="2127284" cy="523220"/>
          </a:xfrm>
          <a:prstGeom prst="rect">
            <a:avLst/>
          </a:prstGeom>
        </p:spPr>
        <p:txBody>
          <a:bodyPr wrap="square">
            <a:spAutoFit/>
          </a:bodyPr>
          <a:lstStyle/>
          <a:p>
            <a:pPr algn="just"/>
            <a:r>
              <a:rPr lang="en-US" sz="2800" b="1" dirty="0">
                <a:solidFill>
                  <a:srgbClr val="009EDE"/>
                </a:solidFill>
                <a:latin typeface="Arial" panose="020B0604020202020204" pitchFamily="34" charset="0"/>
                <a:cs typeface="Arial" panose="020B0604020202020204" pitchFamily="34" charset="0"/>
              </a:rPr>
              <a:t>di </a:t>
            </a:r>
            <a:r>
              <a:rPr lang="en-US" sz="2800" b="1" dirty="0" err="1">
                <a:solidFill>
                  <a:srgbClr val="009EDE"/>
                </a:solidFill>
                <a:latin typeface="Arial" panose="020B0604020202020204" pitchFamily="34" charset="0"/>
                <a:cs typeface="Arial" panose="020B0604020202020204" pitchFamily="34" charset="0"/>
              </a:rPr>
              <a:t>ch</a:t>
            </a:r>
            <a:r>
              <a:rPr lang="en-US" sz="2800" b="1" dirty="0" err="1">
                <a:solidFill>
                  <a:srgbClr val="FF0000"/>
                </a:solidFill>
                <a:latin typeface="Arial" panose="020B0604020202020204" pitchFamily="34" charset="0"/>
                <a:cs typeface="Arial" panose="020B0604020202020204" pitchFamily="34" charset="0"/>
              </a:rPr>
              <a:t>uyển</a:t>
            </a:r>
            <a:r>
              <a:rPr lang="en-US" sz="2800" b="1" dirty="0">
                <a:solidFill>
                  <a:srgbClr val="009EDE"/>
                </a:solidFill>
                <a:latin typeface="Arial" panose="020B0604020202020204" pitchFamily="34" charset="0"/>
                <a:cs typeface="Arial" panose="020B0604020202020204" pitchFamily="34" charset="0"/>
              </a:rPr>
              <a:t>, </a:t>
            </a:r>
          </a:p>
        </p:txBody>
      </p:sp>
      <p:sp>
        <p:nvSpPr>
          <p:cNvPr id="24" name="Rectangle 23"/>
          <p:cNvSpPr/>
          <p:nvPr/>
        </p:nvSpPr>
        <p:spPr>
          <a:xfrm>
            <a:off x="9537945" y="2575446"/>
            <a:ext cx="1695085" cy="523220"/>
          </a:xfrm>
          <a:prstGeom prst="rect">
            <a:avLst/>
          </a:prstGeom>
        </p:spPr>
        <p:txBody>
          <a:bodyPr wrap="square">
            <a:spAutoFit/>
          </a:bodyPr>
          <a:lstStyle/>
          <a:p>
            <a:pPr algn="just"/>
            <a:r>
              <a:rPr lang="en-US" sz="2800" b="1" dirty="0" err="1">
                <a:solidFill>
                  <a:srgbClr val="FF0066"/>
                </a:solidFill>
                <a:latin typeface="Arial" panose="020B0604020202020204" pitchFamily="34" charset="0"/>
                <a:cs typeface="Arial" panose="020B0604020202020204" pitchFamily="34" charset="0"/>
              </a:rPr>
              <a:t>quét</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nhà</a:t>
            </a:r>
            <a:endParaRPr lang="en-US" sz="2800" b="1" dirty="0">
              <a:solidFill>
                <a:srgbClr val="009EDE"/>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35186BA-D858-FD25-F865-2D55C1F0EF32}"/>
              </a:ext>
            </a:extLst>
          </p:cNvPr>
          <p:cNvSpPr txBox="1">
            <a:spLocks/>
          </p:cNvSpPr>
          <p:nvPr/>
        </p:nvSpPr>
        <p:spPr>
          <a:xfrm>
            <a:off x="717430" y="140838"/>
            <a:ext cx="10515600" cy="9547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p>
        </p:txBody>
      </p:sp>
      <p:sp>
        <p:nvSpPr>
          <p:cNvPr id="7" name="TextBox 6">
            <a:extLst>
              <a:ext uri="{FF2B5EF4-FFF2-40B4-BE49-F238E27FC236}">
                <a16:creationId xmlns:a16="http://schemas.microsoft.com/office/drawing/2014/main" id="{9F97BEBA-F9D8-BD85-87EB-BBF7FB00AE15}"/>
              </a:ext>
            </a:extLst>
          </p:cNvPr>
          <p:cNvSpPr txBox="1"/>
          <p:nvPr/>
        </p:nvSpPr>
        <p:spPr>
          <a:xfrm>
            <a:off x="3698004" y="877822"/>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8" name="TextBox 7">
            <a:extLst>
              <a:ext uri="{FF2B5EF4-FFF2-40B4-BE49-F238E27FC236}">
                <a16:creationId xmlns:a16="http://schemas.microsoft.com/office/drawing/2014/main" id="{722BE983-DEB3-63DF-80AA-AFA172051F01}"/>
              </a:ext>
            </a:extLst>
          </p:cNvPr>
          <p:cNvSpPr txBox="1"/>
          <p:nvPr/>
        </p:nvSpPr>
        <p:spPr>
          <a:xfrm>
            <a:off x="1316272" y="1706529"/>
            <a:ext cx="1983235"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Luyện</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đọc</a:t>
            </a:r>
            <a:endParaRPr lang="en-US" sz="2800" b="1" dirty="0">
              <a:solidFill>
                <a:srgbClr val="CC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99861-BAF7-2FCE-0332-96F3F8DFE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0F03D-F794-43A9-CDFD-415A005E37E5}"/>
              </a:ext>
            </a:extLst>
          </p:cNvPr>
          <p:cNvSpPr txBox="1">
            <a:spLocks/>
          </p:cNvSpPr>
          <p:nvPr/>
        </p:nvSpPr>
        <p:spPr>
          <a:xfrm>
            <a:off x="717430" y="140838"/>
            <a:ext cx="10515600" cy="9547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p>
        </p:txBody>
      </p:sp>
      <p:sp>
        <p:nvSpPr>
          <p:cNvPr id="3" name="TextBox 2">
            <a:extLst>
              <a:ext uri="{FF2B5EF4-FFF2-40B4-BE49-F238E27FC236}">
                <a16:creationId xmlns:a16="http://schemas.microsoft.com/office/drawing/2014/main" id="{2D8EEC08-8EB6-5B9F-5133-310E0ED93032}"/>
              </a:ext>
            </a:extLst>
          </p:cNvPr>
          <p:cNvSpPr txBox="1"/>
          <p:nvPr/>
        </p:nvSpPr>
        <p:spPr>
          <a:xfrm>
            <a:off x="3698004" y="940890"/>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339B7560-3AC1-BED1-DD86-8D2BFD3A06DE}"/>
              </a:ext>
            </a:extLst>
          </p:cNvPr>
          <p:cNvSpPr txBox="1"/>
          <p:nvPr/>
        </p:nvSpPr>
        <p:spPr>
          <a:xfrm>
            <a:off x="419818" y="1593072"/>
            <a:ext cx="11352362" cy="6001643"/>
          </a:xfrm>
          <a:prstGeom prst="rect">
            <a:avLst/>
          </a:prstGeom>
          <a:noFill/>
        </p:spPr>
        <p:txBody>
          <a:bodyPr wrap="square" rtlCol="0">
            <a:spAutoFit/>
          </a:bodyPr>
          <a:lstStyle/>
          <a:p>
            <a:pPr algn="just"/>
            <a:r>
              <a:rPr lang="en-US" dirty="0"/>
              <a:t>         </a:t>
            </a:r>
            <a:r>
              <a:rPr lang="vi-VN" sz="2400" b="1" dirty="0">
                <a:solidFill>
                  <a:srgbClr val="009EDE"/>
                </a:solidFill>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hiểm nguy. Giờ đây, rô-bốt đã có thể di chuyển vật nặng, có thể chữa cháy, cứu nạn, thăm dò vũ trụ, khám phá đại dương....</a:t>
            </a:r>
            <a:endParaRPr lang="en-US" sz="2400" b="1" dirty="0">
              <a:solidFill>
                <a:srgbClr val="009EDE"/>
              </a:solidFill>
            </a:endParaRPr>
          </a:p>
          <a:p>
            <a:pPr algn="just"/>
            <a:r>
              <a:rPr lang="en-US" sz="2400" b="1" dirty="0">
                <a:solidFill>
                  <a:srgbClr val="009EDE"/>
                </a:solidFill>
              </a:rPr>
              <a:t>       </a:t>
            </a:r>
            <a:r>
              <a:rPr lang="vi-VN" sz="2400" b="1" dirty="0">
                <a:solidFill>
                  <a:srgbClr val="009EDE"/>
                </a:solidFill>
              </a:rPr>
              <a:t>Rô-bốt còn được tạo ra để giúp chúng ta những việc thường ngày: rửa bát, quét nhà, bán hàng,... Dự báo, không bao lâu nữa, rô-bốt sẽ được sử dụng rộng rãi trong đời sống.</a:t>
            </a:r>
            <a:endParaRPr lang="en-US" sz="2400" b="1" dirty="0">
              <a:solidFill>
                <a:srgbClr val="009EDE"/>
              </a:solidFill>
            </a:endParaRPr>
          </a:p>
          <a:p>
            <a:pPr algn="just"/>
            <a:r>
              <a:rPr lang="en-US" sz="2400" b="1" dirty="0">
                <a:solidFill>
                  <a:srgbClr val="009EDE"/>
                </a:solidFill>
              </a:rPr>
              <a:t>                                                                                  </a:t>
            </a:r>
            <a:r>
              <a:rPr lang="en-US" sz="2400" b="1" dirty="0"/>
              <a:t>                                    </a:t>
            </a:r>
            <a:r>
              <a:rPr lang="vi-VN" sz="2400" b="1" dirty="0">
                <a:solidFill>
                  <a:srgbClr val="009EDE"/>
                </a:solidFill>
              </a:rPr>
              <a:t>(Theo Ngọc Thuỷ)</a:t>
            </a:r>
            <a:endParaRPr lang="en-US" sz="2400" b="1" dirty="0">
              <a:solidFill>
                <a:srgbClr val="009EDE"/>
              </a:solidFill>
            </a:endParaRPr>
          </a:p>
          <a:p>
            <a:pPr algn="just"/>
            <a:endParaRPr lang="en-US" sz="2400" b="1" dirty="0">
              <a:solidFill>
                <a:srgbClr val="009EDE"/>
              </a:solidFill>
            </a:endParaRPr>
          </a:p>
          <a:p>
            <a:pPr algn="just"/>
            <a:endParaRPr lang="en-US" b="1" dirty="0"/>
          </a:p>
          <a:p>
            <a:pPr algn="just"/>
            <a:endParaRPr lang="en-US" b="1" dirty="0"/>
          </a:p>
          <a:p>
            <a:endParaRPr lang="en-US" dirty="0"/>
          </a:p>
          <a:p>
            <a:endParaRPr lang="en-US" dirty="0"/>
          </a:p>
        </p:txBody>
      </p:sp>
      <p:sp>
        <p:nvSpPr>
          <p:cNvPr id="5" name="Flowchart: Connector 4">
            <a:extLst>
              <a:ext uri="{FF2B5EF4-FFF2-40B4-BE49-F238E27FC236}">
                <a16:creationId xmlns:a16="http://schemas.microsoft.com/office/drawing/2014/main" id="{AE1D1F2D-C8CB-5E5E-56F5-A07198AD24B5}"/>
              </a:ext>
            </a:extLst>
          </p:cNvPr>
          <p:cNvSpPr/>
          <p:nvPr/>
        </p:nvSpPr>
        <p:spPr>
          <a:xfrm>
            <a:off x="462950" y="1593072"/>
            <a:ext cx="448575" cy="439947"/>
          </a:xfrm>
          <a:prstGeom prst="flowChartConnector">
            <a:avLst/>
          </a:prstGeom>
          <a:solidFill>
            <a:srgbClr val="FF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1</a:t>
            </a:r>
          </a:p>
        </p:txBody>
      </p:sp>
      <p:sp>
        <p:nvSpPr>
          <p:cNvPr id="7" name="Flowchart: Connector 6">
            <a:extLst>
              <a:ext uri="{FF2B5EF4-FFF2-40B4-BE49-F238E27FC236}">
                <a16:creationId xmlns:a16="http://schemas.microsoft.com/office/drawing/2014/main" id="{51AC0152-73C8-5F00-B048-10D985154B51}"/>
              </a:ext>
            </a:extLst>
          </p:cNvPr>
          <p:cNvSpPr/>
          <p:nvPr/>
        </p:nvSpPr>
        <p:spPr>
          <a:xfrm>
            <a:off x="493142" y="4513380"/>
            <a:ext cx="448575" cy="439947"/>
          </a:xfrm>
          <a:prstGeom prst="flowChartConnector">
            <a:avLst/>
          </a:prstGeom>
          <a:solidFill>
            <a:srgbClr val="FF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9745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F9BE0-BB1D-115F-EE0F-7DDFBDE57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7BE1A-7E4E-10C4-01B9-644547592AB9}"/>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70AB1A-6314-3BF3-ABAC-BFF70C755EB7}"/>
              </a:ext>
            </a:extLst>
          </p:cNvPr>
          <p:cNvSpPr txBox="1"/>
          <p:nvPr/>
        </p:nvSpPr>
        <p:spPr>
          <a:xfrm>
            <a:off x="3903886" y="1262139"/>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5" name="TextBox 4">
            <a:extLst>
              <a:ext uri="{FF2B5EF4-FFF2-40B4-BE49-F238E27FC236}">
                <a16:creationId xmlns:a16="http://schemas.microsoft.com/office/drawing/2014/main" id="{E341B864-F020-5605-30D8-0E1A80625398}"/>
              </a:ext>
            </a:extLst>
          </p:cNvPr>
          <p:cNvSpPr txBox="1"/>
          <p:nvPr/>
        </p:nvSpPr>
        <p:spPr>
          <a:xfrm>
            <a:off x="838200" y="1948026"/>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F0ECE1-3205-237F-1AEB-307D1D4E3644}"/>
              </a:ext>
            </a:extLst>
          </p:cNvPr>
          <p:cNvSpPr txBox="1"/>
          <p:nvPr/>
        </p:nvSpPr>
        <p:spPr>
          <a:xfrm>
            <a:off x="681789" y="2639771"/>
            <a:ext cx="2297424"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viễn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tưởng</a:t>
            </a:r>
            <a:endParaRPr lang="en-US" sz="2800" b="1" dirty="0">
              <a:solidFill>
                <a:srgbClr val="009ED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5DCF76A-2A33-6100-FE16-EDEB1A5754B4}"/>
              </a:ext>
            </a:extLst>
          </p:cNvPr>
          <p:cNvSpPr txBox="1"/>
          <p:nvPr/>
        </p:nvSpPr>
        <p:spPr>
          <a:xfrm>
            <a:off x="2810535" y="2675792"/>
            <a:ext cx="8436925"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tưởng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tượng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những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điều</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có</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trong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tương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lại</a:t>
            </a:r>
            <a:r>
              <a:rPr lang="en-US" sz="2800" b="1" dirty="0">
                <a:solidFill>
                  <a:srgbClr val="009EDE"/>
                </a:solidFill>
                <a:latin typeface="Arial" panose="020B0604020202020204" pitchFamily="34" charset="0"/>
                <a:cs typeface="Arial" panose="020B0604020202020204" pitchFamily="34" charset="0"/>
              </a:rPr>
              <a:t> xa</a:t>
            </a:r>
          </a:p>
        </p:txBody>
      </p:sp>
      <p:sp>
        <p:nvSpPr>
          <p:cNvPr id="8" name="TextBox 7">
            <a:extLst>
              <a:ext uri="{FF2B5EF4-FFF2-40B4-BE49-F238E27FC236}">
                <a16:creationId xmlns:a16="http://schemas.microsoft.com/office/drawing/2014/main" id="{48BF173F-E395-E52C-F324-61AABE7FA878}"/>
              </a:ext>
            </a:extLst>
          </p:cNvPr>
          <p:cNvSpPr txBox="1"/>
          <p:nvPr/>
        </p:nvSpPr>
        <p:spPr>
          <a:xfrm>
            <a:off x="681789" y="3235032"/>
            <a:ext cx="1922321"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cứu</a:t>
            </a:r>
            <a:r>
              <a:rPr lang="en-US" sz="2800" b="1" dirty="0">
                <a:solidFill>
                  <a:srgbClr val="009EDE"/>
                </a:solidFill>
                <a:latin typeface="Arial" panose="020B0604020202020204" pitchFamily="34" charset="0"/>
                <a:cs typeface="Arial" panose="020B0604020202020204" pitchFamily="34" charset="0"/>
              </a:rPr>
              <a:t> nan </a:t>
            </a:r>
          </a:p>
        </p:txBody>
      </p:sp>
      <p:sp>
        <p:nvSpPr>
          <p:cNvPr id="9" name="TextBox 8">
            <a:extLst>
              <a:ext uri="{FF2B5EF4-FFF2-40B4-BE49-F238E27FC236}">
                <a16:creationId xmlns:a16="http://schemas.microsoft.com/office/drawing/2014/main" id="{226A4FE6-DFBB-EECE-72A1-58DEE10D0D5B}"/>
              </a:ext>
            </a:extLst>
          </p:cNvPr>
          <p:cNvSpPr txBox="1"/>
          <p:nvPr/>
        </p:nvSpPr>
        <p:spPr>
          <a:xfrm>
            <a:off x="2362200" y="3235032"/>
            <a:ext cx="7207422"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cứu</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người</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bị</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nạn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thoát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khỏi</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nguy</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hiểm</a:t>
            </a:r>
            <a:r>
              <a:rPr lang="en-US" sz="2800" b="1" dirty="0">
                <a:solidFill>
                  <a:srgbClr val="009EDE"/>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BE3395E9-7D10-BFD6-D6D2-1D9BDA63BB67}"/>
              </a:ext>
            </a:extLst>
          </p:cNvPr>
          <p:cNvSpPr txBox="1"/>
          <p:nvPr/>
        </p:nvSpPr>
        <p:spPr>
          <a:xfrm>
            <a:off x="681789" y="3810507"/>
            <a:ext cx="1402948"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vũ</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trụ</a:t>
            </a:r>
            <a:endParaRPr lang="en-US" sz="2800" b="1" dirty="0">
              <a:solidFill>
                <a:srgbClr val="009EDE"/>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517BF7D-63BF-CB98-33CE-DC7615A5FE7E}"/>
              </a:ext>
            </a:extLst>
          </p:cNvPr>
          <p:cNvSpPr txBox="1"/>
          <p:nvPr/>
        </p:nvSpPr>
        <p:spPr>
          <a:xfrm>
            <a:off x="1978095" y="3816903"/>
            <a:ext cx="9092554"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khoảng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không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gian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mênh</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mông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chứa</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các</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thiên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hà</a:t>
            </a:r>
            <a:r>
              <a:rPr lang="en-US" sz="2800" b="1" dirty="0">
                <a:solidFill>
                  <a:srgbClr val="009EDE"/>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206796CB-B13F-5C48-9B1C-A50CB4DEB000}"/>
              </a:ext>
            </a:extLst>
          </p:cNvPr>
          <p:cNvSpPr txBox="1"/>
          <p:nvPr/>
        </p:nvSpPr>
        <p:spPr>
          <a:xfrm>
            <a:off x="681789" y="4398774"/>
            <a:ext cx="1622560"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dự</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báo</a:t>
            </a:r>
            <a:endParaRPr lang="en-US" sz="2800" b="1" dirty="0">
              <a:solidFill>
                <a:srgbClr val="009ED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CB73E38-6409-BEEA-983B-66FBDACC135D}"/>
              </a:ext>
            </a:extLst>
          </p:cNvPr>
          <p:cNvSpPr txBox="1"/>
          <p:nvPr/>
        </p:nvSpPr>
        <p:spPr>
          <a:xfrm>
            <a:off x="2124992" y="4434794"/>
            <a:ext cx="9228808" cy="523220"/>
          </a:xfrm>
          <a:prstGeom prst="rect">
            <a:avLst/>
          </a:prstGeom>
          <a:noFill/>
        </p:spPr>
        <p:txBody>
          <a:bodyPr wrap="none" rtlCol="0">
            <a:spAutoFit/>
          </a:bodyPr>
          <a:lstStyle/>
          <a:p>
            <a:r>
              <a:rPr lang="en-US" sz="2800" b="1" dirty="0">
                <a:solidFill>
                  <a:srgbClr val="009EDE"/>
                </a:solidFill>
                <a:latin typeface="Arial" panose="020B0604020202020204" pitchFamily="34" charset="0"/>
                <a:cs typeface="Arial" panose="020B0604020202020204" pitchFamily="34" charset="0"/>
              </a:rPr>
              <a:t>: Báo </a:t>
            </a:r>
            <a:r>
              <a:rPr lang="en-US" sz="2800" b="1" dirty="0" err="1">
                <a:solidFill>
                  <a:srgbClr val="009EDE"/>
                </a:solidFill>
                <a:latin typeface="Arial" panose="020B0604020202020204" pitchFamily="34" charset="0"/>
                <a:cs typeface="Arial" panose="020B0604020202020204" pitchFamily="34" charset="0"/>
              </a:rPr>
              <a:t>trước</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những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điều</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có</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nhiều</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khả</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năng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sẽ</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xảy</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ra.</a:t>
            </a:r>
            <a:endParaRPr lang="en-US" sz="2800" b="1" dirty="0">
              <a:solidFill>
                <a:srgbClr val="009E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0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DCBF-D741-37F3-937C-5DE3542CA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3023D-42A5-413F-3C21-6DD58856AED4}"/>
              </a:ext>
            </a:extLst>
          </p:cNvPr>
          <p:cNvSpPr>
            <a:spLocks noGrp="1"/>
          </p:cNvSpPr>
          <p:nvPr>
            <p:ph type="title"/>
          </p:nvPr>
        </p:nvSpPr>
        <p:spPr>
          <a:xfrm>
            <a:off x="799266" y="253646"/>
            <a:ext cx="10515600" cy="1325563"/>
          </a:xfrm>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039075-474C-8459-643A-4F7BB9185C9D}"/>
              </a:ext>
            </a:extLst>
          </p:cNvPr>
          <p:cNvSpPr txBox="1"/>
          <p:nvPr/>
        </p:nvSpPr>
        <p:spPr>
          <a:xfrm>
            <a:off x="3675014" y="1206620"/>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56976A22-C359-CBE2-4DA0-2F50D3DFA143}"/>
              </a:ext>
            </a:extLst>
          </p:cNvPr>
          <p:cNvSpPr txBox="1"/>
          <p:nvPr/>
        </p:nvSpPr>
        <p:spPr>
          <a:xfrm>
            <a:off x="838200" y="1948026"/>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92060D-9686-7C52-22EB-31B6B2FE4766}"/>
              </a:ext>
            </a:extLst>
          </p:cNvPr>
          <p:cNvSpPr/>
          <p:nvPr/>
        </p:nvSpPr>
        <p:spPr>
          <a:xfrm>
            <a:off x="310580" y="2693205"/>
            <a:ext cx="11283321" cy="107721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1: </a:t>
            </a:r>
            <a:r>
              <a:rPr lang="en-US" sz="2800" b="1" dirty="0" err="1">
                <a:latin typeface="Arial" panose="020B0604020202020204" pitchFamily="34" charset="0"/>
                <a:cs typeface="Arial" panose="020B0604020202020204" pitchFamily="34" charset="0"/>
              </a:rPr>
              <a:t>Nhân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rô-bốt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xuất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hiện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lần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nào</a:t>
            </a:r>
            <a:r>
              <a:rPr lang="en-US" sz="2800" b="1"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9F425A7B-591C-8544-0A7D-F0DC5A51D2BE}"/>
              </a:ext>
            </a:extLst>
          </p:cNvPr>
          <p:cNvSpPr/>
          <p:nvPr/>
        </p:nvSpPr>
        <p:spPr>
          <a:xfrm>
            <a:off x="520231" y="4071684"/>
            <a:ext cx="11073670" cy="107721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a:t>
            </a:r>
            <a:r>
              <a:rPr lang="nl-NL" sz="2800" b="1" dirty="0">
                <a:solidFill>
                  <a:srgbClr val="0089C8"/>
                </a:solidFill>
                <a:latin typeface="Arial" panose="020B0604020202020204" pitchFamily="34" charset="0"/>
                <a:cs typeface="Arial" panose="020B0604020202020204" pitchFamily="34" charset="0"/>
              </a:rPr>
              <a:t>Nhân vật người máy (rô-bốt) xuất hiện lần đầu tiên vào năm 1920.</a:t>
            </a:r>
            <a:endParaRPr lang="en-US" sz="2800" b="1" dirty="0">
              <a:solidFill>
                <a:srgbClr val="0089C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2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C8CE-3567-EB9C-4656-3262F72C1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54B01-D548-7C5A-3506-668865AF77F7}"/>
              </a:ext>
            </a:extLst>
          </p:cNvPr>
          <p:cNvSpPr>
            <a:spLocks noGrp="1"/>
          </p:cNvSpPr>
          <p:nvPr>
            <p:ph type="title"/>
          </p:nvPr>
        </p:nvSpPr>
        <p:spPr>
          <a:xfrm>
            <a:off x="754224" y="168947"/>
            <a:ext cx="10515600" cy="1325563"/>
          </a:xfrm>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2DDC7-81F6-E0E4-BC66-242C18AE3506}"/>
              </a:ext>
            </a:extLst>
          </p:cNvPr>
          <p:cNvSpPr txBox="1"/>
          <p:nvPr/>
        </p:nvSpPr>
        <p:spPr>
          <a:xfrm>
            <a:off x="3285049" y="1041738"/>
            <a:ext cx="5827173"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Tiết</a:t>
            </a:r>
            <a:r>
              <a:rPr lang="en-US" sz="2800" b="1" dirty="0">
                <a:solidFill>
                  <a:srgbClr val="FF0000"/>
                </a:solidFill>
                <a:latin typeface="Arial" panose="020B0604020202020204" pitchFamily="34" charset="0"/>
                <a:cs typeface="Arial" panose="020B0604020202020204" pitchFamily="34" charset="0"/>
              </a:rPr>
              <a:t> 1)</a:t>
            </a:r>
          </a:p>
        </p:txBody>
      </p:sp>
      <p:sp>
        <p:nvSpPr>
          <p:cNvPr id="4" name="TextBox 3">
            <a:extLst>
              <a:ext uri="{FF2B5EF4-FFF2-40B4-BE49-F238E27FC236}">
                <a16:creationId xmlns:a16="http://schemas.microsoft.com/office/drawing/2014/main" id="{07A3CEE5-6D7C-34F3-DE16-E5150D5ACD29}"/>
              </a:ext>
            </a:extLst>
          </p:cNvPr>
          <p:cNvSpPr txBox="1"/>
          <p:nvPr/>
        </p:nvSpPr>
        <p:spPr>
          <a:xfrm>
            <a:off x="838200" y="1948026"/>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17F413-AE10-707A-923C-C3F82A908FE9}"/>
              </a:ext>
            </a:extLst>
          </p:cNvPr>
          <p:cNvSpPr/>
          <p:nvPr/>
        </p:nvSpPr>
        <p:spPr>
          <a:xfrm>
            <a:off x="329242" y="2523808"/>
            <a:ext cx="11128075" cy="107721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FF0000"/>
                </a:solidFill>
                <a:latin typeface="Times New Roman" pitchFamily="18" charset="0"/>
                <a:cs typeface="Times New Roman" pitchFamily="18" charset="0"/>
              </a:rPr>
              <a:t>     </a:t>
            </a: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 </a:t>
            </a:r>
            <a:r>
              <a:rPr lang="en-US" sz="2800" b="1" dirty="0" err="1">
                <a:latin typeface="Arial" panose="020B0604020202020204" pitchFamily="34" charset="0"/>
                <a:cs typeface="Arial" panose="020B0604020202020204" pitchFamily="34" charset="0"/>
              </a:rPr>
              <a:t>Sự</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xuất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hiện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rô-bốt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kịch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đến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thay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đổi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con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47E880EB-CD1E-97E7-1A33-8FBEFE17F052}"/>
              </a:ext>
            </a:extLst>
          </p:cNvPr>
          <p:cNvSpPr/>
          <p:nvPr/>
        </p:nvSpPr>
        <p:spPr>
          <a:xfrm>
            <a:off x="329242" y="3665813"/>
            <a:ext cx="11230154" cy="193899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2800" b="1" dirty="0">
                <a:solidFill>
                  <a:srgbClr val="009EDE"/>
                </a:solidFill>
                <a:latin typeface="Arial" panose="020B0604020202020204" pitchFamily="34" charset="0"/>
                <a:cs typeface="Arial" panose="020B0604020202020204" pitchFamily="34" charset="0"/>
              </a:rPr>
              <a:t>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lang="en-US" sz="2800" b="1" dirty="0">
              <a:solidFill>
                <a:srgbClr val="009E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3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00AB-F090-E57F-6824-F98DD4993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1029B-694D-6B86-2E9A-8B05D371C17F}"/>
              </a:ext>
            </a:extLst>
          </p:cNvPr>
          <p:cNvSpPr>
            <a:spLocks noGrp="1"/>
          </p:cNvSpPr>
          <p:nvPr>
            <p:ph type="title"/>
          </p:nvPr>
        </p:nvSpPr>
        <p:spPr>
          <a:xfrm>
            <a:off x="838200" y="89899"/>
            <a:ext cx="10515600" cy="1325563"/>
          </a:xfrm>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1937FBA-1087-39A5-409F-D45D7FCBE35A}"/>
              </a:ext>
            </a:extLst>
          </p:cNvPr>
          <p:cNvSpPr txBox="1"/>
          <p:nvPr/>
        </p:nvSpPr>
        <p:spPr>
          <a:xfrm>
            <a:off x="3231788" y="892242"/>
            <a:ext cx="5827173"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Tiết</a:t>
            </a:r>
            <a:r>
              <a:rPr lang="en-US" sz="2800" b="1" dirty="0">
                <a:solidFill>
                  <a:srgbClr val="FF0000"/>
                </a:solidFill>
                <a:latin typeface="Arial" panose="020B0604020202020204" pitchFamily="34" charset="0"/>
                <a:cs typeface="Arial" panose="020B0604020202020204" pitchFamily="34" charset="0"/>
              </a:rPr>
              <a:t> 1)</a:t>
            </a:r>
          </a:p>
        </p:txBody>
      </p:sp>
      <p:sp>
        <p:nvSpPr>
          <p:cNvPr id="4" name="TextBox 3">
            <a:extLst>
              <a:ext uri="{FF2B5EF4-FFF2-40B4-BE49-F238E27FC236}">
                <a16:creationId xmlns:a16="http://schemas.microsoft.com/office/drawing/2014/main" id="{13E9EB4E-9020-11FF-511D-5B5D28627D37}"/>
              </a:ext>
            </a:extLst>
          </p:cNvPr>
          <p:cNvSpPr txBox="1"/>
          <p:nvPr/>
        </p:nvSpPr>
        <p:spPr>
          <a:xfrm>
            <a:off x="1024812" y="1604753"/>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7B232D9-9CC9-F2D2-8FEB-6F1DE644C255}"/>
              </a:ext>
            </a:extLst>
          </p:cNvPr>
          <p:cNvSpPr/>
          <p:nvPr/>
        </p:nvSpPr>
        <p:spPr>
          <a:xfrm>
            <a:off x="282252" y="2127973"/>
            <a:ext cx="11297038" cy="1077218"/>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Câu</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3: </a:t>
            </a:r>
            <a:r>
              <a:rPr lang="en-US" sz="2800" b="1" dirty="0" err="1">
                <a:latin typeface="Arial" panose="020B0604020202020204" pitchFamily="34" charset="0"/>
                <a:cs typeface="Arial" panose="020B0604020202020204" pitchFamily="34" charset="0"/>
              </a:rPr>
              <a:t>Bài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đọc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rô-bốt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con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chế</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làm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việc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8A8EE42-109B-FE50-08D0-417D7871E216}"/>
              </a:ext>
            </a:extLst>
          </p:cNvPr>
          <p:cNvSpPr/>
          <p:nvPr/>
        </p:nvSpPr>
        <p:spPr>
          <a:xfrm>
            <a:off x="382555" y="3205191"/>
            <a:ext cx="11110119" cy="310854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2800" b="1" dirty="0">
                <a:solidFill>
                  <a:srgbClr val="009EDE"/>
                </a:solidFill>
                <a:latin typeface="Arial" panose="020B0604020202020204" pitchFamily="34" charset="0"/>
                <a:cs typeface="Arial" panose="020B0604020202020204" pitchFamily="34" charset="0"/>
              </a:rPr>
              <a:t>    Di chuyển vật nặng, chữa cháy, cứu nạn, thăm dò vũ trụ, khám phá đại dương,... đều là những công việc vất vả, nguy hiểm đến tính mạng của con người. Giờ đây, rô-bốt đã thay con người thực hiện những công việc đó. Rô-bốt ban đầu chỉ là sự tưởng tượng, sẽ có trong tương lai xa xôi. Tuy nhiên nhờ sự sáng tạo của con người, rô-bốt đã xuất hiện trong đời sống của chúng ta.</a:t>
            </a:r>
            <a:endParaRPr lang="en-US" sz="2800" b="1" dirty="0">
              <a:solidFill>
                <a:srgbClr val="009E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5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D8AB2-5072-FBC3-E65E-8261E5166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0E634-6E18-05B5-78AC-789625A39626}"/>
              </a:ext>
            </a:extLst>
          </p:cNvPr>
          <p:cNvSpPr>
            <a:spLocks noGrp="1"/>
          </p:cNvSpPr>
          <p:nvPr>
            <p:ph type="title"/>
          </p:nvPr>
        </p:nvSpPr>
        <p:spPr>
          <a:xfrm>
            <a:off x="838200" y="89382"/>
            <a:ext cx="10515600" cy="1325563"/>
          </a:xfrm>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98C8F4-B25E-E55D-7A6F-DC019F5EF24E}"/>
              </a:ext>
            </a:extLst>
          </p:cNvPr>
          <p:cNvSpPr txBox="1"/>
          <p:nvPr/>
        </p:nvSpPr>
        <p:spPr>
          <a:xfrm>
            <a:off x="3818774" y="1025497"/>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31CE6901-9491-1C58-6504-D5E5F0DD6770}"/>
              </a:ext>
            </a:extLst>
          </p:cNvPr>
          <p:cNvSpPr txBox="1"/>
          <p:nvPr/>
        </p:nvSpPr>
        <p:spPr>
          <a:xfrm>
            <a:off x="838200" y="1651037"/>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F2B39B6-CE3C-6F55-9BFA-AA45BABE43D8}"/>
              </a:ext>
            </a:extLst>
          </p:cNvPr>
          <p:cNvSpPr/>
          <p:nvPr/>
        </p:nvSpPr>
        <p:spPr>
          <a:xfrm>
            <a:off x="267986" y="2308029"/>
            <a:ext cx="11356910" cy="1077218"/>
          </a:xfrm>
          <a:prstGeom prst="rect">
            <a:avLst/>
          </a:prstGeom>
          <a:solidFill>
            <a:schemeClr val="bg1"/>
          </a:solidFill>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Câu</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4: </a:t>
            </a:r>
            <a:r>
              <a:rPr lang="en-US" sz="2800" b="1" dirty="0">
                <a:latin typeface="Arial" panose="020B0604020202020204" pitchFamily="34" charset="0"/>
                <a:cs typeface="Arial" panose="020B0604020202020204" pitchFamily="34" charset="0"/>
              </a:rPr>
              <a:t>Theo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bao </a:t>
            </a:r>
            <a:r>
              <a:rPr lang="en-US" sz="2800" b="1" dirty="0" err="1">
                <a:latin typeface="Arial" panose="020B0604020202020204" pitchFamily="34" charset="0"/>
                <a:cs typeface="Arial" panose="020B0604020202020204" pitchFamily="34" charset="0"/>
              </a:rPr>
              <a:t>lâu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nữa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rô-bốt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sống</a:t>
            </a:r>
            <a:r>
              <a:rPr lang="en-US" sz="2800" b="1" dirty="0">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DD9242-974E-95D5-C6E3-74F8595EDFB6}"/>
              </a:ext>
            </a:extLst>
          </p:cNvPr>
          <p:cNvSpPr/>
          <p:nvPr/>
        </p:nvSpPr>
        <p:spPr>
          <a:xfrm>
            <a:off x="371130" y="3472754"/>
            <a:ext cx="11432093" cy="224676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2800" b="1" dirty="0">
                <a:solidFill>
                  <a:srgbClr val="009EDE"/>
                </a:solidFill>
                <a:latin typeface="Arial" panose="020B0604020202020204" pitchFamily="34" charset="0"/>
                <a:cs typeface="Arial" panose="020B0604020202020204" pitchFamily="34" charset="0"/>
              </a:rPr>
              <a:t>    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lang="en-US" sz="2800" b="1" dirty="0">
              <a:solidFill>
                <a:srgbClr val="009E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6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8ECC-705F-9CA9-1343-2F1698D6B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BFAFB-8A13-6E31-1361-1490169D5D46}"/>
              </a:ext>
            </a:extLst>
          </p:cNvPr>
          <p:cNvSpPr>
            <a:spLocks noGrp="1"/>
          </p:cNvSpPr>
          <p:nvPr>
            <p:ph type="title"/>
          </p:nvPr>
        </p:nvSpPr>
        <p:spPr>
          <a:xfrm>
            <a:off x="838200" y="213739"/>
            <a:ext cx="10515600" cy="1325563"/>
          </a:xfrm>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4D1BCD-38BF-C861-165D-D931649BD4FE}"/>
              </a:ext>
            </a:extLst>
          </p:cNvPr>
          <p:cNvSpPr txBox="1"/>
          <p:nvPr/>
        </p:nvSpPr>
        <p:spPr>
          <a:xfrm>
            <a:off x="3924131" y="1158228"/>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DB508989-4006-EB6A-9E8F-467614EC88B6}"/>
              </a:ext>
            </a:extLst>
          </p:cNvPr>
          <p:cNvSpPr txBox="1"/>
          <p:nvPr/>
        </p:nvSpPr>
        <p:spPr>
          <a:xfrm>
            <a:off x="838200" y="1948026"/>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F785227-F863-0AD3-50E1-5DD3CB3B239C}"/>
              </a:ext>
            </a:extLst>
          </p:cNvPr>
          <p:cNvSpPr/>
          <p:nvPr/>
        </p:nvSpPr>
        <p:spPr>
          <a:xfrm>
            <a:off x="571500" y="2613392"/>
            <a:ext cx="11259715" cy="163121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1C1C1C"/>
                </a:solidFill>
                <a:effectLst/>
                <a:uLnTx/>
                <a:uFillTx/>
                <a:latin typeface="Arial" panose="020B0604020202020204" pitchFamily="34" charset="0"/>
                <a:cs typeface="Arial" panose="020B0604020202020204" pitchFamily="34" charset="0"/>
              </a:rPr>
              <a:t>Câu</a:t>
            </a:r>
            <a:r>
              <a:rPr kumimoji="0" lang="en-US" sz="2800" b="1" i="0" u="none" strike="noStrike" kern="1200" cap="none" spc="0" normalizeH="0" baseline="0" noProof="0" dirty="0">
                <a:ln>
                  <a:noFill/>
                </a:ln>
                <a:solidFill>
                  <a:srgbClr val="1C1C1C"/>
                </a:solidFill>
                <a:effectLst/>
                <a:uLnTx/>
                <a:uFillTx/>
                <a:latin typeface="Arial" panose="020B0604020202020204" pitchFamily="34" charset="0"/>
                <a:cs typeface="Arial" panose="020B0604020202020204" pitchFamily="34" charset="0"/>
              </a:rPr>
              <a:t> 5: </a:t>
            </a:r>
            <a:r>
              <a:rPr lang="en-US" sz="2800" b="1" dirty="0" err="1">
                <a:solidFill>
                  <a:srgbClr val="1C1C1C"/>
                </a:solidFill>
                <a:latin typeface="Arial" panose="020B0604020202020204" pitchFamily="34" charset="0"/>
                <a:cs typeface="Arial" panose="020B0604020202020204" pitchFamily="34" charset="0"/>
              </a:rPr>
              <a:t>Em</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mong</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muốn</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có</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một</a:t>
            </a:r>
            <a:r>
              <a:rPr lang="en-US" sz="2800" b="1" dirty="0">
                <a:solidFill>
                  <a:srgbClr val="1C1C1C"/>
                </a:solidFill>
                <a:latin typeface="Arial" panose="020B0604020202020204" pitchFamily="34" charset="0"/>
                <a:cs typeface="Arial" panose="020B0604020202020204" pitchFamily="34" charset="0"/>
              </a:rPr>
              <a:t> con </a:t>
            </a:r>
            <a:r>
              <a:rPr lang="en-US" sz="2800" b="1" dirty="0" err="1">
                <a:solidFill>
                  <a:srgbClr val="1C1C1C"/>
                </a:solidFill>
                <a:latin typeface="Arial" panose="020B0604020202020204" pitchFamily="34" charset="0"/>
                <a:cs typeface="Arial" panose="020B0604020202020204" pitchFamily="34" charset="0"/>
              </a:rPr>
              <a:t>rô-bốt</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như</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thế</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nào</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cho</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riêng</a:t>
            </a:r>
            <a:r>
              <a:rPr lang="en-US" sz="2800" b="1" dirty="0">
                <a:solidFill>
                  <a:srgbClr val="1C1C1C"/>
                </a:solidFill>
                <a:latin typeface="Arial" panose="020B0604020202020204" pitchFamily="34" charset="0"/>
                <a:cs typeface="Arial" panose="020B0604020202020204" pitchFamily="34" charset="0"/>
              </a:rPr>
              <a:t> </a:t>
            </a:r>
            <a:r>
              <a:rPr lang="en-US" sz="2800" b="1" dirty="0" err="1">
                <a:solidFill>
                  <a:srgbClr val="1C1C1C"/>
                </a:solidFill>
                <a:latin typeface="Arial" panose="020B0604020202020204" pitchFamily="34" charset="0"/>
                <a:cs typeface="Arial" panose="020B0604020202020204" pitchFamily="34" charset="0"/>
              </a:rPr>
              <a:t>mình</a:t>
            </a:r>
            <a:r>
              <a:rPr lang="en-US" sz="2800" b="1" dirty="0">
                <a:solidFill>
                  <a:srgbClr val="1C1C1C"/>
                </a:solidFill>
                <a:latin typeface="Arial" panose="020B060402020202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A0D4BC5-2D9F-335E-216A-AAD6EDD28785}"/>
              </a:ext>
            </a:extLst>
          </p:cNvPr>
          <p:cNvSpPr/>
          <p:nvPr/>
        </p:nvSpPr>
        <p:spPr>
          <a:xfrm>
            <a:off x="722732" y="3767554"/>
            <a:ext cx="11259715" cy="95410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2800" b="1" dirty="0">
                <a:solidFill>
                  <a:srgbClr val="009EDE"/>
                </a:solidFill>
                <a:latin typeface="Arial" panose="020B0604020202020204" pitchFamily="34" charset="0"/>
                <a:cs typeface="Arial" panose="020B0604020202020204" pitchFamily="34" charset="0"/>
              </a:rPr>
              <a:t>- Rô –bốt có thể giúp em nhắc việc cần làm trong ngày.</a:t>
            </a:r>
          </a:p>
          <a:p>
            <a:r>
              <a:rPr lang="nl-NL" sz="2800" b="1" dirty="0">
                <a:solidFill>
                  <a:srgbClr val="009EDE"/>
                </a:solidFill>
                <a:latin typeface="Arial" panose="020B0604020202020204" pitchFamily="34" charset="0"/>
                <a:cs typeface="Arial" panose="020B0604020202020204" pitchFamily="34" charset="0"/>
              </a:rPr>
              <a:t>- Rô bốt có thể trao đổi, tranh luận cùng em khi học tập. </a:t>
            </a:r>
          </a:p>
        </p:txBody>
      </p:sp>
    </p:spTree>
    <p:extLst>
      <p:ext uri="{BB962C8B-B14F-4D97-AF65-F5344CB8AC3E}">
        <p14:creationId xmlns:p14="http://schemas.microsoft.com/office/powerpoint/2010/main" val="27324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BAC3-10FF-7538-A55F-24CD42245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C7A5-7CAA-1C3B-16C5-8D62001AAD8B}"/>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3E63D2-ADB6-36CE-84DB-1087ECC67B28}"/>
              </a:ext>
            </a:extLst>
          </p:cNvPr>
          <p:cNvSpPr txBox="1"/>
          <p:nvPr/>
        </p:nvSpPr>
        <p:spPr>
          <a:xfrm>
            <a:off x="3773675" y="1296137"/>
            <a:ext cx="455445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B20BC68D-9CE6-BD41-790C-DEBA31EDAAE0}"/>
              </a:ext>
            </a:extLst>
          </p:cNvPr>
          <p:cNvSpPr txBox="1"/>
          <p:nvPr/>
        </p:nvSpPr>
        <p:spPr>
          <a:xfrm>
            <a:off x="838200" y="1948026"/>
            <a:ext cx="2279791"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Tìm</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hiểu</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bài</a:t>
            </a:r>
            <a:endParaRPr lang="en-US" sz="2800" b="1" dirty="0">
              <a:solidFill>
                <a:srgbClr val="CC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FAA581-0A83-98F5-018A-1CB75F72A701}"/>
              </a:ext>
            </a:extLst>
          </p:cNvPr>
          <p:cNvSpPr txBox="1"/>
          <p:nvPr/>
        </p:nvSpPr>
        <p:spPr>
          <a:xfrm>
            <a:off x="1390261" y="2593118"/>
            <a:ext cx="814517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Qua </a:t>
            </a:r>
            <a:r>
              <a:rPr lang="en-US" sz="2800" b="1" dirty="0" err="1">
                <a:latin typeface="Arial" panose="020B0604020202020204" pitchFamily="34" charset="0"/>
                <a:cs typeface="Arial" panose="020B0604020202020204" pitchFamily="34" charset="0"/>
              </a:rPr>
              <a:t>bài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đọc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AF874B06-385F-9E37-E1EE-413DFE327950}"/>
              </a:ext>
            </a:extLst>
          </p:cNvPr>
          <p:cNvSpPr txBox="1"/>
          <p:nvPr/>
        </p:nvSpPr>
        <p:spPr>
          <a:xfrm>
            <a:off x="522512" y="3373676"/>
            <a:ext cx="11056778" cy="1384995"/>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a:solidFill>
                  <a:srgbClr val="009EDE"/>
                </a:solidFill>
                <a:latin typeface="Arial" panose="020B0604020202020204" pitchFamily="34" charset="0"/>
                <a:cs typeface="Arial" panose="020B0604020202020204" pitchFamily="34" charset="0"/>
              </a:rPr>
              <a:t>Qua </a:t>
            </a:r>
            <a:r>
              <a:rPr lang="en-US" sz="2800" b="1" dirty="0" err="1">
                <a:solidFill>
                  <a:srgbClr val="009EDE"/>
                </a:solidFill>
                <a:latin typeface="Arial" panose="020B0604020202020204" pitchFamily="34" charset="0"/>
                <a:cs typeface="Arial" panose="020B0604020202020204" pitchFamily="34" charset="0"/>
              </a:rPr>
              <a:t>bài</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đọc</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em</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biết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được</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những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thông</a:t>
            </a:r>
            <a:r>
              <a:rPr lang="en-US" sz="2800" b="1" dirty="0">
                <a:solidFill>
                  <a:srgbClr val="009EDE"/>
                </a:solidFill>
                <a:latin typeface="Arial" panose="020B0604020202020204" pitchFamily="34" charset="0"/>
                <a:cs typeface="Arial" panose="020B0604020202020204" pitchFamily="34" charset="0"/>
              </a:rPr>
              <a:t> tin: </a:t>
            </a:r>
            <a:r>
              <a:rPr lang="en-US" sz="2800" b="1" dirty="0" err="1">
                <a:solidFill>
                  <a:srgbClr val="009EDE"/>
                </a:solidFill>
                <a:latin typeface="Arial" panose="020B0604020202020204" pitchFamily="34" charset="0"/>
                <a:cs typeface="Arial" panose="020B0604020202020204" pitchFamily="34" charset="0"/>
              </a:rPr>
              <a:t>sự</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xuất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hiện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lần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đầu</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tiên</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của</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rô-bốt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vai</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trò</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của</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rô-bốt</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trong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cuộc</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sống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tương</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lại</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của</a:t>
            </a:r>
            <a:r>
              <a:rPr lang="en-US" sz="2800" b="1" dirty="0">
                <a:solidFill>
                  <a:srgbClr val="009EDE"/>
                </a:solidFill>
                <a:latin typeface="Arial" panose="020B0604020202020204" pitchFamily="34" charset="0"/>
                <a:cs typeface="Arial" panose="020B0604020202020204" pitchFamily="34" charset="0"/>
              </a:rPr>
              <a:t> </a:t>
            </a:r>
            <a:r>
              <a:rPr lang="en-US" sz="2800" b="1" dirty="0" err="1">
                <a:solidFill>
                  <a:srgbClr val="009EDE"/>
                </a:solidFill>
                <a:latin typeface="Arial" panose="020B0604020202020204" pitchFamily="34" charset="0"/>
                <a:cs typeface="Arial" panose="020B0604020202020204" pitchFamily="34" charset="0"/>
              </a:rPr>
              <a:t>rô-bốt</a:t>
            </a:r>
            <a:endParaRPr lang="en-US" sz="2800" b="1" dirty="0">
              <a:solidFill>
                <a:srgbClr val="009E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17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F73A-F8F6-5595-B864-647CE1252DDE}"/>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p>
        </p:txBody>
      </p:sp>
    </p:spTree>
    <p:extLst>
      <p:ext uri="{BB962C8B-B14F-4D97-AF65-F5344CB8AC3E}">
        <p14:creationId xmlns:p14="http://schemas.microsoft.com/office/powerpoint/2010/main" val="314353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662B-A9F7-D5A4-398C-F16D0C898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6B655-9B2D-22CD-335C-96E9DD96C620}"/>
              </a:ext>
            </a:extLst>
          </p:cNvPr>
          <p:cNvSpPr>
            <a:spLocks noGrp="1"/>
          </p:cNvSpPr>
          <p:nvPr>
            <p:ph type="title"/>
          </p:nvPr>
        </p:nvSpPr>
        <p:spPr>
          <a:xfrm>
            <a:off x="699132" y="0"/>
            <a:ext cx="10515600" cy="1325563"/>
          </a:xfrm>
        </p:spPr>
        <p:txBody>
          <a:bodyPr>
            <a:normAutofit/>
          </a:bodyPr>
          <a:lstStyle/>
          <a:p>
            <a:pPr algn="ctr"/>
            <a:r>
              <a:rPr lang="en-US" sz="2400" b="1" dirty="0" err="1">
                <a:latin typeface="Arial" panose="020B0604020202020204" pitchFamily="34" charset="0"/>
                <a:cs typeface="Arial" panose="020B0604020202020204" pitchFamily="34" charset="0"/>
              </a:rPr>
              <a:t>Thứ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hai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ngày</a:t>
            </a:r>
            <a:r>
              <a:rPr lang="en-US" sz="2400" b="1" dirty="0">
                <a:latin typeface="Arial" panose="020B0604020202020204" pitchFamily="34" charset="0"/>
                <a:cs typeface="Arial" panose="020B0604020202020204" pitchFamily="34" charset="0"/>
              </a:rPr>
              <a:t> 5 </a:t>
            </a:r>
            <a:r>
              <a:rPr lang="en-US" sz="2400" b="1" dirty="0" err="1">
                <a:latin typeface="Arial" panose="020B0604020202020204" pitchFamily="34" charset="0"/>
                <a:cs typeface="Arial" panose="020B0604020202020204" pitchFamily="34" charset="0"/>
              </a:rPr>
              <a:t>tháng</a:t>
            </a:r>
            <a:r>
              <a:rPr lang="en-US" sz="2400" b="1" dirty="0">
                <a:latin typeface="Arial" panose="020B0604020202020204" pitchFamily="34" charset="0"/>
                <a:cs typeface="Arial" panose="020B0604020202020204" pitchFamily="34" charset="0"/>
              </a:rPr>
              <a:t> 5 </a:t>
            </a:r>
            <a:r>
              <a:rPr lang="en-US" sz="2400" b="1" dirty="0" err="1">
                <a:latin typeface="Arial" panose="020B0604020202020204" pitchFamily="34" charset="0"/>
                <a:cs typeface="Arial" panose="020B0604020202020204" pitchFamily="34" charset="0"/>
              </a:rPr>
              <a:t>năm</a:t>
            </a:r>
            <a:r>
              <a:rPr lang="en-US" sz="2400" b="1" dirty="0">
                <a:latin typeface="Arial" panose="020B0604020202020204" pitchFamily="34" charset="0"/>
                <a:cs typeface="Arial" panose="020B0604020202020204" pitchFamily="34" charset="0"/>
              </a:rPr>
              <a:t> 2025</a:t>
            </a:r>
            <a:br>
              <a:rPr lang="en-US" sz="2400" b="1" dirty="0">
                <a:latin typeface="Arial" panose="020B0604020202020204" pitchFamily="34" charset="0"/>
                <a:cs typeface="Arial" panose="020B0604020202020204" pitchFamily="34" charset="0"/>
              </a:rPr>
            </a:br>
            <a:r>
              <a:rPr lang="en-US" sz="2400" b="1" u="sng" dirty="0" err="1">
                <a:latin typeface="Arial" panose="020B0604020202020204" pitchFamily="34" charset="0"/>
                <a:cs typeface="Arial" panose="020B0604020202020204" pitchFamily="34" charset="0"/>
              </a:rPr>
              <a:t>Tiếng</a:t>
            </a:r>
            <a:r>
              <a:rPr lang="en-US" sz="2400" b="1" u="sng" dirty="0">
                <a:latin typeface="Arial" panose="020B0604020202020204" pitchFamily="34" charset="0"/>
                <a:cs typeface="Arial" panose="020B0604020202020204" pitchFamily="34" charset="0"/>
              </a:rPr>
              <a:t> Việt</a:t>
            </a:r>
            <a:br>
              <a:rPr lang="en-US" sz="2400" b="1" u="sng" dirty="0">
                <a:latin typeface="Arial" panose="020B0604020202020204" pitchFamily="34" charset="0"/>
                <a:cs typeface="Arial" panose="020B0604020202020204" pitchFamily="34" charset="0"/>
              </a:rPr>
            </a:br>
            <a:endParaRPr lang="en-US" sz="24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DD9B1C5-70DE-E4D4-A237-E1CCD8347E5A}"/>
              </a:ext>
            </a:extLst>
          </p:cNvPr>
          <p:cNvSpPr txBox="1"/>
          <p:nvPr/>
        </p:nvSpPr>
        <p:spPr>
          <a:xfrm>
            <a:off x="3451662" y="782193"/>
            <a:ext cx="5010539"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26. </a:t>
            </a:r>
            <a:r>
              <a:rPr lang="en-US" sz="2400" b="1" dirty="0" err="1">
                <a:solidFill>
                  <a:srgbClr val="FF0000"/>
                </a:solidFill>
                <a:latin typeface="Arial" panose="020B0604020202020204" pitchFamily="34" charset="0"/>
                <a:cs typeface="Arial" panose="020B0604020202020204" pitchFamily="34" charset="0"/>
              </a:rPr>
              <a:t>Rô-bốt</a:t>
            </a:r>
            <a:r>
              <a:rPr lang="en-US" sz="2400" b="1" dirty="0">
                <a:solidFill>
                  <a:srgbClr val="FF0000"/>
                </a:solidFill>
                <a:latin typeface="Arial" panose="020B0604020202020204" pitchFamily="34" charset="0"/>
                <a:cs typeface="Arial" panose="020B0604020202020204" pitchFamily="34" charset="0"/>
              </a:rPr>
              <a:t> ở </a:t>
            </a:r>
            <a:r>
              <a:rPr lang="en-US" sz="2400" b="1" dirty="0" err="1">
                <a:solidFill>
                  <a:srgbClr val="FF0000"/>
                </a:solidFill>
                <a:latin typeface="Arial" panose="020B0604020202020204" pitchFamily="34" charset="0"/>
                <a:cs typeface="Arial" panose="020B0604020202020204" pitchFamily="34" charset="0"/>
              </a:rPr>
              <a:t>quanh</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Tiết</a:t>
            </a:r>
            <a:r>
              <a:rPr lang="en-US" sz="2400" b="1" dirty="0">
                <a:solidFill>
                  <a:srgbClr val="FF0000"/>
                </a:solidFill>
                <a:latin typeface="Arial" panose="020B0604020202020204" pitchFamily="34" charset="0"/>
                <a:cs typeface="Arial" panose="020B0604020202020204" pitchFamily="34" charset="0"/>
              </a:rPr>
              <a:t> 1)</a:t>
            </a:r>
          </a:p>
        </p:txBody>
      </p:sp>
      <p:sp>
        <p:nvSpPr>
          <p:cNvPr id="4" name="TextBox 3">
            <a:extLst>
              <a:ext uri="{FF2B5EF4-FFF2-40B4-BE49-F238E27FC236}">
                <a16:creationId xmlns:a16="http://schemas.microsoft.com/office/drawing/2014/main" id="{CC2BB688-0D1A-EC7E-7694-EBB1F3AA7631}"/>
              </a:ext>
            </a:extLst>
          </p:cNvPr>
          <p:cNvSpPr txBox="1"/>
          <p:nvPr/>
        </p:nvSpPr>
        <p:spPr>
          <a:xfrm>
            <a:off x="8160706" y="2368369"/>
            <a:ext cx="1976823" cy="461665"/>
          </a:xfrm>
          <a:prstGeom prst="rect">
            <a:avLst/>
          </a:prstGeom>
          <a:solidFill>
            <a:srgbClr val="00B050"/>
          </a:solidFill>
        </p:spPr>
        <p:txBody>
          <a:bodyPr wrap="none" rtlCol="0">
            <a:spAutoFit/>
          </a:bodyPr>
          <a:lstStyle/>
          <a:p>
            <a:r>
              <a:rPr lang="en-US" sz="2400" b="1" dirty="0" err="1">
                <a:solidFill>
                  <a:srgbClr val="CCFFFF"/>
                </a:solidFill>
                <a:latin typeface="Arial" panose="020B0604020202020204" pitchFamily="34" charset="0"/>
                <a:cs typeface="Arial" panose="020B0604020202020204" pitchFamily="34" charset="0"/>
              </a:rPr>
              <a:t>Tìm</a:t>
            </a:r>
            <a:r>
              <a:rPr lang="en-US" sz="2400" b="1" dirty="0">
                <a:solidFill>
                  <a:srgbClr val="CCFFFF"/>
                </a:solidFill>
                <a:latin typeface="Arial" panose="020B0604020202020204" pitchFamily="34" charset="0"/>
                <a:cs typeface="Arial" panose="020B0604020202020204" pitchFamily="34" charset="0"/>
              </a:rPr>
              <a:t> </a:t>
            </a:r>
            <a:r>
              <a:rPr lang="en-US" sz="2400" b="1" dirty="0" err="1">
                <a:solidFill>
                  <a:srgbClr val="CCFFFF"/>
                </a:solidFill>
                <a:latin typeface="Arial" panose="020B0604020202020204" pitchFamily="34" charset="0"/>
                <a:cs typeface="Arial" panose="020B0604020202020204" pitchFamily="34" charset="0"/>
              </a:rPr>
              <a:t>hiểu</a:t>
            </a:r>
            <a:r>
              <a:rPr lang="en-US" sz="2400" b="1" dirty="0">
                <a:solidFill>
                  <a:srgbClr val="CCFFFF"/>
                </a:solidFill>
                <a:latin typeface="Arial" panose="020B0604020202020204" pitchFamily="34" charset="0"/>
                <a:cs typeface="Arial" panose="020B0604020202020204" pitchFamily="34" charset="0"/>
              </a:rPr>
              <a:t> </a:t>
            </a:r>
            <a:r>
              <a:rPr lang="en-US" sz="2400" b="1" dirty="0" err="1">
                <a:solidFill>
                  <a:srgbClr val="CCFFFF"/>
                </a:solidFill>
                <a:latin typeface="Arial" panose="020B0604020202020204" pitchFamily="34" charset="0"/>
                <a:cs typeface="Arial" panose="020B0604020202020204" pitchFamily="34" charset="0"/>
              </a:rPr>
              <a:t>bài</a:t>
            </a:r>
            <a:endParaRPr lang="en-US" sz="2400" b="1" dirty="0">
              <a:solidFill>
                <a:srgbClr val="CC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79FDC2C-E101-9ADF-1B32-2D2A173766B3}"/>
              </a:ext>
            </a:extLst>
          </p:cNvPr>
          <p:cNvSpPr txBox="1"/>
          <p:nvPr/>
        </p:nvSpPr>
        <p:spPr>
          <a:xfrm>
            <a:off x="567611" y="1242980"/>
            <a:ext cx="11056778" cy="830997"/>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        </a:t>
            </a:r>
            <a:r>
              <a:rPr lang="en-US" sz="2400" b="1" dirty="0">
                <a:solidFill>
                  <a:srgbClr val="009EDE"/>
                </a:solidFill>
                <a:latin typeface="Arial" panose="020B0604020202020204" pitchFamily="34" charset="0"/>
                <a:cs typeface="Arial" panose="020B0604020202020204" pitchFamily="34" charset="0"/>
              </a:rPr>
              <a:t>* </a:t>
            </a:r>
            <a:r>
              <a:rPr lang="en-US" sz="2400" b="1" u="sng" dirty="0" err="1">
                <a:solidFill>
                  <a:srgbClr val="009EDE"/>
                </a:solidFill>
                <a:latin typeface="Arial" panose="020B0604020202020204" pitchFamily="34" charset="0"/>
                <a:cs typeface="Arial" panose="020B0604020202020204" pitchFamily="34" charset="0"/>
              </a:rPr>
              <a:t>Nội</a:t>
            </a:r>
            <a:r>
              <a:rPr lang="en-US" sz="2400" b="1" u="sng" dirty="0">
                <a:solidFill>
                  <a:srgbClr val="009EDE"/>
                </a:solidFill>
                <a:latin typeface="Arial" panose="020B0604020202020204" pitchFamily="34" charset="0"/>
                <a:cs typeface="Arial" panose="020B0604020202020204" pitchFamily="34" charset="0"/>
              </a:rPr>
              <a:t> dung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sự</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xuất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hiện</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lần</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đầu</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tiên</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của</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rô-bốt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vai</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trò</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của</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rô-bốt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trong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cuộc</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sống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tương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lại</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của</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rô-bốt</a:t>
            </a:r>
            <a:r>
              <a:rPr lang="en-US" sz="2400" b="1" dirty="0">
                <a:solidFill>
                  <a:srgbClr val="009EDE"/>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BADACC13-2DA8-39AD-71CF-97C3CADE6EA3}"/>
              </a:ext>
            </a:extLst>
          </p:cNvPr>
          <p:cNvSpPr txBox="1"/>
          <p:nvPr/>
        </p:nvSpPr>
        <p:spPr>
          <a:xfrm>
            <a:off x="2118704" y="2256005"/>
            <a:ext cx="1721946" cy="461665"/>
          </a:xfrm>
          <a:prstGeom prst="rect">
            <a:avLst/>
          </a:prstGeom>
          <a:solidFill>
            <a:srgbClr val="00B050"/>
          </a:solidFill>
        </p:spPr>
        <p:txBody>
          <a:bodyPr wrap="none" rtlCol="0">
            <a:spAutoFit/>
          </a:bodyPr>
          <a:lstStyle/>
          <a:p>
            <a:r>
              <a:rPr lang="en-US" sz="2400" b="1" dirty="0" err="1">
                <a:solidFill>
                  <a:srgbClr val="CCFFFF"/>
                </a:solidFill>
                <a:latin typeface="Arial" panose="020B0604020202020204" pitchFamily="34" charset="0"/>
                <a:cs typeface="Arial" panose="020B0604020202020204" pitchFamily="34" charset="0"/>
              </a:rPr>
              <a:t>Luyện</a:t>
            </a:r>
            <a:r>
              <a:rPr lang="en-US" sz="2400" b="1" dirty="0">
                <a:solidFill>
                  <a:srgbClr val="CCFFFF"/>
                </a:solidFill>
                <a:latin typeface="Arial" panose="020B0604020202020204" pitchFamily="34" charset="0"/>
                <a:cs typeface="Arial" panose="020B0604020202020204" pitchFamily="34" charset="0"/>
              </a:rPr>
              <a:t> </a:t>
            </a:r>
            <a:r>
              <a:rPr lang="en-US" sz="2400" b="1" dirty="0" err="1">
                <a:solidFill>
                  <a:srgbClr val="CCFFFF"/>
                </a:solidFill>
                <a:latin typeface="Arial" panose="020B0604020202020204" pitchFamily="34" charset="0"/>
                <a:cs typeface="Arial" panose="020B0604020202020204" pitchFamily="34" charset="0"/>
              </a:rPr>
              <a:t>đọc</a:t>
            </a:r>
            <a:endParaRPr lang="en-US" sz="2400" b="1" dirty="0">
              <a:solidFill>
                <a:srgbClr val="CCFFFF"/>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3BEBA478-09DE-15A3-A73B-90B7B4A45063}"/>
              </a:ext>
            </a:extLst>
          </p:cNvPr>
          <p:cNvCxnSpPr>
            <a:cxnSpLocks/>
          </p:cNvCxnSpPr>
          <p:nvPr/>
        </p:nvCxnSpPr>
        <p:spPr>
          <a:xfrm>
            <a:off x="7030381" y="2830034"/>
            <a:ext cx="0" cy="31932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3B51B69-22CB-003D-1AF7-028E8D4B47C2}"/>
              </a:ext>
            </a:extLst>
          </p:cNvPr>
          <p:cNvSpPr/>
          <p:nvPr/>
        </p:nvSpPr>
        <p:spPr>
          <a:xfrm>
            <a:off x="700365" y="2967470"/>
            <a:ext cx="1695084" cy="461665"/>
          </a:xfrm>
          <a:prstGeom prst="rect">
            <a:avLst/>
          </a:prstGeom>
        </p:spPr>
        <p:txBody>
          <a:bodyPr wrap="square">
            <a:spAutoFit/>
          </a:bodyPr>
          <a:lstStyle/>
          <a:p>
            <a:pPr algn="just"/>
            <a:r>
              <a:rPr lang="en-US" sz="2400" b="1" dirty="0" err="1">
                <a:solidFill>
                  <a:srgbClr val="FF0000"/>
                </a:solidFill>
                <a:latin typeface="Arial" panose="020B0604020202020204" pitchFamily="34" charset="0"/>
                <a:cs typeface="Arial" panose="020B0604020202020204" pitchFamily="34" charset="0"/>
              </a:rPr>
              <a:t>R</a:t>
            </a:r>
            <a:r>
              <a:rPr lang="en-US" sz="2400" b="1" dirty="0" err="1">
                <a:solidFill>
                  <a:srgbClr val="009EDE"/>
                </a:solidFill>
                <a:latin typeface="Arial" panose="020B0604020202020204" pitchFamily="34" charset="0"/>
                <a:cs typeface="Arial" panose="020B0604020202020204" pitchFamily="34" charset="0"/>
              </a:rPr>
              <a:t>ô-bốt</a:t>
            </a:r>
            <a:r>
              <a:rPr lang="en-US" sz="2400" b="1" dirty="0">
                <a:solidFill>
                  <a:srgbClr val="009EDE"/>
                </a:solidFill>
                <a:latin typeface="Arial" panose="020B0604020202020204" pitchFamily="34" charset="0"/>
                <a:cs typeface="Arial" panose="020B0604020202020204" pitchFamily="34" charset="0"/>
              </a:rPr>
              <a:t>,</a:t>
            </a:r>
            <a:r>
              <a:rPr lang="en-US" sz="2400" b="1" dirty="0">
                <a:solidFill>
                  <a:srgbClr val="0000CC"/>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8A85ED87-6E03-6EFE-462A-CA629D60008C}"/>
              </a:ext>
            </a:extLst>
          </p:cNvPr>
          <p:cNvSpPr/>
          <p:nvPr/>
        </p:nvSpPr>
        <p:spPr>
          <a:xfrm>
            <a:off x="1963849" y="2936692"/>
            <a:ext cx="2975626" cy="523220"/>
          </a:xfrm>
          <a:prstGeom prst="rect">
            <a:avLst/>
          </a:prstGeom>
        </p:spPr>
        <p:txBody>
          <a:bodyPr wrap="square">
            <a:spAutoFit/>
          </a:bodyPr>
          <a:lstStyle/>
          <a:p>
            <a:r>
              <a:rPr lang="en-US" sz="2400" b="1" dirty="0" err="1">
                <a:solidFill>
                  <a:srgbClr val="009EDE"/>
                </a:solidFill>
                <a:latin typeface="Arial" panose="020B0604020202020204" pitchFamily="34" charset="0"/>
                <a:cs typeface="Arial" panose="020B0604020202020204" pitchFamily="34" charset="0"/>
              </a:rPr>
              <a:t>kịch</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FF0066"/>
                </a:solidFill>
                <a:latin typeface="Arial" panose="020B0604020202020204" pitchFamily="34" charset="0"/>
                <a:cs typeface="Arial" panose="020B0604020202020204" pitchFamily="34" charset="0"/>
              </a:rPr>
              <a:t>viễn</a:t>
            </a:r>
            <a:r>
              <a:rPr lang="en-US" sz="2400" b="1" dirty="0">
                <a:solidFill>
                  <a:srgbClr val="FF0066"/>
                </a:solidFill>
                <a:latin typeface="Arial" panose="020B0604020202020204" pitchFamily="34" charset="0"/>
                <a:cs typeface="Arial" panose="020B0604020202020204" pitchFamily="34" charset="0"/>
              </a:rPr>
              <a:t> </a:t>
            </a:r>
            <a:r>
              <a:rPr lang="en-US" sz="2400" b="1" dirty="0" err="1">
                <a:solidFill>
                  <a:srgbClr val="FF0066"/>
                </a:solidFill>
                <a:latin typeface="Arial" panose="020B0604020202020204" pitchFamily="34" charset="0"/>
                <a:cs typeface="Arial" panose="020B0604020202020204" pitchFamily="34" charset="0"/>
              </a:rPr>
              <a:t>tưởng</a:t>
            </a:r>
            <a:r>
              <a:rPr lang="en-US" sz="2800" b="1" i="1" dirty="0">
                <a:solidFill>
                  <a:srgbClr val="009EDE"/>
                </a:solidFill>
                <a:latin typeface="Arial" panose="020B0604020202020204" pitchFamily="34" charset="0"/>
                <a:cs typeface="Arial" panose="020B0604020202020204" pitchFamily="34" charset="0"/>
              </a:rPr>
              <a:t>,</a:t>
            </a:r>
            <a:r>
              <a:rPr lang="en-US" sz="2800" b="1" i="1" dirty="0">
                <a:solidFill>
                  <a:srgbClr val="0000CC"/>
                </a:solidFill>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B7AE6010-522C-85D1-4FBC-315D849EDCFC}"/>
              </a:ext>
            </a:extLst>
          </p:cNvPr>
          <p:cNvSpPr/>
          <p:nvPr/>
        </p:nvSpPr>
        <p:spPr>
          <a:xfrm>
            <a:off x="4642598" y="2989845"/>
            <a:ext cx="2408842" cy="461665"/>
          </a:xfrm>
          <a:prstGeom prst="rect">
            <a:avLst/>
          </a:prstGeom>
        </p:spPr>
        <p:txBody>
          <a:bodyPr wrap="square">
            <a:spAutoFit/>
          </a:bodyPr>
          <a:lstStyle/>
          <a:p>
            <a:pPr algn="just"/>
            <a:r>
              <a:rPr lang="en-US" sz="2400" b="1" dirty="0" err="1">
                <a:solidFill>
                  <a:srgbClr val="009EDE"/>
                </a:solidFill>
                <a:latin typeface="Arial" panose="020B0604020202020204" pitchFamily="34" charset="0"/>
                <a:cs typeface="Arial" panose="020B0604020202020204" pitchFamily="34" charset="0"/>
              </a:rPr>
              <a:t>ng</a:t>
            </a:r>
            <a:r>
              <a:rPr lang="en-US" sz="2400" b="1" dirty="0" err="1">
                <a:solidFill>
                  <a:srgbClr val="FF0066"/>
                </a:solidFill>
                <a:latin typeface="Arial" panose="020B0604020202020204" pitchFamily="34" charset="0"/>
                <a:cs typeface="Arial" panose="020B0604020202020204" pitchFamily="34" charset="0"/>
              </a:rPr>
              <a:t>uy</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hiểm</a:t>
            </a:r>
            <a:r>
              <a:rPr lang="en-US" sz="2400" b="1" i="1" dirty="0">
                <a:solidFill>
                  <a:srgbClr val="009EDE"/>
                </a:solidFill>
                <a:latin typeface="Arial" panose="020B0604020202020204" pitchFamily="34" charset="0"/>
                <a:cs typeface="Arial" panose="020B0604020202020204" pitchFamily="34" charset="0"/>
              </a:rPr>
              <a:t>, </a:t>
            </a:r>
            <a:endParaRPr lang="en-US" sz="2400" b="1" dirty="0">
              <a:solidFill>
                <a:srgbClr val="009ED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0D118D7-B70B-7D08-50E9-EC8B3E993B7D}"/>
              </a:ext>
            </a:extLst>
          </p:cNvPr>
          <p:cNvSpPr/>
          <p:nvPr/>
        </p:nvSpPr>
        <p:spPr>
          <a:xfrm>
            <a:off x="699132" y="3391246"/>
            <a:ext cx="2127284" cy="461665"/>
          </a:xfrm>
          <a:prstGeom prst="rect">
            <a:avLst/>
          </a:prstGeom>
        </p:spPr>
        <p:txBody>
          <a:bodyPr wrap="square">
            <a:spAutoFit/>
          </a:bodyPr>
          <a:lstStyle/>
          <a:p>
            <a:pPr algn="just"/>
            <a:r>
              <a:rPr lang="en-US" sz="2400" b="1" dirty="0">
                <a:solidFill>
                  <a:srgbClr val="009EDE"/>
                </a:solidFill>
                <a:latin typeface="Arial" panose="020B0604020202020204" pitchFamily="34" charset="0"/>
                <a:cs typeface="Arial" panose="020B0604020202020204" pitchFamily="34" charset="0"/>
              </a:rPr>
              <a:t>di </a:t>
            </a:r>
            <a:r>
              <a:rPr lang="en-US" sz="2400" b="1" dirty="0" err="1">
                <a:solidFill>
                  <a:srgbClr val="009EDE"/>
                </a:solidFill>
                <a:latin typeface="Arial" panose="020B0604020202020204" pitchFamily="34" charset="0"/>
                <a:cs typeface="Arial" panose="020B0604020202020204" pitchFamily="34" charset="0"/>
              </a:rPr>
              <a:t>ch</a:t>
            </a:r>
            <a:r>
              <a:rPr lang="en-US" sz="2400" b="1" dirty="0" err="1">
                <a:solidFill>
                  <a:srgbClr val="FF0000"/>
                </a:solidFill>
                <a:latin typeface="Arial" panose="020B0604020202020204" pitchFamily="34" charset="0"/>
                <a:cs typeface="Arial" panose="020B0604020202020204" pitchFamily="34" charset="0"/>
              </a:rPr>
              <a:t>uyển</a:t>
            </a:r>
            <a:r>
              <a:rPr lang="en-US" sz="2400" b="1" dirty="0">
                <a:solidFill>
                  <a:srgbClr val="009EDE"/>
                </a:solidFill>
                <a:latin typeface="Arial" panose="020B0604020202020204" pitchFamily="34" charset="0"/>
                <a:cs typeface="Arial" panose="020B0604020202020204" pitchFamily="34" charset="0"/>
              </a:rPr>
              <a:t>, </a:t>
            </a:r>
          </a:p>
        </p:txBody>
      </p:sp>
      <p:sp>
        <p:nvSpPr>
          <p:cNvPr id="15" name="Rectangle 14">
            <a:extLst>
              <a:ext uri="{FF2B5EF4-FFF2-40B4-BE49-F238E27FC236}">
                <a16:creationId xmlns:a16="http://schemas.microsoft.com/office/drawing/2014/main" id="{A34196F6-AC9D-59CD-832F-5AC8779A241E}"/>
              </a:ext>
            </a:extLst>
          </p:cNvPr>
          <p:cNvSpPr/>
          <p:nvPr/>
        </p:nvSpPr>
        <p:spPr>
          <a:xfrm>
            <a:off x="2385771" y="3410191"/>
            <a:ext cx="1695085" cy="461665"/>
          </a:xfrm>
          <a:prstGeom prst="rect">
            <a:avLst/>
          </a:prstGeom>
        </p:spPr>
        <p:txBody>
          <a:bodyPr wrap="square">
            <a:spAutoFit/>
          </a:bodyPr>
          <a:lstStyle/>
          <a:p>
            <a:pPr algn="just"/>
            <a:r>
              <a:rPr lang="en-US" sz="2400" b="1" dirty="0" err="1">
                <a:solidFill>
                  <a:srgbClr val="FF0066"/>
                </a:solidFill>
                <a:latin typeface="Arial" panose="020B0604020202020204" pitchFamily="34" charset="0"/>
                <a:cs typeface="Arial" panose="020B0604020202020204" pitchFamily="34" charset="0"/>
              </a:rPr>
              <a:t>quét</a:t>
            </a:r>
            <a:r>
              <a:rPr lang="en-US" sz="2400" b="1" dirty="0">
                <a:solidFill>
                  <a:srgbClr val="FF0066"/>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nhà</a:t>
            </a:r>
            <a:endParaRPr lang="en-US" sz="2400" b="1" dirty="0">
              <a:solidFill>
                <a:srgbClr val="009ED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5F1BF92-E378-3D21-E8C4-EA49DFCC5D0A}"/>
              </a:ext>
            </a:extLst>
          </p:cNvPr>
          <p:cNvSpPr/>
          <p:nvPr/>
        </p:nvSpPr>
        <p:spPr>
          <a:xfrm>
            <a:off x="567611" y="4315942"/>
            <a:ext cx="5950013" cy="1569660"/>
          </a:xfrm>
          <a:prstGeom prst="rect">
            <a:avLst/>
          </a:prstGeom>
        </p:spPr>
        <p:txBody>
          <a:bodyPr wrap="square">
            <a:spAutoFit/>
          </a:bodyPr>
          <a:lstStyle/>
          <a:p>
            <a:pPr algn="just"/>
            <a:r>
              <a:rPr lang="en-US" sz="2400" b="1" dirty="0" err="1">
                <a:solidFill>
                  <a:srgbClr val="009EDE"/>
                </a:solidFill>
                <a:latin typeface="Arial" panose="020B0604020202020204" pitchFamily="34" charset="0"/>
                <a:cs typeface="Arial" panose="020B0604020202020204" pitchFamily="34" charset="0"/>
              </a:rPr>
              <a:t>Rồi</a:t>
            </a:r>
            <a:r>
              <a:rPr lang="en-US" sz="2400" b="1" dirty="0">
                <a:solidFill>
                  <a:srgbClr val="FF0000"/>
                </a:solidFill>
                <a:latin typeface="Arial" panose="020B0604020202020204" pitchFamily="34" charset="0"/>
                <a:cs typeface="Arial" panose="020B0604020202020204" pitchFamily="34" charset="0"/>
              </a:rPr>
              <a: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người</a:t>
            </a:r>
            <a:r>
              <a:rPr lang="en-US" sz="2400" b="1" dirty="0">
                <a:solidFill>
                  <a:srgbClr val="009EDE"/>
                </a:solidFill>
                <a:latin typeface="Arial" panose="020B0604020202020204" pitchFamily="34" charset="0"/>
                <a:cs typeface="Arial" panose="020B0604020202020204" pitchFamily="34" charset="0"/>
              </a:rPr>
              <a:t> ta </a:t>
            </a:r>
            <a:r>
              <a:rPr lang="en-US" sz="2400" b="1" dirty="0" err="1">
                <a:solidFill>
                  <a:srgbClr val="009EDE"/>
                </a:solidFill>
                <a:latin typeface="Arial" panose="020B0604020202020204" pitchFamily="34" charset="0"/>
                <a:cs typeface="Arial" panose="020B0604020202020204" pitchFamily="34" charset="0"/>
              </a:rPr>
              <a:t>bắt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đầu</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nghiên</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cứu</a:t>
            </a:r>
            <a:r>
              <a:rPr lang="en-US" sz="2400" b="1" dirty="0">
                <a:solidFill>
                  <a:srgbClr val="009EDE"/>
                </a:solidFill>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chế</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tạo</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rô-bốt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thật</a:t>
            </a:r>
            <a:r>
              <a:rPr lang="en-US" sz="2400" b="1" dirty="0">
                <a:solidFill>
                  <a:srgbClr val="009EDE"/>
                </a:solidFill>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thường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có</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hình</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dạng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như</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người</a:t>
            </a:r>
            <a:r>
              <a:rPr lang="en-US" sz="2400" b="1" dirty="0">
                <a:solidFill>
                  <a:srgbClr val="009EDE"/>
                </a:solidFill>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làm</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việc</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chẳng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biết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mệt</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mỏi</a:t>
            </a:r>
            <a:r>
              <a:rPr lang="en-US" sz="2400" b="1" dirty="0">
                <a:solidFill>
                  <a:srgbClr val="009EDE"/>
                </a:solidFill>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chẳng</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sợ</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hiểm</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nguy</a:t>
            </a:r>
            <a:r>
              <a:rPr lang="en-US" sz="2400" b="1" dirty="0">
                <a:solidFill>
                  <a:srgbClr val="009EDE"/>
                </a:solidFill>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8527A4DB-BB4D-FA35-88FB-39C63BDAE684}"/>
              </a:ext>
            </a:extLst>
          </p:cNvPr>
          <p:cNvSpPr txBox="1"/>
          <p:nvPr/>
        </p:nvSpPr>
        <p:spPr>
          <a:xfrm>
            <a:off x="8134689" y="3048720"/>
            <a:ext cx="1890261" cy="461665"/>
          </a:xfrm>
          <a:prstGeom prst="rect">
            <a:avLst/>
          </a:prstGeom>
          <a:noFill/>
        </p:spPr>
        <p:txBody>
          <a:bodyPr wrap="none" rtlCol="0">
            <a:spAutoFit/>
          </a:bodyPr>
          <a:lstStyle/>
          <a:p>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viễn</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tưởng</a:t>
            </a:r>
            <a:endParaRPr lang="en-US" sz="2400" b="1" dirty="0">
              <a:solidFill>
                <a:srgbClr val="009ED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9F9F21F-4D57-7D64-0439-8D140A69E5C8}"/>
              </a:ext>
            </a:extLst>
          </p:cNvPr>
          <p:cNvSpPr txBox="1"/>
          <p:nvPr/>
        </p:nvSpPr>
        <p:spPr>
          <a:xfrm>
            <a:off x="8323131" y="3465291"/>
            <a:ext cx="1483098" cy="461665"/>
          </a:xfrm>
          <a:prstGeom prst="rect">
            <a:avLst/>
          </a:prstGeom>
          <a:noFill/>
        </p:spPr>
        <p:txBody>
          <a:bodyPr wrap="none" rtlCol="0">
            <a:spAutoFit/>
          </a:bodyPr>
          <a:lstStyle/>
          <a:p>
            <a:r>
              <a:rPr lang="en-US" sz="2400" b="1" dirty="0" err="1">
                <a:solidFill>
                  <a:srgbClr val="009EDE"/>
                </a:solidFill>
                <a:latin typeface="Arial" panose="020B0604020202020204" pitchFamily="34" charset="0"/>
                <a:cs typeface="Arial" panose="020B0604020202020204" pitchFamily="34" charset="0"/>
              </a:rPr>
              <a:t>cứu</a:t>
            </a:r>
            <a:r>
              <a:rPr lang="en-US" sz="2400" b="1" dirty="0">
                <a:solidFill>
                  <a:srgbClr val="009EDE"/>
                </a:solidFill>
                <a:latin typeface="Arial" panose="020B0604020202020204" pitchFamily="34" charset="0"/>
                <a:cs typeface="Arial" panose="020B0604020202020204" pitchFamily="34" charset="0"/>
              </a:rPr>
              <a:t> nan </a:t>
            </a:r>
          </a:p>
        </p:txBody>
      </p:sp>
      <p:sp>
        <p:nvSpPr>
          <p:cNvPr id="19" name="TextBox 18">
            <a:extLst>
              <a:ext uri="{FF2B5EF4-FFF2-40B4-BE49-F238E27FC236}">
                <a16:creationId xmlns:a16="http://schemas.microsoft.com/office/drawing/2014/main" id="{06CBE055-7559-E21E-8648-657F8EF8C210}"/>
              </a:ext>
            </a:extLst>
          </p:cNvPr>
          <p:cNvSpPr txBox="1"/>
          <p:nvPr/>
        </p:nvSpPr>
        <p:spPr>
          <a:xfrm>
            <a:off x="8362106" y="3905788"/>
            <a:ext cx="1039067" cy="461665"/>
          </a:xfrm>
          <a:prstGeom prst="rect">
            <a:avLst/>
          </a:prstGeom>
          <a:noFill/>
        </p:spPr>
        <p:txBody>
          <a:bodyPr wrap="none" rtlCol="0">
            <a:spAutoFit/>
          </a:bodyPr>
          <a:lstStyle/>
          <a:p>
            <a:r>
              <a:rPr lang="en-US" sz="2400" b="1" dirty="0" err="1">
                <a:solidFill>
                  <a:srgbClr val="009EDE"/>
                </a:solidFill>
                <a:latin typeface="Arial" panose="020B0604020202020204" pitchFamily="34" charset="0"/>
                <a:cs typeface="Arial" panose="020B0604020202020204" pitchFamily="34" charset="0"/>
              </a:rPr>
              <a:t>vũ</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trụ</a:t>
            </a:r>
            <a:endParaRPr lang="en-US" sz="2400" b="1" dirty="0">
              <a:solidFill>
                <a:srgbClr val="009ED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67AA2C8-DC9E-1CD9-B605-F95E6EA92A5E}"/>
              </a:ext>
            </a:extLst>
          </p:cNvPr>
          <p:cNvSpPr txBox="1"/>
          <p:nvPr/>
        </p:nvSpPr>
        <p:spPr>
          <a:xfrm>
            <a:off x="8323131" y="4454311"/>
            <a:ext cx="1311578" cy="461665"/>
          </a:xfrm>
          <a:prstGeom prst="rect">
            <a:avLst/>
          </a:prstGeom>
          <a:noFill/>
        </p:spPr>
        <p:txBody>
          <a:bodyPr wrap="none" rtlCol="0">
            <a:spAutoFit/>
          </a:bodyPr>
          <a:lstStyle/>
          <a:p>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dự</a:t>
            </a:r>
            <a:r>
              <a:rPr lang="en-US" sz="2400" b="1" dirty="0">
                <a:solidFill>
                  <a:srgbClr val="009EDE"/>
                </a:solidFill>
                <a:latin typeface="Arial" panose="020B0604020202020204" pitchFamily="34" charset="0"/>
                <a:cs typeface="Arial" panose="020B0604020202020204" pitchFamily="34" charset="0"/>
              </a:rPr>
              <a:t> </a:t>
            </a:r>
            <a:r>
              <a:rPr lang="en-US" sz="2400" b="1" dirty="0" err="1">
                <a:solidFill>
                  <a:srgbClr val="009EDE"/>
                </a:solidFill>
                <a:latin typeface="Arial" panose="020B0604020202020204" pitchFamily="34" charset="0"/>
                <a:cs typeface="Arial" panose="020B0604020202020204" pitchFamily="34" charset="0"/>
              </a:rPr>
              <a:t>báo</a:t>
            </a:r>
            <a:endParaRPr lang="en-US" sz="2400" b="1" dirty="0">
              <a:solidFill>
                <a:srgbClr val="009E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739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6AD4B-14A7-AB53-48CC-B1C05F408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FB986-1214-DB14-2762-298A94B2149E}"/>
              </a:ext>
            </a:extLst>
          </p:cNvPr>
          <p:cNvSpPr txBox="1">
            <a:spLocks/>
          </p:cNvSpPr>
          <p:nvPr/>
        </p:nvSpPr>
        <p:spPr>
          <a:xfrm>
            <a:off x="717430" y="140838"/>
            <a:ext cx="10515600" cy="9547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p>
        </p:txBody>
      </p:sp>
      <p:sp>
        <p:nvSpPr>
          <p:cNvPr id="3" name="TextBox 2">
            <a:extLst>
              <a:ext uri="{FF2B5EF4-FFF2-40B4-BE49-F238E27FC236}">
                <a16:creationId xmlns:a16="http://schemas.microsoft.com/office/drawing/2014/main" id="{EC017771-AE70-EC08-BC4A-579ED1F72B2B}"/>
              </a:ext>
            </a:extLst>
          </p:cNvPr>
          <p:cNvSpPr txBox="1"/>
          <p:nvPr/>
        </p:nvSpPr>
        <p:spPr>
          <a:xfrm>
            <a:off x="3570340" y="1007549"/>
            <a:ext cx="4674678"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26. </a:t>
            </a:r>
            <a:r>
              <a:rPr lang="en-US" sz="2800" b="1" dirty="0" err="1">
                <a:solidFill>
                  <a:srgbClr val="FF0000"/>
                </a:solidFill>
                <a:latin typeface="Arial" panose="020B0604020202020204" pitchFamily="34" charset="0"/>
                <a:cs typeface="Arial" panose="020B0604020202020204" pitchFamily="34" charset="0"/>
              </a:rPr>
              <a:t>Rô-bốt</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quanh</a:t>
            </a:r>
            <a:r>
              <a:rPr lang="en-US" sz="2800" b="1" dirty="0">
                <a:solidFill>
                  <a:srgbClr val="FF0000"/>
                </a:solidFill>
                <a:latin typeface="Arial" panose="020B0604020202020204" pitchFamily="34" charset="0"/>
                <a:cs typeface="Arial" panose="020B0604020202020204" pitchFamily="34" charset="0"/>
              </a:rPr>
              <a:t> ta</a:t>
            </a:r>
          </a:p>
        </p:txBody>
      </p:sp>
      <p:sp>
        <p:nvSpPr>
          <p:cNvPr id="4" name="TextBox 3">
            <a:extLst>
              <a:ext uri="{FF2B5EF4-FFF2-40B4-BE49-F238E27FC236}">
                <a16:creationId xmlns:a16="http://schemas.microsoft.com/office/drawing/2014/main" id="{4E8BB36D-9E3A-4AE9-9EED-C54B039E8E8A}"/>
              </a:ext>
            </a:extLst>
          </p:cNvPr>
          <p:cNvSpPr txBox="1"/>
          <p:nvPr/>
        </p:nvSpPr>
        <p:spPr>
          <a:xfrm>
            <a:off x="419818" y="1593072"/>
            <a:ext cx="11352362" cy="6001643"/>
          </a:xfrm>
          <a:prstGeom prst="rect">
            <a:avLst/>
          </a:prstGeom>
          <a:noFill/>
        </p:spPr>
        <p:txBody>
          <a:bodyPr wrap="square" rtlCol="0">
            <a:spAutoFit/>
          </a:bodyPr>
          <a:lstStyle/>
          <a:p>
            <a:pPr algn="just"/>
            <a:r>
              <a:rPr lang="en-US" dirty="0"/>
              <a:t>         </a:t>
            </a:r>
            <a:r>
              <a:rPr lang="vi-VN" sz="2400" b="1" dirty="0">
                <a:solidFill>
                  <a:srgbClr val="009EDE"/>
                </a:solidFill>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hiểm nguy. Giờ đây, rô-bốt đã có thể di chuyển vật nặng, có thể chữa cháy, cứu nạn, thăm dò vũ trụ, khám phá đại dương....</a:t>
            </a:r>
            <a:endParaRPr lang="en-US" sz="2400" b="1" dirty="0">
              <a:solidFill>
                <a:srgbClr val="009EDE"/>
              </a:solidFill>
            </a:endParaRPr>
          </a:p>
          <a:p>
            <a:pPr algn="just"/>
            <a:r>
              <a:rPr lang="en-US" sz="2400" b="1" dirty="0">
                <a:solidFill>
                  <a:srgbClr val="009EDE"/>
                </a:solidFill>
              </a:rPr>
              <a:t>       </a:t>
            </a:r>
            <a:r>
              <a:rPr lang="vi-VN" sz="2400" b="1" dirty="0">
                <a:solidFill>
                  <a:srgbClr val="009EDE"/>
                </a:solidFill>
              </a:rPr>
              <a:t>Rô-bốt còn được tạo ra để giúp chúng ta những việc thường ngày: rửa bát, quét nhà, bán hàng,... Dự báo, không bao lâu nữa, rô-bốt sẽ được sử dụng rộng rãi trong đời sống.</a:t>
            </a:r>
            <a:endParaRPr lang="en-US" sz="2400" b="1" dirty="0">
              <a:solidFill>
                <a:srgbClr val="009EDE"/>
              </a:solidFill>
            </a:endParaRPr>
          </a:p>
          <a:p>
            <a:pPr algn="just"/>
            <a:r>
              <a:rPr lang="en-US" sz="2400" b="1" dirty="0">
                <a:solidFill>
                  <a:srgbClr val="009EDE"/>
                </a:solidFill>
              </a:rPr>
              <a:t>                                                                                  </a:t>
            </a:r>
            <a:r>
              <a:rPr lang="en-US" sz="2400" b="1" dirty="0"/>
              <a:t>                                    </a:t>
            </a:r>
            <a:r>
              <a:rPr lang="vi-VN" sz="2400" b="1" dirty="0">
                <a:solidFill>
                  <a:srgbClr val="009EDE"/>
                </a:solidFill>
              </a:rPr>
              <a:t>(Theo Ngọc Thuỷ)</a:t>
            </a:r>
            <a:endParaRPr lang="en-US" sz="2400" b="1" dirty="0">
              <a:solidFill>
                <a:srgbClr val="009EDE"/>
              </a:solidFill>
            </a:endParaRPr>
          </a:p>
          <a:p>
            <a:pPr algn="just"/>
            <a:endParaRPr lang="en-US" sz="2400" b="1" dirty="0">
              <a:solidFill>
                <a:srgbClr val="009EDE"/>
              </a:solidFill>
            </a:endParaRPr>
          </a:p>
          <a:p>
            <a:pPr algn="just"/>
            <a:endParaRPr lang="en-US" b="1" dirty="0"/>
          </a:p>
          <a:p>
            <a:pPr algn="just"/>
            <a:endParaRPr lang="en-US" b="1" dirty="0"/>
          </a:p>
          <a:p>
            <a:endParaRPr lang="en-US" dirty="0"/>
          </a:p>
          <a:p>
            <a:endParaRPr lang="en-US" dirty="0"/>
          </a:p>
        </p:txBody>
      </p:sp>
      <p:sp>
        <p:nvSpPr>
          <p:cNvPr id="5" name="Flowchart: Connector 4">
            <a:extLst>
              <a:ext uri="{FF2B5EF4-FFF2-40B4-BE49-F238E27FC236}">
                <a16:creationId xmlns:a16="http://schemas.microsoft.com/office/drawing/2014/main" id="{C0B7833B-AFC2-3296-3FE4-727F4A5712BA}"/>
              </a:ext>
            </a:extLst>
          </p:cNvPr>
          <p:cNvSpPr/>
          <p:nvPr/>
        </p:nvSpPr>
        <p:spPr>
          <a:xfrm>
            <a:off x="462950" y="1593072"/>
            <a:ext cx="448575" cy="439947"/>
          </a:xfrm>
          <a:prstGeom prst="flowChartConnector">
            <a:avLst/>
          </a:prstGeom>
          <a:solidFill>
            <a:srgbClr val="FF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1</a:t>
            </a:r>
          </a:p>
        </p:txBody>
      </p:sp>
      <p:sp>
        <p:nvSpPr>
          <p:cNvPr id="7" name="Flowchart: Connector 6">
            <a:extLst>
              <a:ext uri="{FF2B5EF4-FFF2-40B4-BE49-F238E27FC236}">
                <a16:creationId xmlns:a16="http://schemas.microsoft.com/office/drawing/2014/main" id="{89BE97D2-DE60-7B57-CA8C-D88251168B23}"/>
              </a:ext>
            </a:extLst>
          </p:cNvPr>
          <p:cNvSpPr/>
          <p:nvPr/>
        </p:nvSpPr>
        <p:spPr>
          <a:xfrm>
            <a:off x="493142" y="4513380"/>
            <a:ext cx="448575" cy="439947"/>
          </a:xfrm>
          <a:prstGeom prst="flowChartConnector">
            <a:avLst/>
          </a:prstGeom>
          <a:solidFill>
            <a:srgbClr val="FF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2</a:t>
            </a:r>
          </a:p>
        </p:txBody>
      </p:sp>
      <p:sp>
        <p:nvSpPr>
          <p:cNvPr id="6" name="TextBox 5">
            <a:extLst>
              <a:ext uri="{FF2B5EF4-FFF2-40B4-BE49-F238E27FC236}">
                <a16:creationId xmlns:a16="http://schemas.microsoft.com/office/drawing/2014/main" id="{1155C516-863A-D68F-26E5-B96AAA31C665}"/>
              </a:ext>
            </a:extLst>
          </p:cNvPr>
          <p:cNvSpPr txBox="1"/>
          <p:nvPr/>
        </p:nvSpPr>
        <p:spPr>
          <a:xfrm>
            <a:off x="9290410" y="356586"/>
            <a:ext cx="2481770" cy="523220"/>
          </a:xfrm>
          <a:prstGeom prst="rect">
            <a:avLst/>
          </a:prstGeom>
          <a:solidFill>
            <a:srgbClr val="00B050"/>
          </a:solidFill>
        </p:spPr>
        <p:txBody>
          <a:bodyPr wrap="none" rtlCol="0">
            <a:spAutoFit/>
          </a:bodyPr>
          <a:lstStyle/>
          <a:p>
            <a:r>
              <a:rPr lang="en-US" sz="2800" b="1" dirty="0" err="1">
                <a:solidFill>
                  <a:srgbClr val="CCFFFF"/>
                </a:solidFill>
                <a:latin typeface="Arial" panose="020B0604020202020204" pitchFamily="34" charset="0"/>
                <a:cs typeface="Arial" panose="020B0604020202020204" pitchFamily="34" charset="0"/>
              </a:rPr>
              <a:t>Luyện</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đọc</a:t>
            </a:r>
            <a:r>
              <a:rPr lang="en-US" sz="2800" b="1" dirty="0">
                <a:solidFill>
                  <a:srgbClr val="CCFFFF"/>
                </a:solidFill>
                <a:latin typeface="Arial" panose="020B0604020202020204" pitchFamily="34" charset="0"/>
                <a:cs typeface="Arial" panose="020B0604020202020204" pitchFamily="34" charset="0"/>
              </a:rPr>
              <a:t> </a:t>
            </a:r>
            <a:r>
              <a:rPr lang="en-US" sz="2800" b="1" dirty="0" err="1">
                <a:solidFill>
                  <a:srgbClr val="CCFFFF"/>
                </a:solidFill>
                <a:latin typeface="Arial" panose="020B0604020202020204" pitchFamily="34" charset="0"/>
                <a:cs typeface="Arial" panose="020B0604020202020204" pitchFamily="34" charset="0"/>
              </a:rPr>
              <a:t>lại</a:t>
            </a:r>
            <a:endParaRPr lang="en-US" sz="2800" b="1" dirty="0">
              <a:solidFill>
                <a:srgbClr val="CC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27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8B46-A7CD-3B21-17D1-003A7C7F6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ED530-D084-4DB1-9B7C-90BB1FFAB3CA}"/>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0B649F8-8FE0-49CD-AC0B-D2276D0273A1}"/>
              </a:ext>
            </a:extLst>
          </p:cNvPr>
          <p:cNvSpPr txBox="1"/>
          <p:nvPr/>
        </p:nvSpPr>
        <p:spPr>
          <a:xfrm>
            <a:off x="1438997" y="1358295"/>
            <a:ext cx="3913187"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Ôn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hoa</a:t>
            </a:r>
            <a:r>
              <a:rPr lang="en-US" sz="2800" b="1" dirty="0">
                <a:solidFill>
                  <a:srgbClr val="FF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5E754606-66A8-A70B-613E-3BAD14D8E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27" y="1194174"/>
            <a:ext cx="4991100" cy="993027"/>
          </a:xfrm>
          <a:prstGeom prst="rect">
            <a:avLst/>
          </a:prstGeom>
        </p:spPr>
      </p:pic>
      <p:pic>
        <p:nvPicPr>
          <p:cNvPr id="12" name="Picture 11">
            <a:extLst>
              <a:ext uri="{FF2B5EF4-FFF2-40B4-BE49-F238E27FC236}">
                <a16:creationId xmlns:a16="http://schemas.microsoft.com/office/drawing/2014/main" id="{D4A3FCD4-38D2-5EF4-E8AD-BDBB618EF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189289"/>
            <a:ext cx="10287000" cy="3141835"/>
          </a:xfrm>
          <a:prstGeom prst="rect">
            <a:avLst/>
          </a:prstGeom>
        </p:spPr>
      </p:pic>
    </p:spTree>
    <p:extLst>
      <p:ext uri="{BB962C8B-B14F-4D97-AF65-F5344CB8AC3E}">
        <p14:creationId xmlns:p14="http://schemas.microsoft.com/office/powerpoint/2010/main" val="42451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D4A4-EEB1-B8B6-54AF-FB15F32FD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A2EC1-42BD-F8B1-F5E0-A6FA2F0EC47E}"/>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82D8F0-2483-99AA-33D6-AF8191C210AA}"/>
              </a:ext>
            </a:extLst>
          </p:cNvPr>
          <p:cNvSpPr txBox="1"/>
          <p:nvPr/>
        </p:nvSpPr>
        <p:spPr>
          <a:xfrm>
            <a:off x="1438997" y="1358295"/>
            <a:ext cx="3913187"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Ôn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hoa</a:t>
            </a:r>
            <a:r>
              <a:rPr lang="en-US" sz="2800" b="1" dirty="0">
                <a:solidFill>
                  <a:srgbClr val="FF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21EE795-2F78-3F98-F5C7-8AE2E21DB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27" y="1194174"/>
            <a:ext cx="4991100" cy="993027"/>
          </a:xfrm>
          <a:prstGeom prst="rect">
            <a:avLst/>
          </a:prstGeom>
        </p:spPr>
      </p:pic>
      <p:pic>
        <p:nvPicPr>
          <p:cNvPr id="5" name="Picture 4">
            <a:extLst>
              <a:ext uri="{FF2B5EF4-FFF2-40B4-BE49-F238E27FC236}">
                <a16:creationId xmlns:a16="http://schemas.microsoft.com/office/drawing/2014/main" id="{9AA127B4-9B9B-9A3A-712F-D5E3D964E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60" y="2080585"/>
            <a:ext cx="4801949" cy="4501370"/>
          </a:xfrm>
          <a:prstGeom prst="rect">
            <a:avLst/>
          </a:prstGeom>
        </p:spPr>
      </p:pic>
      <p:pic>
        <p:nvPicPr>
          <p:cNvPr id="8" name="Picture 7">
            <a:extLst>
              <a:ext uri="{FF2B5EF4-FFF2-40B4-BE49-F238E27FC236}">
                <a16:creationId xmlns:a16="http://schemas.microsoft.com/office/drawing/2014/main" id="{071895FF-04D0-0C9E-ACD0-4AD7DAC04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592" y="2209172"/>
            <a:ext cx="4694208" cy="4191000"/>
          </a:xfrm>
          <a:prstGeom prst="rect">
            <a:avLst/>
          </a:prstGeom>
        </p:spPr>
      </p:pic>
    </p:spTree>
    <p:extLst>
      <p:ext uri="{BB962C8B-B14F-4D97-AF65-F5344CB8AC3E}">
        <p14:creationId xmlns:p14="http://schemas.microsoft.com/office/powerpoint/2010/main" val="2421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B26D-F7AB-43D4-7060-2C981A348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74F29-656C-E91B-3381-4713C6844CF4}"/>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33878C4-FFD6-ED87-42F0-9C3D1CC3714C}"/>
              </a:ext>
            </a:extLst>
          </p:cNvPr>
          <p:cNvSpPr txBox="1"/>
          <p:nvPr/>
        </p:nvSpPr>
        <p:spPr>
          <a:xfrm>
            <a:off x="1438997" y="1358295"/>
            <a:ext cx="3913187"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Ôn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hoa</a:t>
            </a:r>
            <a:r>
              <a:rPr lang="en-US" sz="2800" b="1" dirty="0">
                <a:solidFill>
                  <a:srgbClr val="FF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C0358F4B-B167-91A9-2184-64893299C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27" y="1194174"/>
            <a:ext cx="4991100" cy="993027"/>
          </a:xfrm>
          <a:prstGeom prst="rect">
            <a:avLst/>
          </a:prstGeom>
        </p:spPr>
      </p:pic>
      <p:pic>
        <p:nvPicPr>
          <p:cNvPr id="8" name="Picture 7">
            <a:extLst>
              <a:ext uri="{FF2B5EF4-FFF2-40B4-BE49-F238E27FC236}">
                <a16:creationId xmlns:a16="http://schemas.microsoft.com/office/drawing/2014/main" id="{7BE12899-1977-6BB9-8792-5E298874A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8" y="2187201"/>
            <a:ext cx="12033849" cy="4670798"/>
          </a:xfrm>
          <a:prstGeom prst="rect">
            <a:avLst/>
          </a:prstGeom>
        </p:spPr>
      </p:pic>
    </p:spTree>
    <p:extLst>
      <p:ext uri="{BB962C8B-B14F-4D97-AF65-F5344CB8AC3E}">
        <p14:creationId xmlns:p14="http://schemas.microsoft.com/office/powerpoint/2010/main" val="241308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93CE-764C-84BE-71C5-3BF39F9E6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B73AC-4C0E-224E-FB54-5591D4040F16}"/>
              </a:ext>
            </a:extLst>
          </p:cNvPr>
          <p:cNvSpPr>
            <a:spLocks noGrp="1"/>
          </p:cNvSpPr>
          <p:nvPr>
            <p:ph type="title"/>
          </p:nvPr>
        </p:nvSpPr>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5F83D6D-18B1-27E6-4A27-689795CA4B1A}"/>
              </a:ext>
            </a:extLst>
          </p:cNvPr>
          <p:cNvSpPr txBox="1"/>
          <p:nvPr/>
        </p:nvSpPr>
        <p:spPr>
          <a:xfrm>
            <a:off x="1438997" y="1358295"/>
            <a:ext cx="3913187"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Ôn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hoa</a:t>
            </a:r>
            <a:r>
              <a:rPr lang="en-US" sz="2800" b="1" dirty="0">
                <a:solidFill>
                  <a:srgbClr val="FF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9483295-64AE-1740-C0AF-5DE68AAA9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27" y="1194174"/>
            <a:ext cx="4991100" cy="993027"/>
          </a:xfrm>
          <a:prstGeom prst="rect">
            <a:avLst/>
          </a:prstGeom>
        </p:spPr>
      </p:pic>
      <p:pic>
        <p:nvPicPr>
          <p:cNvPr id="5" name="Picture 4">
            <a:extLst>
              <a:ext uri="{FF2B5EF4-FFF2-40B4-BE49-F238E27FC236}">
                <a16:creationId xmlns:a16="http://schemas.microsoft.com/office/drawing/2014/main" id="{3DA93A19-AC00-9830-2F64-4FA8D916A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7201"/>
            <a:ext cx="12192000" cy="4670799"/>
          </a:xfrm>
          <a:prstGeom prst="rect">
            <a:avLst/>
          </a:prstGeom>
        </p:spPr>
      </p:pic>
    </p:spTree>
    <p:extLst>
      <p:ext uri="{BB962C8B-B14F-4D97-AF65-F5344CB8AC3E}">
        <p14:creationId xmlns:p14="http://schemas.microsoft.com/office/powerpoint/2010/main" val="518227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F767-44E9-2861-F9BF-FA3D3BF0B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85CB9-A6DC-FEAA-CE3D-7E6B7C346879}"/>
              </a:ext>
            </a:extLst>
          </p:cNvPr>
          <p:cNvSpPr>
            <a:spLocks noGrp="1"/>
          </p:cNvSpPr>
          <p:nvPr>
            <p:ph type="title"/>
          </p:nvPr>
        </p:nvSpPr>
        <p:spPr>
          <a:xfrm>
            <a:off x="734683" y="192597"/>
            <a:ext cx="10515600" cy="1325563"/>
          </a:xfrm>
        </p:spPr>
        <p:txBody>
          <a:bodyPr>
            <a:normAutofit/>
          </a:body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u="sng" dirty="0" err="1">
                <a:latin typeface="Arial" panose="020B0604020202020204" pitchFamily="34" charset="0"/>
                <a:cs typeface="Arial" panose="020B0604020202020204" pitchFamily="34" charset="0"/>
              </a:rPr>
              <a:t>Tiếng</a:t>
            </a:r>
            <a:r>
              <a:rPr lang="en-US" sz="2800" b="1" u="sng" dirty="0">
                <a:latin typeface="Arial" panose="020B0604020202020204" pitchFamily="34" charset="0"/>
                <a:cs typeface="Arial" panose="020B0604020202020204" pitchFamily="34" charset="0"/>
              </a:rPr>
              <a:t> Việt</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FBF40A-4B27-41B5-2D96-39B19A0573CE}"/>
              </a:ext>
            </a:extLst>
          </p:cNvPr>
          <p:cNvSpPr txBox="1"/>
          <p:nvPr/>
        </p:nvSpPr>
        <p:spPr>
          <a:xfrm>
            <a:off x="1378040" y="1167467"/>
            <a:ext cx="3913187"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Ôn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hoa</a:t>
            </a:r>
            <a:r>
              <a:rPr lang="en-US" sz="2800" b="1" dirty="0">
                <a:solidFill>
                  <a:srgbClr val="FF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24D35AB9-7096-1C5D-93C0-E4456F64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27" y="1021646"/>
            <a:ext cx="4991100" cy="993027"/>
          </a:xfrm>
          <a:prstGeom prst="rect">
            <a:avLst/>
          </a:prstGeom>
        </p:spPr>
      </p:pic>
      <p:pic>
        <p:nvPicPr>
          <p:cNvPr id="4" name="Picture 3">
            <a:extLst>
              <a:ext uri="{FF2B5EF4-FFF2-40B4-BE49-F238E27FC236}">
                <a16:creationId xmlns:a16="http://schemas.microsoft.com/office/drawing/2014/main" id="{6E0EA678-AD04-0123-DF0F-9B7A3F1DF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08" y="2034661"/>
            <a:ext cx="11993591" cy="4728447"/>
          </a:xfrm>
          <a:prstGeom prst="rect">
            <a:avLst/>
          </a:prstGeom>
        </p:spPr>
      </p:pic>
    </p:spTree>
    <p:extLst>
      <p:ext uri="{BB962C8B-B14F-4D97-AF65-F5344CB8AC3E}">
        <p14:creationId xmlns:p14="http://schemas.microsoft.com/office/powerpoint/2010/main" val="24221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8C76-DDD5-4979-A1DB-767F691D094B}"/>
            </a:ext>
          </a:extLst>
        </p:cNvPr>
        <p:cNvGrpSpPr/>
        <p:nvPr/>
      </p:nvGrpSpPr>
      <p:grpSpPr>
        <a:xfrm>
          <a:off x="0" y="0"/>
          <a:ext cx="0" cy="0"/>
          <a:chOff x="0" y="0"/>
          <a:chExt cx="0" cy="0"/>
        </a:xfrm>
      </p:grpSpPr>
      <p:sp>
        <p:nvSpPr>
          <p:cNvPr id="135170" name="WordArt 4">
            <a:extLst>
              <a:ext uri="{FF2B5EF4-FFF2-40B4-BE49-F238E27FC236}">
                <a16:creationId xmlns:a16="http://schemas.microsoft.com/office/drawing/2014/main" id="{5D9DBFE1-0CBF-0DB4-DC3F-1CEAED697B1C}"/>
              </a:ext>
            </a:extLst>
          </p:cNvPr>
          <p:cNvSpPr>
            <a:spLocks noTextEdit="1"/>
          </p:cNvSpPr>
          <p:nvPr/>
        </p:nvSpPr>
        <p:spPr>
          <a:xfrm>
            <a:off x="2001521" y="3733800"/>
            <a:ext cx="8701193" cy="2362200"/>
          </a:xfrm>
          <a:prstGeom prst="rect">
            <a:avLst/>
          </a:prstGeom>
        </p:spPr>
        <p:txBody>
          <a:bodyPr wrap="none" fromWordArt="1">
            <a:prstTxWarp prst="textCanDown">
              <a:avLst>
                <a:gd name="adj" fmla="val 33333"/>
              </a:avLst>
            </a:prstTxWarp>
            <a:normAutofit/>
          </a:bodyPr>
          <a:lstStyle/>
          <a:p>
            <a:pPr algn="ctr" eaLnBrk="0" hangingPunct="0"/>
            <a:r>
              <a:rPr lang="en-US" sz="5333" b="1">
                <a:ln w="9525" cap="flat" cmpd="sng">
                  <a:solidFill>
                    <a:schemeClr val="tx1"/>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rPr>
              <a:t>Chúc các em chăm ngoan, học giỏi.</a:t>
            </a:r>
          </a:p>
        </p:txBody>
      </p:sp>
      <p:pic>
        <p:nvPicPr>
          <p:cNvPr id="135171" name="Picture 12" descr="POINSET2">
            <a:extLst>
              <a:ext uri="{FF2B5EF4-FFF2-40B4-BE49-F238E27FC236}">
                <a16:creationId xmlns:a16="http://schemas.microsoft.com/office/drawing/2014/main" id="{F151A9CF-013F-8119-767E-2FECD9B52EE3}"/>
              </a:ext>
            </a:extLst>
          </p:cNvPr>
          <p:cNvPicPr>
            <a:picLocks noChangeAspect="1"/>
          </p:cNvPicPr>
          <p:nvPr/>
        </p:nvPicPr>
        <p:blipFill>
          <a:blip r:embed="rId2"/>
          <a:stretch>
            <a:fillRect/>
          </a:stretch>
        </p:blipFill>
        <p:spPr>
          <a:xfrm rot="5400000">
            <a:off x="10214821" y="-21378"/>
            <a:ext cx="1981200" cy="1973263"/>
          </a:xfrm>
          <a:prstGeom prst="rect">
            <a:avLst/>
          </a:prstGeom>
          <a:noFill/>
          <a:ln w="9525">
            <a:noFill/>
          </a:ln>
        </p:spPr>
      </p:pic>
      <p:pic>
        <p:nvPicPr>
          <p:cNvPr id="135172" name="Picture 3" descr="POINSET3">
            <a:extLst>
              <a:ext uri="{FF2B5EF4-FFF2-40B4-BE49-F238E27FC236}">
                <a16:creationId xmlns:a16="http://schemas.microsoft.com/office/drawing/2014/main" id="{F539C10E-BA14-537E-D7C6-89A616E4C757}"/>
              </a:ext>
            </a:extLst>
          </p:cNvPr>
          <p:cNvPicPr>
            <a:picLocks noChangeAspect="1"/>
          </p:cNvPicPr>
          <p:nvPr/>
        </p:nvPicPr>
        <p:blipFill>
          <a:blip r:embed="rId3"/>
          <a:stretch>
            <a:fillRect/>
          </a:stretch>
        </p:blipFill>
        <p:spPr>
          <a:xfrm>
            <a:off x="10261177" y="4876800"/>
            <a:ext cx="2000251" cy="1981200"/>
          </a:xfrm>
          <a:prstGeom prst="rect">
            <a:avLst/>
          </a:prstGeom>
          <a:noFill/>
          <a:ln w="9525">
            <a:noFill/>
          </a:ln>
        </p:spPr>
      </p:pic>
      <p:pic>
        <p:nvPicPr>
          <p:cNvPr id="135173" name="Picture 3" descr="POINSET3">
            <a:extLst>
              <a:ext uri="{FF2B5EF4-FFF2-40B4-BE49-F238E27FC236}">
                <a16:creationId xmlns:a16="http://schemas.microsoft.com/office/drawing/2014/main" id="{A735BC3C-B766-6D27-814D-5B4247C2B4D3}"/>
              </a:ext>
            </a:extLst>
          </p:cNvPr>
          <p:cNvPicPr>
            <a:picLocks noChangeAspect="1"/>
          </p:cNvPicPr>
          <p:nvPr/>
        </p:nvPicPr>
        <p:blipFill>
          <a:blip r:embed="rId3"/>
          <a:stretch>
            <a:fillRect/>
          </a:stretch>
        </p:blipFill>
        <p:spPr>
          <a:xfrm flipH="1">
            <a:off x="0" y="4876800"/>
            <a:ext cx="2000251" cy="1981200"/>
          </a:xfrm>
          <a:prstGeom prst="rect">
            <a:avLst/>
          </a:prstGeom>
          <a:noFill/>
          <a:ln w="9525">
            <a:noFill/>
          </a:ln>
        </p:spPr>
      </p:pic>
      <p:pic>
        <p:nvPicPr>
          <p:cNvPr id="135174" name="Picture 12" descr="POINSET2">
            <a:extLst>
              <a:ext uri="{FF2B5EF4-FFF2-40B4-BE49-F238E27FC236}">
                <a16:creationId xmlns:a16="http://schemas.microsoft.com/office/drawing/2014/main" id="{3017A74B-D580-990B-F10C-7C9BA0F7D494}"/>
              </a:ext>
            </a:extLst>
          </p:cNvPr>
          <p:cNvPicPr>
            <a:picLocks noChangeAspect="1"/>
          </p:cNvPicPr>
          <p:nvPr/>
        </p:nvPicPr>
        <p:blipFill>
          <a:blip r:embed="rId2"/>
          <a:stretch>
            <a:fillRect/>
          </a:stretch>
        </p:blipFill>
        <p:spPr>
          <a:xfrm rot="-5400000" flipH="1">
            <a:off x="97579" y="80222"/>
            <a:ext cx="1981200" cy="1973263"/>
          </a:xfrm>
          <a:prstGeom prst="rect">
            <a:avLst/>
          </a:prstGeom>
          <a:noFill/>
          <a:ln w="9525">
            <a:noFill/>
          </a:ln>
        </p:spPr>
      </p:pic>
      <p:pic>
        <p:nvPicPr>
          <p:cNvPr id="135175" name="Picture 10" descr="bird">
            <a:extLst>
              <a:ext uri="{FF2B5EF4-FFF2-40B4-BE49-F238E27FC236}">
                <a16:creationId xmlns:a16="http://schemas.microsoft.com/office/drawing/2014/main" id="{B5B5BF18-951D-766B-EA0E-2F9E97443A0F}"/>
              </a:ext>
            </a:extLst>
          </p:cNvPr>
          <p:cNvPicPr>
            <a:picLocks noChangeAspect="1"/>
          </p:cNvPicPr>
          <p:nvPr/>
        </p:nvPicPr>
        <p:blipFill>
          <a:blip r:embed="rId4">
            <a:lum bright="-42001"/>
          </a:blip>
          <a:stretch>
            <a:fillRect/>
          </a:stretch>
        </p:blipFill>
        <p:spPr>
          <a:xfrm>
            <a:off x="4580705" y="665553"/>
            <a:ext cx="533400" cy="533400"/>
          </a:xfrm>
          <a:prstGeom prst="rect">
            <a:avLst/>
          </a:prstGeom>
          <a:noFill/>
          <a:ln w="9525">
            <a:noFill/>
          </a:ln>
        </p:spPr>
      </p:pic>
      <p:pic>
        <p:nvPicPr>
          <p:cNvPr id="135176" name="Picture 11" descr="bird">
            <a:extLst>
              <a:ext uri="{FF2B5EF4-FFF2-40B4-BE49-F238E27FC236}">
                <a16:creationId xmlns:a16="http://schemas.microsoft.com/office/drawing/2014/main" id="{AA98C0DB-6BC9-082D-FA59-E57316BEC3A2}"/>
              </a:ext>
            </a:extLst>
          </p:cNvPr>
          <p:cNvPicPr>
            <a:picLocks noChangeAspect="1"/>
          </p:cNvPicPr>
          <p:nvPr/>
        </p:nvPicPr>
        <p:blipFill>
          <a:blip r:embed="rId4">
            <a:lum bright="-42001"/>
          </a:blip>
          <a:stretch>
            <a:fillRect/>
          </a:stretch>
        </p:blipFill>
        <p:spPr>
          <a:xfrm>
            <a:off x="5980836" y="252307"/>
            <a:ext cx="533400" cy="533400"/>
          </a:xfrm>
          <a:prstGeom prst="rect">
            <a:avLst/>
          </a:prstGeom>
          <a:noFill/>
          <a:ln w="9525">
            <a:noFill/>
          </a:ln>
        </p:spPr>
      </p:pic>
      <p:pic>
        <p:nvPicPr>
          <p:cNvPr id="135177" name="Picture 12" descr="bird">
            <a:extLst>
              <a:ext uri="{FF2B5EF4-FFF2-40B4-BE49-F238E27FC236}">
                <a16:creationId xmlns:a16="http://schemas.microsoft.com/office/drawing/2014/main" id="{ED4FBEBB-7264-68EA-257B-B88A731CA4CB}"/>
              </a:ext>
            </a:extLst>
          </p:cNvPr>
          <p:cNvPicPr>
            <a:picLocks noChangeAspect="1"/>
          </p:cNvPicPr>
          <p:nvPr/>
        </p:nvPicPr>
        <p:blipFill>
          <a:blip r:embed="rId4">
            <a:lum bright="-42001"/>
          </a:blip>
          <a:stretch>
            <a:fillRect/>
          </a:stretch>
        </p:blipFill>
        <p:spPr>
          <a:xfrm>
            <a:off x="3352800" y="152400"/>
            <a:ext cx="533400" cy="533400"/>
          </a:xfrm>
          <a:prstGeom prst="rect">
            <a:avLst/>
          </a:prstGeom>
          <a:noFill/>
          <a:ln w="9525">
            <a:noFill/>
          </a:ln>
        </p:spPr>
      </p:pic>
      <p:pic>
        <p:nvPicPr>
          <p:cNvPr id="135178" name="Picture 13" descr="bird">
            <a:extLst>
              <a:ext uri="{FF2B5EF4-FFF2-40B4-BE49-F238E27FC236}">
                <a16:creationId xmlns:a16="http://schemas.microsoft.com/office/drawing/2014/main" id="{FB76095E-765C-3182-8A14-FC90F541E1E2}"/>
              </a:ext>
            </a:extLst>
          </p:cNvPr>
          <p:cNvPicPr>
            <a:picLocks noChangeAspect="1"/>
          </p:cNvPicPr>
          <p:nvPr/>
        </p:nvPicPr>
        <p:blipFill>
          <a:blip r:embed="rId4">
            <a:lum bright="-42001"/>
          </a:blip>
          <a:stretch>
            <a:fillRect/>
          </a:stretch>
        </p:blipFill>
        <p:spPr>
          <a:xfrm>
            <a:off x="8229600" y="1219200"/>
            <a:ext cx="533400" cy="533400"/>
          </a:xfrm>
          <a:prstGeom prst="rect">
            <a:avLst/>
          </a:prstGeom>
          <a:noFill/>
          <a:ln w="9525">
            <a:noFill/>
          </a:ln>
        </p:spPr>
      </p:pic>
      <p:pic>
        <p:nvPicPr>
          <p:cNvPr id="135179" name="Picture 14" descr="bird">
            <a:extLst>
              <a:ext uri="{FF2B5EF4-FFF2-40B4-BE49-F238E27FC236}">
                <a16:creationId xmlns:a16="http://schemas.microsoft.com/office/drawing/2014/main" id="{ABF6AF7A-3898-7112-9976-A76AEE66518E}"/>
              </a:ext>
            </a:extLst>
          </p:cNvPr>
          <p:cNvPicPr>
            <a:picLocks noChangeAspect="1"/>
          </p:cNvPicPr>
          <p:nvPr/>
        </p:nvPicPr>
        <p:blipFill>
          <a:blip r:embed="rId4">
            <a:lum bright="-42001"/>
          </a:blip>
          <a:stretch>
            <a:fillRect/>
          </a:stretch>
        </p:blipFill>
        <p:spPr>
          <a:xfrm>
            <a:off x="7213600" y="519007"/>
            <a:ext cx="533400" cy="533400"/>
          </a:xfrm>
          <a:prstGeom prst="rect">
            <a:avLst/>
          </a:prstGeom>
          <a:noFill/>
          <a:ln w="9525">
            <a:noFill/>
          </a:ln>
        </p:spPr>
      </p:pic>
      <p:pic>
        <p:nvPicPr>
          <p:cNvPr id="135180" name="Picture 15" descr="3d butterfly">
            <a:extLst>
              <a:ext uri="{FF2B5EF4-FFF2-40B4-BE49-F238E27FC236}">
                <a16:creationId xmlns:a16="http://schemas.microsoft.com/office/drawing/2014/main" id="{E1A513A7-3553-075E-6EA4-EBD6678A3382}"/>
              </a:ext>
            </a:extLst>
          </p:cNvPr>
          <p:cNvPicPr>
            <a:picLocks noChangeAspect="1"/>
          </p:cNvPicPr>
          <p:nvPr/>
        </p:nvPicPr>
        <p:blipFill>
          <a:blip r:embed="rId5"/>
          <a:stretch>
            <a:fillRect/>
          </a:stretch>
        </p:blipFill>
        <p:spPr>
          <a:xfrm>
            <a:off x="8940800" y="5867401"/>
            <a:ext cx="457200" cy="266700"/>
          </a:xfrm>
          <a:prstGeom prst="rect">
            <a:avLst/>
          </a:prstGeom>
          <a:noFill/>
          <a:ln w="9525">
            <a:noFill/>
          </a:ln>
        </p:spPr>
      </p:pic>
      <p:pic>
        <p:nvPicPr>
          <p:cNvPr id="135181" name="Picture 16" descr="3d butterfly">
            <a:extLst>
              <a:ext uri="{FF2B5EF4-FFF2-40B4-BE49-F238E27FC236}">
                <a16:creationId xmlns:a16="http://schemas.microsoft.com/office/drawing/2014/main" id="{282C7028-ABF2-E202-2899-F6429702BD7E}"/>
              </a:ext>
            </a:extLst>
          </p:cNvPr>
          <p:cNvPicPr>
            <a:picLocks noChangeAspect="1"/>
          </p:cNvPicPr>
          <p:nvPr/>
        </p:nvPicPr>
        <p:blipFill>
          <a:blip r:embed="rId5"/>
          <a:stretch>
            <a:fillRect/>
          </a:stretch>
        </p:blipFill>
        <p:spPr>
          <a:xfrm>
            <a:off x="9550400" y="5969001"/>
            <a:ext cx="457200" cy="266700"/>
          </a:xfrm>
          <a:prstGeom prst="rect">
            <a:avLst/>
          </a:prstGeom>
          <a:noFill/>
          <a:ln w="9525">
            <a:noFill/>
          </a:ln>
        </p:spPr>
      </p:pic>
      <p:pic>
        <p:nvPicPr>
          <p:cNvPr id="135182" name="Picture 17" descr="3d butterfly">
            <a:extLst>
              <a:ext uri="{FF2B5EF4-FFF2-40B4-BE49-F238E27FC236}">
                <a16:creationId xmlns:a16="http://schemas.microsoft.com/office/drawing/2014/main" id="{375E8243-F4FC-CEFF-6223-442A177327B7}"/>
              </a:ext>
            </a:extLst>
          </p:cNvPr>
          <p:cNvPicPr>
            <a:picLocks noChangeAspect="1"/>
          </p:cNvPicPr>
          <p:nvPr/>
        </p:nvPicPr>
        <p:blipFill>
          <a:blip r:embed="rId5"/>
          <a:stretch>
            <a:fillRect/>
          </a:stretch>
        </p:blipFill>
        <p:spPr>
          <a:xfrm>
            <a:off x="8880431" y="928611"/>
            <a:ext cx="457200" cy="266700"/>
          </a:xfrm>
          <a:prstGeom prst="rect">
            <a:avLst/>
          </a:prstGeom>
          <a:noFill/>
          <a:ln w="9525">
            <a:noFill/>
          </a:ln>
        </p:spPr>
      </p:pic>
      <p:pic>
        <p:nvPicPr>
          <p:cNvPr id="135183" name="Picture 18" descr="3d butterfly">
            <a:extLst>
              <a:ext uri="{FF2B5EF4-FFF2-40B4-BE49-F238E27FC236}">
                <a16:creationId xmlns:a16="http://schemas.microsoft.com/office/drawing/2014/main" id="{8CDE7BB1-278C-C1F5-08F9-565A888CB17C}"/>
              </a:ext>
            </a:extLst>
          </p:cNvPr>
          <p:cNvPicPr>
            <a:picLocks noChangeAspect="1"/>
          </p:cNvPicPr>
          <p:nvPr/>
        </p:nvPicPr>
        <p:blipFill>
          <a:blip r:embed="rId5"/>
          <a:stretch>
            <a:fillRect/>
          </a:stretch>
        </p:blipFill>
        <p:spPr>
          <a:xfrm>
            <a:off x="3390900" y="956337"/>
            <a:ext cx="457200" cy="266700"/>
          </a:xfrm>
          <a:prstGeom prst="rect">
            <a:avLst/>
          </a:prstGeom>
          <a:noFill/>
          <a:ln w="9525">
            <a:noFill/>
          </a:ln>
        </p:spPr>
      </p:pic>
      <p:pic>
        <p:nvPicPr>
          <p:cNvPr id="135184" name="Picture 19" descr="bird">
            <a:extLst>
              <a:ext uri="{FF2B5EF4-FFF2-40B4-BE49-F238E27FC236}">
                <a16:creationId xmlns:a16="http://schemas.microsoft.com/office/drawing/2014/main" id="{0C85E345-F981-E7C6-0E57-D960B267B256}"/>
              </a:ext>
            </a:extLst>
          </p:cNvPr>
          <p:cNvPicPr>
            <a:picLocks noChangeAspect="1"/>
          </p:cNvPicPr>
          <p:nvPr/>
        </p:nvPicPr>
        <p:blipFill>
          <a:blip r:embed="rId4">
            <a:lum bright="-42001"/>
          </a:blip>
          <a:stretch>
            <a:fillRect/>
          </a:stretch>
        </p:blipFill>
        <p:spPr>
          <a:xfrm>
            <a:off x="6083300" y="1003961"/>
            <a:ext cx="533400" cy="533400"/>
          </a:xfrm>
          <a:prstGeom prst="rect">
            <a:avLst/>
          </a:prstGeom>
          <a:noFill/>
          <a:ln w="9525">
            <a:noFill/>
          </a:ln>
        </p:spPr>
      </p:pic>
      <p:pic>
        <p:nvPicPr>
          <p:cNvPr id="135185" name="Picture 20" descr="bird">
            <a:extLst>
              <a:ext uri="{FF2B5EF4-FFF2-40B4-BE49-F238E27FC236}">
                <a16:creationId xmlns:a16="http://schemas.microsoft.com/office/drawing/2014/main" id="{5BA78731-E54D-5E25-0232-478445ADCC36}"/>
              </a:ext>
            </a:extLst>
          </p:cNvPr>
          <p:cNvPicPr>
            <a:picLocks noChangeAspect="1"/>
          </p:cNvPicPr>
          <p:nvPr/>
        </p:nvPicPr>
        <p:blipFill>
          <a:blip r:embed="rId4">
            <a:lum bright="-42001"/>
          </a:blip>
          <a:stretch>
            <a:fillRect/>
          </a:stretch>
        </p:blipFill>
        <p:spPr>
          <a:xfrm>
            <a:off x="8613731" y="431852"/>
            <a:ext cx="533400" cy="533400"/>
          </a:xfrm>
          <a:prstGeom prst="rect">
            <a:avLst/>
          </a:prstGeom>
          <a:noFill/>
          <a:ln w="9525">
            <a:noFill/>
          </a:ln>
        </p:spPr>
      </p:pic>
      <p:sp>
        <p:nvSpPr>
          <p:cNvPr id="2" name="Rectangle 1">
            <a:extLst>
              <a:ext uri="{FF2B5EF4-FFF2-40B4-BE49-F238E27FC236}">
                <a16:creationId xmlns:a16="http://schemas.microsoft.com/office/drawing/2014/main" id="{49AB3FC6-FB9D-0204-35D2-F331211E421F}"/>
              </a:ext>
            </a:extLst>
          </p:cNvPr>
          <p:cNvSpPr/>
          <p:nvPr/>
        </p:nvSpPr>
        <p:spPr>
          <a:xfrm>
            <a:off x="976843" y="1971522"/>
            <a:ext cx="10284460" cy="1733680"/>
          </a:xfrm>
          <a:prstGeom prst="rect">
            <a:avLst/>
          </a:prstGeom>
          <a:noFill/>
        </p:spPr>
        <p:txBody>
          <a:bodyPr wrap="square">
            <a:spAutoFit/>
          </a:bodyPr>
          <a:lstStyle/>
          <a:p>
            <a:pPr algn="ctr" defTabSz="1219170" fontAlgn="base">
              <a:spcBef>
                <a:spcPct val="0"/>
              </a:spcBef>
              <a:spcAft>
                <a:spcPct val="0"/>
              </a:spcAft>
              <a:defRPr/>
            </a:pPr>
            <a:r>
              <a:rPr lang="en-US" sz="5333" b="1" spc="67" dirty="0">
                <a:ln w="12700" cmpd="sng">
                  <a:solidFill>
                    <a:schemeClr val="accent6">
                      <a:satMod val="120000"/>
                      <a:shade val="80000"/>
                    </a:schemeClr>
                  </a:solidFill>
                  <a:prstDash val="solid"/>
                </a:ln>
                <a:gradFill>
                  <a:gsLst>
                    <a:gs pos="0">
                      <a:srgbClr val="7B32B2"/>
                    </a:gs>
                    <a:gs pos="100000">
                      <a:srgbClr val="401A5D"/>
                    </a:gs>
                  </a:gsLst>
                  <a:lin scaled="0"/>
                </a:gradFill>
                <a:effectLst>
                  <a:glow rad="53100">
                    <a:schemeClr val="accent6">
                      <a:satMod val="180000"/>
                      <a:alpha val="30000"/>
                    </a:schemeClr>
                  </a:glow>
                </a:effectLst>
                <a:latin typeface="Arial" panose="020B0604020202020204" pitchFamily="34" charset="0"/>
              </a:rPr>
              <a:t> CHÂN THÀNH CẢM ƠN CÁC THẦY ,CÔ .</a:t>
            </a:r>
          </a:p>
        </p:txBody>
      </p:sp>
    </p:spTree>
    <p:extLst>
      <p:ext uri="{BB962C8B-B14F-4D97-AF65-F5344CB8AC3E}">
        <p14:creationId xmlns:p14="http://schemas.microsoft.com/office/powerpoint/2010/main" val="30744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down)">
                                      <p:cBhvr>
                                        <p:cTn id="7" dur="145">
                                          <p:stCondLst>
                                            <p:cond delay="0"/>
                                          </p:stCondLst>
                                        </p:cTn>
                                        <p:tgtEl>
                                          <p:spTgt spid="135170"/>
                                        </p:tgtEl>
                                      </p:cBhvr>
                                    </p:animEffect>
                                    <p:anim calcmode="lin" valueType="num">
                                      <p:cBhvr>
                                        <p:cTn id="8" dur="456" tmFilter="0,0; 0.14,0.36; 0.43,0.73; 0.71,0.91; 1.0,1.0">
                                          <p:stCondLst>
                                            <p:cond delay="0"/>
                                          </p:stCondLst>
                                        </p:cTn>
                                        <p:tgtEl>
                                          <p:spTgt spid="13517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517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517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517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5170"/>
                                        </p:tgtEl>
                                        <p:attrNameLst>
                                          <p:attrName>ppt_y</p:attrName>
                                        </p:attrNameLst>
                                      </p:cBhvr>
                                      <p:tavLst>
                                        <p:tav tm="0" fmla="#ppt_y-sin(pi*$)/81">
                                          <p:val>
                                            <p:fltVal val="0"/>
                                          </p:val>
                                        </p:tav>
                                        <p:tav tm="100000">
                                          <p:val>
                                            <p:fltVal val="1"/>
                                          </p:val>
                                        </p:tav>
                                      </p:tavLst>
                                    </p:anim>
                                    <p:animScale>
                                      <p:cBhvr>
                                        <p:cTn id="13" dur="7">
                                          <p:stCondLst>
                                            <p:cond delay="162"/>
                                          </p:stCondLst>
                                        </p:cTn>
                                        <p:tgtEl>
                                          <p:spTgt spid="135170"/>
                                        </p:tgtEl>
                                      </p:cBhvr>
                                      <p:to x="100000" y="60000"/>
                                    </p:animScale>
                                    <p:animScale>
                                      <p:cBhvr>
                                        <p:cTn id="14" dur="41" decel="50000">
                                          <p:stCondLst>
                                            <p:cond delay="169"/>
                                          </p:stCondLst>
                                        </p:cTn>
                                        <p:tgtEl>
                                          <p:spTgt spid="135170"/>
                                        </p:tgtEl>
                                      </p:cBhvr>
                                      <p:to x="100000" y="100000"/>
                                    </p:animScale>
                                    <p:animScale>
                                      <p:cBhvr>
                                        <p:cTn id="15" dur="7">
                                          <p:stCondLst>
                                            <p:cond delay="328"/>
                                          </p:stCondLst>
                                        </p:cTn>
                                        <p:tgtEl>
                                          <p:spTgt spid="135170"/>
                                        </p:tgtEl>
                                      </p:cBhvr>
                                      <p:to x="100000" y="80000"/>
                                    </p:animScale>
                                    <p:animScale>
                                      <p:cBhvr>
                                        <p:cTn id="16" dur="41" decel="50000">
                                          <p:stCondLst>
                                            <p:cond delay="335"/>
                                          </p:stCondLst>
                                        </p:cTn>
                                        <p:tgtEl>
                                          <p:spTgt spid="135170"/>
                                        </p:tgtEl>
                                      </p:cBhvr>
                                      <p:to x="100000" y="100000"/>
                                    </p:animScale>
                                    <p:animScale>
                                      <p:cBhvr>
                                        <p:cTn id="17" dur="7">
                                          <p:stCondLst>
                                            <p:cond delay="410"/>
                                          </p:stCondLst>
                                        </p:cTn>
                                        <p:tgtEl>
                                          <p:spTgt spid="135170"/>
                                        </p:tgtEl>
                                      </p:cBhvr>
                                      <p:to x="100000" y="90000"/>
                                    </p:animScale>
                                    <p:animScale>
                                      <p:cBhvr>
                                        <p:cTn id="18" dur="41" decel="50000">
                                          <p:stCondLst>
                                            <p:cond delay="417"/>
                                          </p:stCondLst>
                                        </p:cTn>
                                        <p:tgtEl>
                                          <p:spTgt spid="135170"/>
                                        </p:tgtEl>
                                      </p:cBhvr>
                                      <p:to x="100000" y="100000"/>
                                    </p:animScale>
                                    <p:animScale>
                                      <p:cBhvr>
                                        <p:cTn id="19" dur="7">
                                          <p:stCondLst>
                                            <p:cond delay="452"/>
                                          </p:stCondLst>
                                        </p:cTn>
                                        <p:tgtEl>
                                          <p:spTgt spid="135170"/>
                                        </p:tgtEl>
                                      </p:cBhvr>
                                      <p:to x="100000" y="95000"/>
                                    </p:animScale>
                                    <p:animScale>
                                      <p:cBhvr>
                                        <p:cTn id="20" dur="41" decel="50000">
                                          <p:stCondLst>
                                            <p:cond delay="458"/>
                                          </p:stCondLst>
                                        </p:cTn>
                                        <p:tgtEl>
                                          <p:spTgt spid="135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CD691D-D906-4379-A4CA-65409853583B}"/>
              </a:ext>
            </a:extLst>
          </p:cNvPr>
          <p:cNvSpPr txBox="1"/>
          <p:nvPr/>
        </p:nvSpPr>
        <p:spPr>
          <a:xfrm>
            <a:off x="2088626" y="258452"/>
            <a:ext cx="9286533" cy="1446550"/>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Trò</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chơi</a:t>
            </a:r>
            <a:r>
              <a:rPr lang="en-US" sz="4400" b="1" dirty="0">
                <a:latin typeface="Arial" panose="020B0604020202020204" pitchFamily="34" charset="0"/>
                <a:cs typeface="Arial" panose="020B0604020202020204" pitchFamily="34" charset="0"/>
              </a:rPr>
              <a:t> </a:t>
            </a:r>
            <a:r>
              <a:rPr lang="en-US" sz="4400" b="1" dirty="0">
                <a:solidFill>
                  <a:srgbClr val="FF0000"/>
                </a:solidFill>
                <a:latin typeface="Arial" panose="020B0604020202020204" pitchFamily="34" charset="0"/>
                <a:cs typeface="Arial" panose="020B0604020202020204" pitchFamily="34" charset="0"/>
              </a:rPr>
              <a:t>“</a:t>
            </a:r>
            <a:r>
              <a:rPr lang="en-US" sz="4400" b="1" dirty="0" err="1">
                <a:solidFill>
                  <a:srgbClr val="FF0000"/>
                </a:solidFill>
                <a:latin typeface="Arial" panose="020B0604020202020204" pitchFamily="34" charset="0"/>
                <a:cs typeface="Arial" panose="020B0604020202020204" pitchFamily="34" charset="0"/>
              </a:rPr>
              <a:t>Hộp</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quà</a:t>
            </a:r>
            <a:r>
              <a:rPr lang="en-US" sz="4400" b="1" dirty="0">
                <a:solidFill>
                  <a:srgbClr val="FF0000"/>
                </a:solidFill>
                <a:latin typeface="Arial" panose="020B0604020202020204" pitchFamily="34" charset="0"/>
                <a:cs typeface="Arial" panose="020B0604020202020204" pitchFamily="34" charset="0"/>
              </a:rPr>
              <a:t> may </a:t>
            </a:r>
            <a:r>
              <a:rPr lang="en-US" sz="4400" b="1" dirty="0" err="1">
                <a:solidFill>
                  <a:srgbClr val="FF0000"/>
                </a:solidFill>
                <a:latin typeface="Arial" panose="020B0604020202020204" pitchFamily="34" charset="0"/>
                <a:cs typeface="Arial" panose="020B0604020202020204" pitchFamily="34" charset="0"/>
              </a:rPr>
              <a:t>mắn</a:t>
            </a:r>
            <a:r>
              <a:rPr lang="en-US" sz="4400" b="1" dirty="0">
                <a:solidFill>
                  <a:srgbClr val="FF0000"/>
                </a:solidFill>
                <a:latin typeface="Arial" panose="020B0604020202020204" pitchFamily="34" charset="0"/>
                <a:cs typeface="Arial" panose="020B0604020202020204" pitchFamily="34" charset="0"/>
              </a:rPr>
              <a:t>”</a:t>
            </a:r>
          </a:p>
          <a:p>
            <a:endParaRPr lang="en-US" sz="4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982F0FB-3C9B-1FDB-5E93-8BF6234D65A6}"/>
              </a:ext>
            </a:extLst>
          </p:cNvPr>
          <p:cNvPicPr>
            <a:picLocks noChangeAspect="1"/>
          </p:cNvPicPr>
          <p:nvPr/>
        </p:nvPicPr>
        <p:blipFill>
          <a:blip r:embed="rId2"/>
          <a:stretch>
            <a:fillRect/>
          </a:stretch>
        </p:blipFill>
        <p:spPr>
          <a:xfrm>
            <a:off x="337545" y="2237444"/>
            <a:ext cx="1267223" cy="1478829"/>
          </a:xfrm>
          <a:prstGeom prst="rect">
            <a:avLst/>
          </a:prstGeom>
        </p:spPr>
      </p:pic>
      <p:pic>
        <p:nvPicPr>
          <p:cNvPr id="9" name="Picture 8">
            <a:extLst>
              <a:ext uri="{FF2B5EF4-FFF2-40B4-BE49-F238E27FC236}">
                <a16:creationId xmlns:a16="http://schemas.microsoft.com/office/drawing/2014/main" id="{514E2B81-7E45-6463-CF44-F2F296AC0944}"/>
              </a:ext>
            </a:extLst>
          </p:cNvPr>
          <p:cNvPicPr>
            <a:picLocks noChangeAspect="1"/>
          </p:cNvPicPr>
          <p:nvPr/>
        </p:nvPicPr>
        <p:blipFill>
          <a:blip r:embed="rId3"/>
          <a:stretch>
            <a:fillRect/>
          </a:stretch>
        </p:blipFill>
        <p:spPr>
          <a:xfrm>
            <a:off x="4672817" y="4349873"/>
            <a:ext cx="1870539" cy="1192233"/>
          </a:xfrm>
          <a:prstGeom prst="rect">
            <a:avLst/>
          </a:prstGeom>
        </p:spPr>
      </p:pic>
      <p:pic>
        <p:nvPicPr>
          <p:cNvPr id="10" name="Picture 9">
            <a:extLst>
              <a:ext uri="{FF2B5EF4-FFF2-40B4-BE49-F238E27FC236}">
                <a16:creationId xmlns:a16="http://schemas.microsoft.com/office/drawing/2014/main" id="{48F46ECC-97AE-4BB5-3807-A95F98EA8A7F}"/>
              </a:ext>
            </a:extLst>
          </p:cNvPr>
          <p:cNvPicPr>
            <a:picLocks noChangeAspect="1"/>
          </p:cNvPicPr>
          <p:nvPr/>
        </p:nvPicPr>
        <p:blipFill>
          <a:blip r:embed="rId4"/>
          <a:stretch>
            <a:fillRect/>
          </a:stretch>
        </p:blipFill>
        <p:spPr>
          <a:xfrm>
            <a:off x="10533527" y="2559733"/>
            <a:ext cx="1529592" cy="1600293"/>
          </a:xfrm>
          <a:prstGeom prst="rect">
            <a:avLst/>
          </a:prstGeom>
        </p:spPr>
      </p:pic>
      <p:pic>
        <p:nvPicPr>
          <p:cNvPr id="13" name="Picture 12">
            <a:extLst>
              <a:ext uri="{FF2B5EF4-FFF2-40B4-BE49-F238E27FC236}">
                <a16:creationId xmlns:a16="http://schemas.microsoft.com/office/drawing/2014/main" id="{C9373845-3A09-7E87-55C8-B88D9A3E84C2}"/>
              </a:ext>
            </a:extLst>
          </p:cNvPr>
          <p:cNvPicPr>
            <a:picLocks noChangeAspect="1"/>
          </p:cNvPicPr>
          <p:nvPr/>
        </p:nvPicPr>
        <p:blipFill>
          <a:blip r:embed="rId5"/>
          <a:stretch>
            <a:fillRect/>
          </a:stretch>
        </p:blipFill>
        <p:spPr>
          <a:xfrm>
            <a:off x="10533527" y="-257334"/>
            <a:ext cx="920039" cy="1024217"/>
          </a:xfrm>
          <a:prstGeom prst="rect">
            <a:avLst/>
          </a:prstGeom>
        </p:spPr>
      </p:pic>
      <p:pic>
        <p:nvPicPr>
          <p:cNvPr id="15" name="Picture 14">
            <a:extLst>
              <a:ext uri="{FF2B5EF4-FFF2-40B4-BE49-F238E27FC236}">
                <a16:creationId xmlns:a16="http://schemas.microsoft.com/office/drawing/2014/main" id="{E11C56AB-9C72-5210-AB0B-ACDFDCE5E1E8}"/>
              </a:ext>
            </a:extLst>
          </p:cNvPr>
          <p:cNvPicPr>
            <a:picLocks noChangeAspect="1"/>
          </p:cNvPicPr>
          <p:nvPr/>
        </p:nvPicPr>
        <p:blipFill>
          <a:blip r:embed="rId6"/>
          <a:stretch>
            <a:fillRect/>
          </a:stretch>
        </p:blipFill>
        <p:spPr>
          <a:xfrm>
            <a:off x="968311" y="135665"/>
            <a:ext cx="920576" cy="1024217"/>
          </a:xfrm>
          <a:prstGeom prst="rect">
            <a:avLst/>
          </a:prstGeom>
        </p:spPr>
      </p:pic>
      <p:pic>
        <p:nvPicPr>
          <p:cNvPr id="16" name="Picture 15">
            <a:extLst>
              <a:ext uri="{FF2B5EF4-FFF2-40B4-BE49-F238E27FC236}">
                <a16:creationId xmlns:a16="http://schemas.microsoft.com/office/drawing/2014/main" id="{56ED16B6-02B8-631A-2399-B28E7C1ED6AA}"/>
              </a:ext>
            </a:extLst>
          </p:cNvPr>
          <p:cNvPicPr>
            <a:picLocks noChangeAspect="1"/>
          </p:cNvPicPr>
          <p:nvPr/>
        </p:nvPicPr>
        <p:blipFill>
          <a:blip r:embed="rId7"/>
          <a:stretch>
            <a:fillRect/>
          </a:stretch>
        </p:blipFill>
        <p:spPr>
          <a:xfrm>
            <a:off x="120583" y="-199127"/>
            <a:ext cx="926672" cy="1030313"/>
          </a:xfrm>
          <a:prstGeom prst="rect">
            <a:avLst/>
          </a:prstGeom>
        </p:spPr>
      </p:pic>
      <p:pic>
        <p:nvPicPr>
          <p:cNvPr id="17" name="Picture 16">
            <a:extLst>
              <a:ext uri="{FF2B5EF4-FFF2-40B4-BE49-F238E27FC236}">
                <a16:creationId xmlns:a16="http://schemas.microsoft.com/office/drawing/2014/main" id="{4261D86A-17C8-B9A2-825E-CD0A6FCEA078}"/>
              </a:ext>
            </a:extLst>
          </p:cNvPr>
          <p:cNvPicPr>
            <a:picLocks noChangeAspect="1"/>
          </p:cNvPicPr>
          <p:nvPr/>
        </p:nvPicPr>
        <p:blipFill>
          <a:blip r:embed="rId7"/>
          <a:stretch>
            <a:fillRect/>
          </a:stretch>
        </p:blipFill>
        <p:spPr>
          <a:xfrm>
            <a:off x="11265328" y="-170840"/>
            <a:ext cx="926672" cy="1030313"/>
          </a:xfrm>
          <a:prstGeom prst="rect">
            <a:avLst/>
          </a:prstGeom>
        </p:spPr>
      </p:pic>
      <p:pic>
        <p:nvPicPr>
          <p:cNvPr id="18" name="Picture 17">
            <a:extLst>
              <a:ext uri="{FF2B5EF4-FFF2-40B4-BE49-F238E27FC236}">
                <a16:creationId xmlns:a16="http://schemas.microsoft.com/office/drawing/2014/main" id="{5A58CBCF-0C41-0A99-DE68-D948741BF6F9}"/>
              </a:ext>
            </a:extLst>
          </p:cNvPr>
          <p:cNvPicPr>
            <a:picLocks noChangeAspect="1"/>
          </p:cNvPicPr>
          <p:nvPr/>
        </p:nvPicPr>
        <p:blipFill>
          <a:blip r:embed="rId8"/>
          <a:stretch>
            <a:fillRect/>
          </a:stretch>
        </p:blipFill>
        <p:spPr>
          <a:xfrm>
            <a:off x="133350" y="5482375"/>
            <a:ext cx="5962650" cy="1357104"/>
          </a:xfrm>
          <a:prstGeom prst="rect">
            <a:avLst/>
          </a:prstGeom>
        </p:spPr>
      </p:pic>
      <p:pic>
        <p:nvPicPr>
          <p:cNvPr id="19" name="Picture 18">
            <a:extLst>
              <a:ext uri="{FF2B5EF4-FFF2-40B4-BE49-F238E27FC236}">
                <a16:creationId xmlns:a16="http://schemas.microsoft.com/office/drawing/2014/main" id="{8F20D18F-E6FF-B1D2-C690-B62CF9BDD1B2}"/>
              </a:ext>
            </a:extLst>
          </p:cNvPr>
          <p:cNvPicPr>
            <a:picLocks noChangeAspect="1"/>
          </p:cNvPicPr>
          <p:nvPr/>
        </p:nvPicPr>
        <p:blipFill>
          <a:blip r:embed="rId9"/>
          <a:stretch>
            <a:fillRect/>
          </a:stretch>
        </p:blipFill>
        <p:spPr>
          <a:xfrm>
            <a:off x="6096000" y="5604629"/>
            <a:ext cx="5962650" cy="1112595"/>
          </a:xfrm>
          <a:prstGeom prst="rect">
            <a:avLst/>
          </a:prstGeom>
        </p:spPr>
      </p:pic>
      <p:sp>
        <p:nvSpPr>
          <p:cNvPr id="21" name="Cloud 20">
            <a:extLst>
              <a:ext uri="{FF2B5EF4-FFF2-40B4-BE49-F238E27FC236}">
                <a16:creationId xmlns:a16="http://schemas.microsoft.com/office/drawing/2014/main" id="{D271FCDA-13A7-FA33-77DB-FEBB30194147}"/>
              </a:ext>
            </a:extLst>
          </p:cNvPr>
          <p:cNvSpPr/>
          <p:nvPr/>
        </p:nvSpPr>
        <p:spPr>
          <a:xfrm>
            <a:off x="2190545" y="1475821"/>
            <a:ext cx="8056391" cy="2549094"/>
          </a:xfrm>
          <a:prstGeom prst="cloud">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ln>
                  <a:solidFill>
                    <a:srgbClr val="FF0000"/>
                  </a:solidFill>
                </a:ln>
                <a:solidFill>
                  <a:srgbClr val="FF0000"/>
                </a:solidFill>
                <a:latin typeface="Arial" panose="020B0604020202020204" pitchFamily="34" charset="0"/>
                <a:cs typeface="Arial" panose="020B0604020202020204" pitchFamily="34" charset="0"/>
              </a:rPr>
              <a:t>                 </a:t>
            </a:r>
            <a:r>
              <a:rPr lang="en-US" sz="2400" b="1" dirty="0" err="1">
                <a:ln>
                  <a:solidFill>
                    <a:srgbClr val="FF0000"/>
                  </a:solidFill>
                </a:ln>
                <a:solidFill>
                  <a:srgbClr val="FF0000"/>
                </a:solidFill>
                <a:latin typeface="Arial" panose="020B0604020202020204" pitchFamily="34" charset="0"/>
                <a:cs typeface="Arial" panose="020B0604020202020204" pitchFamily="34" charset="0"/>
              </a:rPr>
              <a:t>Cách</a:t>
            </a:r>
            <a:r>
              <a:rPr lang="en-US" sz="2400" b="1" dirty="0">
                <a:ln>
                  <a:solidFill>
                    <a:srgbClr val="FF0000"/>
                  </a:solidFill>
                </a:ln>
                <a:solidFill>
                  <a:srgbClr val="FF0000"/>
                </a:solidFill>
                <a:latin typeface="Arial" panose="020B0604020202020204" pitchFamily="34" charset="0"/>
                <a:cs typeface="Arial" panose="020B0604020202020204" pitchFamily="34" charset="0"/>
              </a:rPr>
              <a:t> </a:t>
            </a:r>
            <a:r>
              <a:rPr lang="en-US" sz="2400" b="1" dirty="0" err="1">
                <a:ln>
                  <a:solidFill>
                    <a:srgbClr val="FF0000"/>
                  </a:solidFill>
                </a:ln>
                <a:solidFill>
                  <a:srgbClr val="FF0000"/>
                </a:solidFill>
                <a:latin typeface="Arial" panose="020B0604020202020204" pitchFamily="34" charset="0"/>
                <a:cs typeface="Arial" panose="020B0604020202020204" pitchFamily="34" charset="0"/>
              </a:rPr>
              <a:t>chơi</a:t>
            </a:r>
            <a:endParaRPr lang="en-US" sz="2400" b="1" dirty="0">
              <a:ln>
                <a:solidFill>
                  <a:srgbClr val="FF0000"/>
                </a:solidFill>
              </a:ln>
              <a:solidFill>
                <a:srgbClr val="FF0000"/>
              </a:solidFill>
              <a:latin typeface="Arial" panose="020B0604020202020204" pitchFamily="34" charset="0"/>
              <a:cs typeface="Arial" panose="020B0604020202020204" pitchFamily="34" charset="0"/>
            </a:endParaRPr>
          </a:p>
          <a:p>
            <a:pPr marL="342900" indent="-342900" algn="just">
              <a:buAutoNum type="arabicPeriod"/>
            </a:pP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Các</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em</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chọn</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1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hộp</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quà</a:t>
            </a:r>
            <a:endPar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endParaRPr>
          </a:p>
          <a:p>
            <a:pPr algn="just"/>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2.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Mỗi</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hộp</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quà</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là</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1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câu</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hỏi</a:t>
            </a:r>
            <a:endPar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endParaRPr>
          </a:p>
          <a:p>
            <a:pPr algn="just"/>
            <a:r>
              <a:rPr lang="en-US" sz="2400" b="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3.Trả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lời</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đúng</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sẽ</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được</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1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phần</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quà</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ngẫu</a:t>
            </a:r>
            <a:r>
              <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 </a:t>
            </a:r>
            <a:r>
              <a:rPr lang="en-US" sz="2400" b="1" dirty="0" err="1">
                <a:ln>
                  <a:solidFill>
                    <a:srgbClr val="FF0000"/>
                  </a:solidFill>
                </a:ln>
                <a:solidFill>
                  <a:schemeClr val="tx1">
                    <a:lumMod val="95000"/>
                    <a:lumOff val="5000"/>
                  </a:schemeClr>
                </a:solidFill>
                <a:latin typeface="Arial" panose="020B0604020202020204" pitchFamily="34" charset="0"/>
                <a:cs typeface="Arial" panose="020B0604020202020204" pitchFamily="34" charset="0"/>
              </a:rPr>
              <a:t>nhiên</a:t>
            </a:r>
            <a:endParaRPr lang="en-US" sz="2400" b="1" dirty="0">
              <a:ln>
                <a:solidFill>
                  <a:srgbClr val="FF0000"/>
                </a:solidFill>
              </a:ln>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90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FB61AC-8AFC-B45E-0643-BC6A3ECE2F68}"/>
              </a:ext>
            </a:extLst>
          </p:cNvPr>
          <p:cNvPicPr>
            <a:picLocks noChangeAspect="1"/>
          </p:cNvPicPr>
          <p:nvPr/>
        </p:nvPicPr>
        <p:blipFill>
          <a:blip r:embed="rId2"/>
          <a:stretch>
            <a:fillRect/>
          </a:stretch>
        </p:blipFill>
        <p:spPr>
          <a:xfrm>
            <a:off x="1712395" y="4398412"/>
            <a:ext cx="1958132" cy="1780193"/>
          </a:xfrm>
          <a:prstGeom prst="rect">
            <a:avLst/>
          </a:prstGeom>
        </p:spPr>
      </p:pic>
      <p:pic>
        <p:nvPicPr>
          <p:cNvPr id="12" name="Picture 11">
            <a:extLst>
              <a:ext uri="{FF2B5EF4-FFF2-40B4-BE49-F238E27FC236}">
                <a16:creationId xmlns:a16="http://schemas.microsoft.com/office/drawing/2014/main" id="{012E6AAE-2941-5453-504D-3632FC379002}"/>
              </a:ext>
            </a:extLst>
          </p:cNvPr>
          <p:cNvPicPr>
            <a:picLocks noChangeAspect="1"/>
          </p:cNvPicPr>
          <p:nvPr/>
        </p:nvPicPr>
        <p:blipFill>
          <a:blip r:embed="rId3"/>
          <a:stretch>
            <a:fillRect/>
          </a:stretch>
        </p:blipFill>
        <p:spPr>
          <a:xfrm rot="3054208">
            <a:off x="8123905" y="790713"/>
            <a:ext cx="3157040" cy="2351844"/>
          </a:xfrm>
          <a:prstGeom prst="rect">
            <a:avLst/>
          </a:prstGeom>
        </p:spPr>
      </p:pic>
      <p:pic>
        <p:nvPicPr>
          <p:cNvPr id="11" name="Picture 10">
            <a:extLst>
              <a:ext uri="{FF2B5EF4-FFF2-40B4-BE49-F238E27FC236}">
                <a16:creationId xmlns:a16="http://schemas.microsoft.com/office/drawing/2014/main" id="{78C84137-1D80-6906-A671-D460ABEA4EA0}"/>
              </a:ext>
            </a:extLst>
          </p:cNvPr>
          <p:cNvPicPr>
            <a:picLocks noChangeAspect="1"/>
          </p:cNvPicPr>
          <p:nvPr/>
        </p:nvPicPr>
        <p:blipFill>
          <a:blip r:embed="rId4"/>
          <a:stretch>
            <a:fillRect/>
          </a:stretch>
        </p:blipFill>
        <p:spPr>
          <a:xfrm rot="20568521">
            <a:off x="5875639" y="4102373"/>
            <a:ext cx="2424306" cy="2137589"/>
          </a:xfrm>
          <a:prstGeom prst="rect">
            <a:avLst/>
          </a:prstGeom>
        </p:spPr>
      </p:pic>
      <p:pic>
        <p:nvPicPr>
          <p:cNvPr id="10" name="Picture 9">
            <a:extLst>
              <a:ext uri="{FF2B5EF4-FFF2-40B4-BE49-F238E27FC236}">
                <a16:creationId xmlns:a16="http://schemas.microsoft.com/office/drawing/2014/main" id="{A20B61E7-F10E-4D15-1E65-AF79A3CC0F79}"/>
              </a:ext>
            </a:extLst>
          </p:cNvPr>
          <p:cNvPicPr>
            <a:picLocks noChangeAspect="1"/>
          </p:cNvPicPr>
          <p:nvPr/>
        </p:nvPicPr>
        <p:blipFill>
          <a:blip r:embed="rId5"/>
          <a:stretch>
            <a:fillRect/>
          </a:stretch>
        </p:blipFill>
        <p:spPr>
          <a:xfrm>
            <a:off x="1627120" y="956307"/>
            <a:ext cx="2655454" cy="1403095"/>
          </a:xfrm>
          <a:prstGeom prst="rect">
            <a:avLst/>
          </a:prstGeom>
        </p:spPr>
      </p:pic>
      <p:pic>
        <p:nvPicPr>
          <p:cNvPr id="5" name="VÀNG">
            <a:hlinkClick r:id="rId6" action="ppaction://hlinksldjump"/>
            <a:extLst>
              <a:ext uri="{FF2B5EF4-FFF2-40B4-BE49-F238E27FC236}">
                <a16:creationId xmlns:a16="http://schemas.microsoft.com/office/drawing/2014/main" id="{E99D944D-C761-73D8-A3B4-F100A5FE9E9F}"/>
              </a:ext>
            </a:extLst>
          </p:cNvPr>
          <p:cNvPicPr>
            <a:picLocks noChangeAspect="1"/>
          </p:cNvPicPr>
          <p:nvPr/>
        </p:nvPicPr>
        <p:blipFill>
          <a:blip r:embed="rId7"/>
          <a:stretch>
            <a:fillRect/>
          </a:stretch>
        </p:blipFill>
        <p:spPr>
          <a:xfrm rot="2590008">
            <a:off x="4469384" y="2185418"/>
            <a:ext cx="5244087" cy="4425986"/>
          </a:xfrm>
          <a:prstGeom prst="rect">
            <a:avLst/>
          </a:prstGeom>
        </p:spPr>
      </p:pic>
      <p:pic>
        <p:nvPicPr>
          <p:cNvPr id="6" name="XANH">
            <a:hlinkClick r:id="rId8" action="ppaction://hlinksldjump"/>
            <a:extLst>
              <a:ext uri="{FF2B5EF4-FFF2-40B4-BE49-F238E27FC236}">
                <a16:creationId xmlns:a16="http://schemas.microsoft.com/office/drawing/2014/main" id="{01C2EE52-0869-C720-4853-B021C32C3995}"/>
              </a:ext>
            </a:extLst>
          </p:cNvPr>
          <p:cNvPicPr>
            <a:picLocks noChangeAspect="1"/>
          </p:cNvPicPr>
          <p:nvPr/>
        </p:nvPicPr>
        <p:blipFill>
          <a:blip r:embed="rId9"/>
          <a:stretch>
            <a:fillRect/>
          </a:stretch>
        </p:blipFill>
        <p:spPr>
          <a:xfrm>
            <a:off x="7987626" y="-141402"/>
            <a:ext cx="3233393" cy="3733014"/>
          </a:xfrm>
          <a:prstGeom prst="rect">
            <a:avLst/>
          </a:prstGeom>
        </p:spPr>
      </p:pic>
      <p:pic>
        <p:nvPicPr>
          <p:cNvPr id="7" name="ĐỎ">
            <a:hlinkClick r:id="rId10" action="ppaction://hlinksldjump"/>
            <a:extLst>
              <a:ext uri="{FF2B5EF4-FFF2-40B4-BE49-F238E27FC236}">
                <a16:creationId xmlns:a16="http://schemas.microsoft.com/office/drawing/2014/main" id="{72EBB595-7B12-FDEF-D425-33C22FD40B00}"/>
              </a:ext>
            </a:extLst>
          </p:cNvPr>
          <p:cNvPicPr>
            <a:picLocks noChangeAspect="1"/>
          </p:cNvPicPr>
          <p:nvPr/>
        </p:nvPicPr>
        <p:blipFill>
          <a:blip r:embed="rId11"/>
          <a:stretch>
            <a:fillRect/>
          </a:stretch>
        </p:blipFill>
        <p:spPr>
          <a:xfrm>
            <a:off x="1022319" y="3589259"/>
            <a:ext cx="3619893" cy="2978871"/>
          </a:xfrm>
          <a:prstGeom prst="rect">
            <a:avLst/>
          </a:prstGeom>
        </p:spPr>
      </p:pic>
      <p:pic>
        <p:nvPicPr>
          <p:cNvPr id="9" name="TĨM">
            <a:hlinkClick r:id="rId12" action="ppaction://hlinksldjump"/>
            <a:extLst>
              <a:ext uri="{FF2B5EF4-FFF2-40B4-BE49-F238E27FC236}">
                <a16:creationId xmlns:a16="http://schemas.microsoft.com/office/drawing/2014/main" id="{A3B4E46A-94CC-7B2B-C2F8-51BE9156434D}"/>
              </a:ext>
            </a:extLst>
          </p:cNvPr>
          <p:cNvPicPr>
            <a:picLocks noChangeAspect="1"/>
          </p:cNvPicPr>
          <p:nvPr/>
        </p:nvPicPr>
        <p:blipFill>
          <a:blip r:embed="rId13"/>
          <a:stretch>
            <a:fillRect/>
          </a:stretch>
        </p:blipFill>
        <p:spPr>
          <a:xfrm>
            <a:off x="1400360" y="-1"/>
            <a:ext cx="3108973" cy="3268743"/>
          </a:xfrm>
          <a:prstGeom prst="rect">
            <a:avLst/>
          </a:prstGeom>
        </p:spPr>
      </p:pic>
      <p:pic>
        <p:nvPicPr>
          <p:cNvPr id="16" name="Picture 15">
            <a:hlinkClick r:id="rId14" action="ppaction://hlinksldjump"/>
            <a:extLst>
              <a:ext uri="{FF2B5EF4-FFF2-40B4-BE49-F238E27FC236}">
                <a16:creationId xmlns:a16="http://schemas.microsoft.com/office/drawing/2014/main" id="{F6CE77F9-63E9-CA67-7CB4-FDBF46404E9E}"/>
              </a:ext>
            </a:extLst>
          </p:cNvPr>
          <p:cNvPicPr>
            <a:picLocks noChangeAspect="1"/>
          </p:cNvPicPr>
          <p:nvPr/>
        </p:nvPicPr>
        <p:blipFill>
          <a:blip r:embed="rId15"/>
          <a:stretch>
            <a:fillRect/>
          </a:stretch>
        </p:blipFill>
        <p:spPr>
          <a:xfrm>
            <a:off x="10047295" y="2740480"/>
            <a:ext cx="1759060" cy="3810000"/>
          </a:xfrm>
          <a:prstGeom prst="rect">
            <a:avLst/>
          </a:prstGeom>
        </p:spPr>
      </p:pic>
    </p:spTree>
    <p:extLst>
      <p:ext uri="{BB962C8B-B14F-4D97-AF65-F5344CB8AC3E}">
        <p14:creationId xmlns:p14="http://schemas.microsoft.com/office/powerpoint/2010/main" val="4273332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6"/>
                                        </p:tgtEl>
                                        <p:attrNameLst>
                                          <p:attrName>ppt_w</p:attrName>
                                        </p:attrNameLst>
                                      </p:cBhvr>
                                      <p:tavLst>
                                        <p:tav tm="0">
                                          <p:val>
                                            <p:strVal val="ppt_w"/>
                                          </p:val>
                                        </p:tav>
                                        <p:tav tm="100000">
                                          <p:val>
                                            <p:fltVal val="0"/>
                                          </p:val>
                                        </p:tav>
                                      </p:tavLst>
                                    </p:anim>
                                    <p:anim calcmode="lin" valueType="num">
                                      <p:cBhvr>
                                        <p:cTn id="23" dur="500"/>
                                        <p:tgtEl>
                                          <p:spTgt spid="6"/>
                                        </p:tgtEl>
                                        <p:attrNameLst>
                                          <p:attrName>ppt_h</p:attrName>
                                        </p:attrNameLst>
                                      </p:cBhvr>
                                      <p:tavLst>
                                        <p:tav tm="0">
                                          <p:val>
                                            <p:strVal val="ppt_h"/>
                                          </p:val>
                                        </p:tav>
                                        <p:tav tm="100000">
                                          <p:val>
                                            <p:fltVal val="0"/>
                                          </p:val>
                                        </p:tav>
                                      </p:tavLst>
                                    </p:anim>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9"/>
                                        </p:tgtEl>
                                        <p:attrNameLst>
                                          <p:attrName>ppt_w</p:attrName>
                                        </p:attrNameLst>
                                      </p:cBhvr>
                                      <p:tavLst>
                                        <p:tav tm="0">
                                          <p:val>
                                            <p:strVal val="ppt_w"/>
                                          </p:val>
                                        </p:tav>
                                        <p:tav tm="100000">
                                          <p:val>
                                            <p:fltVal val="0"/>
                                          </p:val>
                                        </p:tav>
                                      </p:tavLst>
                                    </p:anim>
                                    <p:anim calcmode="lin" valueType="num">
                                      <p:cBhvr>
                                        <p:cTn id="31" dur="500"/>
                                        <p:tgtEl>
                                          <p:spTgt spid="9"/>
                                        </p:tgtEl>
                                        <p:attrNameLst>
                                          <p:attrName>ppt_h</p:attrName>
                                        </p:attrNameLst>
                                      </p:cBhvr>
                                      <p:tavLst>
                                        <p:tav tm="0">
                                          <p:val>
                                            <p:strVal val="ppt_h"/>
                                          </p:val>
                                        </p:tav>
                                        <p:tav tm="100000">
                                          <p:val>
                                            <p:fltVal val="0"/>
                                          </p:val>
                                        </p:tav>
                                      </p:tavLst>
                                    </p:anim>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114CF90C-8A99-3847-6604-683A3CCD7539}"/>
              </a:ext>
            </a:extLst>
          </p:cNvPr>
          <p:cNvPicPr>
            <a:picLocks noChangeAspect="1"/>
          </p:cNvPicPr>
          <p:nvPr/>
        </p:nvPicPr>
        <p:blipFill>
          <a:blip r:embed="rId4"/>
          <a:stretch>
            <a:fillRect/>
          </a:stretch>
        </p:blipFill>
        <p:spPr>
          <a:xfrm>
            <a:off x="10504806" y="-508876"/>
            <a:ext cx="1853734" cy="2184623"/>
          </a:xfrm>
          <a:prstGeom prst="rect">
            <a:avLst/>
          </a:prstGeom>
        </p:spPr>
      </p:pic>
      <p:sp>
        <p:nvSpPr>
          <p:cNvPr id="5" name="TextBox 4">
            <a:extLst>
              <a:ext uri="{FF2B5EF4-FFF2-40B4-BE49-F238E27FC236}">
                <a16:creationId xmlns:a16="http://schemas.microsoft.com/office/drawing/2014/main" id="{441F6F31-F07F-998F-C1BF-A65597787694}"/>
              </a:ext>
            </a:extLst>
          </p:cNvPr>
          <p:cNvSpPr txBox="1"/>
          <p:nvPr/>
        </p:nvSpPr>
        <p:spPr>
          <a:xfrm>
            <a:off x="749254" y="890918"/>
            <a:ext cx="10059644" cy="1569660"/>
          </a:xfrm>
          <a:prstGeom prst="rect">
            <a:avLst/>
          </a:prstGeom>
          <a:solidFill>
            <a:srgbClr val="FFFF00"/>
          </a:solidFill>
          <a:ln>
            <a:solidFill>
              <a:srgbClr val="00B0F0"/>
            </a:solidFill>
          </a:ln>
        </p:spPr>
        <p:txBody>
          <a:bodyPr wrap="square" rtlCol="0">
            <a:spAutoFit/>
          </a:bodyPr>
          <a:lstStyle/>
          <a:p>
            <a:pPr algn="ctr"/>
            <a:r>
              <a:rPr lang="en-US" sz="4800" b="1" dirty="0" err="1">
                <a:latin typeface="Arial" panose="020B0604020202020204" pitchFamily="34" charset="0"/>
                <a:cs typeface="Arial" panose="020B0604020202020204" pitchFamily="34" charset="0"/>
              </a:rPr>
              <a:t>Đại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thể</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thao</a:t>
            </a:r>
            <a:r>
              <a:rPr lang="en-US" sz="4800" b="1" dirty="0">
                <a:latin typeface="Arial" panose="020B0604020202020204" pitchFamily="34" charset="0"/>
                <a:cs typeface="Arial" panose="020B0604020202020204" pitchFamily="34" charset="0"/>
              </a:rPr>
              <a:t> Ô-</a:t>
            </a:r>
            <a:r>
              <a:rPr lang="en-US" sz="4800" b="1" dirty="0" err="1">
                <a:latin typeface="Arial" panose="020B0604020202020204" pitchFamily="34" charset="0"/>
                <a:cs typeface="Arial" panose="020B0604020202020204" pitchFamily="34" charset="0"/>
              </a:rPr>
              <a:t>lim</a:t>
            </a:r>
            <a:r>
              <a:rPr lang="en-US" sz="4800" b="1" dirty="0">
                <a:latin typeface="Arial" panose="020B0604020202020204" pitchFamily="34" charset="0"/>
                <a:cs typeface="Arial" panose="020B0604020202020204" pitchFamily="34" charset="0"/>
              </a:rPr>
              <a:t>-</a:t>
            </a:r>
            <a:r>
              <a:rPr lang="en-US" sz="4800" b="1" dirty="0" err="1">
                <a:latin typeface="Arial" panose="020B0604020202020204" pitchFamily="34" charset="0"/>
                <a:cs typeface="Arial" panose="020B0604020202020204" pitchFamily="34" charset="0"/>
              </a:rPr>
              <a:t>pích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có</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từ</a:t>
            </a:r>
            <a:r>
              <a:rPr lang="en-US" sz="4800" b="1" dirty="0">
                <a:latin typeface="Arial" panose="020B0604020202020204" pitchFamily="34" charset="0"/>
                <a:cs typeface="Arial" panose="020B0604020202020204" pitchFamily="34" charset="0"/>
              </a:rPr>
              <a:t> bao </a:t>
            </a:r>
            <a:r>
              <a:rPr lang="en-US" sz="4800" b="1" dirty="0" err="1">
                <a:latin typeface="Arial" panose="020B0604020202020204" pitchFamily="34" charset="0"/>
                <a:cs typeface="Arial" panose="020B0604020202020204" pitchFamily="34" charset="0"/>
              </a:rPr>
              <a:t>giờ</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và</a:t>
            </a:r>
            <a:r>
              <a:rPr lang="en-US" sz="4800" b="1" dirty="0">
                <a:latin typeface="Arial" panose="020B0604020202020204" pitchFamily="34" charset="0"/>
                <a:cs typeface="Arial" panose="020B0604020202020204" pitchFamily="34" charset="0"/>
              </a:rPr>
              <a:t> ở </a:t>
            </a:r>
            <a:r>
              <a:rPr lang="en-US" sz="4800" b="1" dirty="0" err="1">
                <a:latin typeface="Arial" panose="020B0604020202020204" pitchFamily="34" charset="0"/>
                <a:cs typeface="Arial" panose="020B0604020202020204" pitchFamily="34" charset="0"/>
              </a:rPr>
              <a:t>đâu</a:t>
            </a:r>
            <a:r>
              <a:rPr lang="en-US" sz="4800"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640DCBA-2495-B5B3-9CAF-C65C2E85FA56}"/>
              </a:ext>
            </a:extLst>
          </p:cNvPr>
          <p:cNvSpPr txBox="1"/>
          <p:nvPr/>
        </p:nvSpPr>
        <p:spPr>
          <a:xfrm>
            <a:off x="651488" y="3612593"/>
            <a:ext cx="10226422" cy="1569660"/>
          </a:xfrm>
          <a:prstGeom prst="rect">
            <a:avLst/>
          </a:prstGeom>
          <a:solidFill>
            <a:srgbClr val="009EDE"/>
          </a:solidFill>
          <a:ln>
            <a:solidFill>
              <a:srgbClr val="00B0F0"/>
            </a:solidFill>
          </a:ln>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Đại</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hội</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thể</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thao</a:t>
            </a:r>
            <a:r>
              <a:rPr lang="en-US" sz="4800" b="1" dirty="0">
                <a:solidFill>
                  <a:schemeClr val="bg1"/>
                </a:solidFill>
                <a:latin typeface="Arial" panose="020B0604020202020204" pitchFamily="34" charset="0"/>
                <a:cs typeface="Arial" panose="020B0604020202020204" pitchFamily="34" charset="0"/>
              </a:rPr>
              <a:t> Ô-</a:t>
            </a:r>
            <a:r>
              <a:rPr lang="en-US" sz="4800" b="1" dirty="0" err="1">
                <a:solidFill>
                  <a:schemeClr val="bg1"/>
                </a:solidFill>
                <a:latin typeface="Arial" panose="020B0604020202020204" pitchFamily="34" charset="0"/>
                <a:cs typeface="Arial" panose="020B0604020202020204" pitchFamily="34" charset="0"/>
              </a:rPr>
              <a:t>lim</a:t>
            </a:r>
            <a:r>
              <a:rPr lang="en-US"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pích</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có</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từ</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gần</a:t>
            </a:r>
            <a:r>
              <a:rPr lang="en-US" sz="4800" b="1" dirty="0">
                <a:solidFill>
                  <a:schemeClr val="bg1"/>
                </a:solidFill>
                <a:latin typeface="Arial" panose="020B0604020202020204" pitchFamily="34" charset="0"/>
                <a:cs typeface="Arial" panose="020B0604020202020204" pitchFamily="34" charset="0"/>
              </a:rPr>
              <a:t> 3 000 </a:t>
            </a:r>
            <a:r>
              <a:rPr lang="en-US" sz="4800" b="1" dirty="0" err="1">
                <a:solidFill>
                  <a:schemeClr val="bg1"/>
                </a:solidFill>
                <a:latin typeface="Arial" panose="020B0604020202020204" pitchFamily="34" charset="0"/>
                <a:cs typeface="Arial" panose="020B0604020202020204" pitchFamily="34" charset="0"/>
              </a:rPr>
              <a:t>năm</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trước</a:t>
            </a:r>
            <a:r>
              <a:rPr lang="en-US" sz="4800" b="1" dirty="0">
                <a:solidFill>
                  <a:schemeClr val="bg1"/>
                </a:solidFill>
                <a:latin typeface="Arial" panose="020B0604020202020204" pitchFamily="34" charset="0"/>
                <a:cs typeface="Arial" panose="020B0604020202020204" pitchFamily="34" charset="0"/>
              </a:rPr>
              <a:t> ở Hy </a:t>
            </a:r>
            <a:r>
              <a:rPr lang="en-US" sz="4800" b="1" dirty="0" err="1">
                <a:solidFill>
                  <a:schemeClr val="bg1"/>
                </a:solidFill>
                <a:latin typeface="Arial" panose="020B0604020202020204" pitchFamily="34" charset="0"/>
                <a:cs typeface="Arial" panose="020B0604020202020204" pitchFamily="34" charset="0"/>
              </a:rPr>
              <a:t>Lạp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cổ</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4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53394090-FA82-65FE-24A5-6658B2AB2343}"/>
              </a:ext>
            </a:extLst>
          </p:cNvPr>
          <p:cNvPicPr>
            <a:picLocks noChangeAspect="1"/>
          </p:cNvPicPr>
          <p:nvPr/>
        </p:nvPicPr>
        <p:blipFill>
          <a:blip r:embed="rId4"/>
          <a:stretch>
            <a:fillRect/>
          </a:stretch>
        </p:blipFill>
        <p:spPr>
          <a:xfrm>
            <a:off x="10852030" y="175588"/>
            <a:ext cx="1223706" cy="1264686"/>
          </a:xfrm>
          <a:prstGeom prst="rect">
            <a:avLst/>
          </a:prstGeom>
        </p:spPr>
      </p:pic>
      <p:sp>
        <p:nvSpPr>
          <p:cNvPr id="6" name="TextBox 5">
            <a:extLst>
              <a:ext uri="{FF2B5EF4-FFF2-40B4-BE49-F238E27FC236}">
                <a16:creationId xmlns:a16="http://schemas.microsoft.com/office/drawing/2014/main" id="{1D849039-2361-3DEF-2F13-CADCB98ACA92}"/>
              </a:ext>
            </a:extLst>
          </p:cNvPr>
          <p:cNvSpPr txBox="1"/>
          <p:nvPr/>
        </p:nvSpPr>
        <p:spPr>
          <a:xfrm>
            <a:off x="847968" y="1004468"/>
            <a:ext cx="9883292" cy="1569660"/>
          </a:xfrm>
          <a:prstGeom prst="rect">
            <a:avLst/>
          </a:prstGeom>
          <a:solidFill>
            <a:srgbClr val="FFFF00"/>
          </a:solidFill>
          <a:ln>
            <a:solidFill>
              <a:srgbClr val="00B0F0"/>
            </a:solidFill>
          </a:ln>
        </p:spPr>
        <p:txBody>
          <a:bodyPr wrap="square" rtlCol="0">
            <a:spAutoFit/>
          </a:bodyPr>
          <a:lstStyle/>
          <a:p>
            <a:pPr algn="ct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sao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nói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lễ</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hội</a:t>
            </a:r>
            <a:r>
              <a:rPr lang="en-US" sz="4800" b="1" dirty="0">
                <a:latin typeface="Arial" panose="020B0604020202020204" pitchFamily="34" charset="0"/>
                <a:cs typeface="Arial" panose="020B0604020202020204" pitchFamily="34" charset="0"/>
              </a:rPr>
              <a:t> Ô-</a:t>
            </a:r>
            <a:r>
              <a:rPr lang="en-US" sz="4800" b="1" dirty="0" err="1">
                <a:latin typeface="Arial" panose="020B0604020202020204" pitchFamily="34" charset="0"/>
                <a:cs typeface="Arial" panose="020B0604020202020204" pitchFamily="34" charset="0"/>
              </a:rPr>
              <a:t>lim</a:t>
            </a:r>
            <a:r>
              <a:rPr lang="en-US" sz="4800" b="1" dirty="0">
                <a:latin typeface="Arial" panose="020B0604020202020204" pitchFamily="34" charset="0"/>
                <a:cs typeface="Arial" panose="020B0604020202020204" pitchFamily="34" charset="0"/>
              </a:rPr>
              <a:t>-</a:t>
            </a:r>
            <a:r>
              <a:rPr lang="en-US" sz="4800" b="1" dirty="0" err="1">
                <a:latin typeface="Arial" panose="020B0604020202020204" pitchFamily="34" charset="0"/>
                <a:cs typeface="Arial" panose="020B0604020202020204" pitchFamily="34" charset="0"/>
              </a:rPr>
              <a:t>pích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tục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lệ</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tốt</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đẹp</a:t>
            </a:r>
            <a:r>
              <a:rPr lang="en-US" sz="4800" b="1"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16E3303C-D867-1B24-2764-38D130724599}"/>
              </a:ext>
            </a:extLst>
          </p:cNvPr>
          <p:cNvSpPr txBox="1"/>
          <p:nvPr/>
        </p:nvSpPr>
        <p:spPr>
          <a:xfrm>
            <a:off x="734846" y="3357986"/>
            <a:ext cx="9996414" cy="1569660"/>
          </a:xfrm>
          <a:prstGeom prst="rect">
            <a:avLst/>
          </a:prstGeom>
          <a:solidFill>
            <a:srgbClr val="009EDE"/>
          </a:solidFill>
          <a:ln>
            <a:solidFill>
              <a:srgbClr val="00B0F0"/>
            </a:solidFill>
          </a:ln>
        </p:spPr>
        <p:txBody>
          <a:bodyPr wrap="square" rtlCol="0">
            <a:spAutoFit/>
          </a:bodyPr>
          <a:lstStyle/>
          <a:p>
            <a:pPr algn="ctr"/>
            <a:r>
              <a:rPr lang="en-US" sz="4800" dirty="0" err="1">
                <a:solidFill>
                  <a:schemeClr val="bg1"/>
                </a:solidFill>
                <a:latin typeface="Arial" panose="020B0604020202020204" pitchFamily="34" charset="0"/>
                <a:cs typeface="Arial" panose="020B0604020202020204" pitchFamily="34" charset="0"/>
              </a:rPr>
              <a:t>Vì</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đại</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hội</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đã</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đem</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đến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cho</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thành</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phố</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không</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khí</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tưng</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bừng</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náo</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nhiệt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5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FF08A415-509E-2515-2616-F7F8A3843F3B}"/>
              </a:ext>
            </a:extLst>
          </p:cNvPr>
          <p:cNvPicPr>
            <a:picLocks noChangeAspect="1"/>
          </p:cNvPicPr>
          <p:nvPr/>
        </p:nvPicPr>
        <p:blipFill>
          <a:blip r:embed="rId4"/>
          <a:stretch>
            <a:fillRect/>
          </a:stretch>
        </p:blipFill>
        <p:spPr>
          <a:xfrm>
            <a:off x="10416618" y="0"/>
            <a:ext cx="1489435" cy="1865538"/>
          </a:xfrm>
          <a:prstGeom prst="rect">
            <a:avLst/>
          </a:prstGeom>
        </p:spPr>
      </p:pic>
      <p:sp>
        <p:nvSpPr>
          <p:cNvPr id="5" name="TextBox 4">
            <a:extLst>
              <a:ext uri="{FF2B5EF4-FFF2-40B4-BE49-F238E27FC236}">
                <a16:creationId xmlns:a16="http://schemas.microsoft.com/office/drawing/2014/main" id="{782C5E43-9EFC-B672-F351-92EB1FEF32C9}"/>
              </a:ext>
            </a:extLst>
          </p:cNvPr>
          <p:cNvSpPr txBox="1"/>
          <p:nvPr/>
        </p:nvSpPr>
        <p:spPr>
          <a:xfrm>
            <a:off x="1046375" y="749516"/>
            <a:ext cx="9144000" cy="2308324"/>
          </a:xfrm>
          <a:prstGeom prst="rect">
            <a:avLst/>
          </a:prstGeom>
          <a:solidFill>
            <a:srgbClr val="FFFF00"/>
          </a:solidFill>
          <a:ln>
            <a:solidFill>
              <a:srgbClr val="00B0F0"/>
            </a:solidFill>
          </a:ln>
        </p:spPr>
        <p:txBody>
          <a:bodyPr wrap="square" rtlCol="0">
            <a:spAutoFit/>
          </a:bodyPr>
          <a:lstStyle/>
          <a:p>
            <a:pPr algn="ctr"/>
            <a:r>
              <a:rPr lang="en-US" sz="4800" b="1" dirty="0" err="1">
                <a:latin typeface="Arial" panose="020B0604020202020204" pitchFamily="34" charset="0"/>
                <a:cs typeface="Arial" panose="020B0604020202020204" pitchFamily="34" charset="0"/>
              </a:rPr>
              <a:t>Đại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hội</a:t>
            </a:r>
            <a:r>
              <a:rPr lang="en-US" sz="4800" b="1" dirty="0">
                <a:latin typeface="Arial" panose="020B0604020202020204" pitchFamily="34" charset="0"/>
                <a:cs typeface="Arial" panose="020B0604020202020204" pitchFamily="34" charset="0"/>
              </a:rPr>
              <a:t> Ô-</a:t>
            </a:r>
            <a:r>
              <a:rPr lang="en-US" sz="4800" b="1" dirty="0" err="1">
                <a:latin typeface="Arial" panose="020B0604020202020204" pitchFamily="34" charset="0"/>
                <a:cs typeface="Arial" panose="020B0604020202020204" pitchFamily="34" charset="0"/>
              </a:rPr>
              <a:t>lim</a:t>
            </a:r>
            <a:r>
              <a:rPr lang="en-US" sz="4800" b="1" dirty="0">
                <a:latin typeface="Arial" panose="020B0604020202020204" pitchFamily="34" charset="0"/>
                <a:cs typeface="Arial" panose="020B0604020202020204" pitchFamily="34" charset="0"/>
              </a:rPr>
              <a:t>-</a:t>
            </a:r>
            <a:r>
              <a:rPr lang="en-US" sz="4800" b="1" dirty="0" err="1">
                <a:latin typeface="Arial" panose="020B0604020202020204" pitchFamily="34" charset="0"/>
                <a:cs typeface="Arial" panose="020B0604020202020204" pitchFamily="34" charset="0"/>
              </a:rPr>
              <a:t>pích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được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tổ</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chức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mấy</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năm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một</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lần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vào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tháng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mấy</a:t>
            </a:r>
            <a:r>
              <a:rPr lang="en-US" sz="48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089DF30F-F05B-AD2B-B0AE-9D62042164A2}"/>
              </a:ext>
            </a:extLst>
          </p:cNvPr>
          <p:cNvSpPr txBox="1"/>
          <p:nvPr/>
        </p:nvSpPr>
        <p:spPr>
          <a:xfrm>
            <a:off x="1046375" y="3776379"/>
            <a:ext cx="9257122" cy="1569660"/>
          </a:xfrm>
          <a:prstGeom prst="rect">
            <a:avLst/>
          </a:prstGeom>
          <a:solidFill>
            <a:srgbClr val="009EDE"/>
          </a:solidFill>
          <a:ln>
            <a:solidFill>
              <a:srgbClr val="00B0F0"/>
            </a:solidFill>
          </a:ln>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Đại</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hội</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được</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tổ</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chức</a:t>
            </a:r>
            <a:r>
              <a:rPr lang="en-US" sz="4800" b="1" dirty="0">
                <a:solidFill>
                  <a:schemeClr val="bg1"/>
                </a:solidFill>
                <a:latin typeface="Arial" panose="020B0604020202020204" pitchFamily="34" charset="0"/>
                <a:cs typeface="Arial" panose="020B0604020202020204" pitchFamily="34" charset="0"/>
              </a:rPr>
              <a:t> 4 </a:t>
            </a:r>
            <a:r>
              <a:rPr lang="en-US" sz="4800" b="1" dirty="0" err="1">
                <a:solidFill>
                  <a:schemeClr val="bg1"/>
                </a:solidFill>
                <a:latin typeface="Arial" panose="020B0604020202020204" pitchFamily="34" charset="0"/>
                <a:cs typeface="Arial" panose="020B0604020202020204" pitchFamily="34" charset="0"/>
              </a:rPr>
              <a:t>năm</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một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lần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vào</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tháng</a:t>
            </a:r>
            <a:r>
              <a:rPr lang="en-US" sz="4800" b="1" dirty="0">
                <a:solidFill>
                  <a:schemeClr val="bg1"/>
                </a:solidFill>
                <a:latin typeface="Arial" panose="020B0604020202020204" pitchFamily="34" charset="0"/>
                <a:cs typeface="Arial" panose="020B0604020202020204" pitchFamily="34" charset="0"/>
              </a:rPr>
              <a:t> 7?</a:t>
            </a:r>
          </a:p>
        </p:txBody>
      </p:sp>
    </p:spTree>
    <p:extLst>
      <p:ext uri="{BB962C8B-B14F-4D97-AF65-F5344CB8AC3E}">
        <p14:creationId xmlns:p14="http://schemas.microsoft.com/office/powerpoint/2010/main" val="29100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5CE60361-C591-7A05-A64D-FB82A84A9FB2}"/>
              </a:ext>
            </a:extLst>
          </p:cNvPr>
          <p:cNvPicPr>
            <a:picLocks noChangeAspect="1"/>
          </p:cNvPicPr>
          <p:nvPr/>
        </p:nvPicPr>
        <p:blipFill>
          <a:blip r:embed="rId4"/>
          <a:stretch>
            <a:fillRect/>
          </a:stretch>
        </p:blipFill>
        <p:spPr>
          <a:xfrm>
            <a:off x="10595728" y="170673"/>
            <a:ext cx="1263192" cy="1636918"/>
          </a:xfrm>
          <a:prstGeom prst="rect">
            <a:avLst/>
          </a:prstGeom>
        </p:spPr>
      </p:pic>
      <p:sp>
        <p:nvSpPr>
          <p:cNvPr id="5" name="TextBox 4">
            <a:extLst>
              <a:ext uri="{FF2B5EF4-FFF2-40B4-BE49-F238E27FC236}">
                <a16:creationId xmlns:a16="http://schemas.microsoft.com/office/drawing/2014/main" id="{2F0EE7E6-6157-8132-EBD8-1EEA56DB0C94}"/>
              </a:ext>
            </a:extLst>
          </p:cNvPr>
          <p:cNvSpPr txBox="1"/>
          <p:nvPr/>
        </p:nvSpPr>
        <p:spPr>
          <a:xfrm>
            <a:off x="595223" y="989132"/>
            <a:ext cx="9782353" cy="1569660"/>
          </a:xfrm>
          <a:prstGeom prst="rect">
            <a:avLst/>
          </a:prstGeom>
          <a:solidFill>
            <a:srgbClr val="FFFF00"/>
          </a:solidFill>
          <a:ln>
            <a:solidFill>
              <a:srgbClr val="00B0F0"/>
            </a:solidFill>
          </a:ln>
        </p:spPr>
        <p:txBody>
          <a:bodyPr wrap="square" rtlCol="0">
            <a:spAutoFit/>
          </a:bodyPr>
          <a:lstStyle/>
          <a:p>
            <a:pPr algn="ctr"/>
            <a:r>
              <a:rPr lang="en-US" sz="4800" b="1" dirty="0" err="1">
                <a:latin typeface="Arial" panose="020B0604020202020204" pitchFamily="34" charset="0"/>
                <a:cs typeface="Arial" panose="020B0604020202020204" pitchFamily="34" charset="0"/>
              </a:rPr>
              <a:t>Những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môn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thể</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thao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nào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được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đấu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trong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đại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hội</a:t>
            </a:r>
            <a:r>
              <a:rPr lang="en-US" sz="4800" b="1" dirty="0">
                <a:latin typeface="Arial" panose="020B0604020202020204" pitchFamily="34" charset="0"/>
                <a:cs typeface="Arial" panose="020B0604020202020204" pitchFamily="34" charset="0"/>
              </a:rPr>
              <a:t> Ô-</a:t>
            </a:r>
            <a:r>
              <a:rPr lang="en-US" sz="4800" b="1" dirty="0" err="1">
                <a:latin typeface="Arial" panose="020B0604020202020204" pitchFamily="34" charset="0"/>
                <a:cs typeface="Arial" panose="020B0604020202020204" pitchFamily="34" charset="0"/>
              </a:rPr>
              <a:t>lim</a:t>
            </a:r>
            <a:r>
              <a:rPr lang="en-US" sz="4800" b="1" dirty="0">
                <a:latin typeface="Arial" panose="020B0604020202020204" pitchFamily="34" charset="0"/>
                <a:cs typeface="Arial" panose="020B0604020202020204" pitchFamily="34" charset="0"/>
              </a:rPr>
              <a:t>-</a:t>
            </a:r>
            <a:r>
              <a:rPr lang="en-US" sz="4800" b="1" dirty="0" err="1">
                <a:latin typeface="Arial" panose="020B0604020202020204" pitchFamily="34" charset="0"/>
                <a:cs typeface="Arial" panose="020B0604020202020204" pitchFamily="34" charset="0"/>
              </a:rPr>
              <a:t>pích</a:t>
            </a:r>
            <a:r>
              <a:rPr lang="en-US" sz="48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2D8CC3D-9180-A6BB-31F2-3E6D61D2AB28}"/>
              </a:ext>
            </a:extLst>
          </p:cNvPr>
          <p:cNvSpPr txBox="1"/>
          <p:nvPr/>
        </p:nvSpPr>
        <p:spPr>
          <a:xfrm>
            <a:off x="669302" y="2879231"/>
            <a:ext cx="9708274" cy="3046988"/>
          </a:xfrm>
          <a:prstGeom prst="rect">
            <a:avLst/>
          </a:prstGeom>
          <a:solidFill>
            <a:srgbClr val="009EDE"/>
          </a:solidFill>
          <a:ln>
            <a:solidFill>
              <a:srgbClr val="00B0F0"/>
            </a:solidFill>
          </a:ln>
        </p:spPr>
        <p:txBody>
          <a:bodyPr wrap="square" rtlCol="0">
            <a:spAutoFit/>
          </a:bodyPr>
          <a:lstStyle/>
          <a:p>
            <a:pPr algn="ctr"/>
            <a:r>
              <a:rPr lang="en-US" sz="4800" dirty="0" err="1">
                <a:solidFill>
                  <a:schemeClr val="bg1"/>
                </a:solidFill>
                <a:latin typeface="Arial" panose="020B0604020202020204" pitchFamily="34" charset="0"/>
                <a:cs typeface="Arial" panose="020B0604020202020204" pitchFamily="34" charset="0"/>
              </a:rPr>
              <a:t>Những</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môn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thể</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thao</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được</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thi</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đấu</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trong</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đại</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hội</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là</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chạy</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nhảy</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bắn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cung</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đua</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ngựa</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ném</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đĩa</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ném</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lao</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đấu</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vật</a:t>
            </a:r>
            <a:r>
              <a:rPr lang="en-US" sz="48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16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F43FC8-3A62-4AD8-5099-87EBD997A8CB}"/>
              </a:ext>
            </a:extLst>
          </p:cNvPr>
          <p:cNvSpPr txBox="1"/>
          <p:nvPr/>
        </p:nvSpPr>
        <p:spPr>
          <a:xfrm>
            <a:off x="3064534" y="1892566"/>
            <a:ext cx="6129068" cy="3046988"/>
          </a:xfrm>
          <a:prstGeom prst="rect">
            <a:avLst/>
          </a:prstGeom>
          <a:noFill/>
        </p:spPr>
        <p:txBody>
          <a:bodyPr wrap="square">
            <a:spAutoFit/>
          </a:bodyPr>
          <a:lstStyle/>
          <a:p>
            <a:pPr algn="ctr"/>
            <a:r>
              <a:rPr lang="en-US" sz="9600" dirty="0">
                <a:solidFill>
                  <a:schemeClr val="bg1"/>
                </a:solidFill>
                <a:latin typeface="Arial" panose="020B0604020202020204" pitchFamily="34" charset="0"/>
                <a:cs typeface="Arial" panose="020B0604020202020204" pitchFamily="34" charset="0"/>
              </a:rPr>
              <a:t>10 + 5 =  15</a:t>
            </a:r>
          </a:p>
        </p:txBody>
      </p:sp>
      <p:sp>
        <p:nvSpPr>
          <p:cNvPr id="5" name="Title 1">
            <a:extLst>
              <a:ext uri="{FF2B5EF4-FFF2-40B4-BE49-F238E27FC236}">
                <a16:creationId xmlns:a16="http://schemas.microsoft.com/office/drawing/2014/main" id="{0EDEC4F8-FE02-0C32-4B1E-413CF25FFE80}"/>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Arial" panose="020B0604020202020204" pitchFamily="34" charset="0"/>
                <a:cs typeface="Arial" panose="020B0604020202020204" pitchFamily="34" charset="0"/>
              </a:rPr>
              <a:t>Thứ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tháng</a:t>
            </a:r>
            <a:r>
              <a:rPr lang="en-US" sz="2800" b="1" dirty="0">
                <a:latin typeface="Arial" panose="020B0604020202020204" pitchFamily="34" charset="0"/>
                <a:cs typeface="Arial" panose="020B0604020202020204" pitchFamily="34" charset="0"/>
              </a:rPr>
              <a:t> 5 </a:t>
            </a:r>
            <a:r>
              <a:rPr lang="en-US" sz="2800" b="1" dirty="0" err="1">
                <a:latin typeface="Arial" panose="020B0604020202020204" pitchFamily="34" charset="0"/>
                <a:cs typeface="Arial" panose="020B0604020202020204" pitchFamily="34" charset="0"/>
              </a:rPr>
              <a:t>năm</a:t>
            </a:r>
            <a:r>
              <a:rPr lang="en-US" sz="2800" b="1" dirty="0">
                <a:latin typeface="Arial" panose="020B0604020202020204" pitchFamily="34" charset="0"/>
                <a:cs typeface="Arial" panose="020B0604020202020204" pitchFamily="34" charset="0"/>
              </a:rPr>
              <a:t> 2025</a:t>
            </a:r>
            <a:br>
              <a:rPr lang="en-US" sz="2800" b="1" dirty="0">
                <a:latin typeface="Arial" panose="020B0604020202020204" pitchFamily="34" charset="0"/>
                <a:cs typeface="Arial" panose="020B0604020202020204" pitchFamily="34" charset="0"/>
              </a:rPr>
            </a:b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Việt</a:t>
            </a:r>
          </a:p>
        </p:txBody>
      </p:sp>
      <p:pic>
        <p:nvPicPr>
          <p:cNvPr id="7" name="Picture 6">
            <a:extLst>
              <a:ext uri="{FF2B5EF4-FFF2-40B4-BE49-F238E27FC236}">
                <a16:creationId xmlns:a16="http://schemas.microsoft.com/office/drawing/2014/main" id="{1044A813-4791-1C74-14DA-8D156B754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28" y="1492370"/>
            <a:ext cx="11162581" cy="48394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1749</Words>
  <Application>Microsoft Office PowerPoint</Application>
  <PresentationFormat>Widescreen</PresentationFormat>
  <Paragraphs>129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Thứ hai ngày 5 tháng 5 năm 2025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PowerPoint Presentation</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Thứ hai ngày 5 tháng 5 năm 2025 Tiếng Việt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12</cp:revision>
  <dcterms:created xsi:type="dcterms:W3CDTF">2025-03-07T15:16:40Z</dcterms:created>
  <dcterms:modified xsi:type="dcterms:W3CDTF">2025-05-04T12:56:40Z</dcterms:modified>
</cp:coreProperties>
</file>