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  <p:sldMasterId id="2147483757" r:id="rId6"/>
    <p:sldMasterId id="2147483770" r:id="rId7"/>
    <p:sldMasterId id="2147483795" r:id="rId8"/>
    <p:sldMasterId id="2147483808" r:id="rId9"/>
  </p:sldMasterIdLst>
  <p:notesMasterIdLst>
    <p:notesMasterId r:id="rId51"/>
  </p:notesMasterIdLst>
  <p:sldIdLst>
    <p:sldId id="581" r:id="rId10"/>
    <p:sldId id="474" r:id="rId11"/>
    <p:sldId id="568" r:id="rId12"/>
    <p:sldId id="578" r:id="rId13"/>
    <p:sldId id="539" r:id="rId14"/>
    <p:sldId id="579" r:id="rId15"/>
    <p:sldId id="576" r:id="rId16"/>
    <p:sldId id="585" r:id="rId17"/>
    <p:sldId id="586" r:id="rId18"/>
    <p:sldId id="591" r:id="rId19"/>
    <p:sldId id="587" r:id="rId20"/>
    <p:sldId id="584" r:id="rId21"/>
    <p:sldId id="588" r:id="rId22"/>
    <p:sldId id="582" r:id="rId23"/>
    <p:sldId id="589" r:id="rId24"/>
    <p:sldId id="590" r:id="rId25"/>
    <p:sldId id="583" r:id="rId26"/>
    <p:sldId id="543" r:id="rId27"/>
    <p:sldId id="544" r:id="rId28"/>
    <p:sldId id="572" r:id="rId29"/>
    <p:sldId id="574" r:id="rId30"/>
    <p:sldId id="548" r:id="rId31"/>
    <p:sldId id="569" r:id="rId32"/>
    <p:sldId id="570" r:id="rId33"/>
    <p:sldId id="549" r:id="rId34"/>
    <p:sldId id="540" r:id="rId35"/>
    <p:sldId id="564" r:id="rId36"/>
    <p:sldId id="552" r:id="rId37"/>
    <p:sldId id="565" r:id="rId38"/>
    <p:sldId id="517" r:id="rId39"/>
    <p:sldId id="518" r:id="rId40"/>
    <p:sldId id="554" r:id="rId41"/>
    <p:sldId id="522" r:id="rId42"/>
    <p:sldId id="555" r:id="rId43"/>
    <p:sldId id="566" r:id="rId44"/>
    <p:sldId id="556" r:id="rId45"/>
    <p:sldId id="557" r:id="rId46"/>
    <p:sldId id="558" r:id="rId47"/>
    <p:sldId id="559" r:id="rId48"/>
    <p:sldId id="560" r:id="rId49"/>
    <p:sldId id="476" r:id="rId50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1259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6923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6122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2914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4331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9406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0450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59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53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97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30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92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20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424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03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85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79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8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22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83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18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3543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19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900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632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86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8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58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542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94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103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66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57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C6258-E483-4192-B003-04D60D25E78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317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8778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1531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775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6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82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Font typeface="Arial"/>
              <a:buNone/>
              <a:defRPr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Font typeface="Arial"/>
                <a:buNone/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Font typeface="Arial"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Font typeface="Arial"/>
              <a:buNone/>
              <a:defRPr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Font typeface="Arial"/>
                <a:buNone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48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33600" y="13716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438400" y="1371601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075878" y="398464"/>
            <a:ext cx="8589145" cy="716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42210" y="122608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1700" dirty="0">
                <a:solidFill>
                  <a:srgbClr val="FFFF00"/>
                </a:solidFill>
                <a:sym typeface="Wingdings" panose="05000000000000000000" pitchFamily="2" charset="2"/>
              </a:rPr>
              <a:t>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0439400" y="347186"/>
            <a:ext cx="167640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1700" dirty="0">
                <a:solidFill>
                  <a:srgbClr val="009900"/>
                </a:solidFill>
                <a:sym typeface="Wingdings" panose="05000000000000000000" pitchFamily="2" charset="2"/>
              </a:rPr>
              <a:t>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8207442" y="2095500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1700" dirty="0">
                <a:solidFill>
                  <a:srgbClr val="FFFF00"/>
                </a:solidFill>
                <a:sym typeface="Wingdings" panose="05000000000000000000" pitchFamily="2" charset="2"/>
              </a:rPr>
              <a:t></a:t>
            </a:r>
          </a:p>
        </p:txBody>
      </p:sp>
      <p:pic>
        <p:nvPicPr>
          <p:cNvPr id="62476" name="Picture 1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7939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3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744" y="224748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44" y="33632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6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82" y="4110070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7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7" y="494827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Picture 1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49" y="39846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3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764734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4" name="Picture 2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03" y="653180"/>
            <a:ext cx="1524000" cy="130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5" name="Picture 21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5" y="2474944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2" descr="67088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044" y="1246457"/>
            <a:ext cx="2133600" cy="182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8" name="Rectangle 24"/>
          <p:cNvSpPr>
            <a:spLocks noChangeArrowheads="1"/>
          </p:cNvSpPr>
          <p:nvPr/>
        </p:nvSpPr>
        <p:spPr bwMode="auto">
          <a:xfrm>
            <a:off x="-424" y="2025172"/>
            <a:ext cx="1720042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096" name="Text Box 31"/>
          <p:cNvSpPr txBox="1">
            <a:spLocks noChangeArrowheads="1"/>
          </p:cNvSpPr>
          <p:nvPr/>
        </p:nvSpPr>
        <p:spPr bwMode="auto">
          <a:xfrm>
            <a:off x="3368749" y="3906987"/>
            <a:ext cx="495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altLang="en-US" sz="36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Lớp: 2</a:t>
            </a:r>
            <a:r>
              <a:rPr lang="en-US" altLang="en-US" sz="36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altLang="en-US" sz="3600" b="1" dirty="0">
              <a:solidFill>
                <a:srgbClr val="ED7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7" name="Picture 33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9" y="52593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3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927" y="5217586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13" descr="ad06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254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5" descr="ad06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0291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31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302" y="1611858"/>
            <a:ext cx="1115870" cy="111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2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3" y="148564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WordArt 34"/>
          <p:cNvSpPr>
            <a:spLocks noChangeArrowheads="1" noChangeShapeType="1" noTextEdit="1"/>
          </p:cNvSpPr>
          <p:nvPr/>
        </p:nvSpPr>
        <p:spPr bwMode="auto">
          <a:xfrm>
            <a:off x="2339067" y="5051807"/>
            <a:ext cx="784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00FF"/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933822" y="4389445"/>
            <a:ext cx="6873256" cy="662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lvl="0" defTabSz="1219080" fontAlgn="base">
              <a:spcBef>
                <a:spcPct val="0"/>
              </a:spcBef>
              <a:spcAft>
                <a:spcPct val="0"/>
              </a:spcAft>
            </a:pPr>
            <a:r>
              <a:rPr lang="en-US" sz="3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Trường </a:t>
            </a:r>
            <a:r>
              <a:rPr lang="en-US" sz="3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 học Hiệp Hòa</a:t>
            </a:r>
          </a:p>
        </p:txBody>
      </p:sp>
    </p:spTree>
    <p:extLst>
      <p:ext uri="{BB962C8B-B14F-4D97-AF65-F5344CB8AC3E}">
        <p14:creationId xmlns:p14="http://schemas.microsoft.com/office/powerpoint/2010/main" val="425134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6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6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0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32F39E-6EFB-4C03-9DC5-4CC834EC5314}"/>
              </a:ext>
            </a:extLst>
          </p:cNvPr>
          <p:cNvSpPr txBox="1"/>
          <p:nvPr/>
        </p:nvSpPr>
        <p:spPr>
          <a:xfrm>
            <a:off x="300251" y="277978"/>
            <a:ext cx="115343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xơi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  <a:p>
            <a:pPr marL="30480" marR="30480">
              <a:defRPr/>
            </a:pP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    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>
              <a:defRPr/>
            </a:pP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>
              <a:defRPr/>
            </a:pP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6026A475-6858-41F5-98B6-CFF25BC57101}"/>
              </a:ext>
            </a:extLst>
          </p:cNvPr>
          <p:cNvSpPr/>
          <p:nvPr/>
        </p:nvSpPr>
        <p:spPr>
          <a:xfrm>
            <a:off x="679735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5314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708" y="1141736"/>
            <a:ext cx="78065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defRPr/>
            </a:pP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Bác xơi gì ạ?</a:t>
            </a:r>
          </a:p>
          <a:p>
            <a:pPr marL="30480" marR="30480" lvl="0" algn="just">
              <a:defRPr/>
            </a:pPr>
            <a:r>
              <a:rPr lang="en-US" sz="4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Dạ, xin </a:t>
            </a:r>
            <a:r>
              <a:rPr lang="en-US" sz="4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 bát 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 ạ.</a:t>
            </a:r>
          </a:p>
          <a:p>
            <a:pPr marL="30480" marR="30480" lvl="0" algn="just">
              <a:defRPr/>
            </a:pPr>
            <a:r>
              <a:rPr lang="en-US" sz="4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Đây, mời bác.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4821681" y="1351017"/>
            <a:ext cx="127644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4885503" y="1351017"/>
            <a:ext cx="127644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531131" y="2185802"/>
            <a:ext cx="127644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7225088" y="2146714"/>
            <a:ext cx="127644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7289346" y="2146712"/>
            <a:ext cx="150312" cy="436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776791" y="282104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001299" y="283365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062807" y="283593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3ECA9E-8442-417E-8A88-C6236269A505}"/>
              </a:ext>
            </a:extLst>
          </p:cNvPr>
          <p:cNvSpPr txBox="1"/>
          <p:nvPr/>
        </p:nvSpPr>
        <p:spPr>
          <a:xfrm>
            <a:off x="433398" y="905165"/>
            <a:ext cx="11617973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algn="just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algn="just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algn="just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algn="just">
              <a:defRPr/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algn="just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algn="just">
              <a:defRPr/>
            </a:pP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BC9162F-F75A-4A4F-9B59-14AC9CCF2CBC}"/>
              </a:ext>
            </a:extLst>
          </p:cNvPr>
          <p:cNvSpPr/>
          <p:nvPr/>
        </p:nvSpPr>
        <p:spPr>
          <a:xfrm>
            <a:off x="587440" y="911642"/>
            <a:ext cx="465486" cy="616876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443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17" y="2368843"/>
            <a:ext cx="11586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Đến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 ăn, nhìn hai bàn tay của Hường </a:t>
            </a: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 đón bát cơm, mẹ lại nhớ đến lúc hai bố con chơi với </a:t>
            </a: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nhau.</a:t>
            </a:r>
            <a:endParaRPr lang="vi-VN" sz="3600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402313" y="251107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639035" y="2511076"/>
            <a:ext cx="71480" cy="4579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193650" y="307416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4738828" y="305202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9423251" y="30520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9484759" y="305430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0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3ECA9E-8442-417E-8A88-C6236269A505}"/>
              </a:ext>
            </a:extLst>
          </p:cNvPr>
          <p:cNvSpPr txBox="1"/>
          <p:nvPr/>
        </p:nvSpPr>
        <p:spPr>
          <a:xfrm>
            <a:off x="497827" y="482217"/>
            <a:ext cx="116179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defRPr/>
            </a:pPr>
            <a:endParaRPr lang="en-US" sz="220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nay,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BC9162F-F75A-4A4F-9B59-14AC9CCF2CBC}"/>
              </a:ext>
            </a:extLst>
          </p:cNvPr>
          <p:cNvSpPr/>
          <p:nvPr/>
        </p:nvSpPr>
        <p:spPr>
          <a:xfrm>
            <a:off x="497827" y="1160061"/>
            <a:ext cx="544093" cy="589956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6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9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cs typeface="Times New Roman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71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xmlns="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ắt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9777253" y="4842219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9706268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9706268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9697621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/>
            <a:r>
              <a:rPr lang="vi-VN" altLang="en-US" sz="3200" b="1">
                <a:solidFill>
                  <a:srgbClr val="FF0000"/>
                </a:solidFill>
                <a:latin typeface="Times New Roman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46163" y="543936"/>
            <a:ext cx="11871666" cy="677108"/>
          </a:xfrm>
          <a:prstGeom prst="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 lvl="0" algn="just"/>
            <a:r>
              <a:rPr lang="en-US" sz="3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Khi chơi cùng bố, Hường đã được bố dạy nết ngoan nào?</a:t>
            </a:r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83" y="3828895"/>
            <a:ext cx="3152761" cy="21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73"/>
          <p:cNvGrpSpPr>
            <a:grpSpLocks/>
          </p:cNvGrpSpPr>
          <p:nvPr/>
        </p:nvGrpSpPr>
        <p:grpSpPr bwMode="auto">
          <a:xfrm>
            <a:off x="2995084" y="3789346"/>
            <a:ext cx="4876800" cy="1981200"/>
            <a:chOff x="1009" y="657"/>
            <a:chExt cx="3072" cy="960"/>
          </a:xfrm>
        </p:grpSpPr>
        <p:sp>
          <p:nvSpPr>
            <p:cNvPr id="31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892"/>
              <a:ext cx="1884" cy="4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3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828895"/>
            <a:ext cx="827375" cy="22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454" y="3828895"/>
            <a:ext cx="827375" cy="22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ng-hop-hinh-anh-dong-dep-cho-powerpoint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90" y="3663526"/>
            <a:ext cx="8572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857290" y="1294312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smtClean="0">
                <a:latin typeface="+mj-lt"/>
                <a:sym typeface="Wingdings" panose="05000000000000000000" pitchFamily="2" charset="2"/>
              </a:rPr>
              <a:t>a.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Biết nấu ăn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857290" y="1944638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smtClean="0">
                <a:latin typeface="+mj-lt"/>
                <a:sym typeface="Wingdings" panose="05000000000000000000" pitchFamily="2" charset="2"/>
              </a:rPr>
              <a:t> b.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Có cử chỉ và lời nói lễ phép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857290" y="263915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smtClean="0">
                <a:latin typeface="+mj-lt"/>
                <a:sym typeface="Wingdings" panose="05000000000000000000" pitchFamily="2" charset="2"/>
              </a:rPr>
              <a:t> c.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Đưa tôi bát miến!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789050" y="2044864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1520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24" grpId="0" animBg="1"/>
      <p:bldP spid="35" grpId="0"/>
      <p:bldP spid="36" grpId="0"/>
      <p:bldP spid="38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0" name="AutoShape 242"/>
          <p:cNvSpPr>
            <a:spLocks noChangeArrowheads="1"/>
          </p:cNvSpPr>
          <p:nvPr/>
        </p:nvSpPr>
        <p:spPr bwMode="auto">
          <a:xfrm>
            <a:off x="9777253" y="4842219"/>
            <a:ext cx="983737" cy="80268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FF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7651" name="AutoShape 243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8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652" name="AutoShape 244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653" name="AutoShape 245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654" name="AutoShape 246"/>
          <p:cNvSpPr>
            <a:spLocks noChangeArrowheads="1"/>
          </p:cNvSpPr>
          <p:nvPr/>
        </p:nvSpPr>
        <p:spPr bwMode="auto">
          <a:xfrm>
            <a:off x="9697621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655" name="AutoShape 247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17656" name="AutoShape 248"/>
          <p:cNvSpPr>
            <a:spLocks noChangeArrowheads="1"/>
          </p:cNvSpPr>
          <p:nvPr/>
        </p:nvSpPr>
        <p:spPr bwMode="auto">
          <a:xfrm>
            <a:off x="9697621" y="483876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17657" name="AutoShape 249"/>
          <p:cNvSpPr>
            <a:spLocks noChangeArrowheads="1"/>
          </p:cNvSpPr>
          <p:nvPr/>
        </p:nvSpPr>
        <p:spPr bwMode="auto">
          <a:xfrm>
            <a:off x="9706268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7</a:t>
            </a:r>
          </a:p>
        </p:txBody>
      </p:sp>
      <p:sp>
        <p:nvSpPr>
          <p:cNvPr id="17658" name="AutoShape 250"/>
          <p:cNvSpPr>
            <a:spLocks noChangeArrowheads="1"/>
          </p:cNvSpPr>
          <p:nvPr/>
        </p:nvSpPr>
        <p:spPr bwMode="auto">
          <a:xfrm>
            <a:off x="9706268" y="484221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8</a:t>
            </a:r>
          </a:p>
        </p:txBody>
      </p:sp>
      <p:sp>
        <p:nvSpPr>
          <p:cNvPr id="17659" name="AutoShape 251"/>
          <p:cNvSpPr>
            <a:spLocks noChangeArrowheads="1"/>
          </p:cNvSpPr>
          <p:nvPr/>
        </p:nvSpPr>
        <p:spPr bwMode="auto">
          <a:xfrm>
            <a:off x="9697621" y="48391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9</a:t>
            </a:r>
          </a:p>
        </p:txBody>
      </p:sp>
      <p:sp>
        <p:nvSpPr>
          <p:cNvPr id="17660" name="AutoShape 252"/>
          <p:cNvSpPr>
            <a:spLocks noChangeArrowheads="1"/>
          </p:cNvSpPr>
          <p:nvPr/>
        </p:nvSpPr>
        <p:spPr bwMode="auto">
          <a:xfrm>
            <a:off x="9697621" y="48561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900" b="1">
                <a:solidFill>
                  <a:srgbClr val="0033CC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17690" name="AutoShape 282"/>
          <p:cNvSpPr>
            <a:spLocks noChangeArrowheads="1"/>
          </p:cNvSpPr>
          <p:nvPr/>
        </p:nvSpPr>
        <p:spPr bwMode="auto">
          <a:xfrm>
            <a:off x="7871884" y="6003235"/>
            <a:ext cx="1749193" cy="6261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121917" tIns="60958" rIns="121917" bIns="60958" anchor="ctr"/>
          <a:lstStyle/>
          <a:p>
            <a:pPr algn="ctr"/>
            <a:r>
              <a:rPr lang="vi-VN" altLang="en-US" sz="3200" b="1">
                <a:solidFill>
                  <a:srgbClr val="FF0000"/>
                </a:solidFill>
                <a:latin typeface="Times New Roman"/>
              </a:rPr>
              <a:t>Thời gian</a:t>
            </a:r>
            <a:endParaRPr lang="en-US" altLang="en-US" sz="3200" b="1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46163" y="1171744"/>
            <a:ext cx="11871666" cy="707886"/>
          </a:xfrm>
          <a:prstGeom prst="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Những câu nói nào dưới đây thể hiện thái độ lịch sự?</a:t>
            </a:r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83" y="3828895"/>
            <a:ext cx="3152761" cy="21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73"/>
          <p:cNvGrpSpPr>
            <a:grpSpLocks/>
          </p:cNvGrpSpPr>
          <p:nvPr/>
        </p:nvGrpSpPr>
        <p:grpSpPr bwMode="auto">
          <a:xfrm>
            <a:off x="2995084" y="4101855"/>
            <a:ext cx="4876800" cy="2174339"/>
            <a:chOff x="1009" y="657"/>
            <a:chExt cx="3072" cy="960"/>
          </a:xfrm>
        </p:grpSpPr>
        <p:sp>
          <p:nvSpPr>
            <p:cNvPr id="31" name="Oval 274"/>
            <p:cNvSpPr>
              <a:spLocks noChangeArrowheads="1"/>
            </p:cNvSpPr>
            <p:nvPr/>
          </p:nvSpPr>
          <p:spPr bwMode="auto">
            <a:xfrm>
              <a:off x="1009" y="657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WordArt 275"/>
            <p:cNvSpPr>
              <a:spLocks noChangeArrowheads="1" noChangeShapeType="1" noTextEdit="1"/>
            </p:cNvSpPr>
            <p:nvPr/>
          </p:nvSpPr>
          <p:spPr bwMode="auto">
            <a:xfrm>
              <a:off x="1711" y="970"/>
              <a:ext cx="1884" cy="34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i="1" kern="1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33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828895"/>
            <a:ext cx="827375" cy="22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tong-hop-hinh-anh-dong-dep-cho-powerpoint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454" y="3828895"/>
            <a:ext cx="827375" cy="22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ng-hop-hinh-anh-dong-dep-cho-powerpoint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90" y="3663526"/>
            <a:ext cx="8572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857290" y="1758344"/>
            <a:ext cx="468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prstClr val="black"/>
                </a:solidFill>
                <a:latin typeface="Times New Roman"/>
                <a:sym typeface="Wingdings" panose="05000000000000000000" pitchFamily="2" charset="2"/>
              </a:rPr>
              <a:t> </a:t>
            </a:r>
            <a:r>
              <a:rPr lang="vi-VN" sz="3200" smtClean="0">
                <a:solidFill>
                  <a:prstClr val="black"/>
                </a:solidFill>
                <a:latin typeface="Times New Roman"/>
                <a:sym typeface="Wingdings" panose="05000000000000000000" pitchFamily="2" charset="2"/>
              </a:rPr>
              <a:t>a. Cho tôi xin bát miến.</a:t>
            </a:r>
            <a:endParaRPr lang="vi-VN" sz="3200" dirty="0">
              <a:solidFill>
                <a:prstClr val="black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857290" y="2381374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smtClean="0">
                <a:solidFill>
                  <a:prstClr val="black"/>
                </a:solidFill>
                <a:latin typeface="Times New Roman"/>
                <a:sym typeface="Wingdings" panose="05000000000000000000" pitchFamily="2" charset="2"/>
              </a:rPr>
              <a:t> b. Dạ, xin bác bát miến ạ.</a:t>
            </a:r>
            <a:endParaRPr lang="vi-VN" sz="3200" dirty="0">
              <a:solidFill>
                <a:prstClr val="black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5A3F923-B985-49EF-A0EE-47D0A370B8BE}"/>
              </a:ext>
            </a:extLst>
          </p:cNvPr>
          <p:cNvSpPr txBox="1"/>
          <p:nvPr/>
        </p:nvSpPr>
        <p:spPr>
          <a:xfrm>
            <a:off x="1857290" y="2966709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smtClean="0">
                <a:solidFill>
                  <a:prstClr val="black"/>
                </a:solidFill>
                <a:latin typeface="Times New Roman"/>
                <a:sym typeface="Wingdings" panose="05000000000000000000" pitchFamily="2" charset="2"/>
              </a:rPr>
              <a:t> c. </a:t>
            </a:r>
            <a:r>
              <a:rPr lang="vi-VN" sz="3200" dirty="0" smtClean="0">
                <a:solidFill>
                  <a:prstClr val="black"/>
                </a:solidFill>
                <a:latin typeface="Times New Roman"/>
                <a:sym typeface="Wingdings" panose="05000000000000000000" pitchFamily="2" charset="2"/>
              </a:rPr>
              <a:t>Đưa tôi bát miến!</a:t>
            </a:r>
            <a:endParaRPr lang="vi-VN" sz="3200" dirty="0">
              <a:solidFill>
                <a:prstClr val="black"/>
              </a:solidFill>
              <a:latin typeface="Times New Roman"/>
              <a:sym typeface="Wingdings" panose="05000000000000000000" pitchFamily="2" charset="2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789050" y="2522544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6" name="Rectangle: Rounded Corners 2">
            <a:extLst>
              <a:ext uri="{FF2B5EF4-FFF2-40B4-BE49-F238E27FC236}">
                <a16:creationId xmlns:a16="http://schemas.microsoft.com/office/drawing/2014/main" xmlns="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rgbClr val="ED7D3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4813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90"/>
                  </p:tgtEl>
                </p:cond>
              </p:nextCondLst>
            </p:seq>
          </p:childTnLst>
        </p:cTn>
      </p:par>
    </p:tnLst>
    <p:bldLst>
      <p:bldP spid="17650" grpId="0" animBg="1"/>
      <p:bldP spid="17651" grpId="0" animBg="1"/>
      <p:bldP spid="17652" grpId="0" animBg="1"/>
      <p:bldP spid="17653" grpId="0" animBg="1"/>
      <p:bldP spid="17654" grpId="0" animBg="1"/>
      <p:bldP spid="17655" grpId="0" animBg="1"/>
      <p:bldP spid="17656" grpId="0" animBg="1"/>
      <p:bldP spid="17657" grpId="0" animBg="1"/>
      <p:bldP spid="17658" grpId="0" animBg="1"/>
      <p:bldP spid="17659" grpId="0" animBg="1"/>
      <p:bldP spid="17660" grpId="0" animBg="1"/>
      <p:bldP spid="24" grpId="0" animBg="1"/>
      <p:bldP spid="35" grpId="0"/>
      <p:bldP spid="36" grpId="0"/>
      <p:bldP spid="38" grpId="0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146411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75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188792-E93B-434A-9716-A49481F98788}"/>
              </a:ext>
            </a:extLst>
          </p:cNvPr>
          <p:cNvSpPr txBox="1"/>
          <p:nvPr/>
        </p:nvSpPr>
        <p:spPr>
          <a:xfrm>
            <a:off x="4954905" y="209999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àn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tay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5173783" y="209056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àn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át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cơm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1859E0-9F52-467E-8D91-FA8043A1ED8F}"/>
              </a:ext>
            </a:extLst>
          </p:cNvPr>
          <p:cNvSpPr txBox="1"/>
          <p:nvPr/>
        </p:nvSpPr>
        <p:spPr>
          <a:xfrm>
            <a:off x="5173273" y="280877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át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nghĩ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E48874-8B3F-4B4F-AF86-1F8CFFE909C0}"/>
              </a:ext>
            </a:extLst>
          </p:cNvPr>
          <p:cNvSpPr txBox="1"/>
          <p:nvPr/>
        </p:nvSpPr>
        <p:spPr>
          <a:xfrm>
            <a:off x="4941261" y="364617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58E2F8-033D-4469-8526-03E33E390BCB}"/>
              </a:ext>
            </a:extLst>
          </p:cNvPr>
          <p:cNvSpPr txBox="1"/>
          <p:nvPr/>
        </p:nvSpPr>
        <p:spPr>
          <a:xfrm>
            <a:off x="4954904" y="4462878"/>
            <a:ext cx="30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ngoan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D4C150-7456-4B56-AE87-7E19EBC4C393}"/>
              </a:ext>
            </a:extLst>
          </p:cNvPr>
          <p:cNvSpPr txBox="1"/>
          <p:nvPr/>
        </p:nvSpPr>
        <p:spPr>
          <a:xfrm>
            <a:off x="4954905" y="4462877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6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34D2452-A620-4B7E-AB79-6C0288814FAE}"/>
              </a:ext>
            </a:extLst>
          </p:cNvPr>
          <p:cNvSpPr/>
          <p:nvPr/>
        </p:nvSpPr>
        <p:spPr>
          <a:xfrm>
            <a:off x="4622105" y="237995"/>
            <a:ext cx="246762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084" y="1651379"/>
            <a:ext cx="95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1" y="2404280"/>
            <a:ext cx="959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37,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Kuăng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-1" y="95534"/>
            <a:ext cx="11122925" cy="307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1338762" y="318238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là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4739329" y="313006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ón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lá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7851018" y="312114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lẵng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7012674" y="3828712"/>
            <a:ext cx="5179326" cy="302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1856351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42" y="4053385"/>
            <a:ext cx="5964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b.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800" dirty="0" err="1" smtClean="0"/>
              <a:t>o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400" dirty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u</a:t>
            </a:r>
            <a:r>
              <a:rPr lang="en-US" sz="2800" dirty="0" smtClean="0"/>
              <a:t> </a:t>
            </a: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ô </a:t>
            </a:r>
            <a:r>
              <a:rPr lang="en-US" sz="2800" dirty="0" err="1" smtClean="0"/>
              <a:t>vuông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400" dirty="0" err="1" smtClean="0">
                <a:latin typeface=".VnAvant" pitchFamily="34" charset="0"/>
              </a:rPr>
              <a:t>Hµng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>
                <a:latin typeface=".VnAvant" pitchFamily="34" charset="0"/>
              </a:rPr>
              <a:t>t</a:t>
            </a:r>
            <a:r>
              <a:rPr lang="en-US" sz="2400" dirty="0" err="1" smtClean="0">
                <a:latin typeface=".VnAvant" pitchFamily="34" charset="0"/>
              </a:rPr>
              <a:t>rước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cổng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 smtClean="0">
                <a:latin typeface=".VnAvant" pitchFamily="34" charset="0"/>
              </a:rPr>
              <a:t>vøt</a:t>
            </a:r>
            <a:r>
              <a:rPr lang="en-US" sz="2400" dirty="0" smtClean="0">
                <a:latin typeface=".VnAvant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800" dirty="0" err="1" smtClean="0"/>
              <a:t>C</a:t>
            </a:r>
            <a:r>
              <a:rPr lang="en-US" sz="2400" dirty="0" err="1" smtClean="0">
                <a:latin typeface=".VnAvant" pitchFamily="34" charset="0"/>
              </a:rPr>
              <a:t>©</a:t>
            </a:r>
            <a:r>
              <a:rPr lang="en-US" sz="2800" dirty="0" err="1" smtClean="0"/>
              <a:t>y</a:t>
            </a:r>
            <a:r>
              <a:rPr lang="en-US" sz="2800" dirty="0" smtClean="0"/>
              <a:t> </a:t>
            </a:r>
            <a:r>
              <a:rPr lang="en-US" sz="2800" dirty="0" err="1" smtClean="0"/>
              <a:t>bưởi</a:t>
            </a:r>
            <a:r>
              <a:rPr lang="en-US" sz="2800" dirty="0" smtClean="0"/>
              <a:t> s…… </a:t>
            </a:r>
            <a:r>
              <a:rPr lang="en-US" sz="2800" dirty="0" err="1" smtClean="0"/>
              <a:t>nh</a:t>
            </a:r>
            <a:r>
              <a:rPr lang="en-US" sz="2400" dirty="0">
                <a:latin typeface=".VnAvant" pitchFamily="34" charset="0"/>
              </a:rPr>
              <a:t>µ</a:t>
            </a:r>
            <a:r>
              <a:rPr lang="en-US" sz="2400" dirty="0" smtClean="0"/>
              <a:t> </a:t>
            </a:r>
            <a:r>
              <a:rPr lang="en-US" sz="2800" dirty="0" err="1" smtClean="0"/>
              <a:t>s</a:t>
            </a:r>
            <a:r>
              <a:rPr lang="en-US" sz="2400" dirty="0" err="1">
                <a:latin typeface=".VnAvant" pitchFamily="34" charset="0"/>
              </a:rPr>
              <a:t>a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800" dirty="0" err="1" smtClean="0"/>
              <a:t>trĩu</a:t>
            </a:r>
            <a:r>
              <a:rPr lang="en-US" sz="2400" dirty="0" smtClean="0"/>
              <a:t> </a:t>
            </a:r>
            <a:r>
              <a:rPr lang="en-US" sz="2800" dirty="0" err="1" smtClean="0"/>
              <a:t>qu</a:t>
            </a:r>
            <a:r>
              <a:rPr lang="en-US" sz="2400" dirty="0" smtClean="0">
                <a:latin typeface=".VnAvant" pitchFamily="34" charset="0"/>
              </a:rPr>
              <a:t>¶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7012674" y="3828712"/>
            <a:ext cx="302526" cy="470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4547233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ao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F9DD2C-9AFE-4A43-93A7-BF87631E3545}"/>
              </a:ext>
            </a:extLst>
          </p:cNvPr>
          <p:cNvSpPr txBox="1"/>
          <p:nvPr/>
        </p:nvSpPr>
        <p:spPr>
          <a:xfrm>
            <a:off x="2322521" y="5668061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3" grpId="0"/>
      <p:bldP spid="4" grpId="0" animBg="1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828076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/>
          <a:srcRect l="14256" t="15996" r="16628" b="46835"/>
          <a:stretch/>
        </p:blipFill>
        <p:spPr>
          <a:xfrm>
            <a:off x="27297" y="0"/>
            <a:ext cx="12037324" cy="3398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3750971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6671593" y="4205800"/>
            <a:ext cx="265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9453462" y="4205800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828076" y="5106544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thể hiện tính cách của bản thân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909962" y="5843719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chơi: chỉ hoạt động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722304" y="3564336"/>
            <a:ext cx="1060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tình cảm của người thân trong gia đình: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33" grpId="0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9E99CE-0266-4A26-A20D-65BB9637261E}"/>
              </a:ext>
            </a:extLst>
          </p:cNvPr>
          <p:cNvSpPr txBox="1"/>
          <p:nvPr/>
        </p:nvSpPr>
        <p:spPr>
          <a:xfrm>
            <a:off x="739673" y="2627194"/>
            <a:ext cx="9864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125105"/>
            <a:ext cx="12192000" cy="1924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9E99CE-0266-4A26-A20D-65BB9637261E}"/>
              </a:ext>
            </a:extLst>
          </p:cNvPr>
          <p:cNvSpPr txBox="1"/>
          <p:nvPr/>
        </p:nvSpPr>
        <p:spPr>
          <a:xfrm>
            <a:off x="1481201" y="3325504"/>
            <a:ext cx="2763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9E99CE-0266-4A26-A20D-65BB9637261E}"/>
              </a:ext>
            </a:extLst>
          </p:cNvPr>
          <p:cNvSpPr txBox="1"/>
          <p:nvPr/>
        </p:nvSpPr>
        <p:spPr>
          <a:xfrm>
            <a:off x="1524417" y="4092053"/>
            <a:ext cx="1791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9E99CE-0266-4A26-A20D-65BB9637261E}"/>
              </a:ext>
            </a:extLst>
          </p:cNvPr>
          <p:cNvSpPr txBox="1"/>
          <p:nvPr/>
        </p:nvSpPr>
        <p:spPr>
          <a:xfrm>
            <a:off x="1526688" y="473578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9E99CE-0266-4A26-A20D-65BB9637261E}"/>
              </a:ext>
            </a:extLst>
          </p:cNvPr>
          <p:cNvSpPr txBox="1"/>
          <p:nvPr/>
        </p:nvSpPr>
        <p:spPr>
          <a:xfrm>
            <a:off x="1569904" y="543410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-1"/>
            <a:ext cx="12192000" cy="414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1132764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722" y="1119115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08" y="169249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469" y="231380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BC1AC8E5-7845-493E-9E81-705F8DEE7CD4}"/>
              </a:ext>
            </a:extLst>
          </p:cNvPr>
          <p:cNvSpPr/>
          <p:nvPr/>
        </p:nvSpPr>
        <p:spPr>
          <a:xfrm>
            <a:off x="945846" y="3944203"/>
            <a:ext cx="11246152" cy="65509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61F01101-A758-4B75-B74E-8B6EE236BD09}"/>
              </a:ext>
            </a:extLst>
          </p:cNvPr>
          <p:cNvSpPr/>
          <p:nvPr/>
        </p:nvSpPr>
        <p:spPr>
          <a:xfrm>
            <a:off x="945845" y="4816930"/>
            <a:ext cx="11246153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“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FE4830BD-C189-4B15-BC18-FFBE3327FD2F}"/>
              </a:ext>
            </a:extLst>
          </p:cNvPr>
          <p:cNvSpPr/>
          <p:nvPr/>
        </p:nvSpPr>
        <p:spPr>
          <a:xfrm>
            <a:off x="945845" y="5746349"/>
            <a:ext cx="11246154" cy="1041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050" t="15102" r="14920" b="37742"/>
          <a:stretch/>
        </p:blipFill>
        <p:spPr>
          <a:xfrm>
            <a:off x="45941" y="-3"/>
            <a:ext cx="12146059" cy="39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4D220E-A9AF-4838-888D-DF5AF5075E01}"/>
              </a:ext>
            </a:extLst>
          </p:cNvPr>
          <p:cNvSpPr txBox="1"/>
          <p:nvPr/>
        </p:nvSpPr>
        <p:spPr>
          <a:xfrm>
            <a:off x="705445" y="485147"/>
            <a:ext cx="1058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760DB9E-7F5A-48B8-B1C4-AC8BCCF8EFDE}"/>
              </a:ext>
            </a:extLst>
          </p:cNvPr>
          <p:cNvGrpSpPr/>
          <p:nvPr/>
        </p:nvGrpSpPr>
        <p:grpSpPr>
          <a:xfrm>
            <a:off x="982639" y="1796517"/>
            <a:ext cx="10413242" cy="3769649"/>
            <a:chOff x="768927" y="1641595"/>
            <a:chExt cx="5340928" cy="251169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469D3EC-DB17-4446-BBA6-331A555D97E1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8" name="Rectangle 14">
                <a:extLst>
                  <a:ext uri="{FF2B5EF4-FFF2-40B4-BE49-F238E27FC236}">
                    <a16:creationId xmlns:a16="http://schemas.microsoft.com/office/drawing/2014/main" xmlns="" id="{99E58F81-081D-4155-971C-38154CA68E6F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oogle Shape;1251;p47">
                <a:extLst>
                  <a:ext uri="{FF2B5EF4-FFF2-40B4-BE49-F238E27FC236}">
                    <a16:creationId xmlns:a16="http://schemas.microsoft.com/office/drawing/2014/main" xmlns="" id="{64695207-D7A6-4FA1-B3E9-1651F4049267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1" name="Google Shape;1252;p47">
                  <a:extLst>
                    <a:ext uri="{FF2B5EF4-FFF2-40B4-BE49-F238E27FC236}">
                      <a16:creationId xmlns:a16="http://schemas.microsoft.com/office/drawing/2014/main" xmlns="" id="{878648EF-6039-4009-93E0-ED721E3E3EF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3;p47">
                  <a:extLst>
                    <a:ext uri="{FF2B5EF4-FFF2-40B4-BE49-F238E27FC236}">
                      <a16:creationId xmlns:a16="http://schemas.microsoft.com/office/drawing/2014/main" xmlns="" id="{8E57925A-EEE3-452F-BFD9-3351BC0767D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4;p47">
                  <a:extLst>
                    <a:ext uri="{FF2B5EF4-FFF2-40B4-BE49-F238E27FC236}">
                      <a16:creationId xmlns:a16="http://schemas.microsoft.com/office/drawing/2014/main" xmlns="" id="{0715BB96-FE18-4279-AA96-2FFFEE7342EF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4" name="Google Shape;1255;p47">
                  <a:extLst>
                    <a:ext uri="{FF2B5EF4-FFF2-40B4-BE49-F238E27FC236}">
                      <a16:creationId xmlns:a16="http://schemas.microsoft.com/office/drawing/2014/main" xmlns="" id="{1DECDB3A-E23C-4E61-909C-6759B721EC0D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6;p47">
                  <a:extLst>
                    <a:ext uri="{FF2B5EF4-FFF2-40B4-BE49-F238E27FC236}">
                      <a16:creationId xmlns:a16="http://schemas.microsoft.com/office/drawing/2014/main" xmlns="" id="{748DE16A-29B3-49A8-81D8-706217A285AB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57;p47">
                  <a:extLst>
                    <a:ext uri="{FF2B5EF4-FFF2-40B4-BE49-F238E27FC236}">
                      <a16:creationId xmlns:a16="http://schemas.microsoft.com/office/drawing/2014/main" xmlns="" id="{D4366227-46FE-4F68-A5C1-E0A674523C52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8;p47">
                  <a:extLst>
                    <a:ext uri="{FF2B5EF4-FFF2-40B4-BE49-F238E27FC236}">
                      <a16:creationId xmlns:a16="http://schemas.microsoft.com/office/drawing/2014/main" xmlns="" id="{859F8761-110B-43A6-8C55-DBFF4C0590E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9;p47">
                  <a:extLst>
                    <a:ext uri="{FF2B5EF4-FFF2-40B4-BE49-F238E27FC236}">
                      <a16:creationId xmlns:a16="http://schemas.microsoft.com/office/drawing/2014/main" xmlns="" id="{40706B5E-4D6C-43BC-A855-15EFB58E1996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260;p47">
                  <a:extLst>
                    <a:ext uri="{FF2B5EF4-FFF2-40B4-BE49-F238E27FC236}">
                      <a16:creationId xmlns:a16="http://schemas.microsoft.com/office/drawing/2014/main" xmlns="" id="{5F776EA2-7376-4CC4-87DE-BFF9D585E50A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61;p47">
                  <a:extLst>
                    <a:ext uri="{FF2B5EF4-FFF2-40B4-BE49-F238E27FC236}">
                      <a16:creationId xmlns:a16="http://schemas.microsoft.com/office/drawing/2014/main" xmlns="" id="{BE76F209-089E-4E15-B834-B7070DF30F4F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xmlns="" id="{9A9C1B9E-3BB4-4138-B9DF-6F6FF558A5C6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B15ABFA-5254-4B7D-804B-F865F3A79EC5}"/>
                </a:ext>
              </a:extLst>
            </p:cNvPr>
            <p:cNvSpPr txBox="1"/>
            <p:nvPr/>
          </p:nvSpPr>
          <p:spPr>
            <a:xfrm>
              <a:off x="2948049" y="1701252"/>
              <a:ext cx="1129909" cy="430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2EF0D79-26EF-4099-827C-3C4527B0CEF8}"/>
              </a:ext>
            </a:extLst>
          </p:cNvPr>
          <p:cNvSpPr txBox="1"/>
          <p:nvPr/>
        </p:nvSpPr>
        <p:spPr>
          <a:xfrm>
            <a:off x="2041807" y="3095774"/>
            <a:ext cx="8335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kể về ai trong gia đình?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tình cảm thế nào với người đó? Vì sao?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2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118803-ACDB-4DD7-8BAE-A87E0D62EE1E}"/>
              </a:ext>
            </a:extLst>
          </p:cNvPr>
          <p:cNvSpPr txBox="1"/>
          <p:nvPr/>
        </p:nvSpPr>
        <p:spPr>
          <a:xfrm>
            <a:off x="391242" y="434811"/>
            <a:ext cx="104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dirty="0">
                <a:latin typeface="+mj-lt"/>
              </a:rPr>
              <a:t>1.</a:t>
            </a:r>
            <a:r>
              <a:rPr lang="vi-VN" sz="3200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Tìm đọc </a:t>
            </a:r>
            <a:r>
              <a:rPr lang="vi-VN" sz="3200" dirty="0" smtClean="0">
                <a:latin typeface="+mj-lt"/>
              </a:rPr>
              <a:t>một bài thơ, câu chuyện về tình cảm gia đình.</a:t>
            </a:r>
            <a:endParaRPr lang="vi-VN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15383D-8820-497D-92CC-C3F32996A568}"/>
              </a:ext>
            </a:extLst>
          </p:cNvPr>
          <p:cNvSpPr txBox="1"/>
          <p:nvPr/>
        </p:nvSpPr>
        <p:spPr>
          <a:xfrm>
            <a:off x="391242" y="1192635"/>
            <a:ext cx="1180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2.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Chia sẻ với các bạn cảm xúc của em về bài thơ, câu chuyện đó.</a:t>
            </a:r>
            <a:endParaRPr lang="vi-VN" sz="32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796" t="15179" r="14103" b="27637"/>
          <a:stretch/>
        </p:blipFill>
        <p:spPr>
          <a:xfrm>
            <a:off x="2279176" y="3411940"/>
            <a:ext cx="7792872" cy="34460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19766" t="16405" r="55894" b="63581"/>
          <a:stretch/>
        </p:blipFill>
        <p:spPr>
          <a:xfrm>
            <a:off x="2811439" y="2183641"/>
            <a:ext cx="2688609" cy="151490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59824" t="16405" r="18006" b="61539"/>
          <a:stretch/>
        </p:blipFill>
        <p:spPr>
          <a:xfrm>
            <a:off x="7287907" y="2183641"/>
            <a:ext cx="2715905" cy="14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33827" t="23060" r="32445" b="3680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86854"/>
            <a:ext cx="438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S/119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xmlns="" id="{5047B09F-ABB0-4000-94A7-2D6D1D8C4769}"/>
              </a:ext>
            </a:extLst>
          </p:cNvPr>
          <p:cNvSpPr/>
          <p:nvPr/>
        </p:nvSpPr>
        <p:spPr>
          <a:xfrm>
            <a:off x="433398" y="5341155"/>
            <a:ext cx="11610976" cy="15168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047B09F-ABB0-4000-94A7-2D6D1D8C4769}"/>
              </a:ext>
            </a:extLst>
          </p:cNvPr>
          <p:cNvSpPr/>
          <p:nvPr/>
        </p:nvSpPr>
        <p:spPr>
          <a:xfrm>
            <a:off x="433398" y="3050388"/>
            <a:ext cx="11610976" cy="22907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0C5D417-3BC6-40D7-A1E2-A9B7128804EB}"/>
              </a:ext>
            </a:extLst>
          </p:cNvPr>
          <p:cNvSpPr/>
          <p:nvPr/>
        </p:nvSpPr>
        <p:spPr>
          <a:xfrm>
            <a:off x="497828" y="400110"/>
            <a:ext cx="11617973" cy="26861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>
              <a:defRPr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xơi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</a:p>
          <a:p>
            <a:pPr marL="30480" marR="30480">
              <a:defRPr/>
            </a:pP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smtClean="0">
                <a:solidFill>
                  <a:prstClr val="black"/>
                </a:solidFill>
              </a:rPr>
              <a:t>    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3ECA9E-8442-417E-8A88-C6236269A505}"/>
              </a:ext>
            </a:extLst>
          </p:cNvPr>
          <p:cNvSpPr txBox="1"/>
          <p:nvPr/>
        </p:nvSpPr>
        <p:spPr>
          <a:xfrm>
            <a:off x="433398" y="3198029"/>
            <a:ext cx="116179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algn="just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algn="just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algn="just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algn="just">
              <a:defRPr/>
            </a:pP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Hường 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 tay ra cầm lấy cái bát nhựa. Bố bảo:</a:t>
            </a:r>
          </a:p>
          <a:p>
            <a:pPr marL="30480" marR="30480" algn="just">
              <a:defRPr/>
            </a:pP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Ấy, bác phải đỡ bằng hai tay. Tôi đưa cho bác bằng hai tay cơ mà!</a:t>
            </a:r>
          </a:p>
          <a:p>
            <a:pPr marL="30480" marR="30480" algn="just">
              <a:defRPr/>
            </a:pPr>
            <a:endParaRPr lang="en-US" sz="220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endParaRPr lang="en-US" sz="220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BC9162F-F75A-4A4F-9B59-14AC9CCF2CBC}"/>
              </a:ext>
            </a:extLst>
          </p:cNvPr>
          <p:cNvSpPr/>
          <p:nvPr/>
        </p:nvSpPr>
        <p:spPr>
          <a:xfrm>
            <a:off x="710272" y="308628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026A475-6858-41F5-98B6-CFF25BC57101}"/>
              </a:ext>
            </a:extLst>
          </p:cNvPr>
          <p:cNvSpPr/>
          <p:nvPr/>
        </p:nvSpPr>
        <p:spPr>
          <a:xfrm>
            <a:off x="679735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D3ECA9E-8442-417E-8A88-C6236269A505}"/>
              </a:ext>
            </a:extLst>
          </p:cNvPr>
          <p:cNvSpPr txBox="1"/>
          <p:nvPr/>
        </p:nvSpPr>
        <p:spPr>
          <a:xfrm>
            <a:off x="497827" y="4767689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defRPr/>
            </a:pPr>
            <a:endParaRPr lang="en-US" sz="220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endParaRPr lang="en-US" sz="2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defRPr/>
            </a:pP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Năm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nay,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BC9162F-F75A-4A4F-9B59-14AC9CCF2CBC}"/>
              </a:ext>
            </a:extLst>
          </p:cNvPr>
          <p:cNvSpPr/>
          <p:nvPr/>
        </p:nvSpPr>
        <p:spPr>
          <a:xfrm>
            <a:off x="576434" y="534115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6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00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1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1" y="2132366"/>
            <a:ext cx="2251915" cy="255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(từ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988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1312</Words>
  <Application>Microsoft Office PowerPoint</Application>
  <PresentationFormat>Widescreen</PresentationFormat>
  <Paragraphs>175</Paragraphs>
  <Slides>41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Microsoft YaHei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HP001 4 hàng</vt:lpstr>
      <vt:lpstr>Montserrat</vt:lpstr>
      <vt:lpstr>Nunito</vt:lpstr>
      <vt:lpstr>Times New Roman</vt:lpstr>
      <vt:lpstr>Wingdings</vt:lpstr>
      <vt:lpstr>等线</vt:lpstr>
      <vt:lpstr>3_Office Theme</vt:lpstr>
      <vt:lpstr>NỀN 5</vt:lpstr>
      <vt:lpstr>nền 3</vt:lpstr>
      <vt:lpstr>6_Office Theme</vt:lpstr>
      <vt:lpstr>2_Office Theme</vt:lpstr>
      <vt:lpstr>Office Theme</vt:lpstr>
      <vt:lpstr>7_Office Theme</vt:lpstr>
      <vt:lpstr>8_Office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136</cp:revision>
  <dcterms:created xsi:type="dcterms:W3CDTF">2021-06-24T12:42:07Z</dcterms:created>
  <dcterms:modified xsi:type="dcterms:W3CDTF">2022-12-13T06:01:11Z</dcterms:modified>
</cp:coreProperties>
</file>