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709" r:id="rId4"/>
  </p:sldMasterIdLst>
  <p:notesMasterIdLst>
    <p:notesMasterId r:id="rId23"/>
  </p:notesMasterIdLst>
  <p:sldIdLst>
    <p:sldId id="256" r:id="rId5"/>
    <p:sldId id="289" r:id="rId6"/>
    <p:sldId id="257" r:id="rId7"/>
    <p:sldId id="290" r:id="rId8"/>
    <p:sldId id="291" r:id="rId9"/>
    <p:sldId id="293" r:id="rId10"/>
    <p:sldId id="268" r:id="rId11"/>
    <p:sldId id="269" r:id="rId12"/>
    <p:sldId id="270" r:id="rId13"/>
    <p:sldId id="272" r:id="rId14"/>
    <p:sldId id="274" r:id="rId15"/>
    <p:sldId id="288" r:id="rId16"/>
    <p:sldId id="284" r:id="rId17"/>
    <p:sldId id="286" r:id="rId18"/>
    <p:sldId id="287" r:id="rId19"/>
    <p:sldId id="278" r:id="rId20"/>
    <p:sldId id="280"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0" autoAdjust="0"/>
    <p:restoredTop sz="94660"/>
  </p:normalViewPr>
  <p:slideViewPr>
    <p:cSldViewPr snapToGrid="0">
      <p:cViewPr varScale="1">
        <p:scale>
          <a:sx n="79" d="100"/>
          <a:sy n="79" d="100"/>
        </p:scale>
        <p:origin x="-528" y="4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077BC-F655-41F4-8B8D-8AC0883F8518}"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F7D48-38FF-4CB1-AFD5-B0A3BE7BEDFB}" type="slidenum">
              <a:rPr lang="en-US" smtClean="0"/>
              <a:t>‹#›</a:t>
            </a:fld>
            <a:endParaRPr lang="en-US"/>
          </a:p>
        </p:txBody>
      </p:sp>
    </p:spTree>
    <p:extLst>
      <p:ext uri="{BB962C8B-B14F-4D97-AF65-F5344CB8AC3E}">
        <p14:creationId xmlns:p14="http://schemas.microsoft.com/office/powerpoint/2010/main" val="776437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2</a:t>
            </a:fld>
            <a:endParaRPr lang="zh-CN" altLang="en-US"/>
          </a:p>
        </p:txBody>
      </p:sp>
    </p:spTree>
    <p:extLst>
      <p:ext uri="{BB962C8B-B14F-4D97-AF65-F5344CB8AC3E}">
        <p14:creationId xmlns:p14="http://schemas.microsoft.com/office/powerpoint/2010/main" val="2634311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936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3660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557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177046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hỗ dành sẵn cho Hình ảnh của Bản chiếu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Chỗ dành sẵn cho Ghi ch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Chỗ dành sẵn cho Số hiệu Bản chiếu 3"/>
          <p:cNvSpPr>
            <a:spLocks noGrp="1"/>
          </p:cNvSpPr>
          <p:nvPr>
            <p:ph type="sldNum" sz="quarter" idx="5"/>
          </p:nvPr>
        </p:nvSpPr>
        <p:spPr/>
        <p:txBody>
          <a:bodyPr/>
          <a:lstStyle/>
          <a:p>
            <a:pPr>
              <a:defRPr/>
            </a:pPr>
            <a:fld id="{1561ADA6-D148-4669-8429-ACF635F57408}" type="slidenum">
              <a:rPr lang="zh-CN" altLang="en-US" smtClean="0"/>
              <a:pPr>
                <a:defRPr/>
              </a:pPr>
              <a:t>13</a:t>
            </a:fld>
            <a:endParaRPr lang="zh-CN" altLang="en-US"/>
          </a:p>
        </p:txBody>
      </p:sp>
    </p:spTree>
    <p:extLst>
      <p:ext uri="{BB962C8B-B14F-4D97-AF65-F5344CB8AC3E}">
        <p14:creationId xmlns:p14="http://schemas.microsoft.com/office/powerpoint/2010/main" val="2526779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hỗ dành sẵn cho Hình ảnh của Bản chiếu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Chỗ dành sẵn cho Ghi ch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Chỗ dành sẵn cho Số hiệu Bản chiếu 3"/>
          <p:cNvSpPr>
            <a:spLocks noGrp="1"/>
          </p:cNvSpPr>
          <p:nvPr>
            <p:ph type="sldNum" sz="quarter" idx="5"/>
          </p:nvPr>
        </p:nvSpPr>
        <p:spPr/>
        <p:txBody>
          <a:bodyPr/>
          <a:lstStyle/>
          <a:p>
            <a:pPr>
              <a:defRPr/>
            </a:pPr>
            <a:fld id="{1561ADA6-D148-4669-8429-ACF635F57408}" type="slidenum">
              <a:rPr lang="zh-CN" altLang="en-US" smtClean="0"/>
              <a:pPr>
                <a:defRPr/>
              </a:pPr>
              <a:t>14</a:t>
            </a:fld>
            <a:endParaRPr lang="zh-CN" altLang="en-US"/>
          </a:p>
        </p:txBody>
      </p:sp>
    </p:spTree>
    <p:extLst>
      <p:ext uri="{BB962C8B-B14F-4D97-AF65-F5344CB8AC3E}">
        <p14:creationId xmlns:p14="http://schemas.microsoft.com/office/powerpoint/2010/main" val="517338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hỗ dành sẵn cho Hình ảnh của Bản chiếu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Chỗ dành sẵn cho Ghi ch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Chỗ dành sẵn cho Số hiệu Bản chiếu 3"/>
          <p:cNvSpPr>
            <a:spLocks noGrp="1"/>
          </p:cNvSpPr>
          <p:nvPr>
            <p:ph type="sldNum" sz="quarter" idx="5"/>
          </p:nvPr>
        </p:nvSpPr>
        <p:spPr/>
        <p:txBody>
          <a:bodyPr/>
          <a:lstStyle/>
          <a:p>
            <a:pPr>
              <a:defRPr/>
            </a:pPr>
            <a:fld id="{1561ADA6-D148-4669-8429-ACF635F57408}" type="slidenum">
              <a:rPr lang="zh-CN" altLang="en-US" smtClean="0"/>
              <a:pPr>
                <a:defRPr/>
              </a:pPr>
              <a:t>15</a:t>
            </a:fld>
            <a:endParaRPr lang="zh-CN" altLang="en-US"/>
          </a:p>
        </p:txBody>
      </p:sp>
    </p:spTree>
    <p:extLst>
      <p:ext uri="{BB962C8B-B14F-4D97-AF65-F5344CB8AC3E}">
        <p14:creationId xmlns:p14="http://schemas.microsoft.com/office/powerpoint/2010/main" val="3336920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913979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7A8DC3-B6CD-4AAA-866D-6138F83DEEF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951772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A8DC3-B6CD-4AAA-866D-6138F83DEEF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1603228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A8DC3-B6CD-4AAA-866D-6138F83DEEF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3825237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t>2024/10/29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Tree>
    <p:extLst>
      <p:ext uri="{BB962C8B-B14F-4D97-AF65-F5344CB8AC3E}">
        <p14:creationId xmlns:p14="http://schemas.microsoft.com/office/powerpoint/2010/main" val="973388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59" name="Google Shape;159;p8"/>
          <p:cNvGrpSpPr/>
          <p:nvPr/>
        </p:nvGrpSpPr>
        <p:grpSpPr>
          <a:xfrm>
            <a:off x="0" y="3428993"/>
            <a:ext cx="12192000" cy="3413707"/>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90" name="Google Shape;190;p8"/>
          <p:cNvSpPr txBox="1">
            <a:spLocks noGrp="1"/>
          </p:cNvSpPr>
          <p:nvPr>
            <p:ph type="title"/>
          </p:nvPr>
        </p:nvSpPr>
        <p:spPr>
          <a:xfrm>
            <a:off x="1850800" y="1967400"/>
            <a:ext cx="8490400" cy="31264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666">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91" name="Google Shape;191;p8"/>
          <p:cNvGrpSpPr/>
          <p:nvPr/>
        </p:nvGrpSpPr>
        <p:grpSpPr>
          <a:xfrm>
            <a:off x="-914018" y="3751600"/>
            <a:ext cx="2113081" cy="1036432"/>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89588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520741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336809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113040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166443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515116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3847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A8DC3-B6CD-4AAA-866D-6138F83DEEF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2935947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578226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65436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185487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394507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265811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74188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0248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58151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8328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950967" y="518167"/>
            <a:ext cx="102812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1281018" y="3628067"/>
            <a:ext cx="2113081" cy="1036432"/>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1" name="Google Shape;481;p21"/>
          <p:cNvGrpSpPr/>
          <p:nvPr/>
        </p:nvGrpSpPr>
        <p:grpSpPr>
          <a:xfrm>
            <a:off x="11314916" y="2408933"/>
            <a:ext cx="2113081" cy="1036432"/>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61099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97A8DC3-B6CD-4AAA-866D-6138F83DEEF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1126343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31"/>
        <p:cNvGrpSpPr/>
        <p:nvPr/>
      </p:nvGrpSpPr>
      <p:grpSpPr>
        <a:xfrm>
          <a:off x="0" y="0"/>
          <a:ext cx="0" cy="0"/>
          <a:chOff x="0" y="0"/>
          <a:chExt cx="0" cy="0"/>
        </a:xfrm>
      </p:grpSpPr>
      <p:sp>
        <p:nvSpPr>
          <p:cNvPr id="633" name="Google Shape;633;p30"/>
          <p:cNvSpPr/>
          <p:nvPr/>
        </p:nvSpPr>
        <p:spPr>
          <a:xfrm>
            <a:off x="0" y="0"/>
            <a:ext cx="12192000" cy="1604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34" name="Google Shape;634;p30"/>
          <p:cNvGrpSpPr/>
          <p:nvPr/>
        </p:nvGrpSpPr>
        <p:grpSpPr>
          <a:xfrm>
            <a:off x="6725849" y="6041800"/>
            <a:ext cx="2113081" cy="1036432"/>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7" name="Google Shape;637;p30"/>
          <p:cNvGrpSpPr/>
          <p:nvPr/>
        </p:nvGrpSpPr>
        <p:grpSpPr>
          <a:xfrm>
            <a:off x="-1172118" y="2910784"/>
            <a:ext cx="2113081" cy="1036432"/>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0" name="Google Shape;640;p30"/>
          <p:cNvGrpSpPr/>
          <p:nvPr/>
        </p:nvGrpSpPr>
        <p:grpSpPr>
          <a:xfrm>
            <a:off x="11092282" y="3772617"/>
            <a:ext cx="2113081" cy="1036432"/>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35360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5493"/>
            <a:ext cx="12192000" cy="6858000"/>
          </a:xfrm>
          <a:prstGeom prst="rect">
            <a:avLst/>
          </a:prstGeom>
          <a:noFill/>
          <a:ln>
            <a:noFill/>
          </a:ln>
        </p:spPr>
      </p:pic>
      <p:grpSp>
        <p:nvGrpSpPr>
          <p:cNvPr id="10" name="Google Shape;10;p2"/>
          <p:cNvGrpSpPr/>
          <p:nvPr/>
        </p:nvGrpSpPr>
        <p:grpSpPr>
          <a:xfrm>
            <a:off x="0" y="3444493"/>
            <a:ext cx="12192000" cy="3413707"/>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1" name="Google Shape;41;p2"/>
          <p:cNvSpPr txBox="1">
            <a:spLocks noGrp="1"/>
          </p:cNvSpPr>
          <p:nvPr>
            <p:ph type="ctrTitle"/>
          </p:nvPr>
        </p:nvSpPr>
        <p:spPr>
          <a:xfrm>
            <a:off x="2321000" y="1584951"/>
            <a:ext cx="7550000" cy="29992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7066">
                <a:solidFill>
                  <a:schemeClr val="lt1"/>
                </a:solidFill>
                <a:latin typeface="Bowlby One"/>
                <a:ea typeface="Bowlby One"/>
                <a:cs typeface="Bowlby One"/>
                <a:sym typeface="Bowlby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321000" y="4635447"/>
            <a:ext cx="7550000" cy="63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67">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43" name="Google Shape;43;p2"/>
          <p:cNvGrpSpPr/>
          <p:nvPr/>
        </p:nvGrpSpPr>
        <p:grpSpPr>
          <a:xfrm>
            <a:off x="4910982" y="6215967"/>
            <a:ext cx="2113081" cy="1036432"/>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44285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48" y="0"/>
            <a:ext cx="1146048" cy="1146048"/>
          </a:xfrm>
          <a:prstGeom prst="ellipse">
            <a:avLst/>
          </a:prstGeom>
          <a:ln>
            <a:noFill/>
          </a:ln>
          <a:effectLst>
            <a:softEdge rad="112500"/>
          </a:effectLst>
        </p:spPr>
      </p:pic>
    </p:spTree>
    <p:extLst>
      <p:ext uri="{BB962C8B-B14F-4D97-AF65-F5344CB8AC3E}">
        <p14:creationId xmlns:p14="http://schemas.microsoft.com/office/powerpoint/2010/main" val="2723331755"/>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3739657565"/>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3840852863"/>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1600151613"/>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283700572"/>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2888287119"/>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2575026754"/>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3909006461"/>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7A8DC3-B6CD-4AAA-866D-6138F83DEEF7}"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4251267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1774268653"/>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4074282048"/>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3786636280"/>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48" y="0"/>
            <a:ext cx="1146048" cy="1146048"/>
          </a:xfrm>
          <a:prstGeom prst="ellipse">
            <a:avLst/>
          </a:prstGeom>
          <a:ln>
            <a:noFill/>
          </a:ln>
          <a:effectLst>
            <a:softEdge rad="112500"/>
          </a:effectLst>
        </p:spPr>
      </p:pic>
    </p:spTree>
    <p:extLst>
      <p:ext uri="{BB962C8B-B14F-4D97-AF65-F5344CB8AC3E}">
        <p14:creationId xmlns:p14="http://schemas.microsoft.com/office/powerpoint/2010/main" val="1048868893"/>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922028952"/>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296551779"/>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210046079"/>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06153848"/>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946639115"/>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494159543"/>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A8DC3-B6CD-4AAA-866D-6138F83DEEF7}" type="datetimeFigureOut">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108409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208945499"/>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217243979"/>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623526310"/>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320038235"/>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A8DC3-B6CD-4AAA-866D-6138F83DEEF7}"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3224792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A8DC3-B6CD-4AAA-866D-6138F83DEEF7}" type="datetimeFigureOut">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126478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7A8DC3-B6CD-4AAA-866D-6138F83DEEF7}"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68803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7A8DC3-B6CD-4AAA-866D-6138F83DEEF7}"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171308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7.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7.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A8DC3-B6CD-4AAA-866D-6138F83DEEF7}" type="datetimeFigureOut">
              <a:rPr lang="en-US" smtClean="0"/>
              <a:t>10/29/2024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8EF8F-030B-4CE6-8916-7ED7CC4FC8E9}" type="slidenum">
              <a:rPr lang="en-US" smtClean="0"/>
              <a:t>‹#›</a:t>
            </a:fld>
            <a:endParaRPr lang="en-US"/>
          </a:p>
        </p:txBody>
      </p:sp>
    </p:spTree>
    <p:extLst>
      <p:ext uri="{BB962C8B-B14F-4D97-AF65-F5344CB8AC3E}">
        <p14:creationId xmlns:p14="http://schemas.microsoft.com/office/powerpoint/2010/main" val="3126476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F674225-3A43-9D71-1854-9FCCA3961649}"/>
              </a:ext>
            </a:extLst>
          </p:cNvPr>
          <p:cNvPicPr>
            <a:picLocks noChangeAspect="1"/>
          </p:cNvPicPr>
          <p:nvPr userDrawn="1"/>
        </p:nvPicPr>
        <p:blipFill>
          <a:blip r:embed="rId21"/>
          <a:stretch>
            <a:fillRect/>
          </a:stretch>
        </p:blipFill>
        <p:spPr>
          <a:xfrm>
            <a:off x="-1999046" y="1"/>
            <a:ext cx="1759889" cy="1759889"/>
          </a:xfrm>
          <a:prstGeom prst="rect">
            <a:avLst/>
          </a:prstGeom>
        </p:spPr>
      </p:pic>
    </p:spTree>
    <p:extLst>
      <p:ext uri="{BB962C8B-B14F-4D97-AF65-F5344CB8AC3E}">
        <p14:creationId xmlns:p14="http://schemas.microsoft.com/office/powerpoint/2010/main" val="524915338"/>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 id="2147483677" r:id="rId15"/>
    <p:sldLayoutId id="2147483678" r:id="rId16"/>
    <p:sldLayoutId id="2147483680" r:id="rId17"/>
    <p:sldLayoutId id="2147483681" r:id="rId18"/>
    <p:sldLayoutId id="214748368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999046" y="1"/>
            <a:ext cx="1759889" cy="1759889"/>
          </a:xfrm>
          <a:prstGeom prst="rect">
            <a:avLst/>
          </a:prstGeom>
        </p:spPr>
      </p:pic>
    </p:spTree>
    <p:extLst>
      <p:ext uri="{BB962C8B-B14F-4D97-AF65-F5344CB8AC3E}">
        <p14:creationId xmlns:p14="http://schemas.microsoft.com/office/powerpoint/2010/main" val="33890527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advClick="0" advTm="0">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21452433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advClick="0" advTm="0">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2.sv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36.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4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0.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4.xml"/><Relationship Id="rId1" Type="http://schemas.openxmlformats.org/officeDocument/2006/relationships/audio" Target="file:///D:\rung%20chuog%20vang\rung%20chuong.mp3" TargetMode="Externa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video" Target="../media/media2.mp4"/><Relationship Id="rId7" Type="http://schemas.openxmlformats.org/officeDocument/2006/relationships/audio" Target="../media/audio2.wav"/><Relationship Id="rId12" Type="http://schemas.openxmlformats.org/officeDocument/2006/relationships/image" Target="../media/image23.png"/><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audio" Target="../media/audio3.wav"/><Relationship Id="rId5" Type="http://schemas.openxmlformats.org/officeDocument/2006/relationships/notesSlide" Target="../notesSlides/notesSlide6.xml"/><Relationship Id="rId10" Type="http://schemas.openxmlformats.org/officeDocument/2006/relationships/image" Target="../media/image40.jpeg"/><Relationship Id="rId4" Type="http://schemas.openxmlformats.org/officeDocument/2006/relationships/slideLayout" Target="../slideLayouts/slideLayout14.xml"/><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video" Target="../media/media2.mp4"/><Relationship Id="rId7" Type="http://schemas.openxmlformats.org/officeDocument/2006/relationships/audio" Target="../media/audio2.wav"/><Relationship Id="rId2" Type="http://schemas.microsoft.com/office/2007/relationships/media" Target="../media/media2.mp4"/><Relationship Id="rId1" Type="http://schemas.openxmlformats.org/officeDocument/2006/relationships/tags" Target="../tags/tag2.xml"/><Relationship Id="rId6" Type="http://schemas.openxmlformats.org/officeDocument/2006/relationships/audio" Target="../media/audio1.wav"/><Relationship Id="rId11" Type="http://schemas.openxmlformats.org/officeDocument/2006/relationships/image" Target="../media/image40.jpeg"/><Relationship Id="rId5" Type="http://schemas.openxmlformats.org/officeDocument/2006/relationships/notesSlide" Target="../notesSlides/notesSlide7.xml"/><Relationship Id="rId10" Type="http://schemas.openxmlformats.org/officeDocument/2006/relationships/image" Target="../media/image23.png"/><Relationship Id="rId4" Type="http://schemas.openxmlformats.org/officeDocument/2006/relationships/slideLayout" Target="../slideLayouts/slideLayout14.xml"/><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video" Target="../media/media2.mp4"/><Relationship Id="rId7" Type="http://schemas.openxmlformats.org/officeDocument/2006/relationships/audio" Target="../media/audio2.wav"/><Relationship Id="rId12" Type="http://schemas.openxmlformats.org/officeDocument/2006/relationships/image" Target="../media/image23.pn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audio" Target="../media/audio1.wav"/><Relationship Id="rId11" Type="http://schemas.openxmlformats.org/officeDocument/2006/relationships/audio" Target="../media/audio3.wav"/><Relationship Id="rId5" Type="http://schemas.openxmlformats.org/officeDocument/2006/relationships/notesSlide" Target="../notesSlides/notesSlide8.xml"/><Relationship Id="rId10" Type="http://schemas.openxmlformats.org/officeDocument/2006/relationships/image" Target="../media/image40.jpeg"/><Relationship Id="rId4" Type="http://schemas.openxmlformats.org/officeDocument/2006/relationships/slideLayout" Target="../slideLayouts/slideLayout14.xml"/><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36.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6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0.png"/><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openxmlformats.org/officeDocument/2006/relationships/image" Target="../media/image24.png"/><Relationship Id="rId3" Type="http://schemas.microsoft.com/office/2007/relationships/media" Target="../media/media3.mp4"/><Relationship Id="rId7" Type="http://schemas.openxmlformats.org/officeDocument/2006/relationships/image" Target="../media/image13.png"/><Relationship Id="rId12" Type="http://schemas.microsoft.com/office/2007/relationships/hdphoto" Target="../media/hdphoto2.wdp"/><Relationship Id="rId17" Type="http://schemas.openxmlformats.org/officeDocument/2006/relationships/image" Target="../media/image23.png"/><Relationship Id="rId2" Type="http://schemas.openxmlformats.org/officeDocument/2006/relationships/video" Target="../media/media2.mp4"/><Relationship Id="rId16" Type="http://schemas.microsoft.com/office/2007/relationships/hdphoto" Target="../media/hdphoto3.wdp"/><Relationship Id="rId1" Type="http://schemas.microsoft.com/office/2007/relationships/media" Target="../media/media2.mp4"/><Relationship Id="rId6" Type="http://schemas.openxmlformats.org/officeDocument/2006/relationships/notesSlide" Target="../notesSlides/notesSlide3.xml"/><Relationship Id="rId11" Type="http://schemas.openxmlformats.org/officeDocument/2006/relationships/image" Target="../media/image20.png"/><Relationship Id="rId5" Type="http://schemas.openxmlformats.org/officeDocument/2006/relationships/slideLayout" Target="../slideLayouts/slideLayout25.xml"/><Relationship Id="rId15" Type="http://schemas.openxmlformats.org/officeDocument/2006/relationships/image" Target="../media/image22.png"/><Relationship Id="rId10" Type="http://schemas.microsoft.com/office/2007/relationships/hdphoto" Target="../media/hdphoto1.wdp"/><Relationship Id="rId4" Type="http://schemas.openxmlformats.org/officeDocument/2006/relationships/video" Target="../media/media3.mp4"/><Relationship Id="rId9" Type="http://schemas.openxmlformats.org/officeDocument/2006/relationships/image" Target="../media/image19.png"/><Relationship Id="rId1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openxmlformats.org/officeDocument/2006/relationships/image" Target="../media/image24.png"/><Relationship Id="rId3" Type="http://schemas.microsoft.com/office/2007/relationships/media" Target="../media/media3.mp4"/><Relationship Id="rId7" Type="http://schemas.openxmlformats.org/officeDocument/2006/relationships/image" Target="../media/image13.png"/><Relationship Id="rId12" Type="http://schemas.microsoft.com/office/2007/relationships/hdphoto" Target="../media/hdphoto2.wdp"/><Relationship Id="rId17" Type="http://schemas.openxmlformats.org/officeDocument/2006/relationships/image" Target="../media/image23.png"/><Relationship Id="rId2" Type="http://schemas.openxmlformats.org/officeDocument/2006/relationships/video" Target="../media/media2.mp4"/><Relationship Id="rId16" Type="http://schemas.microsoft.com/office/2007/relationships/hdphoto" Target="../media/hdphoto3.wdp"/><Relationship Id="rId1" Type="http://schemas.microsoft.com/office/2007/relationships/media" Target="../media/media2.mp4"/><Relationship Id="rId6" Type="http://schemas.openxmlformats.org/officeDocument/2006/relationships/notesSlide" Target="../notesSlides/notesSlide4.xml"/><Relationship Id="rId11" Type="http://schemas.openxmlformats.org/officeDocument/2006/relationships/image" Target="../media/image20.png"/><Relationship Id="rId5" Type="http://schemas.openxmlformats.org/officeDocument/2006/relationships/slideLayout" Target="../slideLayouts/slideLayout25.xml"/><Relationship Id="rId15" Type="http://schemas.openxmlformats.org/officeDocument/2006/relationships/image" Target="../media/image22.png"/><Relationship Id="rId10" Type="http://schemas.microsoft.com/office/2007/relationships/hdphoto" Target="../media/hdphoto1.wdp"/><Relationship Id="rId4" Type="http://schemas.openxmlformats.org/officeDocument/2006/relationships/video" Target="../media/media3.mp4"/><Relationship Id="rId9" Type="http://schemas.openxmlformats.org/officeDocument/2006/relationships/image" Target="../media/image19.pn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57665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3"/>
            <a:ext cx="12280901" cy="6858003"/>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32230" y="268219"/>
            <a:ext cx="11595127" cy="6242380"/>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5850220"/>
            <a:ext cx="12192000" cy="1007779"/>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64645" y="283949"/>
            <a:ext cx="440987" cy="463220"/>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94838" y="413718"/>
            <a:ext cx="4414879" cy="2787079"/>
          </a:xfrm>
          <a:prstGeom prst="rect">
            <a:avLst/>
          </a:prstGeom>
        </p:spPr>
      </p:pic>
      <p:sp>
        <p:nvSpPr>
          <p:cNvPr id="28" name="TextBox 27"/>
          <p:cNvSpPr txBox="1">
            <a:spLocks noChangeArrowheads="1"/>
          </p:cNvSpPr>
          <p:nvPr/>
        </p:nvSpPr>
        <p:spPr bwMode="auto">
          <a:xfrm>
            <a:off x="5220873" y="1163584"/>
            <a:ext cx="5826347"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914377">
              <a:lnSpc>
                <a:spcPct val="150000"/>
              </a:lnSpc>
              <a:spcBef>
                <a:spcPts val="1200"/>
              </a:spcBef>
            </a:pP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Viết</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số</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hạng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này</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dưới</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số</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hạng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kia</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sao</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cho</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các</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chữ</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số</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ở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cùng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một</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hàng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đặt</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thẳng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cột</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với</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nhau</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a:t>
            </a:r>
          </a:p>
          <a:p>
            <a:pPr algn="just" defTabSz="914377">
              <a:lnSpc>
                <a:spcPct val="150000"/>
              </a:lnSpc>
              <a:spcBef>
                <a:spcPts val="1200"/>
              </a:spcBef>
            </a:pP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Cộng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như</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cộng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các</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số</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tự</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nhiên</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a:t>
            </a:r>
          </a:p>
          <a:p>
            <a:pPr algn="just" defTabSz="914377">
              <a:lnSpc>
                <a:spcPct val="150000"/>
              </a:lnSpc>
              <a:spcBef>
                <a:spcPts val="1200"/>
              </a:spcBef>
            </a:pP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Viết</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dấu</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phẩy</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ở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tổng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thẳng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cột</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với</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các</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dấu</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phẩy</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của</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các</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số</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hạng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a:t>
            </a:r>
          </a:p>
        </p:txBody>
      </p:sp>
      <p:sp>
        <p:nvSpPr>
          <p:cNvPr id="32" name="TextBox 31"/>
          <p:cNvSpPr txBox="1"/>
          <p:nvPr/>
        </p:nvSpPr>
        <p:spPr>
          <a:xfrm>
            <a:off x="805631" y="905952"/>
            <a:ext cx="3774659" cy="1384995"/>
          </a:xfrm>
          <a:prstGeom prst="rect">
            <a:avLst/>
          </a:prstGeom>
          <a:noFill/>
        </p:spPr>
        <p:txBody>
          <a:bodyPr wrap="square" rtlCol="0">
            <a:spAutoFit/>
          </a:bodyPr>
          <a:lstStyle/>
          <a:p>
            <a:pPr algn="ctr" defTabSz="914377"/>
            <a:r>
              <a:rPr lang="en-US" sz="2800" b="1" dirty="0" err="1">
                <a:solidFill>
                  <a:prstClr val="black"/>
                </a:solidFill>
                <a:latin typeface="Cambria" panose="02040503050406030204" pitchFamily="18" charset="0"/>
                <a:ea typeface="Cambria" panose="02040503050406030204" pitchFamily="18" charset="0"/>
                <a:cs typeface="Arial"/>
                <a:sym typeface="Arial"/>
              </a:rPr>
              <a:t>Muốn</a:t>
            </a:r>
            <a:r>
              <a:rPr lang="en-US" sz="2800" b="1" dirty="0">
                <a:solidFill>
                  <a:prstClr val="black"/>
                </a:solidFill>
                <a:latin typeface="Cambria" panose="02040503050406030204" pitchFamily="18" charset="0"/>
                <a:ea typeface="Cambria" panose="02040503050406030204" pitchFamily="18" charset="0"/>
                <a:cs typeface="Arial"/>
                <a:sym typeface="Arial"/>
              </a:rPr>
              <a:t> </a:t>
            </a:r>
            <a:r>
              <a:rPr lang="en-US" sz="2800" b="1" dirty="0" err="1">
                <a:solidFill>
                  <a:prstClr val="black"/>
                </a:solidFill>
                <a:latin typeface="Cambria" panose="02040503050406030204" pitchFamily="18" charset="0"/>
                <a:ea typeface="Cambria" panose="02040503050406030204" pitchFamily="18" charset="0"/>
                <a:cs typeface="Arial"/>
                <a:sym typeface="Arial"/>
              </a:rPr>
              <a:t>cộng</a:t>
            </a:r>
            <a:r>
              <a:rPr lang="en-US" sz="2800" b="1" dirty="0">
                <a:solidFill>
                  <a:prstClr val="black"/>
                </a:solidFill>
                <a:latin typeface="Cambria" panose="02040503050406030204" pitchFamily="18" charset="0"/>
                <a:ea typeface="Cambria" panose="02040503050406030204" pitchFamily="18" charset="0"/>
                <a:cs typeface="Arial"/>
                <a:sym typeface="Arial"/>
              </a:rPr>
              <a:t> </a:t>
            </a:r>
          </a:p>
          <a:p>
            <a:pPr algn="ctr" defTabSz="914377"/>
            <a:r>
              <a:rPr lang="en-US" sz="2800" b="1" dirty="0">
                <a:solidFill>
                  <a:prstClr val="black"/>
                </a:solidFill>
                <a:latin typeface="Cambria" panose="02040503050406030204" pitchFamily="18" charset="0"/>
                <a:ea typeface="Cambria" panose="02040503050406030204" pitchFamily="18" charset="0"/>
                <a:cs typeface="Arial"/>
                <a:sym typeface="Arial"/>
              </a:rPr>
              <a:t>2 </a:t>
            </a:r>
            <a:r>
              <a:rPr lang="en-US" sz="2800" b="1" dirty="0" err="1">
                <a:solidFill>
                  <a:prstClr val="black"/>
                </a:solidFill>
                <a:latin typeface="Cambria" panose="02040503050406030204" pitchFamily="18" charset="0"/>
                <a:ea typeface="Cambria" panose="02040503050406030204" pitchFamily="18" charset="0"/>
                <a:cs typeface="Arial"/>
                <a:sym typeface="Arial"/>
              </a:rPr>
              <a:t>số</a:t>
            </a:r>
            <a:r>
              <a:rPr lang="en-US" sz="2800" b="1" dirty="0">
                <a:solidFill>
                  <a:prstClr val="black"/>
                </a:solidFill>
                <a:latin typeface="Cambria" panose="02040503050406030204" pitchFamily="18" charset="0"/>
                <a:ea typeface="Cambria" panose="02040503050406030204" pitchFamily="18" charset="0"/>
                <a:cs typeface="Arial"/>
                <a:sym typeface="Arial"/>
              </a:rPr>
              <a:t> </a:t>
            </a:r>
            <a:r>
              <a:rPr lang="en-US" sz="2800" b="1" dirty="0" err="1">
                <a:solidFill>
                  <a:prstClr val="black"/>
                </a:solidFill>
                <a:latin typeface="Cambria" panose="02040503050406030204" pitchFamily="18" charset="0"/>
                <a:ea typeface="Cambria" panose="02040503050406030204" pitchFamily="18" charset="0"/>
                <a:cs typeface="Arial"/>
                <a:sym typeface="Arial"/>
              </a:rPr>
              <a:t>thập</a:t>
            </a:r>
            <a:r>
              <a:rPr lang="en-US" sz="2800" b="1" dirty="0">
                <a:solidFill>
                  <a:prstClr val="black"/>
                </a:solidFill>
                <a:latin typeface="Cambria" panose="02040503050406030204" pitchFamily="18" charset="0"/>
                <a:ea typeface="Cambria" panose="02040503050406030204" pitchFamily="18" charset="0"/>
                <a:cs typeface="Arial"/>
                <a:sym typeface="Arial"/>
              </a:rPr>
              <a:t> </a:t>
            </a:r>
            <a:r>
              <a:rPr lang="en-US" sz="2800" b="1" dirty="0" err="1">
                <a:solidFill>
                  <a:prstClr val="black"/>
                </a:solidFill>
                <a:latin typeface="Cambria" panose="02040503050406030204" pitchFamily="18" charset="0"/>
                <a:ea typeface="Cambria" panose="02040503050406030204" pitchFamily="18" charset="0"/>
                <a:cs typeface="Arial"/>
                <a:sym typeface="Arial"/>
              </a:rPr>
              <a:t>phân</a:t>
            </a:r>
            <a:r>
              <a:rPr lang="en-US" sz="2800" b="1" dirty="0">
                <a:solidFill>
                  <a:prstClr val="black"/>
                </a:solidFill>
                <a:latin typeface="Cambria" panose="02040503050406030204" pitchFamily="18" charset="0"/>
                <a:ea typeface="Cambria" panose="02040503050406030204" pitchFamily="18" charset="0"/>
                <a:cs typeface="Arial"/>
                <a:sym typeface="Arial"/>
              </a:rPr>
              <a:t> </a:t>
            </a:r>
          </a:p>
          <a:p>
            <a:pPr algn="ctr" defTabSz="914377"/>
            <a:r>
              <a:rPr lang="en-US" sz="2800" b="1" dirty="0">
                <a:solidFill>
                  <a:prstClr val="black"/>
                </a:solidFill>
                <a:latin typeface="Cambria" panose="02040503050406030204" pitchFamily="18" charset="0"/>
                <a:ea typeface="Cambria" panose="02040503050406030204" pitchFamily="18" charset="0"/>
                <a:cs typeface="Arial"/>
                <a:sym typeface="Arial"/>
              </a:rPr>
              <a:t>ta </a:t>
            </a:r>
            <a:r>
              <a:rPr lang="en-US" sz="2800" b="1" dirty="0" err="1">
                <a:solidFill>
                  <a:prstClr val="black"/>
                </a:solidFill>
                <a:latin typeface="Cambria" panose="02040503050406030204" pitchFamily="18" charset="0"/>
                <a:ea typeface="Cambria" panose="02040503050406030204" pitchFamily="18" charset="0"/>
                <a:cs typeface="Arial"/>
                <a:sym typeface="Arial"/>
              </a:rPr>
              <a:t>làm</a:t>
            </a:r>
            <a:r>
              <a:rPr lang="en-US" sz="2800" b="1" dirty="0">
                <a:solidFill>
                  <a:prstClr val="black"/>
                </a:solidFill>
                <a:latin typeface="Cambria" panose="02040503050406030204" pitchFamily="18" charset="0"/>
                <a:ea typeface="Cambria" panose="02040503050406030204" pitchFamily="18" charset="0"/>
                <a:cs typeface="Arial"/>
                <a:sym typeface="Arial"/>
              </a:rPr>
              <a:t> </a:t>
            </a:r>
            <a:r>
              <a:rPr lang="en-US" sz="2800" b="1" dirty="0" err="1">
                <a:solidFill>
                  <a:prstClr val="black"/>
                </a:solidFill>
                <a:latin typeface="Cambria" panose="02040503050406030204" pitchFamily="18" charset="0"/>
                <a:ea typeface="Cambria" panose="02040503050406030204" pitchFamily="18" charset="0"/>
                <a:cs typeface="Arial"/>
                <a:sym typeface="Arial"/>
              </a:rPr>
              <a:t>như</a:t>
            </a:r>
            <a:r>
              <a:rPr lang="en-US" sz="2800" b="1" dirty="0">
                <a:solidFill>
                  <a:prstClr val="black"/>
                </a:solidFill>
                <a:latin typeface="Cambria" panose="02040503050406030204" pitchFamily="18" charset="0"/>
                <a:ea typeface="Cambria" panose="02040503050406030204" pitchFamily="18" charset="0"/>
                <a:cs typeface="Arial"/>
                <a:sym typeface="Arial"/>
              </a:rPr>
              <a:t> </a:t>
            </a:r>
            <a:r>
              <a:rPr lang="en-US" sz="2800" b="1" dirty="0" err="1">
                <a:solidFill>
                  <a:prstClr val="black"/>
                </a:solidFill>
                <a:latin typeface="Cambria" panose="02040503050406030204" pitchFamily="18" charset="0"/>
                <a:ea typeface="Cambria" panose="02040503050406030204" pitchFamily="18" charset="0"/>
                <a:cs typeface="Arial"/>
                <a:sym typeface="Arial"/>
              </a:rPr>
              <a:t>thế</a:t>
            </a:r>
            <a:r>
              <a:rPr lang="en-US" sz="2800" b="1" dirty="0">
                <a:solidFill>
                  <a:prstClr val="black"/>
                </a:solidFill>
                <a:latin typeface="Cambria" panose="02040503050406030204" pitchFamily="18" charset="0"/>
                <a:ea typeface="Cambria" panose="02040503050406030204" pitchFamily="18" charset="0"/>
                <a:cs typeface="Arial"/>
                <a:sym typeface="Arial"/>
              </a:rPr>
              <a:t> </a:t>
            </a:r>
            <a:r>
              <a:rPr lang="en-US" sz="2800" b="1" dirty="0" err="1">
                <a:solidFill>
                  <a:prstClr val="black"/>
                </a:solidFill>
                <a:latin typeface="Cambria" panose="02040503050406030204" pitchFamily="18" charset="0"/>
                <a:ea typeface="Cambria" panose="02040503050406030204" pitchFamily="18" charset="0"/>
                <a:cs typeface="Arial"/>
                <a:sym typeface="Arial"/>
              </a:rPr>
              <a:t>nào</a:t>
            </a:r>
            <a:r>
              <a:rPr lang="en-US" sz="2800" b="1" dirty="0">
                <a:solidFill>
                  <a:prstClr val="black"/>
                </a:solidFill>
                <a:latin typeface="Cambria" panose="02040503050406030204" pitchFamily="18" charset="0"/>
                <a:ea typeface="Cambria" panose="02040503050406030204" pitchFamily="18" charset="0"/>
                <a:cs typeface="Arial"/>
                <a:sym typeface="Arial"/>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89018" y="2849526"/>
            <a:ext cx="3028871" cy="4160873"/>
          </a:xfrm>
          <a:prstGeom prst="rect">
            <a:avLst/>
          </a:prstGeom>
        </p:spPr>
      </p:pic>
    </p:spTree>
    <p:extLst>
      <p:ext uri="{BB962C8B-B14F-4D97-AF65-F5344CB8AC3E}">
        <p14:creationId xmlns:p14="http://schemas.microsoft.com/office/powerpoint/2010/main" val="30332848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5094914" y="318015"/>
            <a:ext cx="1879439" cy="1651069"/>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6007003" y="141700"/>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533711" y="927992"/>
            <a:ext cx="4180628" cy="5745993"/>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6578718" y="906864"/>
            <a:ext cx="8470111" cy="3666045"/>
          </a:xfrm>
          <a:prstGeom prst="rect">
            <a:avLst/>
          </a:prstGeom>
        </p:spPr>
      </p:pic>
    </p:spTree>
    <p:extLst>
      <p:ext uri="{BB962C8B-B14F-4D97-AF65-F5344CB8AC3E}">
        <p14:creationId xmlns:p14="http://schemas.microsoft.com/office/powerpoint/2010/main" val="143151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Hình ảnh 2" descr="Ảnh có chứa văn bản, mẫu họa, khung ảnh&#10;&#10;Mô tả được tạo tự độ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12192000" cy="707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rung chuong.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0516217" y="6172200"/>
            <a:ext cx="1511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WordArt 13"/>
          <p:cNvSpPr>
            <a:spLocks noChangeArrowheads="1" noChangeShapeType="1" noTextEdit="1"/>
          </p:cNvSpPr>
          <p:nvPr/>
        </p:nvSpPr>
        <p:spPr bwMode="auto">
          <a:xfrm>
            <a:off x="2551076" y="2578908"/>
            <a:ext cx="7086669" cy="1219200"/>
          </a:xfrm>
          <a:prstGeom prst="rect">
            <a:avLst/>
          </a:prstGeom>
        </p:spPr>
        <p:txBody>
          <a:bodyPr wrap="none" fromWordArt="1">
            <a:prstTxWarp prst="textPlain">
              <a:avLst>
                <a:gd name="adj" fmla="val 50000"/>
              </a:avLst>
            </a:prstTxWarp>
          </a:bodyPr>
          <a:lstStyle/>
          <a:p>
            <a:pPr algn="ctr"/>
            <a:r>
              <a:rPr lang="vi-VN" sz="3600" b="1" kern="10" dirty="0">
                <a:ln w="12700">
                  <a:solidFill>
                    <a:srgbClr val="3366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endParaRPr lang="en-US" sz="3600" b="1" kern="10" dirty="0">
              <a:ln w="12700">
                <a:solidFill>
                  <a:srgbClr val="3366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pic>
        <p:nvPicPr>
          <p:cNvPr id="5" name="Picture 38"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49078" y="978202"/>
            <a:ext cx="14906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345423"/>
      </p:ext>
    </p:extLst>
  </p:cSld>
  <p:clrMapOvr>
    <a:masterClrMapping/>
  </p:clrMapOvr>
  <p:transition spd="med">
    <p:wheel spokes="2"/>
    <p:sndAc>
      <p:stSnd>
        <p:snd r:embed="rId3" name="explode.wav"/>
      </p:stSnd>
    </p:sndAc>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08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8">
            <a:lum/>
          </a:blip>
          <a:srcRect/>
          <a:stretch>
            <a:fillRect t="-12000" b="-12000"/>
          </a:stretch>
        </a:blipFill>
        <a:effectLst/>
      </p:bgPr>
    </p:bg>
    <p:spTree>
      <p:nvGrpSpPr>
        <p:cNvPr id="1" name=""/>
        <p:cNvGrpSpPr/>
        <p:nvPr/>
      </p:nvGrpSpPr>
      <p:grpSpPr>
        <a:xfrm>
          <a:off x="0" y="0"/>
          <a:ext cx="0" cy="0"/>
          <a:chOff x="0" y="0"/>
          <a:chExt cx="0" cy="0"/>
        </a:xfrm>
      </p:grpSpPr>
      <p:sp>
        <p:nvSpPr>
          <p:cNvPr id="37" name="AutoShape 51"/>
          <p:cNvSpPr>
            <a:spLocks noChangeArrowheads="1"/>
          </p:cNvSpPr>
          <p:nvPr/>
        </p:nvSpPr>
        <p:spPr bwMode="auto">
          <a:xfrm>
            <a:off x="1907610" y="949108"/>
            <a:ext cx="8729032" cy="18002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3600" b="1">
              <a:latin typeface="Times New Roman" pitchFamily="18" charset="0"/>
              <a:cs typeface="Times New Roman" pitchFamily="18" charset="0"/>
            </a:endParaRPr>
          </a:p>
        </p:txBody>
      </p:sp>
      <p:grpSp>
        <p:nvGrpSpPr>
          <p:cNvPr id="39941" name="Group 51"/>
          <p:cNvGrpSpPr>
            <a:grpSpLocks/>
          </p:cNvGrpSpPr>
          <p:nvPr/>
        </p:nvGrpSpPr>
        <p:grpSpPr bwMode="auto">
          <a:xfrm>
            <a:off x="669487" y="28356"/>
            <a:ext cx="321471"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3996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altLang="en-US" sz="2000">
                <a:latin typeface=".VnTime"/>
              </a:endParaRPr>
            </a:p>
          </p:txBody>
        </p:sp>
        <p:sp>
          <p:nvSpPr>
            <p:cNvPr id="14" name="Rectangle 13"/>
            <p:cNvSpPr/>
            <p:nvPr/>
          </p:nvSpPr>
          <p:spPr bwMode="auto">
            <a:xfrm>
              <a:off x="324013"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564" y="4584963"/>
            <a:ext cx="593607"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69505" y="4357575"/>
            <a:ext cx="149913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870727" y="4452031"/>
            <a:ext cx="817999"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latin typeface=".VnTime"/>
            </a:endParaRPr>
          </a:p>
        </p:txBody>
      </p:sp>
      <p:sp>
        <p:nvSpPr>
          <p:cNvPr id="1044" name="WordArt 226"/>
          <p:cNvSpPr>
            <a:spLocks noChangeArrowheads="1" noChangeShapeType="1" noTextEdit="1"/>
          </p:cNvSpPr>
          <p:nvPr/>
        </p:nvSpPr>
        <p:spPr bwMode="auto">
          <a:xfrm>
            <a:off x="1072656" y="4548451"/>
            <a:ext cx="461517" cy="387350"/>
          </a:xfrm>
          <a:prstGeom prst="rect">
            <a:avLst/>
          </a:prstGeom>
        </p:spPr>
        <p:txBody>
          <a:bodyPr wrap="none" fromWordArt="1">
            <a:prstTxWarp prst="textInflate">
              <a:avLst>
                <a:gd name="adj" fmla="val 20000"/>
              </a:avLst>
            </a:prstTxWarp>
          </a:bodyPr>
          <a:lstStyle/>
          <a:p>
            <a:pPr algn="ctr"/>
            <a:r>
              <a:rPr lang="vi-VN" sz="3600" kern="10" dirty="0">
                <a:ln w="9525">
                  <a:solidFill>
                    <a:srgbClr val="FFFF00"/>
                  </a:solidFill>
                  <a:round/>
                  <a:headEnd/>
                  <a:tailEnd/>
                </a:ln>
                <a:solidFill>
                  <a:srgbClr val="FFFF00"/>
                </a:solidFill>
                <a:latin typeface=".VnTimeH"/>
              </a:rPr>
              <a:t>B</a:t>
            </a:r>
            <a:endParaRPr lang="en-US" sz="3600" kern="10" dirty="0">
              <a:ln w="9525">
                <a:solidFill>
                  <a:srgbClr val="FFFF00"/>
                </a:solidFill>
                <a:round/>
                <a:headEnd/>
                <a:tailEnd/>
              </a:ln>
              <a:solidFill>
                <a:srgbClr val="FFFF00"/>
              </a:solidFill>
              <a:latin typeface=".VnTimeH"/>
            </a:endParaRPr>
          </a:p>
        </p:txBody>
      </p:sp>
      <p:sp>
        <p:nvSpPr>
          <p:cNvPr id="4" name="AutoShape 51"/>
          <p:cNvSpPr>
            <a:spLocks noChangeArrowheads="1"/>
          </p:cNvSpPr>
          <p:nvPr/>
        </p:nvSpPr>
        <p:spPr bwMode="auto">
          <a:xfrm>
            <a:off x="2268640" y="4094420"/>
            <a:ext cx="4782658" cy="1295412"/>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Aft>
                <a:spcPts val="800"/>
              </a:spcAft>
            </a:pPr>
            <a:r>
              <a:rPr lang="en-US" sz="3200" b="1" dirty="0" err="1" smtClean="0">
                <a:solidFill>
                  <a:srgbClr val="FFFF00"/>
                </a:solidFill>
                <a:latin typeface="Times New Roman" pitchFamily="18" charset="0"/>
                <a:cs typeface="Times New Roman" pitchFamily="18" charset="0"/>
              </a:rPr>
              <a:t>Đúng</a:t>
            </a:r>
            <a:endParaRPr lang="en-US" sz="3200" b="1" dirty="0" smtClean="0">
              <a:solidFill>
                <a:srgbClr val="FFFF00"/>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996" y="2986568"/>
            <a:ext cx="595197"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58330" y="2722509"/>
            <a:ext cx="150072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p:cNvPr>
          <p:cNvSpPr>
            <a:spLocks noChangeArrowheads="1"/>
          </p:cNvSpPr>
          <p:nvPr/>
        </p:nvSpPr>
        <p:spPr bwMode="auto">
          <a:xfrm>
            <a:off x="717977" y="2838396"/>
            <a:ext cx="817999" cy="56991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vi-VN" altLang="en-US" sz="4400" b="1" dirty="0">
                <a:solidFill>
                  <a:srgbClr val="FFFF00"/>
                </a:solidFill>
                <a:latin typeface=".VnTime"/>
              </a:rPr>
              <a:t>A</a:t>
            </a:r>
            <a:endParaRPr lang="en-US" altLang="en-US" sz="4400" b="1" dirty="0">
              <a:solidFill>
                <a:srgbClr val="FFFF00"/>
              </a:solidFill>
              <a:latin typeface=".VnTime"/>
            </a:endParaRPr>
          </a:p>
        </p:txBody>
      </p:sp>
      <p:sp>
        <p:nvSpPr>
          <p:cNvPr id="39956" name="Hình Chữ nhật 46"/>
          <p:cNvSpPr>
            <a:spLocks noChangeArrowheads="1"/>
          </p:cNvSpPr>
          <p:nvPr/>
        </p:nvSpPr>
        <p:spPr bwMode="auto">
          <a:xfrm>
            <a:off x="1205216" y="383441"/>
            <a:ext cx="8678372" cy="1523494"/>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marL="514350" indent="-514350" algn="just">
              <a:buAutoNum type="alphaLcPeriod"/>
            </a:pPr>
            <a:r>
              <a:rPr lang="en-US" altLang="en-US" sz="32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                               5,4</a:t>
            </a:r>
          </a:p>
          <a:p>
            <a:pPr algn="just"/>
            <a:endParaRPr lang="en-US" altLang="en-US" sz="32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endParaRPr>
          </a:p>
          <a:p>
            <a:pPr algn="just"/>
            <a:r>
              <a:rPr lang="en-US" altLang="en-US" sz="2900" b="1" dirty="0" smtClean="0">
                <a:solidFill>
                  <a:srgbClr val="FF0000"/>
                </a:solidFill>
                <a:latin typeface="Times New Roman" pitchFamily="18" charset="0"/>
                <a:cs typeface="Times New Roman" pitchFamily="18" charset="0"/>
              </a:rPr>
              <a:t> </a:t>
            </a:r>
            <a:endParaRPr lang="en-US" altLang="en-US" sz="2900" b="1" dirty="0">
              <a:solidFill>
                <a:srgbClr val="FF0000"/>
              </a:solidFill>
              <a:latin typeface="Times New Roman" pitchFamily="18" charset="0"/>
              <a:cs typeface="Times New Roman" pitchFamily="18" charset="0"/>
            </a:endParaRPr>
          </a:p>
        </p:txBody>
      </p:sp>
      <p:sp>
        <p:nvSpPr>
          <p:cNvPr id="3" name="AutoShape 51"/>
          <p:cNvSpPr>
            <a:spLocks noChangeArrowheads="1"/>
          </p:cNvSpPr>
          <p:nvPr/>
        </p:nvSpPr>
        <p:spPr bwMode="auto">
          <a:xfrm>
            <a:off x="2159055" y="2449034"/>
            <a:ext cx="4811305" cy="1228697"/>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just"/>
            <a:r>
              <a:rPr lang="en-US" sz="3200" b="1" dirty="0" err="1" smtClean="0">
                <a:solidFill>
                  <a:srgbClr val="FFFF00"/>
                </a:solidFill>
                <a:latin typeface="Times New Roman" pitchFamily="18" charset="0"/>
                <a:cs typeface="Times New Roman" pitchFamily="18" charset="0"/>
              </a:rPr>
              <a:t>Sai</a:t>
            </a:r>
            <a:endParaRPr lang="en-US" sz="3200" b="1" dirty="0">
              <a:solidFill>
                <a:srgbClr val="FFFF00"/>
              </a:solidFill>
              <a:latin typeface="Times New Roman" pitchFamily="18" charset="0"/>
              <a:cs typeface="Times New Roman" pitchFamily="18" charset="0"/>
            </a:endParaRPr>
          </a:p>
        </p:txBody>
      </p:sp>
      <p:pic>
        <p:nvPicPr>
          <p:cNvPr id="29" name="đồng hồ đếm ngược-11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40516" t="14738" r="24901" b="19336"/>
          <a:stretch/>
        </p:blipFill>
        <p:spPr>
          <a:xfrm>
            <a:off x="10825009" y="0"/>
            <a:ext cx="1149927" cy="1233054"/>
          </a:xfrm>
          <a:prstGeom prst="rect">
            <a:avLst/>
          </a:prstGeom>
        </p:spPr>
      </p:pic>
      <p:sp>
        <p:nvSpPr>
          <p:cNvPr id="23" name="Rectangle 22">
            <a:extLst>
              <a:ext uri="{FF2B5EF4-FFF2-40B4-BE49-F238E27FC236}">
                <a16:creationId xmlns:a16="http://schemas.microsoft.com/office/drawing/2014/main" id="{59B9AD0A-7305-7993-A800-B0C84B763082}"/>
              </a:ext>
            </a:extLst>
          </p:cNvPr>
          <p:cNvSpPr>
            <a:spLocks noChangeArrowheads="1"/>
          </p:cNvSpPr>
          <p:nvPr/>
        </p:nvSpPr>
        <p:spPr bwMode="auto">
          <a:xfrm>
            <a:off x="3978661" y="483269"/>
            <a:ext cx="632857" cy="77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p>
            <a:pPr defTabSz="1219170">
              <a:buClr>
                <a:srgbClr val="000000"/>
              </a:buClr>
            </a:pPr>
            <a:r>
              <a:rPr lang="en-US" altLang="en-US" sz="40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a:t>
            </a:r>
            <a:endParaRPr lang="en-US" altLang="en-US" sz="40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4" name="TextBox 23">
            <a:extLst>
              <a:ext uri="{FF2B5EF4-FFF2-40B4-BE49-F238E27FC236}">
                <a16:creationId xmlns:a16="http://schemas.microsoft.com/office/drawing/2014/main" id="{2955B7C1-2333-A81B-5191-F480E671C521}"/>
              </a:ext>
            </a:extLst>
          </p:cNvPr>
          <p:cNvSpPr txBox="1">
            <a:spLocks noChangeArrowheads="1"/>
          </p:cNvSpPr>
          <p:nvPr/>
        </p:nvSpPr>
        <p:spPr bwMode="auto">
          <a:xfrm>
            <a:off x="4403735" y="709911"/>
            <a:ext cx="910177" cy="6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219170">
              <a:buClr>
                <a:srgbClr val="000000"/>
              </a:buClr>
            </a:pPr>
            <a:r>
              <a:rPr lang="en-US" altLang="en-US" b="1" kern="0" dirty="0">
                <a:solidFill>
                  <a:srgbClr val="000000"/>
                </a:solidFill>
                <a:latin typeface="Cambria" panose="02040503050406030204" pitchFamily="18" charset="0"/>
                <a:ea typeface="Cambria" panose="02040503050406030204" pitchFamily="18" charset="0"/>
                <a:cs typeface="Times New Roman" pitchFamily="18" charset="0"/>
                <a:sym typeface="Arial"/>
              </a:rPr>
              <a:t>3,9</a:t>
            </a:r>
          </a:p>
        </p:txBody>
      </p:sp>
      <p:cxnSp>
        <p:nvCxnSpPr>
          <p:cNvPr id="27" name="Straight Connector 26">
            <a:extLst>
              <a:ext uri="{FF2B5EF4-FFF2-40B4-BE49-F238E27FC236}">
                <a16:creationId xmlns:a16="http://schemas.microsoft.com/office/drawing/2014/main" id="{3EE3105C-3545-25F4-9A56-F56B87467EE9}"/>
              </a:ext>
            </a:extLst>
          </p:cNvPr>
          <p:cNvCxnSpPr>
            <a:cxnSpLocks/>
          </p:cNvCxnSpPr>
          <p:nvPr/>
        </p:nvCxnSpPr>
        <p:spPr>
          <a:xfrm>
            <a:off x="4403733" y="1377693"/>
            <a:ext cx="109703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955B7C1-2333-A81B-5191-F480E671C521}"/>
              </a:ext>
            </a:extLst>
          </p:cNvPr>
          <p:cNvSpPr txBox="1">
            <a:spLocks noChangeArrowheads="1"/>
          </p:cNvSpPr>
          <p:nvPr/>
        </p:nvSpPr>
        <p:spPr bwMode="auto">
          <a:xfrm>
            <a:off x="4403734" y="1302117"/>
            <a:ext cx="1153834" cy="6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219170">
              <a:buClr>
                <a:srgbClr val="000000"/>
              </a:buClr>
            </a:pPr>
            <a:r>
              <a:rPr lang="en-US" altLang="en-US"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8,13</a:t>
            </a:r>
            <a:endParaRPr lang="en-US" altLang="en-US" b="1" kern="0" dirty="0">
              <a:solidFill>
                <a:srgbClr val="000000"/>
              </a:solidFill>
              <a:latin typeface="Cambria" panose="02040503050406030204" pitchFamily="18" charset="0"/>
              <a:ea typeface="Cambria" panose="02040503050406030204" pitchFamily="18" charset="0"/>
              <a:cs typeface="Times New Roman" pitchFamily="18" charset="0"/>
              <a:sym typeface="Arial"/>
            </a:endParaRPr>
          </a:p>
        </p:txBody>
      </p:sp>
    </p:spTree>
    <p:custDataLst>
      <p:tags r:id="rId1"/>
    </p:custDataLst>
    <p:extLst>
      <p:ext uri="{BB962C8B-B14F-4D97-AF65-F5344CB8AC3E}">
        <p14:creationId xmlns:p14="http://schemas.microsoft.com/office/powerpoint/2010/main" val="3459725384"/>
      </p:ext>
    </p:extLst>
  </p:cSld>
  <p:clrMapOvr>
    <a:masterClrMapping/>
  </p:clrMapOvr>
  <p:transition spd="slow">
    <p:wip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Jet Fighter 2-DVD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1198"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23" presetClass="emph" presetSubtype="0" fill="hold" grpId="0" nodeType="clickEffect">
                                  <p:stCondLst>
                                    <p:cond delay="0"/>
                                  </p:stCondLst>
                                  <p:iterate type="lt">
                                    <p:tmPct val="0"/>
                                  </p:iterate>
                                  <p:childTnLst>
                                    <p:animClr clrSpc="hsl" dir="cw">
                                      <p:cBhvr override="childStyle">
                                        <p:cTn id="16" dur="500" fill="hold"/>
                                        <p:tgtEl>
                                          <p:spTgt spid="3"/>
                                        </p:tgtEl>
                                        <p:attrNameLst>
                                          <p:attrName>style.color</p:attrName>
                                        </p:attrNameLst>
                                      </p:cBhvr>
                                      <p:by>
                                        <p:hsl h="10842353" s="0" l="0"/>
                                      </p:by>
                                    </p:animClr>
                                    <p:animClr clrSpc="hsl" dir="cw">
                                      <p:cBhvr>
                                        <p:cTn id="17" dur="500" fill="hold"/>
                                        <p:tgtEl>
                                          <p:spTgt spid="3"/>
                                        </p:tgtEl>
                                        <p:attrNameLst>
                                          <p:attrName>fillcolor</p:attrName>
                                        </p:attrNameLst>
                                      </p:cBhvr>
                                      <p:by>
                                        <p:hsl h="10842353" s="0" l="0"/>
                                      </p:by>
                                    </p:animClr>
                                    <p:animClr clrSpc="hsl" dir="cw">
                                      <p:cBhvr>
                                        <p:cTn id="18" dur="500" fill="hold"/>
                                        <p:tgtEl>
                                          <p:spTgt spid="3"/>
                                        </p:tgtEl>
                                        <p:attrNameLst>
                                          <p:attrName>stroke.color</p:attrName>
                                        </p:attrNameLst>
                                      </p:cBhvr>
                                      <p:by>
                                        <p:hsl h="10842353" s="0" l="0"/>
                                      </p:by>
                                    </p:animClr>
                                    <p:set>
                                      <p:cBhvr>
                                        <p:cTn id="19" dur="500" fill="hold"/>
                                        <p:tgtEl>
                                          <p:spTgt spid="3"/>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7"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9"/>
                </p:tgtEl>
              </p:cMediaNode>
            </p:video>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2000" b="-12000"/>
          </a:stretch>
        </a:blipFill>
        <a:effectLst/>
      </p:bgPr>
    </p:bg>
    <p:spTree>
      <p:nvGrpSpPr>
        <p:cNvPr id="1" name=""/>
        <p:cNvGrpSpPr/>
        <p:nvPr/>
      </p:nvGrpSpPr>
      <p:grpSpPr>
        <a:xfrm>
          <a:off x="0" y="0"/>
          <a:ext cx="0" cy="0"/>
          <a:chOff x="0" y="0"/>
          <a:chExt cx="0" cy="0"/>
        </a:xfrm>
      </p:grpSpPr>
      <p:sp>
        <p:nvSpPr>
          <p:cNvPr id="37" name="AutoShape 51"/>
          <p:cNvSpPr>
            <a:spLocks noChangeArrowheads="1"/>
          </p:cNvSpPr>
          <p:nvPr/>
        </p:nvSpPr>
        <p:spPr bwMode="auto">
          <a:xfrm>
            <a:off x="1907606" y="935040"/>
            <a:ext cx="8729032" cy="18002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3600" b="1">
              <a:latin typeface="Times New Roman" pitchFamily="18" charset="0"/>
              <a:cs typeface="Times New Roman" pitchFamily="18" charset="0"/>
            </a:endParaRPr>
          </a:p>
        </p:txBody>
      </p:sp>
      <p:grpSp>
        <p:nvGrpSpPr>
          <p:cNvPr id="39941" name="Group 51"/>
          <p:cNvGrpSpPr>
            <a:grpSpLocks/>
          </p:cNvGrpSpPr>
          <p:nvPr/>
        </p:nvGrpSpPr>
        <p:grpSpPr bwMode="auto">
          <a:xfrm>
            <a:off x="578043" y="14288"/>
            <a:ext cx="358117" cy="6858000"/>
            <a:chOff x="111470" y="-322943"/>
            <a:chExt cx="355713" cy="7180943"/>
          </a:xfrm>
        </p:grpSpPr>
        <p:sp>
          <p:nvSpPr>
            <p:cNvPr id="10" name="Rectangle 9"/>
            <p:cNvSpPr/>
            <p:nvPr/>
          </p:nvSpPr>
          <p:spPr bwMode="auto">
            <a:xfrm>
              <a:off x="111470"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3996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altLang="en-US" sz="2000">
                <a:latin typeface=".VnTime"/>
              </a:endParaRPr>
            </a:p>
          </p:txBody>
        </p:sp>
        <p:sp>
          <p:nvSpPr>
            <p:cNvPr id="14" name="Rectangle 13"/>
            <p:cNvSpPr/>
            <p:nvPr/>
          </p:nvSpPr>
          <p:spPr bwMode="auto">
            <a:xfrm>
              <a:off x="207235"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016" y="4563617"/>
            <a:ext cx="593607"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1"/>
          <p:cNvSpPr>
            <a:spLocks noChangeArrowheads="1"/>
          </p:cNvSpPr>
          <p:nvPr/>
        </p:nvSpPr>
        <p:spPr bwMode="auto">
          <a:xfrm>
            <a:off x="2013134" y="2350672"/>
            <a:ext cx="5727070" cy="118871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200" b="1" dirty="0">
                <a:solidFill>
                  <a:srgbClr val="FFFF00"/>
                </a:solidFill>
                <a:latin typeface="Times New Roman" pitchFamily="18" charset="0"/>
                <a:cs typeface="Times New Roman" pitchFamily="18" charset="0"/>
              </a:rPr>
              <a:t> </a:t>
            </a:r>
            <a:r>
              <a:rPr lang="en-US" sz="3200" b="1" dirty="0" smtClean="0">
                <a:solidFill>
                  <a:srgbClr val="FFFF00"/>
                </a:solidFill>
                <a:latin typeface="Times New Roman" pitchFamily="18" charset="0"/>
                <a:cs typeface="Times New Roman" pitchFamily="18" charset="0"/>
              </a:rPr>
              <a:t>     </a:t>
            </a:r>
            <a:r>
              <a:rPr lang="en-US" sz="4400" b="1" dirty="0" err="1" smtClean="0">
                <a:solidFill>
                  <a:srgbClr val="FFFF00"/>
                </a:solidFill>
                <a:latin typeface="Times New Roman" pitchFamily="18" charset="0"/>
                <a:cs typeface="Times New Roman" pitchFamily="18" charset="0"/>
              </a:rPr>
              <a:t>Sai</a:t>
            </a:r>
            <a:endParaRPr lang="en-US" sz="4400" b="1" dirty="0">
              <a:solidFill>
                <a:srgbClr val="FFFF00"/>
              </a:solidFill>
              <a:latin typeface="Times New Roman" pitchFamily="18" charset="0"/>
              <a:cs typeface="Times New Roman" pitchFamily="18" charset="0"/>
            </a:endParaRPr>
          </a:p>
        </p:txBody>
      </p:sp>
      <p:sp>
        <p:nvSpPr>
          <p:cNvPr id="3" name="AutoShape 51"/>
          <p:cNvSpPr>
            <a:spLocks noChangeArrowheads="1"/>
          </p:cNvSpPr>
          <p:nvPr/>
        </p:nvSpPr>
        <p:spPr bwMode="auto">
          <a:xfrm>
            <a:off x="2098723" y="4060248"/>
            <a:ext cx="5641482" cy="135757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00" b="1" dirty="0">
                <a:solidFill>
                  <a:srgbClr val="FFFF00"/>
                </a:solidFill>
                <a:latin typeface="Times New Roman" pitchFamily="18" charset="0"/>
                <a:cs typeface="Times New Roman" pitchFamily="18" charset="0"/>
              </a:rPr>
              <a:t> </a:t>
            </a:r>
            <a:r>
              <a:rPr lang="en-US" sz="2800" b="1" dirty="0" smtClean="0">
                <a:solidFill>
                  <a:srgbClr val="FFFF00"/>
                </a:solidFill>
                <a:latin typeface="Times New Roman" pitchFamily="18" charset="0"/>
                <a:cs typeface="Times New Roman" pitchFamily="18" charset="0"/>
              </a:rPr>
              <a:t>     </a:t>
            </a:r>
            <a:r>
              <a:rPr lang="en-US" sz="4000" b="1" dirty="0" err="1" smtClean="0">
                <a:solidFill>
                  <a:srgbClr val="FFFF00"/>
                </a:solidFill>
                <a:latin typeface="Times New Roman" pitchFamily="18" charset="0"/>
                <a:cs typeface="Times New Roman" pitchFamily="18" charset="0"/>
              </a:rPr>
              <a:t>Đúng</a:t>
            </a:r>
            <a:endParaRPr lang="en-US" sz="4000" dirty="0">
              <a:solidFill>
                <a:srgbClr val="FFFF00"/>
              </a:solidFill>
              <a:latin typeface="Times New Roman" pitchFamily="18" charset="0"/>
              <a:cs typeface="Times New Roman" pitchFamily="18" charset="0"/>
            </a:endParaRPr>
          </a:p>
        </p:txBody>
      </p:sp>
      <p:pic>
        <p:nvPicPr>
          <p:cNvPr id="29" name="đồng hồ đếm ngược-11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0"/>
          <a:srcRect l="40516" t="14738" r="24901" b="19336"/>
          <a:stretch/>
        </p:blipFill>
        <p:spPr>
          <a:xfrm>
            <a:off x="10828391" y="49214"/>
            <a:ext cx="1363609" cy="1462183"/>
          </a:xfrm>
          <a:prstGeom prst="rect">
            <a:avLst/>
          </a:prstGeom>
        </p:spPr>
      </p:pic>
      <p:pic>
        <p:nvPicPr>
          <p:cNvPr id="26" name="Picture 25" descr="Classicmode"/>
          <p:cNvPicPr>
            <a:picLocks noChangeAspect="1" noChangeArrowheads="1"/>
          </p:cNvPicPr>
          <p:nvPr/>
        </p:nvPicPr>
        <p:blipFill>
          <a:blip r:embed="rId11">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007882" y="4314420"/>
            <a:ext cx="149913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WordArt 226"/>
          <p:cNvSpPr>
            <a:spLocks noChangeArrowheads="1" noChangeShapeType="1" noTextEdit="1"/>
          </p:cNvSpPr>
          <p:nvPr/>
        </p:nvSpPr>
        <p:spPr bwMode="auto">
          <a:xfrm>
            <a:off x="1242908" y="4527105"/>
            <a:ext cx="461517"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B</a:t>
            </a:r>
          </a:p>
        </p:txBody>
      </p:sp>
      <p:pic>
        <p:nvPicPr>
          <p:cNvPr id="28"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041" y="2863994"/>
            <a:ext cx="593607"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Hình Chữ nhật 46"/>
          <p:cNvSpPr>
            <a:spLocks noChangeArrowheads="1"/>
          </p:cNvSpPr>
          <p:nvPr/>
        </p:nvSpPr>
        <p:spPr bwMode="auto">
          <a:xfrm>
            <a:off x="1041648" y="90434"/>
            <a:ext cx="7994776" cy="1523494"/>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altLang="en-US" sz="32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b.                               2,45</a:t>
            </a:r>
          </a:p>
          <a:p>
            <a:pPr algn="just"/>
            <a:endParaRPr lang="en-US" altLang="en-US" sz="32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endParaRPr>
          </a:p>
          <a:p>
            <a:pPr algn="just"/>
            <a:r>
              <a:rPr lang="en-US" altLang="en-US" sz="2900" b="1" dirty="0" smtClean="0">
                <a:solidFill>
                  <a:srgbClr val="FF0000"/>
                </a:solidFill>
                <a:latin typeface="Times New Roman" pitchFamily="18" charset="0"/>
                <a:cs typeface="Times New Roman" pitchFamily="18" charset="0"/>
              </a:rPr>
              <a:t> </a:t>
            </a:r>
            <a:endParaRPr lang="en-US" altLang="en-US" sz="2900" b="1" dirty="0">
              <a:solidFill>
                <a:srgbClr val="FF0000"/>
              </a:solidFill>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59B9AD0A-7305-7993-A800-B0C84B763082}"/>
              </a:ext>
            </a:extLst>
          </p:cNvPr>
          <p:cNvSpPr>
            <a:spLocks noChangeArrowheads="1"/>
          </p:cNvSpPr>
          <p:nvPr/>
        </p:nvSpPr>
        <p:spPr bwMode="auto">
          <a:xfrm>
            <a:off x="3772599" y="245994"/>
            <a:ext cx="632857" cy="77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p>
            <a:pPr defTabSz="1219170">
              <a:buClr>
                <a:srgbClr val="000000"/>
              </a:buClr>
            </a:pPr>
            <a:r>
              <a:rPr lang="en-US" altLang="en-US" sz="40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a:t>
            </a:r>
            <a:endParaRPr lang="en-US" altLang="en-US" sz="40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5" name="TextBox 24">
            <a:extLst>
              <a:ext uri="{FF2B5EF4-FFF2-40B4-BE49-F238E27FC236}">
                <a16:creationId xmlns:a16="http://schemas.microsoft.com/office/drawing/2014/main" id="{2955B7C1-2333-A81B-5191-F480E671C521}"/>
              </a:ext>
            </a:extLst>
          </p:cNvPr>
          <p:cNvSpPr txBox="1">
            <a:spLocks noChangeArrowheads="1"/>
          </p:cNvSpPr>
          <p:nvPr/>
        </p:nvSpPr>
        <p:spPr bwMode="auto">
          <a:xfrm>
            <a:off x="4060004" y="628812"/>
            <a:ext cx="1153834" cy="6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219170">
              <a:buClr>
                <a:srgbClr val="000000"/>
              </a:buClr>
            </a:pPr>
            <a:r>
              <a:rPr lang="en-US" altLang="en-US"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4,37</a:t>
            </a:r>
            <a:endParaRPr lang="en-US" altLang="en-US" b="1" kern="0" dirty="0">
              <a:solidFill>
                <a:srgbClr val="000000"/>
              </a:solidFill>
              <a:latin typeface="Cambria" panose="02040503050406030204" pitchFamily="18" charset="0"/>
              <a:ea typeface="Cambria" panose="02040503050406030204" pitchFamily="18" charset="0"/>
              <a:cs typeface="Times New Roman" pitchFamily="18" charset="0"/>
              <a:sym typeface="Arial"/>
            </a:endParaRPr>
          </a:p>
        </p:txBody>
      </p:sp>
      <p:sp>
        <p:nvSpPr>
          <p:cNvPr id="30" name="TextBox 29">
            <a:extLst>
              <a:ext uri="{FF2B5EF4-FFF2-40B4-BE49-F238E27FC236}">
                <a16:creationId xmlns:a16="http://schemas.microsoft.com/office/drawing/2014/main" id="{2955B7C1-2333-A81B-5191-F480E671C521}"/>
              </a:ext>
            </a:extLst>
          </p:cNvPr>
          <p:cNvSpPr txBox="1">
            <a:spLocks noChangeArrowheads="1"/>
          </p:cNvSpPr>
          <p:nvPr/>
        </p:nvSpPr>
        <p:spPr bwMode="auto">
          <a:xfrm>
            <a:off x="4060004" y="1055630"/>
            <a:ext cx="1371934" cy="6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2556" tIns="81277" rIns="162556" bIns="8127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219170">
              <a:buClr>
                <a:srgbClr val="000000"/>
              </a:buClr>
            </a:pPr>
            <a:r>
              <a:rPr lang="en-US" altLang="en-US"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6,82</a:t>
            </a:r>
            <a:endParaRPr lang="en-US" altLang="en-US" b="1" kern="0" dirty="0">
              <a:solidFill>
                <a:srgbClr val="000000"/>
              </a:solidFill>
              <a:latin typeface="Cambria" panose="02040503050406030204" pitchFamily="18" charset="0"/>
              <a:ea typeface="Cambria" panose="02040503050406030204" pitchFamily="18" charset="0"/>
              <a:cs typeface="Times New Roman" pitchFamily="18" charset="0"/>
              <a:sym typeface="Arial"/>
            </a:endParaRPr>
          </a:p>
        </p:txBody>
      </p:sp>
      <p:cxnSp>
        <p:nvCxnSpPr>
          <p:cNvPr id="31" name="Straight Connector 30">
            <a:extLst>
              <a:ext uri="{FF2B5EF4-FFF2-40B4-BE49-F238E27FC236}">
                <a16:creationId xmlns:a16="http://schemas.microsoft.com/office/drawing/2014/main" id="{2E9699DB-2017-8F2D-9606-646F98F6F36A}"/>
              </a:ext>
            </a:extLst>
          </p:cNvPr>
          <p:cNvCxnSpPr>
            <a:cxnSpLocks/>
          </p:cNvCxnSpPr>
          <p:nvPr/>
        </p:nvCxnSpPr>
        <p:spPr>
          <a:xfrm flipV="1">
            <a:off x="3882928" y="1146220"/>
            <a:ext cx="1330910" cy="38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31" descr="Classicmode"/>
          <p:cNvPicPr>
            <a:picLocks noChangeAspect="1" noChangeArrowheads="1"/>
          </p:cNvPicPr>
          <p:nvPr/>
        </p:nvPicPr>
        <p:blipFill>
          <a:blip r:embed="rId11">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34833" y="2584525"/>
            <a:ext cx="149913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WordArt 226"/>
          <p:cNvSpPr>
            <a:spLocks noChangeArrowheads="1" noChangeShapeType="1" noTextEdit="1"/>
          </p:cNvSpPr>
          <p:nvPr/>
        </p:nvSpPr>
        <p:spPr bwMode="auto">
          <a:xfrm>
            <a:off x="1079208" y="2827482"/>
            <a:ext cx="461517"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A</a:t>
            </a:r>
          </a:p>
        </p:txBody>
      </p:sp>
    </p:spTree>
    <p:custDataLst>
      <p:tags r:id="rId1"/>
    </p:custDataLst>
    <p:extLst>
      <p:ext uri="{BB962C8B-B14F-4D97-AF65-F5344CB8AC3E}">
        <p14:creationId xmlns:p14="http://schemas.microsoft.com/office/powerpoint/2010/main" val="3910272922"/>
      </p:ext>
    </p:extLst>
  </p:cSld>
  <p:clrMapOvr>
    <a:masterClrMapping/>
  </p:clrMapOvr>
  <p:transition spd="slow">
    <p:wip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Jet Fighter 2-DVD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1198"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23" presetClass="emph" presetSubtype="0" fill="hold" grpId="0" nodeType="clickEffect">
                                  <p:stCondLst>
                                    <p:cond delay="0"/>
                                  </p:stCondLst>
                                  <p:iterate type="lt">
                                    <p:tmPct val="0"/>
                                  </p:iterate>
                                  <p:childTnLst>
                                    <p:animClr clrSpc="hsl" dir="cw">
                                      <p:cBhvr override="childStyle">
                                        <p:cTn id="16" dur="500" fill="hold"/>
                                        <p:tgtEl>
                                          <p:spTgt spid="3"/>
                                        </p:tgtEl>
                                        <p:attrNameLst>
                                          <p:attrName>style.color</p:attrName>
                                        </p:attrNameLst>
                                      </p:cBhvr>
                                      <p:by>
                                        <p:hsl h="10842353" s="0" l="0"/>
                                      </p:by>
                                    </p:animClr>
                                    <p:animClr clrSpc="hsl" dir="cw">
                                      <p:cBhvr>
                                        <p:cTn id="17" dur="500" fill="hold"/>
                                        <p:tgtEl>
                                          <p:spTgt spid="3"/>
                                        </p:tgtEl>
                                        <p:attrNameLst>
                                          <p:attrName>fillcolor</p:attrName>
                                        </p:attrNameLst>
                                      </p:cBhvr>
                                      <p:by>
                                        <p:hsl h="10842353" s="0" l="0"/>
                                      </p:by>
                                    </p:animClr>
                                    <p:animClr clrSpc="hsl" dir="cw">
                                      <p:cBhvr>
                                        <p:cTn id="18" dur="500" fill="hold"/>
                                        <p:tgtEl>
                                          <p:spTgt spid="3"/>
                                        </p:tgtEl>
                                        <p:attrNameLst>
                                          <p:attrName>stroke.color</p:attrName>
                                        </p:attrNameLst>
                                      </p:cBhvr>
                                      <p:by>
                                        <p:hsl h="10842353" s="0" l="0"/>
                                      </p:by>
                                    </p:animClr>
                                    <p:set>
                                      <p:cBhvr>
                                        <p:cTn id="19" dur="500" fill="hold"/>
                                        <p:tgtEl>
                                          <p:spTgt spid="3"/>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7"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9"/>
                </p:tgtEl>
              </p:cMediaNode>
            </p:video>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2000" b="-12000"/>
          </a:stretch>
        </a:blipFill>
        <a:effectLst/>
      </p:bgPr>
    </p:bg>
    <p:spTree>
      <p:nvGrpSpPr>
        <p:cNvPr id="1" name=""/>
        <p:cNvGrpSpPr/>
        <p:nvPr/>
      </p:nvGrpSpPr>
      <p:grpSpPr>
        <a:xfrm>
          <a:off x="0" y="0"/>
          <a:ext cx="0" cy="0"/>
          <a:chOff x="0" y="0"/>
          <a:chExt cx="0" cy="0"/>
        </a:xfrm>
      </p:grpSpPr>
      <p:sp>
        <p:nvSpPr>
          <p:cNvPr id="37" name="AutoShape 51"/>
          <p:cNvSpPr>
            <a:spLocks noChangeArrowheads="1"/>
          </p:cNvSpPr>
          <p:nvPr/>
        </p:nvSpPr>
        <p:spPr bwMode="auto">
          <a:xfrm>
            <a:off x="1907610" y="949108"/>
            <a:ext cx="8729032" cy="18002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3600" b="1">
              <a:latin typeface="Times New Roman" pitchFamily="18" charset="0"/>
              <a:cs typeface="Times New Roman" pitchFamily="18" charset="0"/>
            </a:endParaRPr>
          </a:p>
        </p:txBody>
      </p:sp>
      <p:grpSp>
        <p:nvGrpSpPr>
          <p:cNvPr id="39941" name="Group 51"/>
          <p:cNvGrpSpPr>
            <a:grpSpLocks/>
          </p:cNvGrpSpPr>
          <p:nvPr/>
        </p:nvGrpSpPr>
        <p:grpSpPr bwMode="auto">
          <a:xfrm>
            <a:off x="669487" y="28356"/>
            <a:ext cx="321471"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3996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altLang="en-US" sz="2000">
                <a:latin typeface=".VnTime"/>
              </a:endParaRPr>
            </a:p>
          </p:txBody>
        </p:sp>
        <p:sp>
          <p:nvSpPr>
            <p:cNvPr id="14" name="Rectangle 13"/>
            <p:cNvSpPr/>
            <p:nvPr/>
          </p:nvSpPr>
          <p:spPr bwMode="auto">
            <a:xfrm>
              <a:off x="324013"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564" y="4584963"/>
            <a:ext cx="593607"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69505" y="4357575"/>
            <a:ext cx="149913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870727" y="4452031"/>
            <a:ext cx="817999"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latin typeface=".VnTime"/>
            </a:endParaRPr>
          </a:p>
        </p:txBody>
      </p:sp>
      <p:sp>
        <p:nvSpPr>
          <p:cNvPr id="1044" name="WordArt 226"/>
          <p:cNvSpPr>
            <a:spLocks noChangeArrowheads="1" noChangeShapeType="1" noTextEdit="1"/>
          </p:cNvSpPr>
          <p:nvPr/>
        </p:nvSpPr>
        <p:spPr bwMode="auto">
          <a:xfrm>
            <a:off x="1072656" y="4548451"/>
            <a:ext cx="461517" cy="387350"/>
          </a:xfrm>
          <a:prstGeom prst="rect">
            <a:avLst/>
          </a:prstGeom>
        </p:spPr>
        <p:txBody>
          <a:bodyPr wrap="none" fromWordArt="1">
            <a:prstTxWarp prst="textInflate">
              <a:avLst>
                <a:gd name="adj" fmla="val 20000"/>
              </a:avLst>
            </a:prstTxWarp>
          </a:bodyPr>
          <a:lstStyle/>
          <a:p>
            <a:pPr algn="ctr"/>
            <a:r>
              <a:rPr lang="vi-VN" sz="3600" kern="10" dirty="0">
                <a:ln w="9525">
                  <a:solidFill>
                    <a:srgbClr val="FFFF00"/>
                  </a:solidFill>
                  <a:round/>
                  <a:headEnd/>
                  <a:tailEnd/>
                </a:ln>
                <a:solidFill>
                  <a:srgbClr val="FFFF00"/>
                </a:solidFill>
                <a:latin typeface=".VnTimeH"/>
              </a:rPr>
              <a:t>B</a:t>
            </a:r>
            <a:endParaRPr lang="en-US" sz="3600" kern="10" dirty="0">
              <a:ln w="9525">
                <a:solidFill>
                  <a:srgbClr val="FFFF00"/>
                </a:solidFill>
                <a:round/>
                <a:headEnd/>
                <a:tailEnd/>
              </a:ln>
              <a:solidFill>
                <a:srgbClr val="FFFF00"/>
              </a:solidFill>
              <a:latin typeface=".VnTimeH"/>
            </a:endParaRPr>
          </a:p>
        </p:txBody>
      </p:sp>
      <p:sp>
        <p:nvSpPr>
          <p:cNvPr id="4" name="AutoShape 51"/>
          <p:cNvSpPr>
            <a:spLocks noChangeArrowheads="1"/>
          </p:cNvSpPr>
          <p:nvPr/>
        </p:nvSpPr>
        <p:spPr bwMode="auto">
          <a:xfrm>
            <a:off x="2268640" y="4094420"/>
            <a:ext cx="4782658" cy="1295412"/>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Aft>
                <a:spcPts val="800"/>
              </a:spcAft>
            </a:pPr>
            <a:r>
              <a:rPr lang="en-US" sz="3200" b="1" dirty="0" err="1" smtClean="0">
                <a:solidFill>
                  <a:srgbClr val="FFFF00"/>
                </a:solidFill>
                <a:latin typeface="Times New Roman" pitchFamily="18" charset="0"/>
                <a:cs typeface="Times New Roman" pitchFamily="18" charset="0"/>
              </a:rPr>
              <a:t>Đúng</a:t>
            </a:r>
            <a:endParaRPr lang="en-US" sz="3200" b="1" dirty="0" smtClean="0">
              <a:solidFill>
                <a:srgbClr val="FFFF00"/>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996" y="2986568"/>
            <a:ext cx="595197"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58330" y="2722509"/>
            <a:ext cx="150072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p:cNvPr>
          <p:cNvSpPr>
            <a:spLocks noChangeArrowheads="1"/>
          </p:cNvSpPr>
          <p:nvPr/>
        </p:nvSpPr>
        <p:spPr bwMode="auto">
          <a:xfrm>
            <a:off x="717977" y="2838396"/>
            <a:ext cx="817999" cy="56991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vi-VN" altLang="en-US" sz="4400" b="1" dirty="0">
                <a:solidFill>
                  <a:srgbClr val="FFFF00"/>
                </a:solidFill>
                <a:latin typeface=".VnTime"/>
              </a:rPr>
              <a:t>A</a:t>
            </a:r>
            <a:endParaRPr lang="en-US" altLang="en-US" sz="4400" b="1" dirty="0">
              <a:solidFill>
                <a:srgbClr val="FFFF00"/>
              </a:solidFill>
              <a:latin typeface=".VnTime"/>
            </a:endParaRPr>
          </a:p>
        </p:txBody>
      </p:sp>
      <p:sp>
        <p:nvSpPr>
          <p:cNvPr id="39956" name="Hình Chữ nhật 46"/>
          <p:cNvSpPr>
            <a:spLocks noChangeArrowheads="1"/>
          </p:cNvSpPr>
          <p:nvPr/>
        </p:nvSpPr>
        <p:spPr bwMode="auto">
          <a:xfrm>
            <a:off x="1205216" y="383441"/>
            <a:ext cx="7911890" cy="1523494"/>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marL="514350" indent="-514350" algn="just">
              <a:buAutoNum type="alphaLcPeriod"/>
            </a:pPr>
            <a:r>
              <a:rPr lang="en-US" altLang="en-US" sz="32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                               6,53</a:t>
            </a:r>
          </a:p>
          <a:p>
            <a:pPr algn="just"/>
            <a:endParaRPr lang="en-US" altLang="en-US" sz="32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endParaRPr>
          </a:p>
          <a:p>
            <a:pPr algn="just"/>
            <a:r>
              <a:rPr lang="en-US" altLang="en-US" sz="2900" b="1" dirty="0" smtClean="0">
                <a:solidFill>
                  <a:srgbClr val="FF0000"/>
                </a:solidFill>
                <a:latin typeface="Times New Roman" pitchFamily="18" charset="0"/>
                <a:cs typeface="Times New Roman" pitchFamily="18" charset="0"/>
              </a:rPr>
              <a:t> </a:t>
            </a:r>
            <a:endParaRPr lang="en-US" altLang="en-US" sz="2900" b="1" dirty="0">
              <a:solidFill>
                <a:srgbClr val="FF0000"/>
              </a:solidFill>
              <a:latin typeface="Times New Roman" pitchFamily="18" charset="0"/>
              <a:cs typeface="Times New Roman" pitchFamily="18" charset="0"/>
            </a:endParaRPr>
          </a:p>
        </p:txBody>
      </p:sp>
      <p:sp>
        <p:nvSpPr>
          <p:cNvPr id="3" name="AutoShape 51"/>
          <p:cNvSpPr>
            <a:spLocks noChangeArrowheads="1"/>
          </p:cNvSpPr>
          <p:nvPr/>
        </p:nvSpPr>
        <p:spPr bwMode="auto">
          <a:xfrm>
            <a:off x="2130409" y="2432702"/>
            <a:ext cx="4811305" cy="1228697"/>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just"/>
            <a:r>
              <a:rPr lang="en-US" sz="3200" b="1" dirty="0" err="1" smtClean="0">
                <a:solidFill>
                  <a:srgbClr val="FFFF00"/>
                </a:solidFill>
                <a:latin typeface="Times New Roman" pitchFamily="18" charset="0"/>
                <a:cs typeface="Times New Roman" pitchFamily="18" charset="0"/>
              </a:rPr>
              <a:t>Sai</a:t>
            </a:r>
            <a:endParaRPr lang="en-US" sz="3200" b="1" dirty="0">
              <a:solidFill>
                <a:srgbClr val="FFFF00"/>
              </a:solidFill>
              <a:latin typeface="Times New Roman" pitchFamily="18" charset="0"/>
              <a:cs typeface="Times New Roman" pitchFamily="18" charset="0"/>
            </a:endParaRPr>
          </a:p>
        </p:txBody>
      </p:sp>
      <p:pic>
        <p:nvPicPr>
          <p:cNvPr id="29" name="đồng hồ đếm ngược-11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40516" t="14738" r="24901" b="19336"/>
          <a:stretch/>
        </p:blipFill>
        <p:spPr>
          <a:xfrm>
            <a:off x="10825009" y="0"/>
            <a:ext cx="1149927" cy="1233054"/>
          </a:xfrm>
          <a:prstGeom prst="rect">
            <a:avLst/>
          </a:prstGeom>
        </p:spPr>
      </p:pic>
      <p:sp>
        <p:nvSpPr>
          <p:cNvPr id="23" name="Rectangle 22">
            <a:extLst>
              <a:ext uri="{FF2B5EF4-FFF2-40B4-BE49-F238E27FC236}">
                <a16:creationId xmlns:a16="http://schemas.microsoft.com/office/drawing/2014/main" id="{59B9AD0A-7305-7993-A800-B0C84B763082}"/>
              </a:ext>
            </a:extLst>
          </p:cNvPr>
          <p:cNvSpPr>
            <a:spLocks noChangeArrowheads="1"/>
          </p:cNvSpPr>
          <p:nvPr/>
        </p:nvSpPr>
        <p:spPr bwMode="auto">
          <a:xfrm>
            <a:off x="3978661" y="483269"/>
            <a:ext cx="632857" cy="77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p>
            <a:pPr defTabSz="1219170">
              <a:buClr>
                <a:srgbClr val="000000"/>
              </a:buClr>
            </a:pPr>
            <a:r>
              <a:rPr lang="en-US" altLang="en-US" sz="40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a:t>
            </a:r>
            <a:endParaRPr lang="en-US" altLang="en-US" sz="40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4" name="TextBox 23">
            <a:extLst>
              <a:ext uri="{FF2B5EF4-FFF2-40B4-BE49-F238E27FC236}">
                <a16:creationId xmlns:a16="http://schemas.microsoft.com/office/drawing/2014/main" id="{2955B7C1-2333-A81B-5191-F480E671C521}"/>
              </a:ext>
            </a:extLst>
          </p:cNvPr>
          <p:cNvSpPr txBox="1">
            <a:spLocks noChangeArrowheads="1"/>
          </p:cNvSpPr>
          <p:nvPr/>
        </p:nvSpPr>
        <p:spPr bwMode="auto">
          <a:xfrm>
            <a:off x="4403735" y="709911"/>
            <a:ext cx="1153834" cy="6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219170">
              <a:buClr>
                <a:srgbClr val="000000"/>
              </a:buClr>
            </a:pPr>
            <a:r>
              <a:rPr lang="en-US" altLang="en-US"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12,8</a:t>
            </a:r>
            <a:endParaRPr lang="en-US" altLang="en-US" b="1" kern="0" dirty="0">
              <a:solidFill>
                <a:srgbClr val="000000"/>
              </a:solidFill>
              <a:latin typeface="Cambria" panose="02040503050406030204" pitchFamily="18" charset="0"/>
              <a:ea typeface="Cambria" panose="02040503050406030204" pitchFamily="18" charset="0"/>
              <a:cs typeface="Times New Roman" pitchFamily="18" charset="0"/>
              <a:sym typeface="Arial"/>
            </a:endParaRPr>
          </a:p>
        </p:txBody>
      </p:sp>
      <p:cxnSp>
        <p:nvCxnSpPr>
          <p:cNvPr id="27" name="Straight Connector 26">
            <a:extLst>
              <a:ext uri="{FF2B5EF4-FFF2-40B4-BE49-F238E27FC236}">
                <a16:creationId xmlns:a16="http://schemas.microsoft.com/office/drawing/2014/main" id="{3EE3105C-3545-25F4-9A56-F56B87467EE9}"/>
              </a:ext>
            </a:extLst>
          </p:cNvPr>
          <p:cNvCxnSpPr>
            <a:cxnSpLocks/>
          </p:cNvCxnSpPr>
          <p:nvPr/>
        </p:nvCxnSpPr>
        <p:spPr>
          <a:xfrm>
            <a:off x="4403733" y="1377693"/>
            <a:ext cx="109703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955B7C1-2333-A81B-5191-F480E671C521}"/>
              </a:ext>
            </a:extLst>
          </p:cNvPr>
          <p:cNvSpPr txBox="1">
            <a:spLocks noChangeArrowheads="1"/>
          </p:cNvSpPr>
          <p:nvPr/>
        </p:nvSpPr>
        <p:spPr bwMode="auto">
          <a:xfrm>
            <a:off x="4403734" y="1302117"/>
            <a:ext cx="1153834" cy="6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219170">
              <a:buClr>
                <a:srgbClr val="000000"/>
              </a:buClr>
            </a:pPr>
            <a:r>
              <a:rPr lang="en-US" altLang="en-US"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78,1</a:t>
            </a:r>
            <a:endParaRPr lang="en-US" altLang="en-US" b="1" kern="0" dirty="0">
              <a:solidFill>
                <a:srgbClr val="000000"/>
              </a:solidFill>
              <a:latin typeface="Cambria" panose="02040503050406030204" pitchFamily="18" charset="0"/>
              <a:ea typeface="Cambria" panose="02040503050406030204" pitchFamily="18" charset="0"/>
              <a:cs typeface="Times New Roman" pitchFamily="18" charset="0"/>
              <a:sym typeface="Arial"/>
            </a:endParaRPr>
          </a:p>
        </p:txBody>
      </p:sp>
    </p:spTree>
    <p:custDataLst>
      <p:tags r:id="rId1"/>
    </p:custDataLst>
    <p:extLst>
      <p:ext uri="{BB962C8B-B14F-4D97-AF65-F5344CB8AC3E}">
        <p14:creationId xmlns:p14="http://schemas.microsoft.com/office/powerpoint/2010/main" val="3219680915"/>
      </p:ext>
    </p:extLst>
  </p:cSld>
  <p:clrMapOvr>
    <a:masterClrMapping/>
  </p:clrMapOvr>
  <p:transition spd="slow">
    <p:wip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Jet Fighter 2-DVD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1198"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23" presetClass="emph" presetSubtype="0" fill="hold" grpId="0" nodeType="clickEffect">
                                  <p:stCondLst>
                                    <p:cond delay="0"/>
                                  </p:stCondLst>
                                  <p:iterate type="lt">
                                    <p:tmPct val="0"/>
                                  </p:iterate>
                                  <p:childTnLst>
                                    <p:animClr clrSpc="hsl" dir="cw">
                                      <p:cBhvr override="childStyle">
                                        <p:cTn id="16" dur="500" fill="hold"/>
                                        <p:tgtEl>
                                          <p:spTgt spid="3"/>
                                        </p:tgtEl>
                                        <p:attrNameLst>
                                          <p:attrName>style.color</p:attrName>
                                        </p:attrNameLst>
                                      </p:cBhvr>
                                      <p:by>
                                        <p:hsl h="10842353" s="0" l="0"/>
                                      </p:by>
                                    </p:animClr>
                                    <p:animClr clrSpc="hsl" dir="cw">
                                      <p:cBhvr>
                                        <p:cTn id="17" dur="500" fill="hold"/>
                                        <p:tgtEl>
                                          <p:spTgt spid="3"/>
                                        </p:tgtEl>
                                        <p:attrNameLst>
                                          <p:attrName>fillcolor</p:attrName>
                                        </p:attrNameLst>
                                      </p:cBhvr>
                                      <p:by>
                                        <p:hsl h="10842353" s="0" l="0"/>
                                      </p:by>
                                    </p:animClr>
                                    <p:animClr clrSpc="hsl" dir="cw">
                                      <p:cBhvr>
                                        <p:cTn id="18" dur="500" fill="hold"/>
                                        <p:tgtEl>
                                          <p:spTgt spid="3"/>
                                        </p:tgtEl>
                                        <p:attrNameLst>
                                          <p:attrName>stroke.color</p:attrName>
                                        </p:attrNameLst>
                                      </p:cBhvr>
                                      <p:by>
                                        <p:hsl h="10842353" s="0" l="0"/>
                                      </p:by>
                                    </p:animClr>
                                    <p:set>
                                      <p:cBhvr>
                                        <p:cTn id="19" dur="500" fill="hold"/>
                                        <p:tgtEl>
                                          <p:spTgt spid="3"/>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7"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9"/>
                </p:tgtEl>
              </p:cMediaNode>
            </p:video>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12192000" cy="68580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876508" y="268747"/>
            <a:ext cx="10177669" cy="2555373"/>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vi-VN" sz="3600" b="1" kern="0" dirty="0">
                <a:solidFill>
                  <a:srgbClr val="000000"/>
                </a:solidFill>
                <a:latin typeface="Cambria" panose="02040503050406030204" pitchFamily="18" charset="0"/>
                <a:ea typeface="Cambria" panose="02040503050406030204" pitchFamily="18" charset="0"/>
                <a:cs typeface="Arial"/>
                <a:sym typeface="Arial"/>
              </a:rPr>
              <a:t>Mai cùng mẹ đi siêu thị mua quả dưa hấu cân nặng 4,65 kg và quả mít cân nặng 5,8 kg. Hỏi cả quả dưa hấu và quả mít cân nặng bao nhiêu ki-lô-gam?</a:t>
            </a:r>
            <a:endParaRPr sz="3600"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214108" y="330174"/>
            <a:ext cx="1757816" cy="1726564"/>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865356" y="478834"/>
            <a:ext cx="521883" cy="1323439"/>
          </a:xfrm>
          <a:prstGeom prst="rect">
            <a:avLst/>
          </a:prstGeom>
          <a:noFill/>
        </p:spPr>
        <p:txBody>
          <a:bodyPr wrap="square">
            <a:spAutoFit/>
          </a:bodyPr>
          <a:lstStyle/>
          <a:p>
            <a:pPr algn="ctr" defTabSz="1219170">
              <a:buClr>
                <a:srgbClr val="000000"/>
              </a:buClr>
            </a:pPr>
            <a:r>
              <a:rPr lang="en-US" sz="8000" kern="0" dirty="0">
                <a:ln>
                  <a:solidFill>
                    <a:srgbClr val="FFFFFF">
                      <a:lumMod val="10000"/>
                    </a:srgbClr>
                  </a:solidFill>
                </a:ln>
                <a:solidFill>
                  <a:srgbClr val="000000"/>
                </a:solidFill>
                <a:latin typeface="SVN-Gretoon" panose="02040603050506020204" pitchFamily="18" charset="0"/>
                <a:cs typeface="Arial"/>
                <a:sym typeface="Arial"/>
              </a:rPr>
              <a:t>3</a:t>
            </a:r>
            <a:endParaRPr lang="en-US" sz="8000" kern="0" dirty="0">
              <a:solidFill>
                <a:srgbClr val="000000"/>
              </a:solidFill>
              <a:latin typeface="Arial"/>
              <a:cs typeface="Arial"/>
              <a:sym typeface="Arial"/>
            </a:endParaRPr>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946558" y="3218932"/>
            <a:ext cx="10298883" cy="3476125"/>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b="1" kern="0" dirty="0">
              <a:solidFill>
                <a:srgbClr val="FFFFFF">
                  <a:lumMod val="10000"/>
                </a:srgbClr>
              </a:solidFill>
              <a:latin typeface="#9Slide03 AmpleSoft Bold" panose="02000000000000000000" pitchFamily="2" charset="0"/>
              <a:sym typeface="Arial"/>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2038487" y="3455581"/>
            <a:ext cx="7565561" cy="3002825"/>
          </a:xfrm>
          <a:prstGeom prst="rect">
            <a:avLst/>
          </a:prstGeom>
        </p:spPr>
      </p:pic>
      <p:cxnSp>
        <p:nvCxnSpPr>
          <p:cNvPr id="10" name="Straight Connector 9"/>
          <p:cNvCxnSpPr/>
          <p:nvPr/>
        </p:nvCxnSpPr>
        <p:spPr>
          <a:xfrm>
            <a:off x="7946378" y="922675"/>
            <a:ext cx="3520036" cy="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2021476" y="1536992"/>
            <a:ext cx="8281163" cy="9441"/>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2021476" y="2620436"/>
            <a:ext cx="1490467" cy="870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2038487" y="2030150"/>
            <a:ext cx="9686872" cy="2658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691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3"/>
            <a:ext cx="12280901" cy="6858003"/>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32230" y="268219"/>
            <a:ext cx="11595127" cy="6242380"/>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5850220"/>
            <a:ext cx="12192000" cy="1007779"/>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64645" y="283949"/>
            <a:ext cx="440987" cy="463220"/>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4665" y="1123872"/>
            <a:ext cx="4495800" cy="449580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895080">
            <a:off x="5562599" y="828677"/>
            <a:ext cx="5293243" cy="3977241"/>
          </a:xfrm>
          <a:prstGeom prst="rect">
            <a:avLst/>
          </a:prstGeom>
        </p:spPr>
      </p:pic>
      <p:sp>
        <p:nvSpPr>
          <p:cNvPr id="2" name="TextBox 1"/>
          <p:cNvSpPr txBox="1"/>
          <p:nvPr/>
        </p:nvSpPr>
        <p:spPr>
          <a:xfrm>
            <a:off x="7262037" y="1895360"/>
            <a:ext cx="3051545" cy="1384995"/>
          </a:xfrm>
          <a:prstGeom prst="rect">
            <a:avLst/>
          </a:prstGeom>
          <a:noFill/>
        </p:spPr>
        <p:txBody>
          <a:bodyPr wrap="square" rtlCol="0">
            <a:spAutoFit/>
          </a:bodyPr>
          <a:lstStyle/>
          <a:p>
            <a:pPr algn="ctr" defTabSz="914377"/>
            <a:r>
              <a:rPr lang="en-US" sz="2800" b="1" dirty="0" err="1">
                <a:solidFill>
                  <a:srgbClr val="FFFF00"/>
                </a:solidFill>
                <a:latin typeface="UTM Neo Sans Intel" pitchFamily="18" charset="0"/>
                <a:ea typeface="微软雅黑"/>
                <a:cs typeface="Arial"/>
                <a:sym typeface="Arial"/>
              </a:rPr>
              <a:t>Muốn</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cộng</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hai</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số</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thập</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phân</a:t>
            </a:r>
            <a:r>
              <a:rPr lang="en-US" sz="2800" b="1" dirty="0">
                <a:solidFill>
                  <a:srgbClr val="FFFF00"/>
                </a:solidFill>
                <a:latin typeface="UTM Neo Sans Intel" pitchFamily="18" charset="0"/>
                <a:ea typeface="微软雅黑"/>
                <a:cs typeface="Arial"/>
                <a:sym typeface="Arial"/>
              </a:rPr>
              <a:t> ta </a:t>
            </a:r>
            <a:r>
              <a:rPr lang="en-US" sz="2800" b="1" dirty="0" err="1">
                <a:solidFill>
                  <a:srgbClr val="FFFF00"/>
                </a:solidFill>
                <a:latin typeface="UTM Neo Sans Intel" pitchFamily="18" charset="0"/>
                <a:ea typeface="微软雅黑"/>
                <a:cs typeface="Arial"/>
                <a:sym typeface="Arial"/>
              </a:rPr>
              <a:t>làm</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như</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thế</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nào</a:t>
            </a:r>
            <a:r>
              <a:rPr lang="en-US" sz="2800" b="1" dirty="0">
                <a:solidFill>
                  <a:srgbClr val="FFFF00"/>
                </a:solidFill>
                <a:latin typeface="UTM Neo Sans Intel" pitchFamily="18" charset="0"/>
                <a:ea typeface="微软雅黑"/>
                <a:cs typeface="Arial"/>
                <a:sym typeface="Arial"/>
              </a:rPr>
              <a:t>?</a:t>
            </a:r>
          </a:p>
        </p:txBody>
      </p:sp>
    </p:spTree>
    <p:extLst>
      <p:ext uri="{BB962C8B-B14F-4D97-AF65-F5344CB8AC3E}">
        <p14:creationId xmlns:p14="http://schemas.microsoft.com/office/powerpoint/2010/main" val="24911112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208494" y="991601"/>
            <a:ext cx="4180628" cy="5745993"/>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809462" y="1545929"/>
            <a:ext cx="10301879" cy="5086480"/>
          </a:xfrm>
          <a:prstGeom prst="rect">
            <a:avLst/>
          </a:prstGeom>
        </p:spPr>
      </p:pic>
    </p:spTree>
    <p:extLst>
      <p:ext uri="{BB962C8B-B14F-4D97-AF65-F5344CB8AC3E}">
        <p14:creationId xmlns:p14="http://schemas.microsoft.com/office/powerpoint/2010/main" val="3230085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14250" t="29108" r="24994" b="28108"/>
          <a:stretch>
            <a:fillRect/>
          </a:stretch>
        </p:blipFill>
        <p:spPr>
          <a:xfrm flipH="1">
            <a:off x="1337925" y="1863239"/>
            <a:ext cx="1065460" cy="750276"/>
          </a:xfrm>
          <a:prstGeom prst="rect">
            <a:avLst/>
          </a:prstGeom>
        </p:spPr>
      </p:pic>
      <p:grpSp>
        <p:nvGrpSpPr>
          <p:cNvPr id="20" name="组合 19"/>
          <p:cNvGrpSpPr/>
          <p:nvPr/>
        </p:nvGrpSpPr>
        <p:grpSpPr>
          <a:xfrm>
            <a:off x="8951197" y="3362805"/>
            <a:ext cx="3370545" cy="3370545"/>
            <a:chOff x="6514454" y="2615067"/>
            <a:chExt cx="2527909" cy="2527909"/>
          </a:xfrm>
        </p:grpSpPr>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514454" y="2615067"/>
              <a:ext cx="2527909" cy="2527909"/>
            </a:xfrm>
            <a:prstGeom prst="rect">
              <a:avLst/>
            </a:prstGeom>
          </p:spPr>
        </p:pic>
        <p:sp>
          <p:nvSpPr>
            <p:cNvPr id="61" name="文本框 60"/>
            <p:cNvSpPr txBox="1"/>
            <p:nvPr/>
          </p:nvSpPr>
          <p:spPr>
            <a:xfrm>
              <a:off x="7241941" y="4090443"/>
              <a:ext cx="784022" cy="561741"/>
            </a:xfrm>
            <a:prstGeom prst="rect">
              <a:avLst/>
            </a:prstGeom>
            <a:noFill/>
          </p:spPr>
          <p:txBody>
            <a:bodyPr wrap="square" rtlCol="0">
              <a:spAutoFit/>
            </a:bodyPr>
            <a:lstStyle/>
            <a:p>
              <a:endParaRPr lang="zh-CN" altLang="en-US" sz="4267" b="1" dirty="0">
                <a:solidFill>
                  <a:srgbClr val="DE3D0C"/>
                </a:solidFill>
              </a:endParaRPr>
            </a:p>
          </p:txBody>
        </p:sp>
      </p:grpSp>
      <p:sp>
        <p:nvSpPr>
          <p:cNvPr id="2" name="TextBox 1">
            <a:extLst>
              <a:ext uri="{FF2B5EF4-FFF2-40B4-BE49-F238E27FC236}">
                <a16:creationId xmlns:a16="http://schemas.microsoft.com/office/drawing/2014/main" id="{3CCC6CEA-505A-11CB-73EF-F0496CB7FD10}"/>
              </a:ext>
            </a:extLst>
          </p:cNvPr>
          <p:cNvSpPr txBox="1"/>
          <p:nvPr/>
        </p:nvSpPr>
        <p:spPr>
          <a:xfrm>
            <a:off x="1799303" y="362699"/>
            <a:ext cx="9448800"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TRƯỜNG </a:t>
            </a:r>
            <a:r>
              <a:rPr lang="en-US" sz="3200" b="1">
                <a:solidFill>
                  <a:srgbClr val="FF0000"/>
                </a:solidFill>
                <a:latin typeface="Times New Roman" panose="02020603050405020304" pitchFamily="18" charset="0"/>
                <a:cs typeface="Times New Roman" panose="02020603050405020304" pitchFamily="18" charset="0"/>
              </a:rPr>
              <a:t>TIỂU </a:t>
            </a:r>
            <a:r>
              <a:rPr lang="en-US" sz="3200" b="1" smtClean="0">
                <a:solidFill>
                  <a:srgbClr val="FF0000"/>
                </a:solidFill>
                <a:latin typeface="Times New Roman" panose="02020603050405020304" pitchFamily="18" charset="0"/>
                <a:cs typeface="Times New Roman" panose="02020603050405020304" pitchFamily="18" charset="0"/>
              </a:rPr>
              <a:t>HỌC HÒA </a:t>
            </a:r>
            <a:r>
              <a:rPr lang="en-US" sz="3200" b="1" dirty="0" smtClean="0">
                <a:solidFill>
                  <a:srgbClr val="FF0000"/>
                </a:solidFill>
                <a:latin typeface="Times New Roman" panose="02020603050405020304" pitchFamily="18" charset="0"/>
                <a:cs typeface="Times New Roman" panose="02020603050405020304" pitchFamily="18" charset="0"/>
              </a:rPr>
              <a:t>BÌNH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0A38D5B-34E4-8480-5415-FA949719F06D}"/>
              </a:ext>
            </a:extLst>
          </p:cNvPr>
          <p:cNvSpPr/>
          <p:nvPr/>
        </p:nvSpPr>
        <p:spPr>
          <a:xfrm>
            <a:off x="2491877" y="2001993"/>
            <a:ext cx="8917858" cy="5132438"/>
          </a:xfrm>
          <a:prstGeom prst="rect">
            <a:avLst/>
          </a:prstGeom>
          <a:noFill/>
        </p:spPr>
        <p:txBody>
          <a:bodyPr wrap="none" lIns="91440" tIns="45720" rIns="91440" bIns="45720">
            <a:prstTxWarp prst="textArchUp">
              <a:avLst>
                <a:gd name="adj" fmla="val 9694532"/>
              </a:avLst>
            </a:prstTxWarp>
            <a:spAutoFit/>
          </a:bodyPr>
          <a:lstStyle/>
          <a:p>
            <a:pPr algn="ctr"/>
            <a:r>
              <a:rPr lang="en-US" sz="5400" b="1" dirty="0">
                <a:ln w="22225">
                  <a:solidFill>
                    <a:srgbClr val="002060"/>
                  </a:solidFill>
                  <a:prstDash val="solid"/>
                </a:ln>
                <a:solidFill>
                  <a:schemeClr val="accent2">
                    <a:lumMod val="40000"/>
                    <a:lumOff val="60000"/>
                  </a:schemeClr>
                </a:solidFill>
              </a:rPr>
              <a:t>CHÀO MỪNG CÁC THẦY CÔ GIÁO </a:t>
            </a:r>
          </a:p>
        </p:txBody>
      </p:sp>
      <p:sp>
        <p:nvSpPr>
          <p:cNvPr id="6" name="Rectangle 5">
            <a:extLst>
              <a:ext uri="{FF2B5EF4-FFF2-40B4-BE49-F238E27FC236}">
                <a16:creationId xmlns:a16="http://schemas.microsoft.com/office/drawing/2014/main" id="{42B4344A-1E6D-2DE3-A6F1-B66414888496}"/>
              </a:ext>
            </a:extLst>
          </p:cNvPr>
          <p:cNvSpPr/>
          <p:nvPr/>
        </p:nvSpPr>
        <p:spPr>
          <a:xfrm>
            <a:off x="3273530" y="2868064"/>
            <a:ext cx="7119258" cy="923330"/>
          </a:xfrm>
          <a:prstGeom prst="rect">
            <a:avLst/>
          </a:prstGeom>
          <a:noFill/>
        </p:spPr>
        <p:txBody>
          <a:bodyPr wrap="none" lIns="91440" tIns="45720" rIns="91440" bIns="45720">
            <a:spAutoFit/>
          </a:bodyPr>
          <a:lstStyle/>
          <a:p>
            <a:pPr algn="ctr"/>
            <a:r>
              <a:rPr lang="en-US" sz="5400" dirty="0">
                <a:ln w="0"/>
                <a:solidFill>
                  <a:srgbClr val="FFC000"/>
                </a:solidFill>
                <a:effectLst>
                  <a:outerShdw blurRad="38100" dist="19050" dir="2700000" algn="tl" rotWithShape="0">
                    <a:schemeClr val="dk1">
                      <a:alpha val="40000"/>
                    </a:schemeClr>
                  </a:outerShdw>
                </a:effectLst>
              </a:rPr>
              <a:t>ĐẾN DỰ GIỜ, THĂM LỚP</a:t>
            </a:r>
          </a:p>
        </p:txBody>
      </p:sp>
      <p:pic>
        <p:nvPicPr>
          <p:cNvPr id="3" name="Bay-Len-Nhe-Uoc-Mo-Hoc-Tro-Miu-Le">
            <a:hlinkClick r:id="" action="ppaction://media"/>
            <a:extLst>
              <a:ext uri="{FF2B5EF4-FFF2-40B4-BE49-F238E27FC236}">
                <a16:creationId xmlns:a16="http://schemas.microsoft.com/office/drawing/2014/main" id="{81E3E7CF-AE32-6B20-664F-0BADD8539A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49107" y="4966562"/>
            <a:ext cx="487363" cy="487363"/>
          </a:xfrm>
          <a:prstGeom prst="rect">
            <a:avLst/>
          </a:prstGeom>
        </p:spPr>
      </p:pic>
      <p:sp>
        <p:nvSpPr>
          <p:cNvPr id="5" name="TextBox 4">
            <a:extLst>
              <a:ext uri="{FF2B5EF4-FFF2-40B4-BE49-F238E27FC236}">
                <a16:creationId xmlns:a16="http://schemas.microsoft.com/office/drawing/2014/main" id="{671D6B98-F2E4-47E3-843D-627DE069E77B}"/>
              </a:ext>
            </a:extLst>
          </p:cNvPr>
          <p:cNvSpPr txBox="1"/>
          <p:nvPr/>
        </p:nvSpPr>
        <p:spPr>
          <a:xfrm>
            <a:off x="2403385" y="3980706"/>
            <a:ext cx="8474797" cy="1077218"/>
          </a:xfrm>
          <a:prstGeom prst="rect">
            <a:avLst/>
          </a:prstGeom>
          <a:noFill/>
        </p:spPr>
        <p:txBody>
          <a:bodyPr wrap="square" rtlCol="0">
            <a:spAutoFit/>
          </a:bodyPr>
          <a:lstStyle/>
          <a:p>
            <a:pPr algn="ctr"/>
            <a:r>
              <a:rPr lang="en-US" sz="3200" b="1" dirty="0">
                <a:ln/>
                <a:latin typeface="Times New Roman" panose="02020603050405020304" pitchFamily="18" charset="0"/>
                <a:cs typeface="Times New Roman" panose="02020603050405020304" pitchFamily="18" charset="0"/>
              </a:rPr>
              <a:t>TOÁN</a:t>
            </a:r>
          </a:p>
          <a:p>
            <a:pPr algn="ctr"/>
            <a:r>
              <a:rPr lang="en-US" sz="3200" b="1" dirty="0" err="1"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Phép</a:t>
            </a:r>
            <a:r>
              <a:rPr lang="en-US" sz="3200" b="1" dirty="0"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 </a:t>
            </a:r>
            <a:r>
              <a:rPr lang="en-US" sz="3200" b="1" dirty="0" err="1"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cộng</a:t>
            </a:r>
            <a:r>
              <a:rPr lang="en-US" sz="3200" b="1" dirty="0"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 </a:t>
            </a:r>
            <a:r>
              <a:rPr lang="en-US" sz="3200" b="1" dirty="0" err="1"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số</a:t>
            </a:r>
            <a:r>
              <a:rPr lang="en-US" sz="3200" b="1" dirty="0"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 </a:t>
            </a:r>
            <a:r>
              <a:rPr lang="en-US" sz="3200" b="1" dirty="0" err="1"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thập</a:t>
            </a:r>
            <a:r>
              <a:rPr lang="en-US" sz="3200" b="1" dirty="0"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 </a:t>
            </a:r>
            <a:r>
              <a:rPr lang="en-US" sz="3200" b="1" dirty="0" err="1"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phân</a:t>
            </a:r>
            <a:r>
              <a:rPr lang="en-US" sz="3200" b="1" dirty="0"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 </a:t>
            </a:r>
            <a:r>
              <a:rPr lang="en-US" sz="3200" b="1" dirty="0" err="1">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Tiết</a:t>
            </a:r>
            <a:r>
              <a:rPr lang="en-US" sz="3200" b="1" dirty="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 1) </a:t>
            </a:r>
          </a:p>
        </p:txBody>
      </p:sp>
      <p:sp>
        <p:nvSpPr>
          <p:cNvPr id="7" name="TextBox 6">
            <a:extLst>
              <a:ext uri="{FF2B5EF4-FFF2-40B4-BE49-F238E27FC236}">
                <a16:creationId xmlns:a16="http://schemas.microsoft.com/office/drawing/2014/main" id="{39020EFC-9C48-4F70-A2BE-70B7ACC609D1}"/>
              </a:ext>
            </a:extLst>
          </p:cNvPr>
          <p:cNvSpPr txBox="1"/>
          <p:nvPr/>
        </p:nvSpPr>
        <p:spPr>
          <a:xfrm>
            <a:off x="4138566" y="5477719"/>
            <a:ext cx="4812631" cy="584775"/>
          </a:xfrm>
          <a:prstGeom prst="rect">
            <a:avLst/>
          </a:prstGeom>
          <a:noFill/>
        </p:spPr>
        <p:txBody>
          <a:bodyPr wrap="square" rtlCol="0">
            <a:spAutoFit/>
          </a:bodyPr>
          <a:lstStyle/>
          <a:p>
            <a:r>
              <a:rPr lang="en-US" sz="3200" b="1" dirty="0" smtClean="0">
                <a:solidFill>
                  <a:schemeClr val="accent1"/>
                </a:solidFill>
                <a:latin typeface="Times New Roman" panose="02020603050405020304" pitchFamily="18" charset="0"/>
                <a:cs typeface="Times New Roman" panose="02020603050405020304" pitchFamily="18" charset="0"/>
              </a:rPr>
              <a:t>GV: </a:t>
            </a:r>
            <a:r>
              <a:rPr lang="en-US" sz="3200" b="1" dirty="0" err="1" smtClean="0">
                <a:solidFill>
                  <a:schemeClr val="accent1"/>
                </a:solidFill>
                <a:latin typeface="Times New Roman" panose="02020603050405020304" pitchFamily="18" charset="0"/>
                <a:cs typeface="Times New Roman" panose="02020603050405020304" pitchFamily="18" charset="0"/>
              </a:rPr>
              <a:t>Nguyễn</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Thị</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Quỳnh</a:t>
            </a:r>
            <a:endParaRPr lang="en-US" sz="32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71770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p:cTn id="10"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3" dur="1000"/>
                                        <p:tgtEl>
                                          <p:spTgt spid="4">
                                            <p:txEl>
                                              <p:pRg st="0" end="0"/>
                                            </p:txEl>
                                          </p:spTgt>
                                        </p:tgtEl>
                                      </p:cBhvr>
                                    </p:animEffect>
                                  </p:childTnLst>
                                </p:cTn>
                              </p:par>
                              <p:par>
                                <p:cTn id="14" presetID="1" presetClass="mediacall" presetSubtype="0" fill="hold" nodeType="withEffect">
                                  <p:stCondLst>
                                    <p:cond delay="0"/>
                                  </p:stCondLst>
                                  <p:childTnLst>
                                    <p:cmd type="call" cmd="playFrom(0.0)">
                                      <p:cBhvr>
                                        <p:cTn id="15" dur="2553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5094914" y="318015"/>
            <a:ext cx="1879439" cy="1651069"/>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6007003" y="141700"/>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533711" y="927992"/>
            <a:ext cx="4180628" cy="5745993"/>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6403067" y="928067"/>
            <a:ext cx="4771549" cy="3666045"/>
          </a:xfrm>
          <a:prstGeom prst="rect">
            <a:avLst/>
          </a:prstGeom>
        </p:spPr>
      </p:pic>
    </p:spTree>
    <p:extLst>
      <p:ext uri="{BB962C8B-B14F-4D97-AF65-F5344CB8AC3E}">
        <p14:creationId xmlns:p14="http://schemas.microsoft.com/office/powerpoint/2010/main" val="2914621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2203000" y="1286165"/>
            <a:ext cx="7850400" cy="4410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0" name="Google Shape;740;p36"/>
          <p:cNvGrpSpPr/>
          <p:nvPr/>
        </p:nvGrpSpPr>
        <p:grpSpPr>
          <a:xfrm>
            <a:off x="475775" y="4302363"/>
            <a:ext cx="2655160" cy="265111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859" name="Google Shape;859;p36"/>
          <p:cNvGrpSpPr/>
          <p:nvPr/>
        </p:nvGrpSpPr>
        <p:grpSpPr>
          <a:xfrm>
            <a:off x="84668" y="2573221"/>
            <a:ext cx="2252019" cy="108731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grpSp>
        <p:nvGrpSpPr>
          <p:cNvPr id="862" name="Google Shape;862;p36"/>
          <p:cNvGrpSpPr/>
          <p:nvPr/>
        </p:nvGrpSpPr>
        <p:grpSpPr>
          <a:xfrm>
            <a:off x="8590156" y="496787"/>
            <a:ext cx="2662248" cy="153127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5" name="Google Shape;865;p36"/>
          <p:cNvGrpSpPr/>
          <p:nvPr/>
        </p:nvGrpSpPr>
        <p:grpSpPr>
          <a:xfrm>
            <a:off x="8890755" y="462748"/>
            <a:ext cx="2971267" cy="2823133"/>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9183307" y="4140816"/>
            <a:ext cx="2256640" cy="2275725"/>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786933" y="459845"/>
            <a:ext cx="2085288" cy="24244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927119" y="1114813"/>
            <a:ext cx="8648941" cy="4161897"/>
          </a:xfrm>
          <a:prstGeom prst="rect">
            <a:avLst/>
          </a:prstGeom>
        </p:spPr>
      </p:pic>
    </p:spTree>
    <p:extLst>
      <p:ext uri="{BB962C8B-B14F-4D97-AF65-F5344CB8AC3E}">
        <p14:creationId xmlns:p14="http://schemas.microsoft.com/office/powerpoint/2010/main" val="350173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7"/>
          <a:stretch>
            <a:fillRect/>
          </a:stretch>
        </p:blipFill>
        <p:spPr>
          <a:xfrm>
            <a:off x="0" y="30207"/>
            <a:ext cx="12192000" cy="6797587"/>
          </a:xfrm>
          <a:prstGeom prst="rect">
            <a:avLst/>
          </a:prstGeom>
        </p:spPr>
      </p:pic>
      <p:sp>
        <p:nvSpPr>
          <p:cNvPr id="961" name="Google Shape;961;p38"/>
          <p:cNvSpPr/>
          <p:nvPr/>
        </p:nvSpPr>
        <p:spPr>
          <a:xfrm>
            <a:off x="254000" y="270933"/>
            <a:ext cx="11599333"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299010" y="872943"/>
            <a:ext cx="10250527" cy="974800"/>
          </a:xfrm>
          <a:prstGeom prst="rect">
            <a:avLst/>
          </a:prstGeom>
        </p:spPr>
        <p:txBody>
          <a:bodyPr spcFirstLastPara="1" wrap="square" lIns="121900" tIns="121900" rIns="121900" bIns="121900" anchor="ctr" anchorCtr="0">
            <a:noAutofit/>
          </a:bodyPr>
          <a:lstStyle/>
          <a:p>
            <a:r>
              <a:rPr lang="en-US" sz="5333" dirty="0">
                <a:latin typeface="Cambria" panose="02040503050406030204" pitchFamily="18" charset="0"/>
                <a:ea typeface="Cambria" panose="02040503050406030204" pitchFamily="18" charset="0"/>
              </a:rPr>
              <a:t>1. </a:t>
            </a:r>
            <a:r>
              <a:rPr lang="en-US" sz="5333" dirty="0" err="1">
                <a:latin typeface="Cambria" panose="02040503050406030204" pitchFamily="18" charset="0"/>
                <a:ea typeface="Cambria" panose="02040503050406030204" pitchFamily="18" charset="0"/>
              </a:rPr>
              <a:t>Số</a:t>
            </a:r>
            <a:r>
              <a:rPr lang="en-US" sz="5333" dirty="0">
                <a:latin typeface="Cambria" panose="02040503050406030204" pitchFamily="18" charset="0"/>
                <a:ea typeface="Cambria" panose="02040503050406030204" pitchFamily="18" charset="0"/>
              </a:rPr>
              <a:t> </a:t>
            </a:r>
            <a:r>
              <a:rPr lang="en-US" sz="5333" dirty="0" err="1">
                <a:latin typeface="Cambria" panose="02040503050406030204" pitchFamily="18" charset="0"/>
                <a:ea typeface="Cambria" panose="02040503050406030204" pitchFamily="18" charset="0"/>
              </a:rPr>
              <a:t>thích</a:t>
            </a:r>
            <a:r>
              <a:rPr lang="en-US" sz="5333" dirty="0">
                <a:latin typeface="Cambria" panose="02040503050406030204" pitchFamily="18" charset="0"/>
                <a:ea typeface="Cambria" panose="02040503050406030204" pitchFamily="18" charset="0"/>
              </a:rPr>
              <a:t> </a:t>
            </a:r>
            <a:r>
              <a:rPr lang="en-US" sz="5333" dirty="0" err="1">
                <a:latin typeface="Cambria" panose="02040503050406030204" pitchFamily="18" charset="0"/>
                <a:ea typeface="Cambria" panose="02040503050406030204" pitchFamily="18" charset="0"/>
              </a:rPr>
              <a:t>hợp</a:t>
            </a:r>
            <a:r>
              <a:rPr lang="en-US" sz="5333" dirty="0">
                <a:latin typeface="Cambria" panose="02040503050406030204" pitchFamily="18" charset="0"/>
                <a:ea typeface="Cambria" panose="02040503050406030204" pitchFamily="18" charset="0"/>
              </a:rPr>
              <a:t> </a:t>
            </a:r>
            <a:r>
              <a:rPr lang="en-US" sz="5333" dirty="0" err="1">
                <a:latin typeface="Cambria" panose="02040503050406030204" pitchFamily="18" charset="0"/>
                <a:ea typeface="Cambria" panose="02040503050406030204" pitchFamily="18" charset="0"/>
              </a:rPr>
              <a:t>viết</a:t>
            </a:r>
            <a:r>
              <a:rPr lang="en-US" sz="5333" dirty="0">
                <a:latin typeface="Cambria" panose="02040503050406030204" pitchFamily="18" charset="0"/>
                <a:ea typeface="Cambria" panose="02040503050406030204" pitchFamily="18" charset="0"/>
              </a:rPr>
              <a:t> </a:t>
            </a:r>
            <a:r>
              <a:rPr lang="en-US" sz="5333" dirty="0" err="1">
                <a:latin typeface="Cambria" panose="02040503050406030204" pitchFamily="18" charset="0"/>
                <a:ea typeface="Cambria" panose="02040503050406030204" pitchFamily="18" charset="0"/>
              </a:rPr>
              <a:t>vào</a:t>
            </a:r>
            <a:r>
              <a:rPr lang="en-US" sz="5333" dirty="0">
                <a:latin typeface="Cambria" panose="02040503050406030204" pitchFamily="18" charset="0"/>
                <a:ea typeface="Cambria" panose="02040503050406030204" pitchFamily="18" charset="0"/>
              </a:rPr>
              <a:t> </a:t>
            </a:r>
            <a:r>
              <a:rPr lang="en-US" sz="5333" dirty="0" err="1">
                <a:latin typeface="Cambria" panose="02040503050406030204" pitchFamily="18" charset="0"/>
                <a:ea typeface="Cambria" panose="02040503050406030204" pitchFamily="18" charset="0"/>
              </a:rPr>
              <a:t>chỗ</a:t>
            </a:r>
            <a:r>
              <a:rPr lang="en-US" sz="5333" dirty="0">
                <a:latin typeface="Cambria" panose="02040503050406030204" pitchFamily="18" charset="0"/>
                <a:ea typeface="Cambria" panose="02040503050406030204" pitchFamily="18" charset="0"/>
              </a:rPr>
              <a:t> </a:t>
            </a:r>
            <a:r>
              <a:rPr lang="en-US" sz="5333" dirty="0" err="1">
                <a:latin typeface="Cambria" panose="02040503050406030204" pitchFamily="18" charset="0"/>
                <a:ea typeface="Cambria" panose="02040503050406030204" pitchFamily="18" charset="0"/>
              </a:rPr>
              <a:t>chấm</a:t>
            </a:r>
            <a:r>
              <a:rPr lang="en-US" sz="5333" dirty="0">
                <a:latin typeface="Cambria" panose="02040503050406030204" pitchFamily="18" charset="0"/>
                <a:ea typeface="Cambria" panose="02040503050406030204" pitchFamily="18" charset="0"/>
              </a:rPr>
              <a:t> </a:t>
            </a:r>
            <a:r>
              <a:rPr lang="en-US" sz="5333" dirty="0" err="1">
                <a:latin typeface="Cambria" panose="02040503050406030204" pitchFamily="18" charset="0"/>
                <a:ea typeface="Cambria" panose="02040503050406030204" pitchFamily="18" charset="0"/>
              </a:rPr>
              <a:t>của</a:t>
            </a:r>
            <a:r>
              <a:rPr lang="en-US" sz="5333" dirty="0">
                <a:latin typeface="Cambria" panose="02040503050406030204" pitchFamily="18" charset="0"/>
                <a:ea typeface="Cambria" panose="02040503050406030204" pitchFamily="18" charset="0"/>
              </a:rPr>
              <a:t> 3 m 2 cm = ... m </a:t>
            </a:r>
            <a:r>
              <a:rPr lang="en-US" sz="5333" dirty="0" err="1">
                <a:latin typeface="Cambria" panose="02040503050406030204" pitchFamily="18" charset="0"/>
                <a:ea typeface="Cambria" panose="02040503050406030204" pitchFamily="18" charset="0"/>
              </a:rPr>
              <a:t>là</a:t>
            </a:r>
            <a:r>
              <a:rPr lang="en-US" sz="5333" dirty="0">
                <a:latin typeface="Cambria" panose="02040503050406030204" pitchFamily="18" charset="0"/>
                <a:ea typeface="Cambria" panose="02040503050406030204" pitchFamily="18" charset="0"/>
              </a:rPr>
              <a:t>:</a:t>
            </a:r>
            <a:endParaRPr sz="5333"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352403" y="2607735"/>
            <a:ext cx="5286397" cy="1845733"/>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6400" kern="0" dirty="0">
                  <a:solidFill>
                    <a:srgbClr val="000000"/>
                  </a:solidFill>
                  <a:latin typeface="Cambria" panose="02040503050406030204" pitchFamily="18" charset="0"/>
                  <a:ea typeface="Cambria" panose="02040503050406030204" pitchFamily="18" charset="0"/>
                  <a:sym typeface="Arial"/>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8"/>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1783" y="4622802"/>
            <a:ext cx="5286399" cy="185420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sym typeface="Arial"/>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8"/>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6333534" y="2639119"/>
            <a:ext cx="5282733" cy="1814349"/>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6400" kern="0" dirty="0">
                  <a:solidFill>
                    <a:srgbClr val="000000"/>
                  </a:solidFill>
                  <a:latin typeface="Cambria" panose="02040503050406030204" pitchFamily="18" charset="0"/>
                  <a:ea typeface="Cambria" panose="02040503050406030204" pitchFamily="18" charset="0"/>
                  <a:sym typeface="Arial"/>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8"/>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6333534" y="4476384"/>
            <a:ext cx="5282732" cy="2026019"/>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6400" kern="0" dirty="0">
                  <a:solidFill>
                    <a:srgbClr val="000000"/>
                  </a:solidFill>
                  <a:latin typeface="Cambria" panose="02040503050406030204" pitchFamily="18" charset="0"/>
                  <a:ea typeface="Cambria" panose="02040503050406030204" pitchFamily="18" charset="0"/>
                  <a:sym typeface="Arial"/>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8"/>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409277" y="2569633"/>
            <a:ext cx="1575057" cy="1710268"/>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6113867" y="2569632"/>
            <a:ext cx="2342229" cy="1873693"/>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5984334" y="4731115"/>
            <a:ext cx="2342229" cy="1873693"/>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025690" y="4697799"/>
            <a:ext cx="2342229" cy="1873693"/>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13"/>
          <a:stretch>
            <a:fillRect/>
          </a:stretch>
        </p:blipFill>
        <p:spPr>
          <a:xfrm>
            <a:off x="-4732932" y="-2070138"/>
            <a:ext cx="2523196" cy="1414007"/>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2411233" y="2535658"/>
            <a:ext cx="4767873" cy="4096391"/>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pic>
        <p:nvPicPr>
          <p:cNvPr id="57" name="Picture 56">
            <a:hlinkClick r:id="rId14"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10398189" y="117541"/>
            <a:ext cx="2178329" cy="2384388"/>
          </a:xfrm>
          <a:prstGeom prst="rect">
            <a:avLst/>
          </a:prstGeom>
        </p:spPr>
      </p:pic>
      <p:pic>
        <p:nvPicPr>
          <p:cNvPr id="106" name="đồng hồ đếm ngược-1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40516" t="14738" r="24901" b="19336"/>
          <a:stretch/>
        </p:blipFill>
        <p:spPr>
          <a:xfrm>
            <a:off x="10821636" y="762881"/>
            <a:ext cx="1149927" cy="1233054"/>
          </a:xfrm>
          <a:prstGeom prst="rect">
            <a:avLst/>
          </a:prstGeom>
        </p:spPr>
      </p:pic>
      <p:pic>
        <p:nvPicPr>
          <p:cNvPr id="108" name="Children Yay! Sound Effec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2057614" y="2440890"/>
            <a:ext cx="654618" cy="396407"/>
          </a:xfrm>
          <a:prstGeom prst="rect">
            <a:avLst/>
          </a:prstGeom>
        </p:spPr>
      </p:pic>
    </p:spTree>
    <p:extLst>
      <p:ext uri="{BB962C8B-B14F-4D97-AF65-F5344CB8AC3E}">
        <p14:creationId xmlns:p14="http://schemas.microsoft.com/office/powerpoint/2010/main" val="1475645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198" fill="hold"/>
                                        <p:tgtEl>
                                          <p:spTgt spid="10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0"/>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par>
                          <p:cTn id="31" fill="hold">
                            <p:stCondLst>
                              <p:cond delay="500"/>
                            </p:stCondLst>
                            <p:childTnLst>
                              <p:par>
                                <p:cTn id="32" presetID="10" presetClass="exit" presetSubtype="0" fill="hold" nodeType="afterEffect">
                                  <p:stCondLst>
                                    <p:cond delay="0"/>
                                  </p:stCondLst>
                                  <p:childTnLst>
                                    <p:animEffect transition="out" filter="fade">
                                      <p:cBhvr>
                                        <p:cTn id="33" dur="500"/>
                                        <p:tgtEl>
                                          <p:spTgt spid="49"/>
                                        </p:tgtEl>
                                      </p:cBhvr>
                                    </p:animEffect>
                                    <p:set>
                                      <p:cBhvr>
                                        <p:cTn id="34" dur="1" fill="hold">
                                          <p:stCondLst>
                                            <p:cond delay="499"/>
                                          </p:stCondLst>
                                        </p:cTn>
                                        <p:tgtEl>
                                          <p:spTgt spid="4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8"/>
                                        </p:tgtEl>
                                      </p:cBhvr>
                                    </p:animEffect>
                                    <p:set>
                                      <p:cBhvr>
                                        <p:cTn id="37" dur="1" fill="hold">
                                          <p:stCondLst>
                                            <p:cond delay="499"/>
                                          </p:stCondLst>
                                        </p:cTn>
                                        <p:tgtEl>
                                          <p:spTgt spid="4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51"/>
                                        </p:tgtEl>
                                      </p:cBhvr>
                                    </p:animEffect>
                                    <p:set>
                                      <p:cBhvr>
                                        <p:cTn id="40" dur="1" fill="hold">
                                          <p:stCondLst>
                                            <p:cond delay="499"/>
                                          </p:stCondLst>
                                        </p:cTn>
                                        <p:tgtEl>
                                          <p:spTgt spid="51"/>
                                        </p:tgtEl>
                                        <p:attrNameLst>
                                          <p:attrName>style.visibility</p:attrName>
                                        </p:attrNameLst>
                                      </p:cBhvr>
                                      <p:to>
                                        <p:strVal val="hidden"/>
                                      </p:to>
                                    </p:se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109"/>
                                        </p:tgtEl>
                                        <p:attrNameLst>
                                          <p:attrName>style.visibility</p:attrName>
                                        </p:attrNameLst>
                                      </p:cBhvr>
                                      <p:to>
                                        <p:strVal val="visible"/>
                                      </p:to>
                                    </p:set>
                                    <p:animEffect transition="in" filter="wipe(down)">
                                      <p:cBhvr>
                                        <p:cTn id="44" dur="500"/>
                                        <p:tgtEl>
                                          <p:spTgt spid="109"/>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barn(inVertical)">
                                      <p:cBhvr>
                                        <p:cTn id="50" dur="500"/>
                                        <p:tgtEl>
                                          <p:spTgt spid="44"/>
                                        </p:tgtEl>
                                      </p:cBhvr>
                                    </p:animEffect>
                                  </p:childTnLst>
                                </p:cTn>
                              </p:par>
                            </p:childTnLst>
                          </p:cTn>
                        </p:par>
                      </p:childTnLst>
                    </p:cTn>
                  </p:par>
                </p:childTnLst>
              </p:cTn>
              <p:nextCondLst>
                <p:cond evt="onClick" delay="0">
                  <p:tgtEl>
                    <p:spTgt spid="49"/>
                  </p:tgtEl>
                </p:cond>
              </p:nextCondLst>
            </p:seq>
            <p:seq concurrent="1" nextAc="seek">
              <p:cTn id="51" restart="whenNotActive" fill="hold" evtFilter="cancelBubble" nodeType="interactiveSeq">
                <p:stCondLst>
                  <p:cond evt="onClick" delay="0">
                    <p:tgtEl>
                      <p:spTgt spid="48"/>
                    </p:tgtEl>
                  </p:cond>
                </p:stCondLst>
                <p:endSync evt="end" delay="0">
                  <p:rtn val="all"/>
                </p:endSync>
                <p:childTnLst>
                  <p:par>
                    <p:cTn id="52" fill="hold">
                      <p:stCondLst>
                        <p:cond delay="0"/>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03"/>
                                        </p:tgtEl>
                                        <p:attrNameLst>
                                          <p:attrName>style.visibility</p:attrName>
                                        </p:attrNameLst>
                                      </p:cBhvr>
                                      <p:to>
                                        <p:strVal val="visible"/>
                                      </p:to>
                                    </p:set>
                                    <p:animEffect transition="in" filter="wipe(down)">
                                      <p:cBhvr>
                                        <p:cTn id="56" dur="500"/>
                                        <p:tgtEl>
                                          <p:spTgt spid="103"/>
                                        </p:tgtEl>
                                      </p:cBhvr>
                                    </p:animEffect>
                                  </p:childTnLst>
                                </p:cTn>
                              </p:par>
                            </p:childTnLst>
                          </p:cTn>
                        </p:par>
                      </p:childTnLst>
                    </p:cTn>
                  </p:par>
                </p:childTnLst>
              </p:cTn>
              <p:nextCondLst>
                <p:cond evt="onClick" delay="0">
                  <p:tgtEl>
                    <p:spTgt spid="48"/>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4"/>
                                        </p:tgtEl>
                                        <p:attrNameLst>
                                          <p:attrName>style.visibility</p:attrName>
                                        </p:attrNameLst>
                                      </p:cBhvr>
                                      <p:to>
                                        <p:strVal val="visible"/>
                                      </p:to>
                                    </p:set>
                                    <p:animEffect transition="in" filter="wipe(down)">
                                      <p:cBhvr>
                                        <p:cTn id="62" dur="500"/>
                                        <p:tgtEl>
                                          <p:spTgt spid="104"/>
                                        </p:tgtEl>
                                      </p:cBhvr>
                                    </p:animEffect>
                                  </p:childTnLst>
                                </p:cTn>
                              </p:par>
                            </p:childTnLst>
                          </p:cTn>
                        </p:par>
                      </p:childTnLst>
                    </p:cTn>
                  </p:par>
                </p:childTnLst>
              </p:cTn>
              <p:nextCondLst>
                <p:cond evt="onClick" delay="0">
                  <p:tgtEl>
                    <p:spTgt spid="51"/>
                  </p:tgtEl>
                </p:cond>
              </p:nextCondLst>
            </p:seq>
            <p:video>
              <p:cMediaNode vol="80000">
                <p:cTn id="63" fill="hold" display="0">
                  <p:stCondLst>
                    <p:cond delay="indefinite"/>
                  </p:stCondLst>
                </p:cTn>
                <p:tgtEl>
                  <p:spTgt spid="106"/>
                </p:tgtEl>
              </p:cMediaNode>
            </p:video>
            <p:seq concurrent="1" nextAc="seek">
              <p:cTn id="64" restart="whenNotActive" fill="hold" evtFilter="cancelBubble" nodeType="interactiveSeq">
                <p:stCondLst>
                  <p:cond evt="onClick" delay="0">
                    <p:tgtEl>
                      <p:spTgt spid="108"/>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108"/>
                                        </p:tgtEl>
                                      </p:cBhvr>
                                    </p:cmd>
                                  </p:childTnLst>
                                </p:cTn>
                              </p:par>
                            </p:childTnLst>
                          </p:cTn>
                        </p:par>
                      </p:childTnLst>
                    </p:cTn>
                  </p:par>
                </p:childTnLst>
              </p:cTn>
              <p:nextCondLst>
                <p:cond evt="onClick" delay="0">
                  <p:tgtEl>
                    <p:spTgt spid="108"/>
                  </p:tgtEl>
                </p:cond>
              </p:nextCondLst>
            </p:seq>
            <p:video>
              <p:cMediaNode vol="80000">
                <p:cTn id="69" fill="hold" display="0">
                  <p:stCondLst>
                    <p:cond delay="indefinite"/>
                  </p:stCondLst>
                </p:cTn>
                <p:tgtEl>
                  <p:spTgt spid="10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7"/>
          <a:stretch>
            <a:fillRect/>
          </a:stretch>
        </p:blipFill>
        <p:spPr>
          <a:xfrm>
            <a:off x="0" y="30207"/>
            <a:ext cx="12192000" cy="6797587"/>
          </a:xfrm>
          <a:prstGeom prst="rect">
            <a:avLst/>
          </a:prstGeom>
        </p:spPr>
      </p:pic>
      <p:sp>
        <p:nvSpPr>
          <p:cNvPr id="961" name="Google Shape;961;p38"/>
          <p:cNvSpPr/>
          <p:nvPr/>
        </p:nvSpPr>
        <p:spPr>
          <a:xfrm>
            <a:off x="254000" y="270933"/>
            <a:ext cx="11599333"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346665" y="855093"/>
            <a:ext cx="10296400" cy="974800"/>
          </a:xfrm>
          <a:prstGeom prst="rect">
            <a:avLst/>
          </a:prstGeom>
        </p:spPr>
        <p:txBody>
          <a:bodyPr spcFirstLastPara="1" wrap="square" lIns="121900" tIns="121900" rIns="121900" bIns="121900" anchor="ctr" anchorCtr="0">
            <a:noAutofit/>
          </a:bodyPr>
          <a:lstStyle/>
          <a:p>
            <a:r>
              <a:rPr lang="en-US" sz="5867" dirty="0">
                <a:latin typeface="Cambria" panose="02040503050406030204" pitchFamily="18" charset="0"/>
                <a:ea typeface="Cambria" panose="02040503050406030204" pitchFamily="18" charset="0"/>
              </a:rPr>
              <a:t>2. </a:t>
            </a:r>
            <a:r>
              <a:rPr lang="en-US" sz="5867" dirty="0" err="1">
                <a:latin typeface="Cambria" panose="02040503050406030204" pitchFamily="18" charset="0"/>
                <a:ea typeface="Cambria" panose="02040503050406030204" pitchFamily="18" charset="0"/>
              </a:rPr>
              <a:t>Số</a:t>
            </a:r>
            <a:r>
              <a:rPr lang="en-US" sz="5867" dirty="0">
                <a:latin typeface="Cambria" panose="02040503050406030204" pitchFamily="18" charset="0"/>
                <a:ea typeface="Cambria" panose="02040503050406030204" pitchFamily="18" charset="0"/>
              </a:rPr>
              <a:t> </a:t>
            </a:r>
            <a:r>
              <a:rPr lang="en-US" sz="5867" dirty="0" err="1">
                <a:latin typeface="Cambria" panose="02040503050406030204" pitchFamily="18" charset="0"/>
                <a:ea typeface="Cambria" panose="02040503050406030204" pitchFamily="18" charset="0"/>
              </a:rPr>
              <a:t>thích</a:t>
            </a:r>
            <a:r>
              <a:rPr lang="en-US" sz="5867" dirty="0">
                <a:latin typeface="Cambria" panose="02040503050406030204" pitchFamily="18" charset="0"/>
                <a:ea typeface="Cambria" panose="02040503050406030204" pitchFamily="18" charset="0"/>
              </a:rPr>
              <a:t> </a:t>
            </a:r>
            <a:r>
              <a:rPr lang="en-US" sz="5867" dirty="0" err="1">
                <a:latin typeface="Cambria" panose="02040503050406030204" pitchFamily="18" charset="0"/>
                <a:ea typeface="Cambria" panose="02040503050406030204" pitchFamily="18" charset="0"/>
              </a:rPr>
              <a:t>hợp</a:t>
            </a:r>
            <a:r>
              <a:rPr lang="en-US" sz="5867" dirty="0">
                <a:latin typeface="Cambria" panose="02040503050406030204" pitchFamily="18" charset="0"/>
                <a:ea typeface="Cambria" panose="02040503050406030204" pitchFamily="18" charset="0"/>
              </a:rPr>
              <a:t> </a:t>
            </a:r>
            <a:r>
              <a:rPr lang="en-US" sz="5867" dirty="0" err="1">
                <a:latin typeface="Cambria" panose="02040503050406030204" pitchFamily="18" charset="0"/>
                <a:ea typeface="Cambria" panose="02040503050406030204" pitchFamily="18" charset="0"/>
              </a:rPr>
              <a:t>viết</a:t>
            </a:r>
            <a:r>
              <a:rPr lang="en-US" sz="5867" dirty="0">
                <a:latin typeface="Cambria" panose="02040503050406030204" pitchFamily="18" charset="0"/>
                <a:ea typeface="Cambria" panose="02040503050406030204" pitchFamily="18" charset="0"/>
              </a:rPr>
              <a:t> </a:t>
            </a:r>
            <a:r>
              <a:rPr lang="en-US" sz="5867" dirty="0" err="1">
                <a:latin typeface="Cambria" panose="02040503050406030204" pitchFamily="18" charset="0"/>
                <a:ea typeface="Cambria" panose="02040503050406030204" pitchFamily="18" charset="0"/>
              </a:rPr>
              <a:t>vào</a:t>
            </a:r>
            <a:r>
              <a:rPr lang="en-US" sz="5867" dirty="0">
                <a:latin typeface="Cambria" panose="02040503050406030204" pitchFamily="18" charset="0"/>
                <a:ea typeface="Cambria" panose="02040503050406030204" pitchFamily="18" charset="0"/>
              </a:rPr>
              <a:t> </a:t>
            </a:r>
            <a:r>
              <a:rPr lang="en-US" sz="5867" dirty="0" err="1">
                <a:latin typeface="Cambria" panose="02040503050406030204" pitchFamily="18" charset="0"/>
                <a:ea typeface="Cambria" panose="02040503050406030204" pitchFamily="18" charset="0"/>
              </a:rPr>
              <a:t>chỗ</a:t>
            </a:r>
            <a:r>
              <a:rPr lang="en-US" sz="5867" dirty="0">
                <a:latin typeface="Cambria" panose="02040503050406030204" pitchFamily="18" charset="0"/>
                <a:ea typeface="Cambria" panose="02040503050406030204" pitchFamily="18" charset="0"/>
              </a:rPr>
              <a:t> </a:t>
            </a:r>
            <a:r>
              <a:rPr lang="en-US" sz="5867" dirty="0" err="1">
                <a:latin typeface="Cambria" panose="02040503050406030204" pitchFamily="18" charset="0"/>
                <a:ea typeface="Cambria" panose="02040503050406030204" pitchFamily="18" charset="0"/>
              </a:rPr>
              <a:t>chấm</a:t>
            </a:r>
            <a:r>
              <a:rPr lang="en-US" sz="5867" dirty="0">
                <a:latin typeface="Cambria" panose="02040503050406030204" pitchFamily="18" charset="0"/>
                <a:ea typeface="Cambria" panose="02040503050406030204" pitchFamily="18" charset="0"/>
              </a:rPr>
              <a:t> </a:t>
            </a:r>
            <a:r>
              <a:rPr lang="en-US" sz="5867" dirty="0" err="1">
                <a:latin typeface="Cambria" panose="02040503050406030204" pitchFamily="18" charset="0"/>
                <a:ea typeface="Cambria" panose="02040503050406030204" pitchFamily="18" charset="0"/>
              </a:rPr>
              <a:t>của</a:t>
            </a:r>
            <a:r>
              <a:rPr lang="en-US" sz="5867" dirty="0">
                <a:latin typeface="Cambria" panose="02040503050406030204" pitchFamily="18" charset="0"/>
                <a:ea typeface="Cambria" panose="02040503050406030204" pitchFamily="18" charset="0"/>
              </a:rPr>
              <a:t> 1 m 23 cm = ... cm </a:t>
            </a:r>
            <a:r>
              <a:rPr lang="en-US" sz="5867" dirty="0" err="1">
                <a:latin typeface="Cambria" panose="02040503050406030204" pitchFamily="18" charset="0"/>
                <a:ea typeface="Cambria" panose="02040503050406030204" pitchFamily="18" charset="0"/>
              </a:rPr>
              <a:t>là</a:t>
            </a:r>
            <a:r>
              <a:rPr lang="en-US" sz="5867" dirty="0">
                <a:latin typeface="Cambria" panose="02040503050406030204" pitchFamily="18" charset="0"/>
                <a:ea typeface="Cambria" panose="02040503050406030204" pitchFamily="18" charset="0"/>
              </a:rPr>
              <a:t>:</a:t>
            </a:r>
            <a:endParaRPr sz="5867"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6457952" y="2481529"/>
            <a:ext cx="5248485" cy="1914043"/>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6400" kern="0" dirty="0">
                  <a:solidFill>
                    <a:srgbClr val="000000"/>
                  </a:solidFill>
                  <a:latin typeface="Cambria" panose="02040503050406030204" pitchFamily="18" charset="0"/>
                  <a:ea typeface="Cambria" panose="02040503050406030204" pitchFamily="18" charset="0"/>
                  <a:sym typeface="Arial"/>
                </a:rPr>
                <a:t>C. </a:t>
              </a:r>
              <a:r>
                <a:rPr lang="en-US" sz="6400" kern="0" dirty="0" smtClean="0">
                  <a:solidFill>
                    <a:srgbClr val="000000"/>
                  </a:solidFill>
                  <a:latin typeface="Cambria" panose="02040503050406030204" pitchFamily="18" charset="0"/>
                  <a:ea typeface="Cambria" panose="02040503050406030204" pitchFamily="18" charset="0"/>
                  <a:sym typeface="Arial"/>
                </a:rPr>
                <a:t>123</a:t>
              </a:r>
              <a:endParaRPr lang="en-US" sz="6400" kern="0" dirty="0">
                <a:solidFill>
                  <a:srgbClr val="000000"/>
                </a:solidFill>
                <a:latin typeface="Cambria" panose="02040503050406030204" pitchFamily="18" charset="0"/>
                <a:ea typeface="Cambria" panose="02040503050406030204" pitchFamily="18" charset="0"/>
                <a:sym typeface="Arial"/>
              </a:endParaRP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8"/>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1783" y="4622802"/>
            <a:ext cx="5286399" cy="185420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6400" kern="0" dirty="0">
                  <a:solidFill>
                    <a:srgbClr val="000000"/>
                  </a:solidFill>
                  <a:latin typeface="Cambria" panose="02040503050406030204" pitchFamily="18" charset="0"/>
                  <a:ea typeface="Cambria" panose="02040503050406030204" pitchFamily="18" charset="0"/>
                  <a:sym typeface="Arial"/>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8"/>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66979" y="2508614"/>
            <a:ext cx="5321536" cy="182756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6400" kern="0" dirty="0">
                  <a:solidFill>
                    <a:srgbClr val="000000"/>
                  </a:solidFill>
                  <a:latin typeface="Cambria" panose="02040503050406030204" pitchFamily="18" charset="0"/>
                  <a:ea typeface="Cambria" panose="02040503050406030204" pitchFamily="18" charset="0"/>
                  <a:sym typeface="Arial"/>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8"/>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6333534" y="4476384"/>
            <a:ext cx="5282732" cy="2026019"/>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6400" kern="0" dirty="0">
                  <a:solidFill>
                    <a:srgbClr val="000000"/>
                  </a:solidFill>
                  <a:latin typeface="Cambria" panose="02040503050406030204" pitchFamily="18" charset="0"/>
                  <a:ea typeface="Cambria" panose="02040503050406030204" pitchFamily="18" charset="0"/>
                  <a:sym typeface="Arial"/>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8"/>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6583822" y="2645442"/>
            <a:ext cx="1575057" cy="1710268"/>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711438" y="2450610"/>
            <a:ext cx="2342229" cy="1873693"/>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5984334" y="4731115"/>
            <a:ext cx="2342229" cy="1873693"/>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025690" y="4697799"/>
            <a:ext cx="2342229" cy="1873693"/>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13"/>
          <a:stretch>
            <a:fillRect/>
          </a:stretch>
        </p:blipFill>
        <p:spPr>
          <a:xfrm>
            <a:off x="-4732932" y="-2070138"/>
            <a:ext cx="2523196" cy="1414007"/>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3835266" y="2448386"/>
            <a:ext cx="3653908" cy="3920665"/>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pic>
        <p:nvPicPr>
          <p:cNvPr id="120" name="Picture 119">
            <a:hlinkClick r:id="rId14"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10398189" y="117541"/>
            <a:ext cx="2178329" cy="2384388"/>
          </a:xfrm>
          <a:prstGeom prst="rect">
            <a:avLst/>
          </a:prstGeom>
        </p:spPr>
      </p:pic>
      <p:pic>
        <p:nvPicPr>
          <p:cNvPr id="119" name="đồng hồ đếm ngược-1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40516" t="14738" r="24901" b="19336"/>
          <a:stretch/>
        </p:blipFill>
        <p:spPr>
          <a:xfrm>
            <a:off x="10748416" y="701046"/>
            <a:ext cx="1149927" cy="1233054"/>
          </a:xfrm>
          <a:prstGeom prst="rect">
            <a:avLst/>
          </a:prstGeom>
        </p:spPr>
      </p:pic>
      <p:pic>
        <p:nvPicPr>
          <p:cNvPr id="121" name="Children Yay! Sound Effec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9224903" y="2387709"/>
            <a:ext cx="654618" cy="396407"/>
          </a:xfrm>
          <a:prstGeom prst="rect">
            <a:avLst/>
          </a:prstGeom>
        </p:spPr>
      </p:pic>
    </p:spTree>
    <p:extLst>
      <p:ext uri="{BB962C8B-B14F-4D97-AF65-F5344CB8AC3E}">
        <p14:creationId xmlns:p14="http://schemas.microsoft.com/office/powerpoint/2010/main" val="1550021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198" fill="hold"/>
                                        <p:tgtEl>
                                          <p:spTgt spid="1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0"/>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par>
                          <p:cTn id="31" fill="hold">
                            <p:stCondLst>
                              <p:cond delay="500"/>
                            </p:stCondLst>
                            <p:childTnLst>
                              <p:par>
                                <p:cTn id="32" presetID="10" presetClass="exit" presetSubtype="0" fill="hold" nodeType="afterEffect">
                                  <p:stCondLst>
                                    <p:cond delay="0"/>
                                  </p:stCondLst>
                                  <p:childTnLst>
                                    <p:animEffect transition="out" filter="fade">
                                      <p:cBhvr>
                                        <p:cTn id="33" dur="500"/>
                                        <p:tgtEl>
                                          <p:spTgt spid="49"/>
                                        </p:tgtEl>
                                      </p:cBhvr>
                                    </p:animEffect>
                                    <p:set>
                                      <p:cBhvr>
                                        <p:cTn id="34" dur="1" fill="hold">
                                          <p:stCondLst>
                                            <p:cond delay="499"/>
                                          </p:stCondLst>
                                        </p:cTn>
                                        <p:tgtEl>
                                          <p:spTgt spid="4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8"/>
                                        </p:tgtEl>
                                      </p:cBhvr>
                                    </p:animEffect>
                                    <p:set>
                                      <p:cBhvr>
                                        <p:cTn id="37" dur="1" fill="hold">
                                          <p:stCondLst>
                                            <p:cond delay="499"/>
                                          </p:stCondLst>
                                        </p:cTn>
                                        <p:tgtEl>
                                          <p:spTgt spid="4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51"/>
                                        </p:tgtEl>
                                      </p:cBhvr>
                                    </p:animEffect>
                                    <p:set>
                                      <p:cBhvr>
                                        <p:cTn id="40" dur="1" fill="hold">
                                          <p:stCondLst>
                                            <p:cond delay="499"/>
                                          </p:stCondLst>
                                        </p:cTn>
                                        <p:tgtEl>
                                          <p:spTgt spid="51"/>
                                        </p:tgtEl>
                                        <p:attrNameLst>
                                          <p:attrName>style.visibility</p:attrName>
                                        </p:attrNameLst>
                                      </p:cBhvr>
                                      <p:to>
                                        <p:strVal val="hidden"/>
                                      </p:to>
                                    </p:set>
                                  </p:childTnLst>
                                </p:cTn>
                              </p:par>
                              <p:par>
                                <p:cTn id="41" presetID="2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childTnLst>
                    </p:cTn>
                  </p:par>
                </p:childTnLst>
              </p:cTn>
              <p:nextCondLst>
                <p:cond evt="onClick" delay="0">
                  <p:tgtEl>
                    <p:spTgt spid="50"/>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barn(inVertical)">
                                      <p:cBhvr>
                                        <p:cTn id="49" dur="500"/>
                                        <p:tgtEl>
                                          <p:spTgt spid="44"/>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03"/>
                                        </p:tgtEl>
                                        <p:attrNameLst>
                                          <p:attrName>style.visibility</p:attrName>
                                        </p:attrNameLst>
                                      </p:cBhvr>
                                      <p:to>
                                        <p:strVal val="visible"/>
                                      </p:to>
                                    </p:set>
                                    <p:animEffect transition="in" filter="wipe(down)">
                                      <p:cBhvr>
                                        <p:cTn id="55" dur="500"/>
                                        <p:tgtEl>
                                          <p:spTgt spid="103"/>
                                        </p:tgtEl>
                                      </p:cBhvr>
                                    </p:animEffect>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51"/>
                    </p:tgtEl>
                  </p:cond>
                </p:stCondLst>
                <p:endSync evt="end" delay="0">
                  <p:rtn val="all"/>
                </p:endSync>
                <p:childTnLst>
                  <p:par>
                    <p:cTn id="57" fill="hold">
                      <p:stCondLst>
                        <p:cond delay="0"/>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04"/>
                                        </p:tgtEl>
                                        <p:attrNameLst>
                                          <p:attrName>style.visibility</p:attrName>
                                        </p:attrNameLst>
                                      </p:cBhvr>
                                      <p:to>
                                        <p:strVal val="visible"/>
                                      </p:to>
                                    </p:set>
                                    <p:animEffect transition="in" filter="wipe(down)">
                                      <p:cBhvr>
                                        <p:cTn id="61" dur="500"/>
                                        <p:tgtEl>
                                          <p:spTgt spid="104"/>
                                        </p:tgtEl>
                                      </p:cBhvr>
                                    </p:animEffect>
                                  </p:childTnLst>
                                </p:cTn>
                              </p:par>
                              <p:par>
                                <p:cTn id="62" presetID="1" presetClass="mediacall" presetSubtype="0" fill="hold" nodeType="withEffect">
                                  <p:stCondLst>
                                    <p:cond delay="0"/>
                                  </p:stCondLst>
                                  <p:childTnLst>
                                    <p:cmd type="call" cmd="playFrom(0.0)">
                                      <p:cBhvr>
                                        <p:cTn id="63" dur="7083" fill="hold"/>
                                        <p:tgtEl>
                                          <p:spTgt spid="121"/>
                                        </p:tgtEl>
                                      </p:cBhvr>
                                    </p:cmd>
                                  </p:childTnLst>
                                </p:cTn>
                              </p:par>
                            </p:childTnLst>
                          </p:cTn>
                        </p:par>
                      </p:childTnLst>
                    </p:cTn>
                  </p:par>
                </p:childTnLst>
              </p:cTn>
              <p:nextCondLst>
                <p:cond evt="onClick" delay="0">
                  <p:tgtEl>
                    <p:spTgt spid="51"/>
                  </p:tgtEl>
                </p:cond>
              </p:nextCondLst>
            </p:seq>
            <p:video>
              <p:cMediaNode vol="80000">
                <p:cTn id="64" fill="hold" display="0">
                  <p:stCondLst>
                    <p:cond delay="indefinite"/>
                  </p:stCondLst>
                </p:cTn>
                <p:tgtEl>
                  <p:spTgt spid="119"/>
                </p:tgtEl>
              </p:cMediaNode>
            </p:video>
            <p:video>
              <p:cMediaNode vol="80000">
                <p:cTn id="65" fill="hold" display="0">
                  <p:stCondLst>
                    <p:cond delay="indefinite"/>
                  </p:stCondLst>
                </p:cTn>
                <p:tgtEl>
                  <p:spTgt spid="12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5094914" y="318015"/>
            <a:ext cx="1879439" cy="1651069"/>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6007003" y="141700"/>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533711" y="927992"/>
            <a:ext cx="4180628" cy="5745993"/>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6483129" y="1240314"/>
            <a:ext cx="4356985" cy="3105165"/>
          </a:xfrm>
          <a:prstGeom prst="rect">
            <a:avLst/>
          </a:prstGeom>
        </p:spPr>
      </p:pic>
    </p:spTree>
    <p:extLst>
      <p:ext uri="{BB962C8B-B14F-4D97-AF65-F5344CB8AC3E}">
        <p14:creationId xmlns:p14="http://schemas.microsoft.com/office/powerpoint/2010/main" val="3865526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2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FBD97AAB-CBBB-CDD2-CF68-6FDC6899EDBD}"/>
              </a:ext>
            </a:extLst>
          </p:cNvPr>
          <p:cNvSpPr txBox="1"/>
          <p:nvPr/>
        </p:nvSpPr>
        <p:spPr>
          <a:xfrm>
            <a:off x="551291" y="742121"/>
            <a:ext cx="964759" cy="502766"/>
          </a:xfrm>
          <a:prstGeom prst="rect">
            <a:avLst/>
          </a:prstGeom>
          <a:noFill/>
        </p:spPr>
        <p:txBody>
          <a:bodyPr wrap="square" rtlCol="0">
            <a:spAutoFit/>
          </a:bodyPr>
          <a:lstStyle/>
          <a:p>
            <a:pPr defTabSz="1219170">
              <a:buClr>
                <a:srgbClr val="000000"/>
              </a:buClr>
            </a:pPr>
            <a:r>
              <a:rPr lang="en-US" sz="2667" kern="0" dirty="0">
                <a:solidFill>
                  <a:srgbClr val="000000"/>
                </a:solidFill>
                <a:latin typeface="Arial"/>
                <a:cs typeface="Arial"/>
                <a:sym typeface="Arial"/>
              </a:rPr>
              <a:t>a)</a:t>
            </a:r>
          </a:p>
        </p:txBody>
      </p:sp>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246491" y="867282"/>
            <a:ext cx="2936681" cy="1632667"/>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kern="0" dirty="0" err="1">
                <a:solidFill>
                  <a:srgbClr val="0070C0"/>
                </a:solidFill>
                <a:latin typeface="Arial"/>
                <a:sym typeface="Arial"/>
              </a:rPr>
              <a:t>Mình</a:t>
            </a:r>
            <a:r>
              <a:rPr lang="en-US" sz="2400" kern="0" dirty="0">
                <a:solidFill>
                  <a:srgbClr val="0070C0"/>
                </a:solidFill>
                <a:latin typeface="Arial"/>
                <a:sym typeface="Arial"/>
              </a:rPr>
              <a:t> </a:t>
            </a:r>
            <a:r>
              <a:rPr lang="en-US" sz="2400" kern="0" dirty="0" err="1">
                <a:solidFill>
                  <a:srgbClr val="0070C0"/>
                </a:solidFill>
                <a:latin typeface="Arial"/>
                <a:sym typeface="Arial"/>
              </a:rPr>
              <a:t>uốn</a:t>
            </a:r>
            <a:r>
              <a:rPr lang="en-US" sz="2400" kern="0" dirty="0">
                <a:solidFill>
                  <a:srgbClr val="0070C0"/>
                </a:solidFill>
                <a:latin typeface="Arial"/>
                <a:sym typeface="Arial"/>
              </a:rPr>
              <a:t> </a:t>
            </a:r>
            <a:r>
              <a:rPr lang="en-US" sz="2400" kern="0" dirty="0" err="1">
                <a:solidFill>
                  <a:srgbClr val="0070C0"/>
                </a:solidFill>
                <a:latin typeface="Arial"/>
                <a:sym typeface="Arial"/>
              </a:rPr>
              <a:t>thành</a:t>
            </a:r>
            <a:r>
              <a:rPr lang="en-US" sz="2400" kern="0" dirty="0">
                <a:solidFill>
                  <a:srgbClr val="0070C0"/>
                </a:solidFill>
                <a:latin typeface="Arial"/>
                <a:sym typeface="Arial"/>
              </a:rPr>
              <a:t> </a:t>
            </a:r>
            <a:r>
              <a:rPr lang="en-US" sz="2400" kern="0" dirty="0" err="1">
                <a:solidFill>
                  <a:srgbClr val="0070C0"/>
                </a:solidFill>
                <a:latin typeface="Arial"/>
                <a:sym typeface="Arial"/>
              </a:rPr>
              <a:t>hình</a:t>
            </a:r>
            <a:r>
              <a:rPr lang="en-US" sz="2400" kern="0" dirty="0">
                <a:solidFill>
                  <a:srgbClr val="0070C0"/>
                </a:solidFill>
                <a:latin typeface="Arial"/>
                <a:sym typeface="Arial"/>
              </a:rPr>
              <a:t> </a:t>
            </a:r>
            <a:r>
              <a:rPr lang="en-US" sz="2400" kern="0" dirty="0" err="1">
                <a:solidFill>
                  <a:srgbClr val="0070C0"/>
                </a:solidFill>
                <a:latin typeface="Arial"/>
                <a:sym typeface="Arial"/>
              </a:rPr>
              <a:t>ngôi</a:t>
            </a:r>
            <a:r>
              <a:rPr lang="en-US" sz="2400" kern="0" dirty="0">
                <a:solidFill>
                  <a:srgbClr val="0070C0"/>
                </a:solidFill>
                <a:latin typeface="Arial"/>
                <a:sym typeface="Arial"/>
              </a:rPr>
              <a:t> </a:t>
            </a:r>
            <a:r>
              <a:rPr lang="en-US" sz="2400" kern="0" dirty="0" err="1">
                <a:solidFill>
                  <a:srgbClr val="0070C0"/>
                </a:solidFill>
                <a:latin typeface="Arial"/>
                <a:sym typeface="Arial"/>
              </a:rPr>
              <a:t>sao</a:t>
            </a:r>
            <a:r>
              <a:rPr lang="en-US" sz="2400" kern="0" dirty="0">
                <a:solidFill>
                  <a:srgbClr val="0070C0"/>
                </a:solidFill>
                <a:latin typeface="Arial"/>
                <a:sym typeface="Arial"/>
              </a:rPr>
              <a:t> </a:t>
            </a:r>
            <a:r>
              <a:rPr lang="en-US" sz="2400" kern="0" dirty="0" err="1">
                <a:solidFill>
                  <a:srgbClr val="0070C0"/>
                </a:solidFill>
                <a:latin typeface="Arial"/>
                <a:sym typeface="Arial"/>
              </a:rPr>
              <a:t>hết</a:t>
            </a:r>
            <a:r>
              <a:rPr lang="en-US" sz="2400" kern="0" dirty="0">
                <a:solidFill>
                  <a:srgbClr val="0070C0"/>
                </a:solidFill>
                <a:latin typeface="Arial"/>
                <a:sym typeface="Arial"/>
              </a:rPr>
              <a:t> 1,65 m </a:t>
            </a:r>
            <a:r>
              <a:rPr lang="en-US" sz="2400" kern="0" dirty="0" err="1">
                <a:solidFill>
                  <a:srgbClr val="0070C0"/>
                </a:solidFill>
                <a:latin typeface="Arial"/>
                <a:sym typeface="Arial"/>
              </a:rPr>
              <a:t>dây</a:t>
            </a:r>
            <a:r>
              <a:rPr lang="en-US" sz="2400" kern="0" dirty="0">
                <a:solidFill>
                  <a:srgbClr val="0070C0"/>
                </a:solidFill>
                <a:latin typeface="Arial"/>
                <a:sym typeface="Arial"/>
              </a:rPr>
              <a:t> </a:t>
            </a:r>
            <a:r>
              <a:rPr lang="en-US" sz="2400" kern="0" dirty="0" err="1">
                <a:solidFill>
                  <a:srgbClr val="0070C0"/>
                </a:solidFill>
                <a:latin typeface="Arial"/>
                <a:sym typeface="Arial"/>
              </a:rPr>
              <a:t>đồng</a:t>
            </a:r>
            <a:r>
              <a:rPr lang="en-US" sz="2400" kern="0" dirty="0">
                <a:solidFill>
                  <a:srgbClr val="0070C0"/>
                </a:solidFill>
                <a:latin typeface="Arial"/>
                <a:sym typeface="Aria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4362911" y="582802"/>
            <a:ext cx="3162262" cy="1451848"/>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kern="0" dirty="0" err="1">
                <a:solidFill>
                  <a:srgbClr val="0070C0"/>
                </a:solidFill>
                <a:latin typeface="Arial"/>
                <a:sym typeface="Arial"/>
              </a:rPr>
              <a:t>Mình</a:t>
            </a:r>
            <a:r>
              <a:rPr lang="en-US" sz="2400" kern="0" dirty="0">
                <a:solidFill>
                  <a:srgbClr val="0070C0"/>
                </a:solidFill>
                <a:latin typeface="Arial"/>
                <a:sym typeface="Arial"/>
              </a:rPr>
              <a:t> </a:t>
            </a:r>
            <a:r>
              <a:rPr lang="en-US" sz="2400" kern="0" dirty="0" err="1">
                <a:solidFill>
                  <a:srgbClr val="0070C0"/>
                </a:solidFill>
                <a:latin typeface="Arial"/>
                <a:sym typeface="Arial"/>
              </a:rPr>
              <a:t>uốn</a:t>
            </a:r>
            <a:r>
              <a:rPr lang="en-US" sz="2400" kern="0" dirty="0">
                <a:solidFill>
                  <a:srgbClr val="0070C0"/>
                </a:solidFill>
                <a:latin typeface="Arial"/>
                <a:sym typeface="Arial"/>
              </a:rPr>
              <a:t> </a:t>
            </a:r>
            <a:r>
              <a:rPr lang="en-US" sz="2400" kern="0" dirty="0" err="1">
                <a:solidFill>
                  <a:srgbClr val="0070C0"/>
                </a:solidFill>
                <a:latin typeface="Arial"/>
                <a:sym typeface="Arial"/>
              </a:rPr>
              <a:t>thành</a:t>
            </a:r>
            <a:r>
              <a:rPr lang="en-US" sz="2400" kern="0" dirty="0">
                <a:solidFill>
                  <a:srgbClr val="0070C0"/>
                </a:solidFill>
                <a:latin typeface="Arial"/>
                <a:sym typeface="Arial"/>
              </a:rPr>
              <a:t> </a:t>
            </a:r>
            <a:r>
              <a:rPr lang="en-US" sz="2400" kern="0" dirty="0" err="1">
                <a:solidFill>
                  <a:srgbClr val="0070C0"/>
                </a:solidFill>
                <a:latin typeface="Arial"/>
                <a:sym typeface="Arial"/>
              </a:rPr>
              <a:t>hình</a:t>
            </a:r>
            <a:r>
              <a:rPr lang="en-US" sz="2400" kern="0" dirty="0">
                <a:solidFill>
                  <a:srgbClr val="0070C0"/>
                </a:solidFill>
                <a:latin typeface="Arial"/>
                <a:sym typeface="Arial"/>
              </a:rPr>
              <a:t> tam </a:t>
            </a:r>
            <a:r>
              <a:rPr lang="en-US" sz="2400" kern="0" dirty="0" err="1">
                <a:solidFill>
                  <a:srgbClr val="0070C0"/>
                </a:solidFill>
                <a:latin typeface="Arial"/>
                <a:sym typeface="Arial"/>
              </a:rPr>
              <a:t>giác</a:t>
            </a:r>
            <a:r>
              <a:rPr lang="en-US" sz="2400" kern="0" dirty="0">
                <a:solidFill>
                  <a:srgbClr val="0070C0"/>
                </a:solidFill>
                <a:latin typeface="Arial"/>
                <a:sym typeface="Arial"/>
              </a:rPr>
              <a:t> </a:t>
            </a:r>
            <a:r>
              <a:rPr lang="en-US" sz="2400" kern="0" dirty="0" err="1">
                <a:solidFill>
                  <a:srgbClr val="0070C0"/>
                </a:solidFill>
                <a:latin typeface="Arial"/>
                <a:sym typeface="Arial"/>
              </a:rPr>
              <a:t>hết</a:t>
            </a:r>
            <a:r>
              <a:rPr lang="en-US" sz="2400" kern="0" dirty="0">
                <a:solidFill>
                  <a:srgbClr val="0070C0"/>
                </a:solidFill>
                <a:latin typeface="Arial"/>
                <a:sym typeface="Arial"/>
              </a:rPr>
              <a:t> 1,26 m </a:t>
            </a:r>
            <a:r>
              <a:rPr lang="en-US" sz="2400" kern="0" dirty="0" err="1">
                <a:solidFill>
                  <a:srgbClr val="0070C0"/>
                </a:solidFill>
                <a:latin typeface="Arial"/>
                <a:sym typeface="Arial"/>
              </a:rPr>
              <a:t>dây</a:t>
            </a:r>
            <a:r>
              <a:rPr lang="en-US" sz="2400" kern="0" dirty="0">
                <a:solidFill>
                  <a:srgbClr val="0070C0"/>
                </a:solidFill>
                <a:latin typeface="Arial"/>
                <a:sym typeface="Arial"/>
              </a:rPr>
              <a:t> </a:t>
            </a:r>
            <a:r>
              <a:rPr lang="en-US" sz="2400" kern="0" dirty="0" err="1">
                <a:solidFill>
                  <a:srgbClr val="0070C0"/>
                </a:solidFill>
                <a:latin typeface="Arial"/>
                <a:sym typeface="Arial"/>
              </a:rPr>
              <a:t>đồng</a:t>
            </a:r>
            <a:r>
              <a:rPr lang="en-US" sz="2400" kern="0" dirty="0">
                <a:solidFill>
                  <a:srgbClr val="0070C0"/>
                </a:solidFill>
                <a:latin typeface="Arial"/>
                <a:sym typeface="Aria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8608024" y="1244887"/>
            <a:ext cx="2936681" cy="1632667"/>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kern="0" dirty="0" err="1">
                <a:solidFill>
                  <a:srgbClr val="0070C0"/>
                </a:solidFill>
                <a:latin typeface="Arial"/>
                <a:sym typeface="Arial"/>
              </a:rPr>
              <a:t>Cả</a:t>
            </a:r>
            <a:r>
              <a:rPr lang="en-US" sz="2400" kern="0" dirty="0">
                <a:solidFill>
                  <a:srgbClr val="0070C0"/>
                </a:solidFill>
                <a:latin typeface="Arial"/>
                <a:sym typeface="Arial"/>
              </a:rPr>
              <a:t> </a:t>
            </a:r>
            <a:r>
              <a:rPr lang="en-US" sz="2400" kern="0" dirty="0" err="1">
                <a:solidFill>
                  <a:srgbClr val="0070C0"/>
                </a:solidFill>
                <a:latin typeface="Arial"/>
                <a:sym typeface="Arial"/>
              </a:rPr>
              <a:t>hai</a:t>
            </a:r>
            <a:r>
              <a:rPr lang="en-US" sz="2400" kern="0" dirty="0">
                <a:solidFill>
                  <a:srgbClr val="0070C0"/>
                </a:solidFill>
                <a:latin typeface="Arial"/>
                <a:sym typeface="Arial"/>
              </a:rPr>
              <a:t> </a:t>
            </a:r>
            <a:r>
              <a:rPr lang="en-US" sz="2400" kern="0" dirty="0" err="1">
                <a:solidFill>
                  <a:srgbClr val="0070C0"/>
                </a:solidFill>
                <a:latin typeface="Arial"/>
                <a:sym typeface="Arial"/>
              </a:rPr>
              <a:t>bạn</a:t>
            </a:r>
            <a:r>
              <a:rPr lang="en-US" sz="2400" kern="0" dirty="0">
                <a:solidFill>
                  <a:srgbClr val="0070C0"/>
                </a:solidFill>
                <a:latin typeface="Arial"/>
                <a:sym typeface="Arial"/>
              </a:rPr>
              <a:t> </a:t>
            </a:r>
            <a:r>
              <a:rPr lang="en-US" sz="2400" kern="0" dirty="0" err="1">
                <a:solidFill>
                  <a:srgbClr val="0070C0"/>
                </a:solidFill>
                <a:latin typeface="Arial"/>
                <a:sym typeface="Arial"/>
              </a:rPr>
              <a:t>dùng</a:t>
            </a:r>
            <a:r>
              <a:rPr lang="en-US" sz="2400" kern="0" dirty="0">
                <a:solidFill>
                  <a:srgbClr val="0070C0"/>
                </a:solidFill>
                <a:latin typeface="Arial"/>
                <a:sym typeface="Arial"/>
              </a:rPr>
              <a:t> </a:t>
            </a:r>
            <a:r>
              <a:rPr lang="en-US" sz="2400" kern="0" dirty="0" err="1">
                <a:solidFill>
                  <a:srgbClr val="0070C0"/>
                </a:solidFill>
                <a:latin typeface="Arial"/>
                <a:sym typeface="Arial"/>
              </a:rPr>
              <a:t>hết</a:t>
            </a:r>
            <a:r>
              <a:rPr lang="en-US" sz="2400" kern="0" dirty="0">
                <a:solidFill>
                  <a:srgbClr val="0070C0"/>
                </a:solidFill>
                <a:latin typeface="Arial"/>
                <a:sym typeface="Arial"/>
              </a:rPr>
              <a:t> bao </a:t>
            </a:r>
            <a:r>
              <a:rPr lang="en-US" sz="2400" kern="0" dirty="0" err="1">
                <a:solidFill>
                  <a:srgbClr val="0070C0"/>
                </a:solidFill>
                <a:latin typeface="Arial"/>
                <a:sym typeface="Arial"/>
              </a:rPr>
              <a:t>nhiêu</a:t>
            </a:r>
            <a:r>
              <a:rPr lang="en-US" sz="2400" kern="0" dirty="0">
                <a:solidFill>
                  <a:srgbClr val="0070C0"/>
                </a:solidFill>
                <a:latin typeface="Arial"/>
                <a:sym typeface="Arial"/>
              </a:rPr>
              <a:t> </a:t>
            </a:r>
            <a:r>
              <a:rPr lang="en-US" sz="2400" kern="0" dirty="0" err="1">
                <a:solidFill>
                  <a:srgbClr val="0070C0"/>
                </a:solidFill>
                <a:latin typeface="Arial"/>
                <a:sym typeface="Arial"/>
              </a:rPr>
              <a:t>mét</a:t>
            </a:r>
            <a:r>
              <a:rPr lang="en-US" sz="2400" kern="0" dirty="0">
                <a:solidFill>
                  <a:srgbClr val="0070C0"/>
                </a:solidFill>
                <a:latin typeface="Arial"/>
                <a:sym typeface="Arial"/>
              </a:rPr>
              <a:t> </a:t>
            </a:r>
            <a:r>
              <a:rPr lang="en-US" sz="2400" kern="0" dirty="0" err="1">
                <a:solidFill>
                  <a:srgbClr val="0070C0"/>
                </a:solidFill>
                <a:latin typeface="Arial"/>
                <a:sym typeface="Arial"/>
              </a:rPr>
              <a:t>dây</a:t>
            </a:r>
            <a:r>
              <a:rPr lang="en-US" sz="2400" kern="0" dirty="0">
                <a:solidFill>
                  <a:srgbClr val="0070C0"/>
                </a:solidFill>
                <a:latin typeface="Arial"/>
                <a:sym typeface="Arial"/>
              </a:rPr>
              <a:t> </a:t>
            </a:r>
            <a:r>
              <a:rPr lang="en-US" sz="2400" kern="0" dirty="0" err="1">
                <a:solidFill>
                  <a:srgbClr val="0070C0"/>
                </a:solidFill>
                <a:latin typeface="Arial"/>
                <a:sym typeface="Arial"/>
              </a:rPr>
              <a:t>đồng</a:t>
            </a:r>
            <a:r>
              <a:rPr lang="en-US" sz="2400" kern="0" dirty="0">
                <a:solidFill>
                  <a:srgbClr val="0070C0"/>
                </a:solidFill>
                <a:latin typeface="Arial"/>
                <a:sym typeface="Arial"/>
              </a:rPr>
              <a:t> </a:t>
            </a:r>
            <a:r>
              <a:rPr lang="en-US" sz="2400" kern="0" dirty="0" err="1">
                <a:solidFill>
                  <a:srgbClr val="0070C0"/>
                </a:solidFill>
                <a:latin typeface="Arial"/>
                <a:sym typeface="Arial"/>
              </a:rPr>
              <a:t>nhỉ</a:t>
            </a:r>
            <a:r>
              <a:rPr lang="en-US" sz="2400" kern="0" dirty="0">
                <a:solidFill>
                  <a:srgbClr val="0070C0"/>
                </a:solidFill>
                <a:latin typeface="Arial"/>
                <a:sym typeface="Arial"/>
              </a:rPr>
              <a:t>?</a:t>
            </a:r>
          </a:p>
        </p:txBody>
      </p:sp>
    </p:spTree>
    <p:extLst>
      <p:ext uri="{BB962C8B-B14F-4D97-AF65-F5344CB8AC3E}">
        <p14:creationId xmlns:p14="http://schemas.microsoft.com/office/powerpoint/2010/main" val="357178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childTnLst>
              </p:cTn>
              <p:nextCondLst>
                <p:cond evt="onClick" delay="0">
                  <p:tgtEl>
                    <p:spTgt spid="3"/>
                  </p:tgtEl>
                </p:cond>
              </p:nextCondLst>
            </p:seq>
            <p:video>
              <p:cMediaNode vol="80000">
                <p:cTn id="24" fill="hold" display="0">
                  <p:stCondLst>
                    <p:cond delay="indefinite"/>
                  </p:stCondLst>
                </p:cTn>
                <p:tgtEl>
                  <p:spTgt spid="3"/>
                </p:tgtEl>
              </p:cMediaNode>
            </p:video>
          </p:childTnLst>
        </p:cTn>
      </p:par>
    </p:tnLst>
    <p:bldLst>
      <p:bldP spid="7"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12192000" cy="68580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220133" y="313267"/>
            <a:ext cx="11667067" cy="6231467"/>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US" sz="1867" kern="0">
              <a:solidFill>
                <a:srgbClr val="000000"/>
              </a:solidFill>
              <a:latin typeface="Arial"/>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2668693" y="2638656"/>
            <a:ext cx="6136639" cy="16285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400" b="1" kern="0" dirty="0">
                <a:solidFill>
                  <a:srgbClr val="FFFFFF"/>
                </a:solidFill>
                <a:latin typeface="Cambria" panose="02040503050406030204" pitchFamily="18" charset="0"/>
                <a:ea typeface="Cambria" panose="02040503050406030204" pitchFamily="18" charset="0"/>
                <a:sym typeface="Arial"/>
              </a:rPr>
              <a:t>1,65 + 1,26 = ? (m)</a:t>
            </a:r>
          </a:p>
        </p:txBody>
      </p:sp>
    </p:spTree>
    <p:extLst>
      <p:ext uri="{BB962C8B-B14F-4D97-AF65-F5344CB8AC3E}">
        <p14:creationId xmlns:p14="http://schemas.microsoft.com/office/powerpoint/2010/main" val="37362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293</Words>
  <Application>Microsoft Office PowerPoint</Application>
  <PresentationFormat>Widescreen</PresentationFormat>
  <Paragraphs>67</Paragraphs>
  <Slides>18</Slides>
  <Notes>9</Notes>
  <HiddenSlides>0</HiddenSlides>
  <MMClips>10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18</vt:i4>
      </vt:variant>
    </vt:vector>
  </HeadingPairs>
  <TitlesOfParts>
    <vt:vector size="36" baseType="lpstr">
      <vt:lpstr>微软雅黑</vt:lpstr>
      <vt:lpstr>#9Slide03 AmpleSoft Bold</vt:lpstr>
      <vt:lpstr>.VnTime</vt:lpstr>
      <vt:lpstr>.VnTimeH</vt:lpstr>
      <vt:lpstr>Arial</vt:lpstr>
      <vt:lpstr>Bowlby One</vt:lpstr>
      <vt:lpstr>Calibri</vt:lpstr>
      <vt:lpstr>Calibri Light</vt:lpstr>
      <vt:lpstr>Cambria</vt:lpstr>
      <vt:lpstr>等线</vt:lpstr>
      <vt:lpstr>Open Sans</vt:lpstr>
      <vt:lpstr>SVN-Gretoon</vt:lpstr>
      <vt:lpstr>Times New Roman</vt:lpstr>
      <vt:lpstr>UTM Neo Sans Intel</vt:lpstr>
      <vt:lpstr>Office Theme</vt:lpstr>
      <vt:lpstr>Summer Pool Party MK Plan by Slidesgo</vt:lpstr>
      <vt:lpstr>Office 主题​​</vt:lpstr>
      <vt:lpstr>1_Office 主题​​</vt:lpstr>
      <vt:lpstr>PowerPoint Presentation</vt:lpstr>
      <vt:lpstr>PowerPoint Presentation</vt:lpstr>
      <vt:lpstr>PowerPoint Presentation</vt:lpstr>
      <vt:lpstr>PowerPoint Presentation</vt:lpstr>
      <vt:lpstr>1. Số thích hợp viết vào chỗ chấm của 3 m 2 cm = ... m là:</vt:lpstr>
      <vt:lpstr>2. Số thích hợp viết vào chỗ chấm của 1 m 23 cm = ... cm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QUYNH</dc:creator>
  <cp:lastModifiedBy>QUYNH</cp:lastModifiedBy>
  <cp:revision>10</cp:revision>
  <dcterms:created xsi:type="dcterms:W3CDTF">2024-10-28T14:34:49Z</dcterms:created>
  <dcterms:modified xsi:type="dcterms:W3CDTF">2024-10-29T09:14:42Z</dcterms:modified>
</cp:coreProperties>
</file>