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media/audio3.wav" ContentType="audio/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8" r:id="rId3"/>
    <p:sldMasterId id="2147483701" r:id="rId4"/>
    <p:sldMasterId id="2147483715" r:id="rId5"/>
    <p:sldMasterId id="2147483721" r:id="rId6"/>
  </p:sldMasterIdLst>
  <p:notesMasterIdLst>
    <p:notesMasterId r:id="rId24"/>
  </p:notesMasterIdLst>
  <p:sldIdLst>
    <p:sldId id="315" r:id="rId7"/>
    <p:sldId id="263" r:id="rId8"/>
    <p:sldId id="271" r:id="rId9"/>
    <p:sldId id="265" r:id="rId10"/>
    <p:sldId id="266" r:id="rId11"/>
    <p:sldId id="267" r:id="rId12"/>
    <p:sldId id="268" r:id="rId13"/>
    <p:sldId id="272" r:id="rId14"/>
    <p:sldId id="274" r:id="rId15"/>
    <p:sldId id="317" r:id="rId16"/>
    <p:sldId id="283" r:id="rId17"/>
    <p:sldId id="282" r:id="rId18"/>
    <p:sldId id="280" r:id="rId19"/>
    <p:sldId id="336" r:id="rId20"/>
    <p:sldId id="318" r:id="rId21"/>
    <p:sldId id="320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D99"/>
    <a:srgbClr val="BDC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4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B60BF-F340-49D9-A847-BAD69E40C6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ED624-6629-4457-BAE0-109B49239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28/10/2024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2024/10/28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>
    <p:push dir="u"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7.png"/><Relationship Id="rId18" Type="http://schemas.openxmlformats.org/officeDocument/2006/relationships/image" Target="../media/image70.png"/><Relationship Id="rId26" Type="http://schemas.openxmlformats.org/officeDocument/2006/relationships/image" Target="../media/image75.png"/><Relationship Id="rId3" Type="http://schemas.openxmlformats.org/officeDocument/2006/relationships/image" Target="../media/image60.jpeg"/><Relationship Id="rId21" Type="http://schemas.openxmlformats.org/officeDocument/2006/relationships/image" Target="../media/image72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69.png"/><Relationship Id="rId25" Type="http://schemas.microsoft.com/office/2007/relationships/hdphoto" Target="../media/hdphoto11.wdp"/><Relationship Id="rId2" Type="http://schemas.openxmlformats.org/officeDocument/2006/relationships/image" Target="../media/image59.jpeg"/><Relationship Id="rId16" Type="http://schemas.microsoft.com/office/2007/relationships/hdphoto" Target="../media/hdphoto8.wdp"/><Relationship Id="rId20" Type="http://schemas.openxmlformats.org/officeDocument/2006/relationships/image" Target="../media/image71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microsoft.com/office/2007/relationships/hdphoto" Target="../media/hdphoto9.wdp"/><Relationship Id="rId31" Type="http://schemas.openxmlformats.org/officeDocument/2006/relationships/image" Target="../media/image78.jpeg"/><Relationship Id="rId4" Type="http://schemas.openxmlformats.org/officeDocument/2006/relationships/image" Target="../media/image61.jpeg"/><Relationship Id="rId9" Type="http://schemas.openxmlformats.org/officeDocument/2006/relationships/image" Target="../media/image65.png"/><Relationship Id="rId14" Type="http://schemas.microsoft.com/office/2007/relationships/hdphoto" Target="../media/hdphoto7.wdp"/><Relationship Id="rId22" Type="http://schemas.openxmlformats.org/officeDocument/2006/relationships/image" Target="../media/image73.png"/><Relationship Id="rId27" Type="http://schemas.openxmlformats.org/officeDocument/2006/relationships/image" Target="../media/image76.png"/><Relationship Id="rId30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microsoft.com/office/2007/relationships/hdphoto" Target="../media/hdphoto3.wdp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18" Type="http://schemas.openxmlformats.org/officeDocument/2006/relationships/image" Target="../media/image23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6.png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slide" Target="slide6.xml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16.gif"/><Relationship Id="rId24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20.gif"/><Relationship Id="rId23" Type="http://schemas.openxmlformats.org/officeDocument/2006/relationships/image" Target="../media/image27.gif"/><Relationship Id="rId28" Type="http://schemas.openxmlformats.org/officeDocument/2006/relationships/image" Target="../media/image29.gif"/><Relationship Id="rId10" Type="http://schemas.openxmlformats.org/officeDocument/2006/relationships/slide" Target="slide8.xml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slide" Target="slide4.xml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jpeg"/><Relationship Id="rId3" Type="http://schemas.openxmlformats.org/officeDocument/2006/relationships/audio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36.jpeg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31.jpeg"/><Relationship Id="rId5" Type="http://schemas.openxmlformats.org/officeDocument/2006/relationships/audio" Target="../media/audio3.wav"/><Relationship Id="rId15" Type="http://schemas.openxmlformats.org/officeDocument/2006/relationships/image" Target="../media/image35.jpeg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7.jpeg"/><Relationship Id="rId1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8.jpeg"/><Relationship Id="rId7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jpeg"/><Relationship Id="rId11" Type="http://schemas.openxmlformats.org/officeDocument/2006/relationships/image" Target="../media/image12.jpeg"/><Relationship Id="rId5" Type="http://schemas.openxmlformats.org/officeDocument/2006/relationships/image" Target="../media/image39.png"/><Relationship Id="rId10" Type="http://schemas.openxmlformats.org/officeDocument/2006/relationships/image" Target="../media/image42.jpeg"/><Relationship Id="rId4" Type="http://schemas.openxmlformats.org/officeDocument/2006/relationships/slide" Target="slide3.xml"/><Relationship Id="rId9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4.png"/><Relationship Id="rId7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jpeg"/><Relationship Id="rId5" Type="http://schemas.openxmlformats.org/officeDocument/2006/relationships/image" Target="../media/image43.png"/><Relationship Id="rId4" Type="http://schemas.openxmlformats.org/officeDocument/2006/relationships/slide" Target="slide3.xml"/><Relationship Id="rId9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4.png"/><Relationship Id="rId7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jpeg"/><Relationship Id="rId11" Type="http://schemas.openxmlformats.org/officeDocument/2006/relationships/image" Target="../media/image51.jpeg"/><Relationship Id="rId5" Type="http://schemas.openxmlformats.org/officeDocument/2006/relationships/image" Target="../media/image46.png"/><Relationship Id="rId10" Type="http://schemas.openxmlformats.org/officeDocument/2006/relationships/image" Target="../media/image50.jpeg"/><Relationship Id="rId4" Type="http://schemas.openxmlformats.org/officeDocument/2006/relationships/slide" Target="slide3.xml"/><Relationship Id="rId9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8.jpeg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12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jpeg"/><Relationship Id="rId11" Type="http://schemas.openxmlformats.org/officeDocument/2006/relationships/image" Target="../media/image56.jpeg"/><Relationship Id="rId5" Type="http://schemas.openxmlformats.org/officeDocument/2006/relationships/image" Target="../media/image45.jpeg"/><Relationship Id="rId10" Type="http://schemas.openxmlformats.org/officeDocument/2006/relationships/image" Target="../media/image55.jpeg"/><Relationship Id="rId4" Type="http://schemas.openxmlformats.org/officeDocument/2006/relationships/image" Target="../media/image12.jpe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503853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9601" y="226838"/>
            <a:ext cx="11147422" cy="61358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63" y="2364740"/>
            <a:ext cx="6457950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vi-VN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vi-VN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ĐI CHỢ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1"/>
          <a:stretch>
            <a:fillRect/>
          </a:stretch>
        </p:blipFill>
        <p:spPr>
          <a:xfrm>
            <a:off x="1044519" y="91632"/>
            <a:ext cx="10437479" cy="5871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35" y="1489075"/>
            <a:ext cx="996315" cy="1189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r="11618"/>
          <a:stretch>
            <a:fillRect/>
          </a:stretch>
        </p:blipFill>
        <p:spPr>
          <a:xfrm>
            <a:off x="4321810" y="1534160"/>
            <a:ext cx="1176020" cy="11588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46" y="-39682"/>
            <a:ext cx="2235010" cy="223501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83278" y="1203801"/>
            <a:ext cx="2026488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TẠP HÓA </a:t>
            </a:r>
          </a:p>
          <a:p>
            <a:pPr algn="ctr"/>
            <a:r>
              <a:rPr lang="vi-VN" sz="2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CÔ HẰNG</a:t>
            </a:r>
            <a:endParaRPr lang="en-U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889" r="6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71" t="264" r="30599" b="-264"/>
          <a:stretch>
            <a:fillRect/>
          </a:stretch>
        </p:blipFill>
        <p:spPr>
          <a:xfrm>
            <a:off x="4840291" y="27326"/>
            <a:ext cx="535470" cy="1224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91" r="10269" b="14290"/>
          <a:stretch>
            <a:fillRect/>
          </a:stretch>
        </p:blipFill>
        <p:spPr>
          <a:xfrm>
            <a:off x="2253500" y="91594"/>
            <a:ext cx="1668533" cy="10212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00" b="93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8" r="24301"/>
          <a:stretch>
            <a:fillRect/>
          </a:stretch>
        </p:blipFill>
        <p:spPr>
          <a:xfrm rot="17510792" flipV="1">
            <a:off x="2174461" y="2971094"/>
            <a:ext cx="1019332" cy="19378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26" b="97030" l="0" r="100000">
                        <a14:foregroundMark x1="87000" y1="17327" x2="90400" y2="27228"/>
                        <a14:foregroundMark x1="2000" y1="50990" x2="4200" y2="61386"/>
                        <a14:backgroundMark x1="1400" y1="65347" x2="43800" y2="49752"/>
                        <a14:backgroundMark x1="46600" y1="48515" x2="91600" y2="29455"/>
                        <a14:backgroundMark x1="2800" y1="62871" x2="0" y2="55198"/>
                        <a14:backgroundMark x1="600" y1="50000" x2="3600" y2="61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2313">
            <a:off x="4136112" y="2967214"/>
            <a:ext cx="2061681" cy="1665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01" l="9761" r="89841">
                        <a14:foregroundMark x1="24502" y1="22908" x2="69124" y2="32470"/>
                        <a14:foregroundMark x1="60359" y1="21713" x2="61554" y2="33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40" y="1534160"/>
            <a:ext cx="1661160" cy="126936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6" b="963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1012">
            <a:off x="8828633" y="2837732"/>
            <a:ext cx="1362032" cy="187917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40783" y="4056085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51108" y="4056085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7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8404" y="2683474"/>
            <a:ext cx="1785042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10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17991" y="2736814"/>
            <a:ext cx="196334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12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45313" y="2683474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7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41039" y="2683474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41039" y="4074977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30584" y="4006397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056" name="Picture 8" descr="lol | Tynke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35" y="3270250"/>
            <a:ext cx="593725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nk Food Cartoon clipart - Snack, Food, transparent clip ar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276860"/>
            <a:ext cx="1009650" cy="8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>
            <a:fillRect/>
          </a:stretch>
        </p:blipFill>
        <p:spPr bwMode="auto">
          <a:xfrm>
            <a:off x="8465185" y="205105"/>
            <a:ext cx="765810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lipart. Free Download Transparent .PNG or Vector | Creazill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742440"/>
            <a:ext cx="68389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0"/>
          <p:cNvSpPr txBox="1"/>
          <p:nvPr/>
        </p:nvSpPr>
        <p:spPr>
          <a:xfrm>
            <a:off x="8297628" y="1071585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="1" dirty="0">
                <a:solidFill>
                  <a:srgbClr val="000000"/>
                </a:solidFill>
                <a:latin typeface="Arial" panose="020B0604020202020204"/>
              </a:rPr>
              <a:t>7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30"/>
          <p:cNvSpPr txBox="1"/>
          <p:nvPr/>
        </p:nvSpPr>
        <p:spPr>
          <a:xfrm>
            <a:off x="6501848" y="1127465"/>
            <a:ext cx="1652337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TextBox 30"/>
          <p:cNvSpPr txBox="1"/>
          <p:nvPr/>
        </p:nvSpPr>
        <p:spPr>
          <a:xfrm>
            <a:off x="2312753" y="1072855"/>
            <a:ext cx="1652337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247130" y="91440"/>
            <a:ext cx="32385" cy="6004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5"/>
          <p:cNvSpPr txBox="1"/>
          <p:nvPr/>
        </p:nvSpPr>
        <p:spPr>
          <a:xfrm>
            <a:off x="4360479" y="1071427"/>
            <a:ext cx="16523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nghìn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đồng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8" b="100000" l="4167" r="100000">
                        <a14:foregroundMark x1="48333" y1="12778" x2="49444" y2="22500"/>
                        <a14:foregroundMark x1="20833" y1="19722" x2="30000" y2="26111"/>
                        <a14:foregroundMark x1="53889" y1="25833" x2="44444" y2="45556"/>
                        <a14:foregroundMark x1="44444" y1="64167" x2="58889" y2="95278"/>
                        <a14:foregroundMark x1="53611" y1="65833" x2="53889" y2="76111"/>
                        <a14:foregroundMark x1="42778" y1="66667" x2="43333" y2="73333"/>
                        <a14:foregroundMark x1="40278" y1="66111" x2="41389" y2="75000"/>
                        <a14:foregroundMark x1="42222" y1="75000" x2="46667" y2="92222"/>
                        <a14:backgroundMark x1="52500" y1="86389" x2="54444" y2="95556"/>
                        <a14:backgroundMark x1="51389" y1="84167" x2="52500" y2="90278"/>
                        <a14:backgroundMark x1="51389" y1="84444" x2="51389" y2="82500"/>
                        <a14:backgroundMark x1="39722" y1="76389" x2="41111" y2="89444"/>
                        <a14:backgroundMark x1="41111" y1="75278" x2="42500" y2="8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9" r="24284"/>
          <a:stretch>
            <a:fillRect/>
          </a:stretch>
        </p:blipFill>
        <p:spPr>
          <a:xfrm flipH="1">
            <a:off x="-2342762" y="2457027"/>
            <a:ext cx="2343150" cy="4401135"/>
          </a:xfrm>
          <a:prstGeom prst="rect">
            <a:avLst/>
          </a:prstGeom>
        </p:spPr>
      </p:pic>
      <p:grpSp>
        <p:nvGrpSpPr>
          <p:cNvPr id="39" name="组合 12"/>
          <p:cNvGrpSpPr/>
          <p:nvPr/>
        </p:nvGrpSpPr>
        <p:grpSpPr>
          <a:xfrm>
            <a:off x="2185722" y="733165"/>
            <a:ext cx="5949505" cy="3052806"/>
            <a:chOff x="-558688" y="0"/>
            <a:chExt cx="9107943" cy="6858000"/>
          </a:xfrm>
        </p:grpSpPr>
        <p:pic>
          <p:nvPicPr>
            <p:cNvPr id="40" name="图片 13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1" name="图片 1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1"/>
              <a:ext cx="8362071" cy="6299198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42" name="Rectangle 41"/>
          <p:cNvSpPr/>
          <p:nvPr/>
        </p:nvSpPr>
        <p:spPr>
          <a:xfrm>
            <a:off x="3039125" y="1553164"/>
            <a:ext cx="420549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Xin chào các con đến với tạp hóa cô Hằng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38996" y="1553488"/>
            <a:ext cx="397122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Nào! Chúng mình cùng mua sắm nhé!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5674" r="95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149">
            <a:off x="-2470492" y="4309805"/>
            <a:ext cx="2598451" cy="2598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000" b="988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4">
            <a:off x="11962023" y="4455272"/>
            <a:ext cx="2528750" cy="25287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 rot="10800000" flipH="1" flipV="1">
            <a:off x="1343153" y="5419674"/>
            <a:ext cx="1815175" cy="5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 rot="10800000" flipH="1" flipV="1">
            <a:off x="9325103" y="5419674"/>
            <a:ext cx="1815175" cy="599644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8255 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24818 3.703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3" y="3683726"/>
            <a:ext cx="2049871" cy="29621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747" y="3781819"/>
            <a:ext cx="2153253" cy="29670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85" y="6037964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25" y="5738920"/>
            <a:ext cx="952282" cy="844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49" y="5430086"/>
            <a:ext cx="1369570" cy="1215757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73" y="70462"/>
            <a:ext cx="9287692" cy="5631787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49" y="1948274"/>
            <a:ext cx="3135617" cy="1036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02925" y="566766"/>
            <a:ext cx="3313729" cy="143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6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88182" y="1904638"/>
            <a:ext cx="62353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minh!”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9995535" y="4661535"/>
            <a:ext cx="2047240" cy="234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24760" y="430530"/>
            <a:ext cx="8461375" cy="217360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giờ học</a:t>
            </a:r>
          </a:p>
        </p:txBody>
      </p:sp>
      <p:sp>
        <p:nvSpPr>
          <p:cNvPr id="3" name="Oval 2"/>
          <p:cNvSpPr/>
          <p:nvPr/>
        </p:nvSpPr>
        <p:spPr>
          <a:xfrm>
            <a:off x="1203642" y="755816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0" y="-48260"/>
            <a:ext cx="1917700" cy="170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310765" y="2989580"/>
            <a:ext cx="8675370" cy="3173095"/>
          </a:xfrm>
          <a:prstGeom prst="round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bố mẹ, người thân quan sát, nhận xét, tìm hiểu thêm các tờ tiền Việt Nam khác.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2407285"/>
            <a:ext cx="1840230" cy="16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V="1">
            <a:off x="0" y="1097276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7548" y="1097317"/>
            <a:ext cx="104120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72810" y="2209800"/>
            <a:ext cx="6296660" cy="3030220"/>
            <a:chOff x="9406" y="3480"/>
            <a:chExt cx="9916" cy="4772"/>
          </a:xfrm>
        </p:grpSpPr>
        <p:grpSp>
          <p:nvGrpSpPr>
            <p:cNvPr id="13" name="组合 12"/>
            <p:cNvGrpSpPr/>
            <p:nvPr/>
          </p:nvGrpSpPr>
          <p:grpSpPr>
            <a:xfrm>
              <a:off x="9406" y="3480"/>
              <a:ext cx="9916" cy="4772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  <p:sp>
          <p:nvSpPr>
            <p:cNvPr id="100" name="Text Box 99"/>
            <p:cNvSpPr txBox="1"/>
            <p:nvPr/>
          </p:nvSpPr>
          <p:spPr>
            <a:xfrm>
              <a:off x="11342" y="4437"/>
              <a:ext cx="6044" cy="28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en-US" sz="2800" b="0">
                  <a:latin typeface="Times New Roman" panose="02020603050405020304" pitchFamily="18" charset="0"/>
                  <a:cs typeface="Minion Pro" charset="0"/>
                </a:rPr>
                <a:t>- Đọc mệnh giá, quan sát kĩ hình ảnh, nêu  điểm giống nhau và khác nhau của các đồng tiền bên?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0495" y="1953260"/>
            <a:ext cx="5614035" cy="4402455"/>
            <a:chOff x="237" y="3076"/>
            <a:chExt cx="8841" cy="6933"/>
          </a:xfrm>
        </p:grpSpPr>
        <p:pic>
          <p:nvPicPr>
            <p:cNvPr id="32" name="Picture 31" descr="20210409092710_wm_shs-hoat-dong-trai-nghiem-2"/>
            <p:cNvPicPr>
              <a:picLocks noChangeAspect="1" noChangeArrowheads="1"/>
            </p:cNvPicPr>
            <p:nvPr/>
          </p:nvPicPr>
          <p:blipFill>
            <a:blip r:embed="rId6"/>
            <a:srcRect l="21429" t="84803" r="54841" b="6897"/>
            <a:stretch>
              <a:fillRect/>
            </a:stretch>
          </p:blipFill>
          <p:spPr bwMode="auto">
            <a:xfrm>
              <a:off x="237" y="3076"/>
              <a:ext cx="4486" cy="1788"/>
            </a:xfrm>
            <a:prstGeom prst="rect">
              <a:avLst/>
            </a:prstGeom>
            <a:noFill/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314" y="4948"/>
              <a:ext cx="4333" cy="1571"/>
            </a:xfrm>
            <a:prstGeom prst="rect">
              <a:avLst/>
            </a:prstGeom>
          </p:spPr>
        </p:pic>
        <p:pic>
          <p:nvPicPr>
            <p:cNvPr id="39" name="Content Placeholder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" y="6623"/>
              <a:ext cx="4331" cy="1629"/>
            </a:xfrm>
            <a:prstGeom prst="rect">
              <a:avLst/>
            </a:prstGeom>
          </p:spPr>
        </p:pic>
        <p:pic>
          <p:nvPicPr>
            <p:cNvPr id="40" name="Content Placeholder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" t="2962" r="1070" b="2972"/>
            <a:stretch>
              <a:fillRect/>
            </a:stretch>
          </p:blipFill>
          <p:spPr>
            <a:xfrm>
              <a:off x="4722" y="8367"/>
              <a:ext cx="4356" cy="1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" y="8379"/>
              <a:ext cx="4441" cy="163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" y="6611"/>
              <a:ext cx="4410" cy="168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>
            <a:xfrm>
              <a:off x="4722" y="4939"/>
              <a:ext cx="4330" cy="156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" y="3130"/>
              <a:ext cx="4274" cy="169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42840" y="3754755"/>
            <a:ext cx="1882775" cy="1699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18" y="4340055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3575" y="4225171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00" y="990347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5477418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74" y="4345555"/>
            <a:ext cx="2017091" cy="71005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08" y="5480770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60" y="4327629"/>
            <a:ext cx="1856248" cy="755271"/>
          </a:xfrm>
          <a:prstGeom prst="rect">
            <a:avLst/>
          </a:prstGeom>
        </p:spPr>
      </p:pic>
      <p:sp>
        <p:nvSpPr>
          <p:cNvPr id="42" name="Oval 41">
            <a:hlinkClick r:id="rId22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95322" y="4445504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4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5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6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4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5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6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72755" y="133077"/>
            <a:ext cx="4882515" cy="9531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CHÚC MỪNG ĐỘI BẠN THỎ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343960" y="103257"/>
            <a:ext cx="4744085" cy="52197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CHÚC MỪNG ĐỘI BẠN </a:t>
            </a:r>
            <a:r>
              <a:rPr lang="vi-VN" sz="2800" b="1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/>
              </a:rPr>
              <a:t>KHỈ</a:t>
            </a:r>
            <a:endParaRPr kumimoji="0" lang="vi-VN" sz="28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12350788" y="13327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7750" y="2068195"/>
            <a:ext cx="10454640" cy="1294765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9733" y="2282238"/>
            <a:ext cx="9054465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C0D7F5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LÊN BẬC VINH QUANG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31" y="5443576"/>
            <a:ext cx="2025027" cy="9780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430940" y="4654384"/>
            <a:ext cx="1369408" cy="1369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8 -0.18148 0.01406 -0.2162 C 0.04791 -0.22685 0.05351 -0.18981 0.06979 -0.15879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79 C 0.07955 -0.22338 0.05104 -0.3699 0.10052 -0.38819 C 0.14492 -0.39606 0.15468 -0.37268 0.16315 -0.3081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1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15 -0.30811 C 0.16172 -0.38774 0.14831 -0.49445 0.18411 -0.51667 C 0.20885 -0.51667 0.20742 -0.50255 0.21849 -0.47524 " pathEditMode="relative" rAng="0" ptsTypes="AAA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17 -0.45069 C 0.222 -0.54444 0.19609 -0.67916 0.23502 -0.70277 C 0.25742 -0.69305 0.25 -0.66574 0.26171 -0.63981 " pathEditMode="relative" rAng="0" ptsTypes="AAA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1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19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293 -0.18727 C -0.03503 -0.2294 -0.04414 -0.25092 -0.05365 -0.25092 C -0.06446 -0.25092 -0.07292 -0.2294 -0.07891 -0.18727 C -0.08841 -0.12523 -0.0737 -0.22546 -0.08321 -0.16296 " pathEditMode="relative" rAng="0" ptsTypes="AAAAA">
                                      <p:cBhvr>
                                        <p:cTn id="1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21 -0.16296 L -0.10052 -0.32893 C -0.10417 -0.36666 -0.10951 -0.38634 -0.11511 -0.38634 C -0.12162 -0.38634 -0.1267 -0.36666 -0.13034 -0.32893 C -0.13607 -0.27361 -0.12318 -0.39907 -0.12865 -0.34375 " pathEditMode="relative" rAng="0" ptsTypes="AAAAA">
                                      <p:cBhvr>
                                        <p:cTn id="1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-0.34375 L -0.1474 -0.51643 C -0.15117 -0.55578 -0.1569 -0.57616 -0.16302 -0.57616 C -0.16992 -0.57616 -0.17539 -0.55578 -0.17917 -0.51643 C -0.18529 -0.45903 -0.17487 -0.55254 -0.18099 -0.49491 " pathEditMode="relative" rAng="0" ptsTypes="AAAAA">
                                      <p:cBhvr>
                                        <p:cTn id="1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99 -0.49491 L -0.20248 -0.66921 C -0.2069 -0.70879 -0.21367 -0.7294 -0.22058 -0.7294 C -0.22865 -0.7294 -0.23503 -0.70879 -0.23946 -0.66921 C -0.24649 -0.61111 -0.23698 -0.68842 -0.24401 -0.63032 " pathEditMode="relative" rAng="0" ptsTypes="AAAAA">
                                      <p:cBhvr>
                                        <p:cTn id="1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 animBg="1"/>
      <p:bldP spid="81" grpId="1"/>
      <p:bldP spid="83" grpId="0" bldLvl="0" animBg="1"/>
      <p:bldP spid="7" grpId="0" bldLvl="0" animBg="1"/>
      <p:bldP spid="7" grpId="1" bldLvl="0" animBg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51020" y="182880"/>
            <a:ext cx="7356475" cy="145034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1: Đọc mệnh giá  các đồng tiền  và cho biết tiền được làm bằng chất liệu gì? Có màu gì?  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>
            <p:custDataLst>
              <p:tags r:id="rId1"/>
            </p:custDataLst>
          </p:nvPr>
        </p:nvSpPr>
        <p:spPr>
          <a:xfrm>
            <a:off x="4225925" y="1668780"/>
            <a:ext cx="7356475" cy="1604010"/>
          </a:xfrm>
          <a:prstGeom prst="rect">
            <a:avLst/>
          </a:prstGeom>
          <a:solidFill>
            <a:srgbClr val="F6FD99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-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ờ 5000 đồng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giấy</a:t>
            </a:r>
            <a:r>
              <a:rPr kumimoji="0" lang="en-US" alt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cotton, có màu xanh lơ sẫm. Tờ 20000 đồng làm 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 polymer</a:t>
            </a:r>
            <a:r>
              <a:rPr kumimoji="0" lang="en-US" alt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, có màu xanh lơ đậm</a:t>
            </a: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40" y="6035040"/>
            <a:ext cx="822960" cy="822960"/>
          </a:xfrm>
          <a:prstGeom prst="rect">
            <a:avLst/>
          </a:prstGeom>
        </p:spPr>
      </p:pic>
      <p:pic>
        <p:nvPicPr>
          <p:cNvPr id="16" name="Picture 15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9"/>
          <a:srcRect l="22252" t="84803" r="54841" b="6897"/>
          <a:stretch>
            <a:fillRect/>
          </a:stretch>
        </p:blipFill>
        <p:spPr bwMode="auto">
          <a:xfrm>
            <a:off x="1332410" y="298293"/>
            <a:ext cx="2749577" cy="1135685"/>
          </a:xfrm>
          <a:prstGeom prst="rect">
            <a:avLst/>
          </a:prstGeom>
          <a:noFill/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1330870" y="1448828"/>
            <a:ext cx="2751263" cy="99758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91828" y="298507"/>
            <a:ext cx="484877" cy="4990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748895" y="1448865"/>
            <a:ext cx="484877" cy="4990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5" y="2856865"/>
            <a:ext cx="2343150" cy="853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4365" r="3229" b="51649"/>
          <a:stretch>
            <a:fillRect/>
          </a:stretch>
        </p:blipFill>
        <p:spPr>
          <a:xfrm>
            <a:off x="1306830" y="5233670"/>
            <a:ext cx="2214880" cy="654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50000" r="3183" b="2634"/>
          <a:stretch>
            <a:fillRect/>
          </a:stretch>
        </p:blipFill>
        <p:spPr>
          <a:xfrm>
            <a:off x="1233805" y="4482465"/>
            <a:ext cx="2232660" cy="751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35" y="3710305"/>
            <a:ext cx="2943860" cy="167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65" y="3775075"/>
            <a:ext cx="3023235" cy="1611630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16"/>
          <a:srcRect b="50856"/>
          <a:stretch>
            <a:fillRect/>
          </a:stretch>
        </p:blipFill>
        <p:spPr>
          <a:xfrm>
            <a:off x="1157605" y="3700780"/>
            <a:ext cx="2379980" cy="8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Am-thanh-tra-loi-dung-www_yeualo_com_cut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8765" y="6014720"/>
            <a:ext cx="1053465" cy="86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672580" y="267335"/>
            <a:ext cx="5354955" cy="145415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Đọc mệnh giá, nêu hình ảnh</a:t>
            </a:r>
            <a:r>
              <a:rPr kumimoji="0" lang="en-US" alt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và màu sắc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 trong 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đồng tiền bên? 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740" y="5972175"/>
            <a:ext cx="937260" cy="88582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7783" y="267392"/>
            <a:ext cx="484877" cy="4990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77783" y="1330988"/>
            <a:ext cx="484877" cy="4990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10" y="1266825"/>
            <a:ext cx="3021965" cy="10090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55" y="262890"/>
            <a:ext cx="3026410" cy="947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" y="2393950"/>
            <a:ext cx="4473575" cy="3644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45" y="2352675"/>
            <a:ext cx="5313045" cy="364426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" y="1307465"/>
            <a:ext cx="2816225" cy="9937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" y="267335"/>
            <a:ext cx="2803525" cy="9474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6065" y="6131560"/>
            <a:ext cx="4909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Văn Miếu - Quốc Tử Giám - Hà Nội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373370" y="6136640"/>
            <a:ext cx="5987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Làng Sen - Kim Liên - Nam Đàn - Nghệ 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7000" y="286385"/>
            <a:ext cx="7640320" cy="140652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tiền 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7000" y="1708785"/>
            <a:ext cx="7959725" cy="2710180"/>
          </a:xfrm>
          <a:prstGeom prst="rect">
            <a:avLst/>
          </a:prstGeom>
          <a:solidFill>
            <a:srgbClr val="F6FD9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09" y="5952309"/>
            <a:ext cx="905691" cy="905691"/>
          </a:xfrm>
          <a:prstGeom prst="rect">
            <a:avLst/>
          </a:prstGeom>
        </p:spPr>
      </p:pic>
      <p:pic>
        <p:nvPicPr>
          <p:cNvPr id="31" name="Picture 30" descr="20210409092710_wm_shs-hoat-dong-trai-nghiem-2"/>
          <p:cNvPicPr>
            <a:picLocks noChangeAspect="1" noChangeArrowheads="1"/>
          </p:cNvPicPr>
          <p:nvPr/>
        </p:nvPicPr>
        <p:blipFill>
          <a:blip r:embed="rId6"/>
          <a:srcRect l="21429" t="84803" r="54841" b="6897"/>
          <a:stretch>
            <a:fillRect/>
          </a:stretch>
        </p:blipFill>
        <p:spPr bwMode="auto">
          <a:xfrm>
            <a:off x="-645" y="623434"/>
            <a:ext cx="3479608" cy="129602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4014440" y="1847875"/>
            <a:ext cx="246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32748" y="3300208"/>
            <a:ext cx="715037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liệu, hoa 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tiền, ..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35650" y="1842770"/>
            <a:ext cx="24699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15742" y="1842139"/>
            <a:ext cx="3263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50864" y="2294952"/>
            <a:ext cx="3508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32748" y="2776968"/>
            <a:ext cx="1048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seri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14356" y="2326051"/>
            <a:ext cx="4574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Nam,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21091" y="2762349"/>
            <a:ext cx="501747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...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" y="4525645"/>
            <a:ext cx="3420110" cy="12065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" y="3268980"/>
            <a:ext cx="3404235" cy="1150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3061" r="1836" b="2790"/>
          <a:stretch>
            <a:fillRect/>
          </a:stretch>
        </p:blipFill>
        <p:spPr>
          <a:xfrm>
            <a:off x="59055" y="2002155"/>
            <a:ext cx="3420110" cy="118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66235" y="189865"/>
            <a:ext cx="7233920" cy="109728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6235" y="1478280"/>
            <a:ext cx="7279005" cy="1816100"/>
          </a:xfrm>
          <a:prstGeom prst="rect">
            <a:avLst/>
          </a:prstGeom>
          <a:solidFill>
            <a:srgbClr val="F6FD9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dòng chữ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930" y="5969000"/>
            <a:ext cx="853440" cy="799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" y="1374140"/>
            <a:ext cx="2967355" cy="9531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>
          <a:xfrm>
            <a:off x="175260" y="2448560"/>
            <a:ext cx="2986405" cy="1064895"/>
          </a:xfrm>
          <a:prstGeom prst="rect">
            <a:avLst/>
          </a:prstGeom>
        </p:spPr>
      </p:pic>
      <p:pic>
        <p:nvPicPr>
          <p:cNvPr id="3" name="Content Placeholder 2" descr="Text, calendar&#10;&#10;Description automatically generated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6"/>
          <a:stretch>
            <a:fillRect/>
          </a:stretch>
        </p:blipFill>
        <p:spPr>
          <a:xfrm>
            <a:off x="174625" y="274955"/>
            <a:ext cx="2967990" cy="9779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" y="3540125"/>
            <a:ext cx="3281045" cy="2707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05" y="3542030"/>
            <a:ext cx="3688715" cy="2708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545" y="3508375"/>
            <a:ext cx="3729990" cy="27076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54000" y="6297295"/>
            <a:ext cx="3079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Cảng Hải Phòng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513455" y="6297295"/>
            <a:ext cx="3079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Mỏ dầu Bạch Hổ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377430" y="6282690"/>
            <a:ext cx="3079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Chùa Cầu - Hội 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" name="Picture 24" descr="20210409092710_wm_shs-hoat-dong-trai-nghiem-2"/>
          <p:cNvPicPr>
            <a:picLocks noChangeAspect="1" noChangeArrowheads="1"/>
          </p:cNvPicPr>
          <p:nvPr/>
        </p:nvPicPr>
        <p:blipFill>
          <a:blip r:embed="rId2"/>
          <a:srcRect l="21429" t="84803" r="54841" b="6897"/>
          <a:stretch>
            <a:fillRect/>
          </a:stretch>
        </p:blipFill>
        <p:spPr bwMode="auto">
          <a:xfrm>
            <a:off x="555625" y="4578985"/>
            <a:ext cx="3347720" cy="1296035"/>
          </a:xfrm>
          <a:prstGeom prst="rect">
            <a:avLst/>
          </a:prstGeom>
          <a:noFill/>
        </p:spPr>
      </p:pic>
      <p:pic>
        <p:nvPicPr>
          <p:cNvPr id="26" name="Content Placeholder 4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35" y="3775075"/>
            <a:ext cx="3281045" cy="120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35" y="5081270"/>
            <a:ext cx="3281045" cy="1150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3061" r="1836" b="2790"/>
          <a:stretch>
            <a:fillRect/>
          </a:stretch>
        </p:blipFill>
        <p:spPr>
          <a:xfrm>
            <a:off x="3978910" y="4981575"/>
            <a:ext cx="3423920" cy="1102995"/>
          </a:xfrm>
          <a:prstGeom prst="rect">
            <a:avLst/>
          </a:prstGeom>
        </p:spPr>
      </p:pic>
      <p:pic>
        <p:nvPicPr>
          <p:cNvPr id="29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35" y="1320165"/>
            <a:ext cx="3280410" cy="1158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35" y="2562225"/>
            <a:ext cx="3281045" cy="11131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>
          <a:xfrm>
            <a:off x="3978910" y="3740150"/>
            <a:ext cx="3519170" cy="1145540"/>
          </a:xfrm>
          <a:prstGeom prst="rect">
            <a:avLst/>
          </a:prstGeom>
        </p:spPr>
      </p:pic>
      <p:pic>
        <p:nvPicPr>
          <p:cNvPr id="33" name="Content Placeholder 2" descr="Text, calendar&#10;&#10;Description automatically generated"/>
          <p:cNvPicPr>
            <a:picLocks noGrp="1"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6"/>
          <a:stretch>
            <a:fillRect/>
          </a:stretch>
        </p:blipFill>
        <p:spPr>
          <a:xfrm>
            <a:off x="852805" y="3484880"/>
            <a:ext cx="2991485" cy="97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333625"/>
            <a:ext cx="2990850" cy="1035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1304290"/>
            <a:ext cx="2990850" cy="102933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r="1706" b="50790"/>
          <a:stretch>
            <a:fillRect/>
          </a:stretch>
        </p:blipFill>
        <p:spPr>
          <a:xfrm>
            <a:off x="4025265" y="1315085"/>
            <a:ext cx="3425190" cy="1096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65" y="2506980"/>
            <a:ext cx="3425825" cy="1137285"/>
          </a:xfrm>
          <a:prstGeom prst="rect">
            <a:avLst/>
          </a:prstGeom>
        </p:spPr>
      </p:pic>
      <p:sp>
        <p:nvSpPr>
          <p:cNvPr id="39" name="TextBox 29"/>
          <p:cNvSpPr txBox="1"/>
          <p:nvPr/>
        </p:nvSpPr>
        <p:spPr>
          <a:xfrm>
            <a:off x="4600575" y="384175"/>
            <a:ext cx="4606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kern="1200" cap="none" spc="0" normalizeH="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600" b="1" i="0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6"/>
          <p:cNvSpPr/>
          <p:nvPr/>
        </p:nvSpPr>
        <p:spPr bwMode="auto">
          <a:xfrm>
            <a:off x="156754" y="0"/>
            <a:ext cx="11939452" cy="6766560"/>
          </a:xfrm>
          <a:custGeom>
            <a:avLst/>
            <a:gdLst>
              <a:gd name="T0" fmla="*/ 145 w 153"/>
              <a:gd name="T1" fmla="*/ 2 h 52"/>
              <a:gd name="T2" fmla="*/ 143 w 153"/>
              <a:gd name="T3" fmla="*/ 4 h 52"/>
              <a:gd name="T4" fmla="*/ 121 w 153"/>
              <a:gd name="T5" fmla="*/ 3 h 52"/>
              <a:gd name="T6" fmla="*/ 84 w 153"/>
              <a:gd name="T7" fmla="*/ 4 h 52"/>
              <a:gd name="T8" fmla="*/ 29 w 153"/>
              <a:gd name="T9" fmla="*/ 3 h 52"/>
              <a:gd name="T10" fmla="*/ 23 w 153"/>
              <a:gd name="T11" fmla="*/ 4 h 52"/>
              <a:gd name="T12" fmla="*/ 7 w 153"/>
              <a:gd name="T13" fmla="*/ 4 h 52"/>
              <a:gd name="T14" fmla="*/ 4 w 153"/>
              <a:gd name="T15" fmla="*/ 33 h 52"/>
              <a:gd name="T16" fmla="*/ 5 w 153"/>
              <a:gd name="T17" fmla="*/ 45 h 52"/>
              <a:gd name="T18" fmla="*/ 17 w 153"/>
              <a:gd name="T19" fmla="*/ 49 h 52"/>
              <a:gd name="T20" fmla="*/ 27 w 153"/>
              <a:gd name="T21" fmla="*/ 49 h 52"/>
              <a:gd name="T22" fmla="*/ 38 w 153"/>
              <a:gd name="T23" fmla="*/ 48 h 52"/>
              <a:gd name="T24" fmla="*/ 41 w 153"/>
              <a:gd name="T25" fmla="*/ 49 h 52"/>
              <a:gd name="T26" fmla="*/ 57 w 153"/>
              <a:gd name="T27" fmla="*/ 48 h 52"/>
              <a:gd name="T28" fmla="*/ 61 w 153"/>
              <a:gd name="T29" fmla="*/ 49 h 52"/>
              <a:gd name="T30" fmla="*/ 68 w 153"/>
              <a:gd name="T31" fmla="*/ 49 h 52"/>
              <a:gd name="T32" fmla="*/ 102 w 153"/>
              <a:gd name="T33" fmla="*/ 49 h 52"/>
              <a:gd name="T34" fmla="*/ 149 w 153"/>
              <a:gd name="T35" fmla="*/ 49 h 52"/>
              <a:gd name="T36" fmla="*/ 150 w 153"/>
              <a:gd name="T37" fmla="*/ 24 h 52"/>
              <a:gd name="T38" fmla="*/ 150 w 153"/>
              <a:gd name="T39" fmla="*/ 3 h 52"/>
              <a:gd name="T40" fmla="*/ 151 w 153"/>
              <a:gd name="T41" fmla="*/ 1 h 52"/>
              <a:gd name="T42" fmla="*/ 153 w 153"/>
              <a:gd name="T43" fmla="*/ 3 h 52"/>
              <a:gd name="T44" fmla="*/ 152 w 153"/>
              <a:gd name="T45" fmla="*/ 5 h 52"/>
              <a:gd name="T46" fmla="*/ 152 w 153"/>
              <a:gd name="T47" fmla="*/ 24 h 52"/>
              <a:gd name="T48" fmla="*/ 151 w 153"/>
              <a:gd name="T49" fmla="*/ 27 h 52"/>
              <a:gd name="T50" fmla="*/ 152 w 153"/>
              <a:gd name="T51" fmla="*/ 36 h 52"/>
              <a:gd name="T52" fmla="*/ 153 w 153"/>
              <a:gd name="T53" fmla="*/ 49 h 52"/>
              <a:gd name="T54" fmla="*/ 152 w 153"/>
              <a:gd name="T55" fmla="*/ 52 h 52"/>
              <a:gd name="T56" fmla="*/ 135 w 153"/>
              <a:gd name="T57" fmla="*/ 49 h 52"/>
              <a:gd name="T58" fmla="*/ 109 w 153"/>
              <a:gd name="T59" fmla="*/ 50 h 52"/>
              <a:gd name="T60" fmla="*/ 100 w 153"/>
              <a:gd name="T61" fmla="*/ 51 h 52"/>
              <a:gd name="T62" fmla="*/ 72 w 153"/>
              <a:gd name="T63" fmla="*/ 52 h 52"/>
              <a:gd name="T64" fmla="*/ 57 w 153"/>
              <a:gd name="T65" fmla="*/ 50 h 52"/>
              <a:gd name="T66" fmla="*/ 17 w 153"/>
              <a:gd name="T67" fmla="*/ 51 h 52"/>
              <a:gd name="T68" fmla="*/ 3 w 153"/>
              <a:gd name="T69" fmla="*/ 52 h 52"/>
              <a:gd name="T70" fmla="*/ 3 w 153"/>
              <a:gd name="T71" fmla="*/ 46 h 52"/>
              <a:gd name="T72" fmla="*/ 2 w 153"/>
              <a:gd name="T73" fmla="*/ 43 h 52"/>
              <a:gd name="T74" fmla="*/ 4 w 153"/>
              <a:gd name="T75" fmla="*/ 4 h 52"/>
              <a:gd name="T76" fmla="*/ 0 w 153"/>
              <a:gd name="T77" fmla="*/ 3 h 52"/>
              <a:gd name="T78" fmla="*/ 3 w 153"/>
              <a:gd name="T79" fmla="*/ 2 h 52"/>
              <a:gd name="T80" fmla="*/ 19 w 153"/>
              <a:gd name="T81" fmla="*/ 2 h 52"/>
              <a:gd name="T82" fmla="*/ 27 w 153"/>
              <a:gd name="T83" fmla="*/ 1 h 52"/>
              <a:gd name="T84" fmla="*/ 35 w 153"/>
              <a:gd name="T85" fmla="*/ 2 h 52"/>
              <a:gd name="T86" fmla="*/ 44 w 153"/>
              <a:gd name="T87" fmla="*/ 1 h 52"/>
              <a:gd name="T88" fmla="*/ 83 w 153"/>
              <a:gd name="T89" fmla="*/ 2 h 52"/>
              <a:gd name="T90" fmla="*/ 92 w 153"/>
              <a:gd name="T91" fmla="*/ 2 h 52"/>
              <a:gd name="T92" fmla="*/ 123 w 153"/>
              <a:gd name="T93" fmla="*/ 1 h 52"/>
              <a:gd name="T94" fmla="*/ 135 w 153"/>
              <a:gd name="T95" fmla="*/ 1 h 52"/>
              <a:gd name="T96" fmla="*/ 145 w 153"/>
              <a:gd name="T9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3" h="52">
                <a:moveTo>
                  <a:pt x="145" y="2"/>
                </a:moveTo>
                <a:cubicBezTo>
                  <a:pt x="145" y="4"/>
                  <a:pt x="142" y="3"/>
                  <a:pt x="143" y="4"/>
                </a:cubicBezTo>
                <a:cubicBezTo>
                  <a:pt x="135" y="4"/>
                  <a:pt x="129" y="2"/>
                  <a:pt x="121" y="3"/>
                </a:cubicBezTo>
                <a:cubicBezTo>
                  <a:pt x="110" y="3"/>
                  <a:pt x="98" y="4"/>
                  <a:pt x="84" y="4"/>
                </a:cubicBezTo>
                <a:cubicBezTo>
                  <a:pt x="66" y="4"/>
                  <a:pt x="47" y="3"/>
                  <a:pt x="29" y="3"/>
                </a:cubicBezTo>
                <a:cubicBezTo>
                  <a:pt x="27" y="3"/>
                  <a:pt x="25" y="4"/>
                  <a:pt x="23" y="4"/>
                </a:cubicBezTo>
                <a:cubicBezTo>
                  <a:pt x="18" y="4"/>
                  <a:pt x="12" y="3"/>
                  <a:pt x="7" y="4"/>
                </a:cubicBezTo>
                <a:cubicBezTo>
                  <a:pt x="4" y="13"/>
                  <a:pt x="4" y="23"/>
                  <a:pt x="4" y="33"/>
                </a:cubicBezTo>
                <a:cubicBezTo>
                  <a:pt x="4" y="37"/>
                  <a:pt x="4" y="41"/>
                  <a:pt x="5" y="45"/>
                </a:cubicBezTo>
                <a:cubicBezTo>
                  <a:pt x="3" y="51"/>
                  <a:pt x="12" y="49"/>
                  <a:pt x="17" y="49"/>
                </a:cubicBezTo>
                <a:cubicBezTo>
                  <a:pt x="20" y="49"/>
                  <a:pt x="24" y="49"/>
                  <a:pt x="27" y="49"/>
                </a:cubicBezTo>
                <a:cubicBezTo>
                  <a:pt x="31" y="49"/>
                  <a:pt x="33" y="48"/>
                  <a:pt x="38" y="48"/>
                </a:cubicBezTo>
                <a:cubicBezTo>
                  <a:pt x="39" y="48"/>
                  <a:pt x="40" y="49"/>
                  <a:pt x="41" y="49"/>
                </a:cubicBezTo>
                <a:cubicBezTo>
                  <a:pt x="47" y="49"/>
                  <a:pt x="51" y="48"/>
                  <a:pt x="57" y="48"/>
                </a:cubicBezTo>
                <a:cubicBezTo>
                  <a:pt x="59" y="48"/>
                  <a:pt x="60" y="49"/>
                  <a:pt x="61" y="49"/>
                </a:cubicBezTo>
                <a:cubicBezTo>
                  <a:pt x="63" y="50"/>
                  <a:pt x="66" y="49"/>
                  <a:pt x="68" y="49"/>
                </a:cubicBezTo>
                <a:cubicBezTo>
                  <a:pt x="79" y="50"/>
                  <a:pt x="91" y="50"/>
                  <a:pt x="102" y="49"/>
                </a:cubicBezTo>
                <a:cubicBezTo>
                  <a:pt x="118" y="48"/>
                  <a:pt x="132" y="47"/>
                  <a:pt x="149" y="49"/>
                </a:cubicBezTo>
                <a:cubicBezTo>
                  <a:pt x="149" y="40"/>
                  <a:pt x="150" y="33"/>
                  <a:pt x="150" y="24"/>
                </a:cubicBezTo>
                <a:cubicBezTo>
                  <a:pt x="150" y="16"/>
                  <a:pt x="149" y="11"/>
                  <a:pt x="150" y="3"/>
                </a:cubicBezTo>
                <a:cubicBezTo>
                  <a:pt x="151" y="3"/>
                  <a:pt x="151" y="2"/>
                  <a:pt x="151" y="1"/>
                </a:cubicBezTo>
                <a:cubicBezTo>
                  <a:pt x="152" y="1"/>
                  <a:pt x="153" y="3"/>
                  <a:pt x="153" y="3"/>
                </a:cubicBezTo>
                <a:cubicBezTo>
                  <a:pt x="153" y="4"/>
                  <a:pt x="152" y="4"/>
                  <a:pt x="152" y="5"/>
                </a:cubicBezTo>
                <a:cubicBezTo>
                  <a:pt x="151" y="12"/>
                  <a:pt x="152" y="18"/>
                  <a:pt x="152" y="24"/>
                </a:cubicBezTo>
                <a:cubicBezTo>
                  <a:pt x="152" y="25"/>
                  <a:pt x="151" y="26"/>
                  <a:pt x="151" y="27"/>
                </a:cubicBezTo>
                <a:cubicBezTo>
                  <a:pt x="151" y="30"/>
                  <a:pt x="152" y="33"/>
                  <a:pt x="152" y="36"/>
                </a:cubicBezTo>
                <a:cubicBezTo>
                  <a:pt x="151" y="41"/>
                  <a:pt x="149" y="47"/>
                  <a:pt x="153" y="49"/>
                </a:cubicBezTo>
                <a:cubicBezTo>
                  <a:pt x="152" y="50"/>
                  <a:pt x="152" y="51"/>
                  <a:pt x="152" y="52"/>
                </a:cubicBezTo>
                <a:cubicBezTo>
                  <a:pt x="147" y="49"/>
                  <a:pt x="140" y="51"/>
                  <a:pt x="135" y="49"/>
                </a:cubicBezTo>
                <a:cubicBezTo>
                  <a:pt x="128" y="49"/>
                  <a:pt x="116" y="50"/>
                  <a:pt x="109" y="50"/>
                </a:cubicBezTo>
                <a:cubicBezTo>
                  <a:pt x="107" y="51"/>
                  <a:pt x="103" y="51"/>
                  <a:pt x="100" y="51"/>
                </a:cubicBezTo>
                <a:cubicBezTo>
                  <a:pt x="91" y="51"/>
                  <a:pt x="81" y="52"/>
                  <a:pt x="72" y="52"/>
                </a:cubicBezTo>
                <a:cubicBezTo>
                  <a:pt x="67" y="52"/>
                  <a:pt x="61" y="52"/>
                  <a:pt x="57" y="50"/>
                </a:cubicBezTo>
                <a:cubicBezTo>
                  <a:pt x="44" y="50"/>
                  <a:pt x="30" y="51"/>
                  <a:pt x="17" y="51"/>
                </a:cubicBezTo>
                <a:cubicBezTo>
                  <a:pt x="13" y="52"/>
                  <a:pt x="7" y="52"/>
                  <a:pt x="3" y="52"/>
                </a:cubicBezTo>
                <a:cubicBezTo>
                  <a:pt x="2" y="50"/>
                  <a:pt x="3" y="48"/>
                  <a:pt x="3" y="46"/>
                </a:cubicBezTo>
                <a:cubicBezTo>
                  <a:pt x="3" y="45"/>
                  <a:pt x="2" y="44"/>
                  <a:pt x="2" y="43"/>
                </a:cubicBezTo>
                <a:cubicBezTo>
                  <a:pt x="1" y="30"/>
                  <a:pt x="3" y="19"/>
                  <a:pt x="4" y="4"/>
                </a:cubicBezTo>
                <a:cubicBezTo>
                  <a:pt x="4" y="3"/>
                  <a:pt x="1" y="4"/>
                  <a:pt x="0" y="3"/>
                </a:cubicBezTo>
                <a:cubicBezTo>
                  <a:pt x="1" y="1"/>
                  <a:pt x="2" y="1"/>
                  <a:pt x="3" y="2"/>
                </a:cubicBezTo>
                <a:cubicBezTo>
                  <a:pt x="8" y="1"/>
                  <a:pt x="14" y="2"/>
                  <a:pt x="19" y="2"/>
                </a:cubicBezTo>
                <a:cubicBezTo>
                  <a:pt x="22" y="2"/>
                  <a:pt x="25" y="1"/>
                  <a:pt x="27" y="1"/>
                </a:cubicBezTo>
                <a:cubicBezTo>
                  <a:pt x="30" y="1"/>
                  <a:pt x="32" y="2"/>
                  <a:pt x="35" y="2"/>
                </a:cubicBezTo>
                <a:cubicBezTo>
                  <a:pt x="38" y="2"/>
                  <a:pt x="41" y="2"/>
                  <a:pt x="44" y="1"/>
                </a:cubicBezTo>
                <a:cubicBezTo>
                  <a:pt x="56" y="1"/>
                  <a:pt x="70" y="2"/>
                  <a:pt x="83" y="2"/>
                </a:cubicBezTo>
                <a:cubicBezTo>
                  <a:pt x="86" y="2"/>
                  <a:pt x="89" y="2"/>
                  <a:pt x="92" y="2"/>
                </a:cubicBezTo>
                <a:cubicBezTo>
                  <a:pt x="101" y="2"/>
                  <a:pt x="113" y="1"/>
                  <a:pt x="123" y="1"/>
                </a:cubicBezTo>
                <a:cubicBezTo>
                  <a:pt x="127" y="1"/>
                  <a:pt x="131" y="1"/>
                  <a:pt x="135" y="1"/>
                </a:cubicBezTo>
                <a:cubicBezTo>
                  <a:pt x="138" y="2"/>
                  <a:pt x="142" y="0"/>
                  <a:pt x="145" y="2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Rectangle 2"/>
          <p:cNvSpPr/>
          <p:nvPr/>
        </p:nvSpPr>
        <p:spPr>
          <a:xfrm>
            <a:off x="1111636" y="986808"/>
            <a:ext cx="104489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tiền Việt Nam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iống nhau: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Hồ, dòng chữ “Cộng hoà xã hội chủ nghĩa Việt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Nam”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“Ngân hàng Nhà nước Việt Nam”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mệnh giá tiền (chữ và số).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ệnh giá tiền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187612967_1_1"/>
</p:tagLst>
</file>

<file path=ppt/theme/theme1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490</Words>
  <Application>Microsoft Office PowerPoint</Application>
  <PresentationFormat>Widescreen</PresentationFormat>
  <Paragraphs>70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等线 Light</vt:lpstr>
      <vt:lpstr>Microsoft YaHei</vt:lpstr>
      <vt:lpstr>Arial</vt:lpstr>
      <vt:lpstr>Calibri</vt:lpstr>
      <vt:lpstr>Tahoma</vt:lpstr>
      <vt:lpstr>Times New Roman</vt:lpstr>
      <vt:lpstr>1_千图网拥有20W+精美PPT模板 更多PPT模板下载至：www.58pic.com/office/ppt​​</vt:lpstr>
      <vt:lpstr>1_Default Design</vt:lpstr>
      <vt:lpstr>3_Default Design</vt:lpstr>
      <vt:lpstr>4_Default Design</vt:lpstr>
      <vt:lpstr>包图主题2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62</cp:revision>
  <dcterms:created xsi:type="dcterms:W3CDTF">2021-10-15T09:13:00Z</dcterms:created>
  <dcterms:modified xsi:type="dcterms:W3CDTF">2024-10-28T13:15:46Z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4F18EEE6DDBA4CA288D7A2609AC5ED49</vt:lpwstr>
  </property>
  <property fmtid="{D5CDD505-2E9C-101B-9397-08002B2CF9AE}" pid="3" name="KSOProductBuildVer">
    <vt:lpwstr>1033-11.2.0.11341</vt:lpwstr>
  </property>
</Properties>
</file>