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7" r:id="rId3"/>
    <p:sldId id="264" r:id="rId4"/>
    <p:sldId id="267" r:id="rId5"/>
    <p:sldId id="294" r:id="rId6"/>
    <p:sldId id="259" r:id="rId7"/>
    <p:sldId id="288" r:id="rId8"/>
    <p:sldId id="299" r:id="rId9"/>
    <p:sldId id="300" r:id="rId10"/>
    <p:sldId id="301" r:id="rId11"/>
    <p:sldId id="302" r:id="rId12"/>
    <p:sldId id="303" r:id="rId13"/>
    <p:sldId id="304" r:id="rId14"/>
    <p:sldId id="305" r:id="rId15"/>
    <p:sldId id="306"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E10"/>
    <a:srgbClr val="027A42"/>
    <a:srgbClr val="FFD271"/>
    <a:srgbClr val="B4FF9F"/>
    <a:srgbClr val="F3BCC8"/>
    <a:srgbClr val="9ADCFF"/>
    <a:srgbClr val="FFB2A6"/>
    <a:srgbClr val="FFE7B3"/>
    <a:srgbClr val="FF9B9B"/>
    <a:srgbClr val="FF0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174" autoAdjust="0"/>
  </p:normalViewPr>
  <p:slideViewPr>
    <p:cSldViewPr snapToGrid="0">
      <p:cViewPr varScale="1">
        <p:scale>
          <a:sx n="65" d="100"/>
          <a:sy n="65" d="100"/>
        </p:scale>
        <p:origin x="8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B50B7-65C2-425C-9408-71AD0D7FEBF7}"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E8261-5B15-4FF7-A2D0-8D378EA3D3FB}" type="slidenum">
              <a:rPr lang="en-US" smtClean="0"/>
              <a:t>‹#›</a:t>
            </a:fld>
            <a:endParaRPr lang="en-US"/>
          </a:p>
        </p:txBody>
      </p:sp>
    </p:spTree>
    <p:extLst>
      <p:ext uri="{BB962C8B-B14F-4D97-AF65-F5344CB8AC3E}">
        <p14:creationId xmlns:p14="http://schemas.microsoft.com/office/powerpoint/2010/main" val="273644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Times New Roman" panose="02020603050405020304" pitchFamily="18" charset="0"/>
                <a:ea typeface="Calibri" panose="020F0502020204030204" pitchFamily="34" charset="0"/>
              </a:rPr>
              <a:t>Ai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cũng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đã</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từng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xem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hay, </a:t>
            </a:r>
            <a:r>
              <a:rPr lang="en-US" sz="1800" b="1" i="1" dirty="0" err="1">
                <a:effectLst/>
                <a:latin typeface="Times New Roman" panose="02020603050405020304" pitchFamily="18" charset="0"/>
                <a:ea typeface="Calibri" panose="020F0502020204030204" pitchFamily="34" charset="0"/>
              </a:rPr>
              <a:t>đã</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thích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thú</a:t>
            </a:r>
            <a:r>
              <a:rPr lang="en-US" sz="1800" b="1" i="1" dirty="0">
                <a:effectLst/>
                <a:latin typeface="Times New Roman" panose="02020603050405020304" pitchFamily="18" charset="0"/>
                <a:ea typeface="Calibri" panose="020F0502020204030204" pitchFamily="34" charset="0"/>
              </a:rPr>
              <a:t> hay </a:t>
            </a:r>
            <a:r>
              <a:rPr lang="en-US" sz="1800" b="1" i="1" dirty="0" err="1">
                <a:effectLst/>
                <a:latin typeface="Times New Roman" panose="02020603050405020304" pitchFamily="18" charset="0"/>
                <a:ea typeface="Calibri" panose="020F0502020204030204" pitchFamily="34" charset="0"/>
              </a:rPr>
              <a:t>xúc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động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trước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cảnh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thú</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vị</a:t>
            </a:r>
            <a:r>
              <a:rPr lang="en-US" sz="1800" b="1" i="1" dirty="0">
                <a:effectLst/>
                <a:latin typeface="Times New Roman" panose="02020603050405020304" pitchFamily="18" charset="0"/>
                <a:ea typeface="Calibri" panose="020F0502020204030204" pitchFamily="34" charset="0"/>
              </a:rPr>
              <a:t>. Trong </a:t>
            </a:r>
            <a:r>
              <a:rPr lang="en-US" sz="1800" b="1" i="1" dirty="0" err="1">
                <a:effectLst/>
                <a:latin typeface="Times New Roman" panose="02020603050405020304" pitchFamily="18" charset="0"/>
                <a:ea typeface="Calibri" panose="020F0502020204030204" pitchFamily="34" charset="0"/>
              </a:rPr>
              <a:t>tiết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học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sẽ</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được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giới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thiệu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một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yêu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thích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được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nói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về</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điều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đó</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khiến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ấn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tượng</a:t>
            </a:r>
            <a:r>
              <a:rPr lang="en-US" sz="1800" b="1"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9FE8261-5B15-4FF7-A2D0-8D378EA3D3FB}" type="slidenum">
              <a:rPr lang="en-US" smtClean="0"/>
              <a:t>3</a:t>
            </a:fld>
            <a:endParaRPr lang="en-US"/>
          </a:p>
        </p:txBody>
      </p:sp>
    </p:spTree>
    <p:extLst>
      <p:ext uri="{BB962C8B-B14F-4D97-AF65-F5344CB8AC3E}">
        <p14:creationId xmlns:p14="http://schemas.microsoft.com/office/powerpoint/2010/main" val="405709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3683-C865-8D61-B518-3F6A0CBCC1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0407E9-B474-4D59-9E42-2E5C20F4D2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C1C96C-E7C5-E3D7-F5D4-745E97366807}"/>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5" name="Footer Placeholder 4">
            <a:extLst>
              <a:ext uri="{FF2B5EF4-FFF2-40B4-BE49-F238E27FC236}">
                <a16:creationId xmlns:a16="http://schemas.microsoft.com/office/drawing/2014/main" id="{D047882E-8CBE-8CB5-AFAA-149577DEF9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745057-97FA-46D8-8D72-FBCF40BB6EFD}"/>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98474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CFDE-06FB-2C6B-AA00-7E1E520FA3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28A78-D614-B18D-E245-7D4060030E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BB91F-27B2-27E7-095A-36DECC8A3BD0}"/>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5" name="Footer Placeholder 4">
            <a:extLst>
              <a:ext uri="{FF2B5EF4-FFF2-40B4-BE49-F238E27FC236}">
                <a16:creationId xmlns:a16="http://schemas.microsoft.com/office/drawing/2014/main" id="{D891DA26-81BC-E9F4-5A66-B87296E24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24E50-3F48-DCBE-1CE4-F4C3F22DAC86}"/>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13096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94A77-42CC-56D0-573C-DB80B5CF10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102E99-49D9-4700-E2FE-C1AF81205B2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285ED-057D-D1D2-11E2-1C605DC6BF6F}"/>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5" name="Footer Placeholder 4">
            <a:extLst>
              <a:ext uri="{FF2B5EF4-FFF2-40B4-BE49-F238E27FC236}">
                <a16:creationId xmlns:a16="http://schemas.microsoft.com/office/drawing/2014/main" id="{CCFCA4F6-2540-80E3-51E9-0E0D72A76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92D65-C97A-996C-28D7-6A1FA61BC94B}"/>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58540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11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810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287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703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66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8024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81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93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CCD4-DD16-343E-2EDF-DC198F6CFD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FF6A5A-6260-4625-1692-7FD4531DC5D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20828-4442-FA4D-DDFF-6C5A30B663FC}"/>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5" name="Footer Placeholder 4">
            <a:extLst>
              <a:ext uri="{FF2B5EF4-FFF2-40B4-BE49-F238E27FC236}">
                <a16:creationId xmlns:a16="http://schemas.microsoft.com/office/drawing/2014/main" id="{4B75BF9B-D76D-009B-3FC1-795F5B686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C99E51-85EF-DD39-C7A8-346A5107BB8B}"/>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94649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92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26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06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E9C4-C14B-5C23-3249-A30B1FBFEC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9E2B17-F581-12AC-694E-EF634A2F88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D02FE-4290-D7B9-72BD-82C96C87FE4B}"/>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5" name="Footer Placeholder 4">
            <a:extLst>
              <a:ext uri="{FF2B5EF4-FFF2-40B4-BE49-F238E27FC236}">
                <a16:creationId xmlns:a16="http://schemas.microsoft.com/office/drawing/2014/main" id="{0CB583D0-5292-475F-97FA-59AF3E7D82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971938-E7BA-10B9-3647-B286FDFE3A63}"/>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299375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0997-E325-4A5D-84C4-E2DC9231B4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6B01C9-A7FA-13E7-0611-9DD522F2A35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544DBF-4392-CAC0-48E2-4927E758FC2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D73C76-5D32-FD45-7F92-6E6B7BAECBDD}"/>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6" name="Footer Placeholder 5">
            <a:extLst>
              <a:ext uri="{FF2B5EF4-FFF2-40B4-BE49-F238E27FC236}">
                <a16:creationId xmlns:a16="http://schemas.microsoft.com/office/drawing/2014/main" id="{FD07048F-1A7A-8806-4330-04BF50AFA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C5CDE6-A5C8-C8FE-D1A3-FED530249674}"/>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44974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7FA5-44B7-54C7-8BA0-AD439155434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7240820-6CA3-533A-2A62-13DE93729B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480BF-E5A7-1944-29C7-157C9A3E84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D1502-771F-51E6-E07D-77F7BAA0DC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E33823-BDDE-284B-20B3-27FFE42F16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F3E63-25BE-71E6-9201-5CBF43EE6296}"/>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8" name="Footer Placeholder 7">
            <a:extLst>
              <a:ext uri="{FF2B5EF4-FFF2-40B4-BE49-F238E27FC236}">
                <a16:creationId xmlns:a16="http://schemas.microsoft.com/office/drawing/2014/main" id="{E839BC59-243E-79B3-DBEA-FF66CBE50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6E7274-B4DE-026C-41CC-C31BADA69906}"/>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72731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7C2F-192E-610B-EBCC-51C039B367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B49CC00-D081-B8D0-19BA-11B0D9E69DF9}"/>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4" name="Footer Placeholder 3">
            <a:extLst>
              <a:ext uri="{FF2B5EF4-FFF2-40B4-BE49-F238E27FC236}">
                <a16:creationId xmlns:a16="http://schemas.microsoft.com/office/drawing/2014/main" id="{0EC49371-3D79-E6F7-31A6-CDF8243249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F767F6-7D84-1002-83C4-0EA8A9418C32}"/>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2458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20897-982A-B661-A27B-C63783124438}"/>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3" name="Footer Placeholder 2">
            <a:extLst>
              <a:ext uri="{FF2B5EF4-FFF2-40B4-BE49-F238E27FC236}">
                <a16:creationId xmlns:a16="http://schemas.microsoft.com/office/drawing/2014/main" id="{0E4016BF-37AF-5B37-00AD-07C9D3AF76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067A704-1806-8183-DD9F-8EE2D8C0BD84}"/>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77940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42B3-8785-0516-5975-7455CE4F15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8C1782-66A3-8E64-E0E4-9FE0261F1F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45A56-40EB-722E-23AE-848B1C629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E6026-5814-2262-6136-C16BA50B5D7E}"/>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6" name="Footer Placeholder 5">
            <a:extLst>
              <a:ext uri="{FF2B5EF4-FFF2-40B4-BE49-F238E27FC236}">
                <a16:creationId xmlns:a16="http://schemas.microsoft.com/office/drawing/2014/main" id="{E3930B19-CACC-646B-419A-0151C3F92C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EEF44C-D9F4-1371-6DEA-32FB387456D1}"/>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58775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BB20-5905-35B0-610B-5DDC5C2AD0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C2105-EF6C-4CD3-4C5C-CDCE430E67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35912F-D19B-B428-25B0-49C434433C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AF36C-3413-648B-613F-16A0C20D26C5}"/>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1/13/2025</a:t>
            </a:fld>
            <a:endParaRPr lang="en-US"/>
          </a:p>
        </p:txBody>
      </p:sp>
      <p:sp>
        <p:nvSpPr>
          <p:cNvPr id="6" name="Footer Placeholder 5">
            <a:extLst>
              <a:ext uri="{FF2B5EF4-FFF2-40B4-BE49-F238E27FC236}">
                <a16:creationId xmlns:a16="http://schemas.microsoft.com/office/drawing/2014/main" id="{12328B8B-2800-2E7D-1CEE-60874158E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5A5B7-4EA6-2F0A-C757-B64BC6459F6E}"/>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87988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173DF22-D473-7C67-A627-6338C1D0A928}"/>
              </a:ext>
            </a:extLst>
          </p:cNvPr>
          <p:cNvSpPr/>
          <p:nvPr userDrawn="1"/>
        </p:nvSpPr>
        <p:spPr>
          <a:xfrm>
            <a:off x="0" y="0"/>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11215" t="-87474" r="-10533" b="-28968"/>
            </a:stretch>
          </a:blipFill>
        </p:spPr>
        <p:txBody>
          <a:bodyPr/>
          <a:lstStyle/>
          <a:p>
            <a:endParaRPr lang="en-US"/>
          </a:p>
        </p:txBody>
      </p:sp>
      <p:sp>
        <p:nvSpPr>
          <p:cNvPr id="8" name="Freeform 3">
            <a:extLst>
              <a:ext uri="{FF2B5EF4-FFF2-40B4-BE49-F238E27FC236}">
                <a16:creationId xmlns:a16="http://schemas.microsoft.com/office/drawing/2014/main" id="{8DFAA9D1-E5A3-E4EF-0113-738DB37ACDED}"/>
              </a:ext>
            </a:extLst>
          </p:cNvPr>
          <p:cNvSpPr/>
          <p:nvPr userDrawn="1"/>
        </p:nvSpPr>
        <p:spPr>
          <a:xfrm>
            <a:off x="-2189561" y="2941662"/>
            <a:ext cx="15788409" cy="4145069"/>
          </a:xfrm>
          <a:custGeom>
            <a:avLst/>
            <a:gdLst/>
            <a:ahLst/>
            <a:cxnLst/>
            <a:rect l="l" t="t" r="r" b="b"/>
            <a:pathLst>
              <a:path w="23682613" h="6217603">
                <a:moveTo>
                  <a:pt x="0" y="0"/>
                </a:moveTo>
                <a:lnTo>
                  <a:pt x="23682614" y="0"/>
                </a:lnTo>
                <a:lnTo>
                  <a:pt x="23682614" y="6217603"/>
                </a:lnTo>
                <a:lnTo>
                  <a:pt x="0" y="6217603"/>
                </a:lnTo>
                <a:lnTo>
                  <a:pt x="0" y="0"/>
                </a:lnTo>
                <a:close/>
              </a:path>
            </a:pathLst>
          </a:custGeom>
          <a:blipFill>
            <a:blip r:embed="rId14"/>
            <a:stretch>
              <a:fillRect l="-16465" r="-16465"/>
            </a:stretch>
          </a:blipFill>
        </p:spPr>
        <p:txBody>
          <a:bodyPr/>
          <a:lstStyle/>
          <a:p>
            <a:endParaRPr lang="en-US"/>
          </a:p>
        </p:txBody>
      </p:sp>
      <p:sp>
        <p:nvSpPr>
          <p:cNvPr id="9" name="Freeform 4">
            <a:extLst>
              <a:ext uri="{FF2B5EF4-FFF2-40B4-BE49-F238E27FC236}">
                <a16:creationId xmlns:a16="http://schemas.microsoft.com/office/drawing/2014/main" id="{95EE1307-D09D-C43C-05C1-CAAB7EF5DD9C}"/>
              </a:ext>
            </a:extLst>
          </p:cNvPr>
          <p:cNvSpPr/>
          <p:nvPr userDrawn="1"/>
        </p:nvSpPr>
        <p:spPr>
          <a:xfrm>
            <a:off x="1544219" y="2055813"/>
            <a:ext cx="9103561" cy="4961441"/>
          </a:xfrm>
          <a:custGeom>
            <a:avLst/>
            <a:gdLst/>
            <a:ahLst/>
            <a:cxnLst/>
            <a:rect l="l" t="t" r="r" b="b"/>
            <a:pathLst>
              <a:path w="13655341" h="7442161">
                <a:moveTo>
                  <a:pt x="0" y="0"/>
                </a:moveTo>
                <a:lnTo>
                  <a:pt x="13655342" y="0"/>
                </a:lnTo>
                <a:lnTo>
                  <a:pt x="13655342" y="7442161"/>
                </a:lnTo>
                <a:lnTo>
                  <a:pt x="0" y="7442161"/>
                </a:lnTo>
                <a:lnTo>
                  <a:pt x="0" y="0"/>
                </a:lnTo>
                <a:close/>
              </a:path>
            </a:pathLst>
          </a:custGeom>
          <a:blipFill>
            <a:blip r:embed="rId15"/>
            <a:stretch>
              <a:fillRect/>
            </a:stretch>
          </a:blipFill>
        </p:spPr>
        <p:txBody>
          <a:bodyPr/>
          <a:lstStyle/>
          <a:p>
            <a:endParaRPr lang="en-US"/>
          </a:p>
        </p:txBody>
      </p:sp>
      <p:pic>
        <p:nvPicPr>
          <p:cNvPr id="11" name="Picture 10" descr="A round pink label with white text and a black background&#10;&#10;Description automatically generated">
            <a:extLst>
              <a:ext uri="{FF2B5EF4-FFF2-40B4-BE49-F238E27FC236}">
                <a16:creationId xmlns:a16="http://schemas.microsoft.com/office/drawing/2014/main" id="{F565152B-DDB3-AF94-D18D-D4B1CB98D4F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9409" y="-154587"/>
            <a:ext cx="1519561" cy="1519561"/>
          </a:xfrm>
          <a:prstGeom prst="rect">
            <a:avLst/>
          </a:prstGeom>
        </p:spPr>
      </p:pic>
    </p:spTree>
    <p:extLst>
      <p:ext uri="{BB962C8B-B14F-4D97-AF65-F5344CB8AC3E}">
        <p14:creationId xmlns:p14="http://schemas.microsoft.com/office/powerpoint/2010/main" val="3910921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C0BD283-C51B-A0F2-F6BF-1A00C1AA16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154587"/>
            <a:ext cx="1519561" cy="1519561"/>
          </a:xfrm>
          <a:prstGeom prst="rect">
            <a:avLst/>
          </a:prstGeom>
        </p:spPr>
      </p:pic>
    </p:spTree>
    <p:extLst>
      <p:ext uri="{BB962C8B-B14F-4D97-AF65-F5344CB8AC3E}">
        <p14:creationId xmlns:p14="http://schemas.microsoft.com/office/powerpoint/2010/main" val="33864925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5.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ext&#10;&#10;Description automatically generated">
            <a:extLst>
              <a:ext uri="{FF2B5EF4-FFF2-40B4-BE49-F238E27FC236}">
                <a16:creationId xmlns:a16="http://schemas.microsoft.com/office/drawing/2014/main" id="{B5A4BC8D-35E3-569A-1BB3-27DEE82C5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920" y="-255165"/>
            <a:ext cx="8465738" cy="2947797"/>
          </a:xfrm>
          <a:prstGeom prst="rect">
            <a:avLst/>
          </a:prstGeom>
        </p:spPr>
      </p:pic>
    </p:spTree>
    <p:extLst>
      <p:ext uri="{BB962C8B-B14F-4D97-AF65-F5344CB8AC3E}">
        <p14:creationId xmlns:p14="http://schemas.microsoft.com/office/powerpoint/2010/main" val="44611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132BEEE-6955-D1CB-0F53-8C3485CAF68D}"/>
              </a:ext>
            </a:extLst>
          </p:cNvPr>
          <p:cNvSpPr txBox="1"/>
          <p:nvPr/>
        </p:nvSpPr>
        <p:spPr>
          <a:xfrm>
            <a:off x="548640" y="308610"/>
            <a:ext cx="11189970" cy="6002349"/>
          </a:xfrm>
          <a:prstGeom prst="rect">
            <a:avLst/>
          </a:prstGeom>
          <a:noFill/>
        </p:spPr>
        <p:txBody>
          <a:bodyPr wrap="square" rtlCol="0">
            <a:spAutoFit/>
          </a:bodyPr>
          <a:lstStyle/>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chung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thông</a:t>
            </a:r>
            <a:r>
              <a:rPr lang="en-US" sz="2400" dirty="0">
                <a:solidFill>
                  <a:srgbClr val="002060"/>
                </a:solidFill>
                <a:effectLst/>
                <a:latin typeface="Cambria" panose="02040503050406030204" pitchFamily="18" charset="0"/>
                <a:ea typeface="Cambria" panose="02040503050406030204" pitchFamily="18" charset="0"/>
              </a:rPr>
              <a:t> tin </a:t>
            </a:r>
            <a:r>
              <a:rPr lang="en-US" sz="2400" dirty="0" err="1">
                <a:solidFill>
                  <a:srgbClr val="002060"/>
                </a:solidFill>
                <a:effectLst/>
                <a:latin typeface="Cambria" panose="02040503050406030204" pitchFamily="18" charset="0"/>
                <a:ea typeface="Cambria" panose="02040503050406030204" pitchFamily="18" charset="0"/>
              </a:rPr>
              <a:t>chung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về</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bộ</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Tên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Kỷ</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Băng</a:t>
            </a:r>
            <a:r>
              <a:rPr lang="en-US" sz="2400" dirty="0">
                <a:solidFill>
                  <a:srgbClr val="002060"/>
                </a:solidFill>
                <a:effectLst/>
                <a:latin typeface="Cambria" panose="02040503050406030204" pitchFamily="18" charset="0"/>
                <a:ea typeface="Cambria" panose="02040503050406030204" pitchFamily="18" charset="0"/>
              </a:rPr>
              <a:t> Hà – </a:t>
            </a:r>
            <a:r>
              <a:rPr lang="en-US" sz="2400" dirty="0" err="1">
                <a:solidFill>
                  <a:srgbClr val="002060"/>
                </a:solidFill>
                <a:effectLst/>
                <a:latin typeface="Cambria" panose="02040503050406030204" pitchFamily="18" charset="0"/>
                <a:ea typeface="Cambria" panose="02040503050406030204" pitchFamily="18" charset="0"/>
              </a:rPr>
              <a:t>tên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Tiếng</a:t>
            </a:r>
            <a:r>
              <a:rPr lang="en-US" sz="2400" dirty="0">
                <a:solidFill>
                  <a:srgbClr val="002060"/>
                </a:solidFill>
                <a:effectLst/>
                <a:latin typeface="Cambria" panose="02040503050406030204" pitchFamily="18" charset="0"/>
                <a:ea typeface="Cambria" panose="02040503050406030204" pitchFamily="18" charset="0"/>
              </a:rPr>
              <a:t> Anh: Ice Age: Collision Course</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Thể</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loại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Hoạt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hước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phiêu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lưu</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Nước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sản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xuất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Mỹ</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Nội</a:t>
            </a:r>
            <a:r>
              <a:rPr lang="en-US" sz="2400" dirty="0">
                <a:solidFill>
                  <a:srgbClr val="002060"/>
                </a:solidFill>
                <a:effectLst/>
                <a:latin typeface="Cambria" panose="02040503050406030204" pitchFamily="18" charset="0"/>
                <a:ea typeface="Cambria" panose="02040503050406030204" pitchFamily="18" charset="0"/>
              </a:rPr>
              <a:t> dung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tắt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nội</a:t>
            </a:r>
            <a:r>
              <a:rPr lang="en-US" sz="2400" dirty="0">
                <a:solidFill>
                  <a:srgbClr val="002060"/>
                </a:solidFill>
                <a:effectLst/>
                <a:latin typeface="Cambria" panose="02040503050406030204" pitchFamily="18" charset="0"/>
                <a:ea typeface="Cambria" panose="02040503050406030204" pitchFamily="18" charset="0"/>
              </a:rPr>
              <a:t> dung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Bối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cảnh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trong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kỳ</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băng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loài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sinh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cố</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vượt</a:t>
            </a:r>
            <a:r>
              <a:rPr lang="en-US" sz="2400" dirty="0">
                <a:solidFill>
                  <a:srgbClr val="002060"/>
                </a:solidFill>
                <a:effectLst/>
                <a:latin typeface="Cambria" panose="02040503050406030204" pitchFamily="18" charset="0"/>
                <a:ea typeface="Cambria" panose="02040503050406030204" pitchFamily="18" charset="0"/>
              </a:rPr>
              <a:t> qua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thức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tìm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kiếm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sự</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sinh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tồn</a:t>
            </a:r>
            <a:r>
              <a:rPr lang="en-US" sz="2400" dirty="0">
                <a:solidFill>
                  <a:srgbClr val="002060"/>
                </a:solidFill>
                <a:effectLst/>
                <a:latin typeface="Cambria" panose="02040503050406030204" pitchFamily="18" charset="0"/>
                <a:ea typeface="Cambria" panose="02040503050406030204" pitchFamily="18" charset="0"/>
              </a:rPr>
              <a:t>. Trong </a:t>
            </a:r>
            <a:r>
              <a:rPr lang="en-US" sz="2400" dirty="0" err="1">
                <a:solidFill>
                  <a:srgbClr val="002060"/>
                </a:solidFill>
                <a:effectLst/>
                <a:latin typeface="Cambria" panose="02040503050406030204" pitchFamily="18" charset="0"/>
                <a:ea typeface="Cambria" panose="02040503050406030204" pitchFamily="18" charset="0"/>
              </a:rPr>
              <a:t>phần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thứ</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năm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của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Ice Age, </a:t>
            </a:r>
            <a:r>
              <a:rPr lang="en-US" sz="2400" dirty="0" err="1">
                <a:solidFill>
                  <a:srgbClr val="002060"/>
                </a:solidFill>
                <a:effectLst/>
                <a:latin typeface="Cambria" panose="02040503050406030204" pitchFamily="18" charset="0"/>
                <a:ea typeface="Cambria" panose="02040503050406030204" pitchFamily="18" charset="0"/>
              </a:rPr>
              <a:t>câu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chuyện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xoay</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quanh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bạn</a:t>
            </a:r>
            <a:r>
              <a:rPr lang="en-US" sz="2400" dirty="0">
                <a:solidFill>
                  <a:srgbClr val="002060"/>
                </a:solidFill>
                <a:effectLst/>
                <a:latin typeface="Cambria" panose="02040503050406030204" pitchFamily="18" charset="0"/>
                <a:ea typeface="Cambria" panose="02040503050406030204" pitchFamily="18" charset="0"/>
              </a:rPr>
              <a:t> bao </a:t>
            </a:r>
            <a:r>
              <a:rPr lang="en-US" sz="2400" dirty="0" err="1">
                <a:solidFill>
                  <a:srgbClr val="002060"/>
                </a:solidFill>
                <a:effectLst/>
                <a:latin typeface="Cambria" panose="02040503050406030204" pitchFamily="18" charset="0"/>
                <a:ea typeface="Cambria" panose="02040503050406030204" pitchFamily="18" charset="0"/>
              </a:rPr>
              <a:t>gồm</a:t>
            </a:r>
            <a:r>
              <a:rPr lang="en-US" sz="2400" dirty="0">
                <a:solidFill>
                  <a:srgbClr val="002060"/>
                </a:solidFill>
                <a:effectLst/>
                <a:latin typeface="Cambria" panose="02040503050406030204" pitchFamily="18" charset="0"/>
                <a:ea typeface="Cambria" panose="02040503050406030204" pitchFamily="18" charset="0"/>
              </a:rPr>
              <a:t> Manny, Sid, Diego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yêu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thích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khác</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trong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gồm</a:t>
            </a:r>
            <a:r>
              <a:rPr lang="en-US" sz="2400" dirty="0">
                <a:solidFill>
                  <a:srgbClr val="002060"/>
                </a:solidFill>
                <a:effectLst/>
                <a:latin typeface="Cambria" panose="02040503050406030204" pitchFamily="18" charset="0"/>
                <a:ea typeface="Cambria" panose="02040503050406030204" pitchFamily="18" charset="0"/>
              </a:rPr>
              <a:t> Manny - con </a:t>
            </a:r>
            <a:r>
              <a:rPr lang="en-US" sz="2400" dirty="0" err="1">
                <a:solidFill>
                  <a:srgbClr val="002060"/>
                </a:solidFill>
                <a:effectLst/>
                <a:latin typeface="Cambria" panose="02040503050406030204" pitchFamily="18" charset="0"/>
                <a:ea typeface="Cambria" panose="02040503050406030204" pitchFamily="18" charset="0"/>
              </a:rPr>
              <a:t>voi</a:t>
            </a:r>
            <a:r>
              <a:rPr lang="en-US" sz="2400" dirty="0">
                <a:solidFill>
                  <a:srgbClr val="002060"/>
                </a:solidFill>
                <a:effectLst/>
                <a:latin typeface="Cambria" panose="02040503050406030204" pitchFamily="18" charset="0"/>
                <a:ea typeface="Cambria" panose="02040503050406030204" pitchFamily="18" charset="0"/>
              </a:rPr>
              <a:t>, Sid - con </a:t>
            </a:r>
            <a:r>
              <a:rPr lang="en-US" sz="2400" dirty="0" err="1">
                <a:solidFill>
                  <a:srgbClr val="002060"/>
                </a:solidFill>
                <a:effectLst/>
                <a:latin typeface="Cambria" panose="02040503050406030204" pitchFamily="18" charset="0"/>
                <a:ea typeface="Cambria" panose="02040503050406030204" pitchFamily="18" charset="0"/>
              </a:rPr>
              <a:t>chuột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túi</a:t>
            </a:r>
            <a:r>
              <a:rPr lang="en-US" sz="2400" dirty="0">
                <a:solidFill>
                  <a:srgbClr val="002060"/>
                </a:solidFill>
                <a:effectLst/>
                <a:latin typeface="Cambria" panose="02040503050406030204" pitchFamily="18" charset="0"/>
                <a:ea typeface="Cambria" panose="02040503050406030204" pitchFamily="18" charset="0"/>
              </a:rPr>
              <a:t>, Diego - con </a:t>
            </a:r>
            <a:r>
              <a:rPr lang="en-US" sz="2400" dirty="0" err="1">
                <a:solidFill>
                  <a:srgbClr val="002060"/>
                </a:solidFill>
                <a:effectLst/>
                <a:latin typeface="Cambria" panose="02040503050406030204" pitchFamily="18" charset="0"/>
                <a:ea typeface="Cambria" panose="02040503050406030204" pitchFamily="18" charset="0"/>
              </a:rPr>
              <a:t>hổ</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sư</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tử</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Scrat</a:t>
            </a:r>
            <a:r>
              <a:rPr lang="en-US" sz="2400" dirty="0">
                <a:solidFill>
                  <a:srgbClr val="002060"/>
                </a:solidFill>
                <a:effectLst/>
                <a:latin typeface="Cambria" panose="02040503050406030204" pitchFamily="18" charset="0"/>
                <a:ea typeface="Cambria" panose="02040503050406030204" pitchFamily="18" charset="0"/>
              </a:rPr>
              <a:t> - </a:t>
            </a:r>
            <a:r>
              <a:rPr lang="en-US" sz="2400" dirty="0" err="1">
                <a:solidFill>
                  <a:srgbClr val="002060"/>
                </a:solidFill>
                <a:effectLst/>
                <a:latin typeface="Cambria" panose="02040503050406030204" pitchFamily="18" charset="0"/>
                <a:ea typeface="Cambria" panose="02040503050406030204" pitchFamily="18" charset="0"/>
              </a:rPr>
              <a:t>chú</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sóc</a:t>
            </a:r>
            <a:r>
              <a:rPr lang="en-US" sz="2400" dirty="0">
                <a:solidFill>
                  <a:srgbClr val="002060"/>
                </a:solidFill>
                <a:effectLst/>
                <a:latin typeface="Cambria" panose="02040503050406030204" pitchFamily="18" charset="0"/>
                <a:ea typeface="Cambria" panose="02040503050406030204" pitchFamily="18" charset="0"/>
              </a:rPr>
              <a:t> nhỏ.</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biến</a:t>
            </a:r>
            <a:r>
              <a:rPr lang="en-US" sz="2400" dirty="0">
                <a:solidFill>
                  <a:srgbClr val="002060"/>
                </a:solidFill>
                <a:effectLst/>
                <a:latin typeface="Cambria" panose="02040503050406030204" pitchFamily="18" charset="0"/>
                <a:ea typeface="Cambria" panose="02040503050406030204" pitchFamily="18" charset="0"/>
              </a:rPr>
              <a:t>: Trong </a:t>
            </a:r>
            <a:r>
              <a:rPr lang="en-US" sz="2400" dirty="0" err="1">
                <a:solidFill>
                  <a:srgbClr val="002060"/>
                </a:solidFill>
                <a:effectLst/>
                <a:latin typeface="Cambria" panose="02040503050406030204" pitchFamily="18" charset="0"/>
                <a:ea typeface="Cambria" panose="02040503050406030204" pitchFamily="18" charset="0"/>
              </a:rPr>
              <a:t>cuộc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của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bạn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phải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vượt</a:t>
            </a:r>
            <a:r>
              <a:rPr lang="en-US" sz="2400" dirty="0">
                <a:solidFill>
                  <a:srgbClr val="002060"/>
                </a:solidFill>
                <a:effectLst/>
                <a:latin typeface="Cambria" panose="02040503050406030204" pitchFamily="18" charset="0"/>
                <a:ea typeface="Cambria" panose="02040503050406030204" pitchFamily="18" charset="0"/>
              </a:rPr>
              <a:t> qua </a:t>
            </a:r>
            <a:r>
              <a:rPr lang="en-US" sz="2400" dirty="0" err="1">
                <a:solidFill>
                  <a:srgbClr val="002060"/>
                </a:solidFill>
                <a:effectLst/>
                <a:latin typeface="Cambria" panose="02040503050406030204" pitchFamily="18" charset="0"/>
                <a:ea typeface="Cambria" panose="02040503050406030204" pitchFamily="18" charset="0"/>
              </a:rPr>
              <a:t>nhiều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khó</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khăn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nguy</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hiểm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đối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mặt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tâm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bão</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vũ</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trụ</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trở</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ngại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ngờ</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Họ</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cũng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gặp</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gỡ</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hợp</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để</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tìm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ngăn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chặn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tận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diệt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thế</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227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132BEEE-6955-D1CB-0F53-8C3485CAF68D}"/>
              </a:ext>
            </a:extLst>
          </p:cNvPr>
          <p:cNvSpPr txBox="1"/>
          <p:nvPr/>
        </p:nvSpPr>
        <p:spPr>
          <a:xfrm>
            <a:off x="548640" y="308610"/>
            <a:ext cx="11189970" cy="5577617"/>
          </a:xfrm>
          <a:prstGeom prst="rect">
            <a:avLst/>
          </a:prstGeom>
          <a:noFill/>
        </p:spPr>
        <p:txBody>
          <a:bodyPr wrap="square" rtlCol="0">
            <a:spAutoFit/>
          </a:bodyPr>
          <a:lstStyle/>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Kết thúc: Cuối cùng, nhóm bạn thành công trong việc cứu vãn trái đất khỏi nguy cơ tâm bão vũ trụ. Họ học được giá trị của lòng đoàn kết và bạn bè trong việc vượt qua mọi khó khăn.</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Cảm xúc: Nêu cảm xúc và lí do yêu thích bộ phim:</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Cảm xúc khi xem phim: Bộ phim mang đến cho khán giả cảm xúc hài hước, vui nhộn và hồi hộp trong suốt cuộc hành trình đầy phiêu lưu của nhóm bạn. Các tình huống trớ trêu và những màn diễn hài của nhân vật Scrat luôn khiến khán giả cười thả ga.</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Lí do yêu thích bộ phim: Bộ phim hấp dẫn với câu chuyện hài hước và tình huống độc đáo, cùng với những nhân vật đáng yêu. Phim mang thông điệp về tình bạn, lòng đoàn kết và quyết tâm vượt qua mọi khó khăn. Đồng thời, kỹ năng hoạt họa tuyệt vời và âm nhạc cuốn hút cũng là một trong những lý do khiến bộ phim trở thành một sự lựa chọn yêu thích của khán giả.</a:t>
            </a:r>
          </a:p>
        </p:txBody>
      </p:sp>
    </p:spTree>
    <p:extLst>
      <p:ext uri="{BB962C8B-B14F-4D97-AF65-F5344CB8AC3E}">
        <p14:creationId xmlns:p14="http://schemas.microsoft.com/office/powerpoint/2010/main" val="274303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3. </a:t>
            </a:r>
            <a:r>
              <a:rPr lang="en-US" sz="4800" b="1" dirty="0" err="1">
                <a:solidFill>
                  <a:srgbClr val="FF0020"/>
                </a:solidFill>
                <a:latin typeface="Cambria" panose="02040503050406030204" pitchFamily="18" charset="0"/>
                <a:ea typeface="Cambria" panose="02040503050406030204" pitchFamily="18" charset="0"/>
              </a:rPr>
              <a:t>Đánh</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giá</a:t>
            </a:r>
            <a:endParaRPr lang="en-US" sz="4800" b="1" dirty="0">
              <a:solidFill>
                <a:srgbClr val="FF002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043D1337-0844-C9B6-CC4E-D07C394FC88C}"/>
              </a:ext>
            </a:extLst>
          </p:cNvPr>
          <p:cNvPicPr>
            <a:picLocks noChangeAspect="1"/>
          </p:cNvPicPr>
          <p:nvPr/>
        </p:nvPicPr>
        <p:blipFill>
          <a:blip r:embed="rId2"/>
          <a:stretch>
            <a:fillRect/>
          </a:stretch>
        </p:blipFill>
        <p:spPr>
          <a:xfrm>
            <a:off x="743248" y="1767696"/>
            <a:ext cx="10705504" cy="3322608"/>
          </a:xfrm>
          <a:prstGeom prst="rect">
            <a:avLst/>
          </a:prstGeom>
        </p:spPr>
      </p:pic>
    </p:spTree>
    <p:extLst>
      <p:ext uri="{BB962C8B-B14F-4D97-AF65-F5344CB8AC3E}">
        <p14:creationId xmlns:p14="http://schemas.microsoft.com/office/powerpoint/2010/main" val="36806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letters on a black background&#10;&#10;Description automatically generated">
            <a:extLst>
              <a:ext uri="{FF2B5EF4-FFF2-40B4-BE49-F238E27FC236}">
                <a16:creationId xmlns:a16="http://schemas.microsoft.com/office/drawing/2014/main" id="{08E7019F-6B58-DC2D-A1B8-8791C0AC8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650" y="-247650"/>
            <a:ext cx="8721090" cy="2895674"/>
          </a:xfrm>
          <a:prstGeom prst="rect">
            <a:avLst/>
          </a:prstGeom>
        </p:spPr>
      </p:pic>
    </p:spTree>
    <p:extLst>
      <p:ext uri="{BB962C8B-B14F-4D97-AF65-F5344CB8AC3E}">
        <p14:creationId xmlns:p14="http://schemas.microsoft.com/office/powerpoint/2010/main" val="393810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Rounded Corners 34">
            <a:extLst>
              <a:ext uri="{FF2B5EF4-FFF2-40B4-BE49-F238E27FC236}">
                <a16:creationId xmlns:a16="http://schemas.microsoft.com/office/drawing/2014/main" id="{C8B7E4EB-FF86-B682-C146-691C46C4E3AB}"/>
              </a:ext>
            </a:extLst>
          </p:cNvPr>
          <p:cNvSpPr/>
          <p:nvPr/>
        </p:nvSpPr>
        <p:spPr>
          <a:xfrm>
            <a:off x="1120141" y="210015"/>
            <a:ext cx="10149840" cy="1150155"/>
          </a:xfrm>
          <a:custGeom>
            <a:avLst/>
            <a:gdLst>
              <a:gd name="connsiteX0" fmla="*/ 0 w 7007039"/>
              <a:gd name="connsiteY0" fmla="*/ 832918 h 3410664"/>
              <a:gd name="connsiteX1" fmla="*/ 832918 w 7007039"/>
              <a:gd name="connsiteY1" fmla="*/ 0 h 3410664"/>
              <a:gd name="connsiteX2" fmla="*/ 6174121 w 7007039"/>
              <a:gd name="connsiteY2" fmla="*/ 0 h 3410664"/>
              <a:gd name="connsiteX3" fmla="*/ 7007039 w 7007039"/>
              <a:gd name="connsiteY3" fmla="*/ 832918 h 3410664"/>
              <a:gd name="connsiteX4" fmla="*/ 7007039 w 7007039"/>
              <a:gd name="connsiteY4" fmla="*/ 2577746 h 3410664"/>
              <a:gd name="connsiteX5" fmla="*/ 6174121 w 7007039"/>
              <a:gd name="connsiteY5" fmla="*/ 3410664 h 3410664"/>
              <a:gd name="connsiteX6" fmla="*/ 832918 w 7007039"/>
              <a:gd name="connsiteY6" fmla="*/ 3410664 h 3410664"/>
              <a:gd name="connsiteX7" fmla="*/ 0 w 7007039"/>
              <a:gd name="connsiteY7" fmla="*/ 2577746 h 3410664"/>
              <a:gd name="connsiteX8" fmla="*/ 0 w 7007039"/>
              <a:gd name="connsiteY8" fmla="*/ 832918 h 341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7039" h="3410664" fill="none" extrusionOk="0">
                <a:moveTo>
                  <a:pt x="0" y="832918"/>
                </a:moveTo>
                <a:cubicBezTo>
                  <a:pt x="-11709" y="413941"/>
                  <a:pt x="342770" y="-20255"/>
                  <a:pt x="832918" y="0"/>
                </a:cubicBezTo>
                <a:cubicBezTo>
                  <a:pt x="2981079" y="-35273"/>
                  <a:pt x="5586776" y="-144294"/>
                  <a:pt x="6174121" y="0"/>
                </a:cubicBezTo>
                <a:cubicBezTo>
                  <a:pt x="6713126" y="24044"/>
                  <a:pt x="6965830" y="338165"/>
                  <a:pt x="7007039" y="832918"/>
                </a:cubicBezTo>
                <a:cubicBezTo>
                  <a:pt x="6852465" y="1155044"/>
                  <a:pt x="6905051" y="1804725"/>
                  <a:pt x="7007039" y="2577746"/>
                </a:cubicBezTo>
                <a:cubicBezTo>
                  <a:pt x="7046236" y="3008113"/>
                  <a:pt x="6695378" y="3344264"/>
                  <a:pt x="6174121" y="3410664"/>
                </a:cubicBezTo>
                <a:cubicBezTo>
                  <a:pt x="4071590" y="3488189"/>
                  <a:pt x="3202826" y="3366961"/>
                  <a:pt x="832918" y="3410664"/>
                </a:cubicBezTo>
                <a:cubicBezTo>
                  <a:pt x="344699" y="3402847"/>
                  <a:pt x="-52248" y="3037040"/>
                  <a:pt x="0" y="2577746"/>
                </a:cubicBezTo>
                <a:cubicBezTo>
                  <a:pt x="13317" y="2300167"/>
                  <a:pt x="90576" y="1679093"/>
                  <a:pt x="0" y="832918"/>
                </a:cubicBezTo>
                <a:close/>
              </a:path>
              <a:path w="7007039" h="3410664" stroke="0" extrusionOk="0">
                <a:moveTo>
                  <a:pt x="0" y="832918"/>
                </a:moveTo>
                <a:cubicBezTo>
                  <a:pt x="-8285" y="344282"/>
                  <a:pt x="316189" y="45939"/>
                  <a:pt x="832918" y="0"/>
                </a:cubicBezTo>
                <a:cubicBezTo>
                  <a:pt x="2667905" y="-95379"/>
                  <a:pt x="3805164" y="58096"/>
                  <a:pt x="6174121" y="0"/>
                </a:cubicBezTo>
                <a:cubicBezTo>
                  <a:pt x="6588213" y="-32323"/>
                  <a:pt x="6979740" y="353291"/>
                  <a:pt x="7007039" y="832918"/>
                </a:cubicBezTo>
                <a:cubicBezTo>
                  <a:pt x="7155161" y="1108654"/>
                  <a:pt x="6875193" y="2393514"/>
                  <a:pt x="7007039" y="2577746"/>
                </a:cubicBezTo>
                <a:cubicBezTo>
                  <a:pt x="7060304" y="2974440"/>
                  <a:pt x="6627793" y="3404352"/>
                  <a:pt x="6174121" y="3410664"/>
                </a:cubicBezTo>
                <a:cubicBezTo>
                  <a:pt x="3955330" y="3350758"/>
                  <a:pt x="1696203" y="3493178"/>
                  <a:pt x="832918" y="3410664"/>
                </a:cubicBezTo>
                <a:cubicBezTo>
                  <a:pt x="321082" y="3423476"/>
                  <a:pt x="-22521" y="3060611"/>
                  <a:pt x="0" y="2577746"/>
                </a:cubicBezTo>
                <a:cubicBezTo>
                  <a:pt x="-62226" y="2250412"/>
                  <a:pt x="138314" y="1032206"/>
                  <a:pt x="0" y="832918"/>
                </a:cubicBezTo>
                <a:close/>
              </a:path>
            </a:pathLst>
          </a:custGeom>
          <a:solidFill>
            <a:srgbClr val="F6FFA6"/>
          </a:solidFill>
          <a:ln w="28575">
            <a:solidFill>
              <a:schemeClr val="tx1"/>
            </a:solidFill>
            <a:extLst>
              <a:ext uri="{C807C97D-BFC1-408E-A445-0C87EB9F89A2}">
                <ask:lineSketchStyleProps xmlns:ask="http://schemas.microsoft.com/office/drawing/2018/sketchyshapes" sd="3906556544">
                  <a:custGeom>
                    <a:avLst/>
                    <a:gdLst>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9840" h="1150155" fill="none" extrusionOk="0">
                        <a:moveTo>
                          <a:pt x="0" y="280879"/>
                        </a:moveTo>
                        <a:cubicBezTo>
                          <a:pt x="-32702" y="194749"/>
                          <a:pt x="449126" y="-38673"/>
                          <a:pt x="1206498" y="0"/>
                        </a:cubicBezTo>
                        <a:cubicBezTo>
                          <a:pt x="3768727" y="-35273"/>
                          <a:pt x="5125617" y="-144294"/>
                          <a:pt x="8943341" y="0"/>
                        </a:cubicBezTo>
                        <a:cubicBezTo>
                          <a:pt x="9747019" y="15084"/>
                          <a:pt x="10074937" y="101213"/>
                          <a:pt x="10149840" y="280879"/>
                        </a:cubicBezTo>
                        <a:cubicBezTo>
                          <a:pt x="9941466" y="387842"/>
                          <a:pt x="10013304" y="650133"/>
                          <a:pt x="10149840" y="869275"/>
                        </a:cubicBezTo>
                        <a:cubicBezTo>
                          <a:pt x="10215348" y="1007803"/>
                          <a:pt x="9743472" y="1078892"/>
                          <a:pt x="8943341" y="1150155"/>
                        </a:cubicBezTo>
                        <a:cubicBezTo>
                          <a:pt x="5405266" y="1227680"/>
                          <a:pt x="3666146" y="1106452"/>
                          <a:pt x="1206498" y="1150155"/>
                        </a:cubicBezTo>
                        <a:cubicBezTo>
                          <a:pt x="484299" y="1143361"/>
                          <a:pt x="-95376" y="1023891"/>
                          <a:pt x="0" y="869275"/>
                        </a:cubicBezTo>
                        <a:cubicBezTo>
                          <a:pt x="20972" y="749940"/>
                          <a:pt x="131634" y="562761"/>
                          <a:pt x="0" y="280879"/>
                        </a:cubicBezTo>
                        <a:close/>
                      </a:path>
                      <a:path w="10149840" h="1150155" stroke="0" extrusionOk="0">
                        <a:moveTo>
                          <a:pt x="0" y="280879"/>
                        </a:moveTo>
                        <a:cubicBezTo>
                          <a:pt x="-95942" y="90546"/>
                          <a:pt x="449145" y="14943"/>
                          <a:pt x="1206498" y="0"/>
                        </a:cubicBezTo>
                        <a:cubicBezTo>
                          <a:pt x="4022522" y="-170100"/>
                          <a:pt x="5437912" y="200057"/>
                          <a:pt x="8943341" y="0"/>
                        </a:cubicBezTo>
                        <a:cubicBezTo>
                          <a:pt x="9545535" y="-29200"/>
                          <a:pt x="10094734" y="125396"/>
                          <a:pt x="10149840" y="280879"/>
                        </a:cubicBezTo>
                        <a:cubicBezTo>
                          <a:pt x="10346970" y="367937"/>
                          <a:pt x="9987406" y="783083"/>
                          <a:pt x="10149840" y="869275"/>
                        </a:cubicBezTo>
                        <a:cubicBezTo>
                          <a:pt x="10235381" y="960592"/>
                          <a:pt x="9687738" y="1122365"/>
                          <a:pt x="8943341" y="1150155"/>
                        </a:cubicBezTo>
                        <a:cubicBezTo>
                          <a:pt x="7516604" y="981265"/>
                          <a:pt x="4616685" y="1047064"/>
                          <a:pt x="1206498" y="1150155"/>
                        </a:cubicBezTo>
                        <a:cubicBezTo>
                          <a:pt x="485535" y="1166396"/>
                          <a:pt x="-42621" y="1054044"/>
                          <a:pt x="0" y="869275"/>
                        </a:cubicBezTo>
                        <a:cubicBezTo>
                          <a:pt x="-102370" y="767573"/>
                          <a:pt x="216908" y="361649"/>
                          <a:pt x="0" y="280879"/>
                        </a:cubicBezTo>
                        <a:close/>
                      </a:path>
                      <a:path w="10149840" h="1150155" fill="none" stroke="0" extrusionOk="0">
                        <a:moveTo>
                          <a:pt x="0" y="280879"/>
                        </a:moveTo>
                        <a:cubicBezTo>
                          <a:pt x="-37003" y="70341"/>
                          <a:pt x="432128" y="45313"/>
                          <a:pt x="1206498" y="0"/>
                        </a:cubicBezTo>
                        <a:cubicBezTo>
                          <a:pt x="4060039" y="-95379"/>
                          <a:pt x="5604328" y="58096"/>
                          <a:pt x="8943341" y="0"/>
                        </a:cubicBezTo>
                        <a:cubicBezTo>
                          <a:pt x="9706074" y="-4582"/>
                          <a:pt x="10063022" y="94543"/>
                          <a:pt x="10149840" y="280879"/>
                        </a:cubicBezTo>
                        <a:cubicBezTo>
                          <a:pt x="9932764" y="395185"/>
                          <a:pt x="10016969" y="596086"/>
                          <a:pt x="10149840" y="869275"/>
                        </a:cubicBezTo>
                        <a:cubicBezTo>
                          <a:pt x="10270859" y="938043"/>
                          <a:pt x="9672873" y="1102342"/>
                          <a:pt x="8943341" y="1150155"/>
                        </a:cubicBezTo>
                        <a:cubicBezTo>
                          <a:pt x="7020621" y="1090249"/>
                          <a:pt x="3520049" y="1232669"/>
                          <a:pt x="1206498" y="1150155"/>
                        </a:cubicBezTo>
                        <a:cubicBezTo>
                          <a:pt x="478595" y="1152637"/>
                          <a:pt x="-77510" y="1026014"/>
                          <a:pt x="0" y="869275"/>
                        </a:cubicBezTo>
                        <a:cubicBezTo>
                          <a:pt x="17334" y="783937"/>
                          <a:pt x="122657" y="563807"/>
                          <a:pt x="0" y="2808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70C0"/>
                </a:solidFill>
                <a:latin typeface="Cambria" panose="02040503050406030204" pitchFamily="18" charset="0"/>
                <a:ea typeface="Cambria" panose="02040503050406030204" pitchFamily="18" charset="0"/>
              </a:rPr>
              <a:t>Kể cho người thân nghe nội dung vở kịch Sự tích chú Tễu. Trao đổi với người thân về ý nghĩa của vở kịch.</a:t>
            </a:r>
            <a:endParaRPr lang="en-US" sz="3200" b="1" dirty="0">
              <a:solidFill>
                <a:srgbClr val="0070C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7607DA5B-CB29-5DBF-1A13-1BCF9FB2BB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7" b="93619" l="0" r="89912">
                        <a14:foregroundMark x1="32622" y1="85582" x2="32622" y2="85582"/>
                        <a14:foregroundMark x1="58984" y1="80008" x2="57437" y2="86672"/>
                        <a14:foregroundMark x1="54418" y1="86147" x2="54418" y2="86147"/>
                        <a14:foregroundMark x1="40722" y1="82229" x2="40722" y2="82229"/>
                        <a14:foregroundMark x1="41753" y1="80856" x2="41753" y2="80856"/>
                        <a14:foregroundMark x1="60972" y1="88611" x2="39764" y2="89459"/>
                        <a14:foregroundMark x1="39249" y1="40307" x2="37703" y2="56422"/>
                        <a14:foregroundMark x1="47349" y1="36672" x2="47865" y2="45315"/>
                        <a14:foregroundMark x1="42784" y1="38893" x2="42784" y2="38893"/>
                        <a14:foregroundMark x1="55449" y1="80574" x2="55449" y2="80574"/>
                        <a14:foregroundMark x1="54418" y1="79725" x2="55965" y2="85582"/>
                      </a14:backgroundRemoval>
                    </a14:imgEffect>
                  </a14:imgLayer>
                </a14:imgProps>
              </a:ext>
              <a:ext uri="{28A0092B-C50C-407E-A947-70E740481C1C}">
                <a14:useLocalDpi xmlns:a14="http://schemas.microsoft.com/office/drawing/2010/main" val="0"/>
              </a:ext>
            </a:extLst>
          </a:blip>
          <a:srcRect b="5539"/>
          <a:stretch/>
        </p:blipFill>
        <p:spPr>
          <a:xfrm flipH="1">
            <a:off x="8593856" y="3546275"/>
            <a:ext cx="1606283" cy="2766241"/>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320FC1D6-7DBB-C45A-C57C-DDFE87EAE9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10317869" y="3519300"/>
            <a:ext cx="1573737" cy="2760101"/>
          </a:xfrm>
          <a:prstGeom prst="rect">
            <a:avLst/>
          </a:prstGeom>
          <a:effectLst>
            <a:outerShdw blurRad="76200" dir="18900000" sy="23000" kx="-1200000" algn="bl" rotWithShape="0">
              <a:prstClr val="black">
                <a:alpha val="20000"/>
              </a:prstClr>
            </a:outerShdw>
          </a:effectLst>
        </p:spPr>
      </p:pic>
      <p:sp>
        <p:nvSpPr>
          <p:cNvPr id="8" name="Rectangle: Rounded Corners 7">
            <a:extLst>
              <a:ext uri="{FF2B5EF4-FFF2-40B4-BE49-F238E27FC236}">
                <a16:creationId xmlns:a16="http://schemas.microsoft.com/office/drawing/2014/main" id="{FA0A43EA-33B6-B821-75CC-DB1DDE2D811C}"/>
              </a:ext>
            </a:extLst>
          </p:cNvPr>
          <p:cNvSpPr/>
          <p:nvPr/>
        </p:nvSpPr>
        <p:spPr>
          <a:xfrm>
            <a:off x="742949" y="2068830"/>
            <a:ext cx="7280911" cy="4251960"/>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Em kể cho người thân nghe nội dung vở kịch Sự tích chú Tễu. Trao đổi với người thân về ý nghĩa của vở kịch: Chú Tễu là một hình tượng mang lại nhiều tiếng cười. Bản thân chú Tễu cũng là người ngoan ngoãn, nhân hậu, biết suy nghĩ và làm điều tốt, việc thiện. Hiện thân con rối chú Tễu cho thấy con người Tễu sẽ còn mãi, luôn đem đến niềm vui cho mọi người.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317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450" decel="100000" fill="hold"/>
                                        <p:tgtEl>
                                          <p:spTgt spid="5"/>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450" decel="100000" fill="hold"/>
                                        <p:tgtEl>
                                          <p:spTgt spid="6"/>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BEBA8EAE-BF5A-486C-A8C5-ECC9F3942E4B}">
                <a14:imgProps xmlns:a14="http://schemas.microsoft.com/office/drawing/2010/main">
                  <a14:imgLayer r:embed="rId3">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1499253" y="2339417"/>
            <a:ext cx="6143824" cy="4914823"/>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01" y="0"/>
            <a:ext cx="8485047" cy="6858000"/>
          </a:xfrm>
          <a:prstGeom prst="rect">
            <a:avLst/>
          </a:prstGeom>
        </p:spPr>
      </p:pic>
      <p:pic>
        <p:nvPicPr>
          <p:cNvPr id="18" name="Picture 17"/>
          <p:cNvPicPr>
            <a:picLocks noChangeAspect="1"/>
          </p:cNvPicPr>
          <p:nvPr/>
        </p:nvPicPr>
        <p:blipFill>
          <a:blip r:embed="rId5" cstate="hq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20" name="TextBox 19"/>
          <p:cNvSpPr txBox="1"/>
          <p:nvPr/>
        </p:nvSpPr>
        <p:spPr>
          <a:xfrm>
            <a:off x="4011652" y="1359771"/>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1" name="TextBox 20"/>
          <p:cNvSpPr txBox="1"/>
          <p:nvPr/>
        </p:nvSpPr>
        <p:spPr>
          <a:xfrm>
            <a:off x="4011651" y="2427720"/>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2" name="TextBox 21"/>
          <p:cNvSpPr txBox="1"/>
          <p:nvPr/>
        </p:nvSpPr>
        <p:spPr>
          <a:xfrm>
            <a:off x="4011653" y="3458615"/>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3" name="Pictur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1274049"/>
            <a:ext cx="672932" cy="672932"/>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2339417"/>
            <a:ext cx="672932" cy="672932"/>
          </a:xfrm>
          <a:prstGeom prst="rect">
            <a:avLst/>
          </a:prstGeom>
        </p:spPr>
      </p:pic>
      <p:pic>
        <p:nvPicPr>
          <p:cNvPr id="25" name="Picture 2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3370166"/>
            <a:ext cx="672932" cy="672932"/>
          </a:xfrm>
          <a:prstGeom prst="rect">
            <a:avLst/>
          </a:prstGeom>
        </p:spPr>
      </p:pic>
      <p:sp>
        <p:nvSpPr>
          <p:cNvPr id="26" name="TextBox 25"/>
          <p:cNvSpPr txBox="1"/>
          <p:nvPr/>
        </p:nvSpPr>
        <p:spPr>
          <a:xfrm>
            <a:off x="4011651" y="4555218"/>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7" name="Picture 2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15888" y="4467061"/>
            <a:ext cx="672932" cy="672932"/>
          </a:xfrm>
          <a:prstGeom prst="rect">
            <a:avLst/>
          </a:prstGeom>
        </p:spPr>
      </p:pic>
      <p:pic>
        <p:nvPicPr>
          <p:cNvPr id="31" name="Picture 30"/>
          <p:cNvPicPr>
            <a:picLocks noChangeAspect="1"/>
          </p:cNvPicPr>
          <p:nvPr/>
        </p:nvPicPr>
        <p:blipFill rotWithShape="1">
          <a:blip r:embed="rId8">
            <a:extLst>
              <a:ext uri="{BEBA8EAE-BF5A-486C-A8C5-ECC9F3942E4B}">
                <a14:imgProps xmlns:a14="http://schemas.microsoft.com/office/drawing/2010/main">
                  <a14:imgLayer r:embed="rId9">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pic>
        <p:nvPicPr>
          <p:cNvPr id="2" name="Picture 1">
            <a:extLst>
              <a:ext uri="{FF2B5EF4-FFF2-40B4-BE49-F238E27FC236}">
                <a16:creationId xmlns:a16="http://schemas.microsoft.com/office/drawing/2014/main" id="{E8416BE9-8ED6-2A07-CF70-3C08BC6AA2A5}"/>
              </a:ext>
            </a:extLst>
          </p:cNvPr>
          <p:cNvPicPr>
            <a:picLocks noChangeAspect="1"/>
          </p:cNvPicPr>
          <p:nvPr/>
        </p:nvPicPr>
        <p:blipFill>
          <a:blip r:embed="rId10"/>
          <a:stretch>
            <a:fillRect/>
          </a:stretch>
        </p:blipFill>
        <p:spPr>
          <a:xfrm>
            <a:off x="468506" y="1850849"/>
            <a:ext cx="2865368" cy="1121761"/>
          </a:xfrm>
          <a:prstGeom prst="rect">
            <a:avLst/>
          </a:prstGeom>
        </p:spPr>
      </p:pic>
    </p:spTree>
    <p:extLst>
      <p:ext uri="{BB962C8B-B14F-4D97-AF65-F5344CB8AC3E}">
        <p14:creationId xmlns:p14="http://schemas.microsoft.com/office/powerpoint/2010/main" val="356222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72769-C659-CA72-117D-52E9860FDBBB}"/>
              </a:ext>
            </a:extLst>
          </p:cNvPr>
          <p:cNvPicPr>
            <a:picLocks noChangeAspect="1"/>
          </p:cNvPicPr>
          <p:nvPr/>
        </p:nvPicPr>
        <p:blipFill>
          <a:blip r:embed="rId2"/>
          <a:stretch>
            <a:fillRect/>
          </a:stretch>
        </p:blipFill>
        <p:spPr>
          <a:xfrm>
            <a:off x="1084666" y="285644"/>
            <a:ext cx="10128163" cy="2541571"/>
          </a:xfrm>
          <a:prstGeom prst="rect">
            <a:avLst/>
          </a:prstGeom>
        </p:spPr>
      </p:pic>
    </p:spTree>
    <p:extLst>
      <p:ext uri="{BB962C8B-B14F-4D97-AF65-F5344CB8AC3E}">
        <p14:creationId xmlns:p14="http://schemas.microsoft.com/office/powerpoint/2010/main" val="206476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15" t="-87474" r="-10533" b="-28968"/>
            </a:stretch>
          </a:blipFill>
        </p:spPr>
        <p:txBody>
          <a:bodyPr/>
          <a:lstStyle/>
          <a:p>
            <a:pPr defTabSz="609630"/>
            <a:endParaRPr lang="en-US" sz="1200">
              <a:solidFill>
                <a:prstClr val="black"/>
              </a:solidFill>
              <a:latin typeface="Calibri"/>
            </a:endParaRPr>
          </a:p>
        </p:txBody>
      </p:sp>
      <p:sp>
        <p:nvSpPr>
          <p:cNvPr id="8" name="Rounded Rectangle 6">
            <a:extLst>
              <a:ext uri="{FF2B5EF4-FFF2-40B4-BE49-F238E27FC236}">
                <a16:creationId xmlns:a16="http://schemas.microsoft.com/office/drawing/2014/main" id="{A7E3E423-5479-27C6-8B92-69369D3A501F}"/>
              </a:ext>
            </a:extLst>
          </p:cNvPr>
          <p:cNvSpPr/>
          <p:nvPr/>
        </p:nvSpPr>
        <p:spPr>
          <a:xfrm>
            <a:off x="259862" y="1458565"/>
            <a:ext cx="6425653" cy="433263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7103842" y="2254969"/>
            <a:ext cx="7319622" cy="5494166"/>
          </a:xfrm>
          <a:custGeom>
            <a:avLst/>
            <a:gdLst/>
            <a:ahLst/>
            <a:cxnLst/>
            <a:rect l="l" t="t" r="r" b="b"/>
            <a:pathLst>
              <a:path w="10979433" h="8241249">
                <a:moveTo>
                  <a:pt x="0" y="0"/>
                </a:moveTo>
                <a:lnTo>
                  <a:pt x="10979433" y="0"/>
                </a:lnTo>
                <a:lnTo>
                  <a:pt x="10979433" y="8241250"/>
                </a:lnTo>
                <a:lnTo>
                  <a:pt x="0" y="8241250"/>
                </a:lnTo>
                <a:lnTo>
                  <a:pt x="0" y="0"/>
                </a:lnTo>
                <a:close/>
              </a:path>
            </a:pathLst>
          </a:custGeom>
          <a:blipFill>
            <a:blip r:embed="rId3"/>
            <a:stretch>
              <a:fillRect l="-58015" r="-10188"/>
            </a:stretch>
          </a:blipFill>
        </p:spPr>
        <p:txBody>
          <a:bodyPr/>
          <a:lstStyle/>
          <a:p>
            <a:pPr defTabSz="609630"/>
            <a:endParaRPr lang="en-US" sz="1200">
              <a:solidFill>
                <a:prstClr val="black"/>
              </a:solidFill>
              <a:latin typeface="Calibri"/>
            </a:endParaRPr>
          </a:p>
        </p:txBody>
      </p:sp>
      <p:sp>
        <p:nvSpPr>
          <p:cNvPr id="4" name="Freeform 4"/>
          <p:cNvSpPr/>
          <p:nvPr/>
        </p:nvSpPr>
        <p:spPr>
          <a:xfrm>
            <a:off x="8916979" y="3881744"/>
            <a:ext cx="3009471" cy="3850069"/>
          </a:xfrm>
          <a:custGeom>
            <a:avLst/>
            <a:gdLst/>
            <a:ahLst/>
            <a:cxnLst/>
            <a:rect l="l" t="t" r="r" b="b"/>
            <a:pathLst>
              <a:path w="4514206" h="5775104">
                <a:moveTo>
                  <a:pt x="0" y="0"/>
                </a:moveTo>
                <a:lnTo>
                  <a:pt x="4514206" y="0"/>
                </a:lnTo>
                <a:lnTo>
                  <a:pt x="4514206" y="5775104"/>
                </a:lnTo>
                <a:lnTo>
                  <a:pt x="0" y="57751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071799" y="-1321235"/>
            <a:ext cx="5380063" cy="6323287"/>
          </a:xfrm>
          <a:custGeom>
            <a:avLst/>
            <a:gdLst/>
            <a:ahLst/>
            <a:cxnLst/>
            <a:rect l="l" t="t" r="r" b="b"/>
            <a:pathLst>
              <a:path w="8070095" h="9484930">
                <a:moveTo>
                  <a:pt x="0" y="0"/>
                </a:moveTo>
                <a:lnTo>
                  <a:pt x="8070095" y="0"/>
                </a:lnTo>
                <a:lnTo>
                  <a:pt x="8070095" y="9484931"/>
                </a:lnTo>
                <a:lnTo>
                  <a:pt x="0" y="948493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447041" y="1774478"/>
            <a:ext cx="6004084" cy="3706592"/>
          </a:xfrm>
          <a:prstGeom prst="rect">
            <a:avLst/>
          </a:prstGeom>
        </p:spPr>
        <p:txBody>
          <a:bodyPr wrap="square" lIns="0" tIns="0" rIns="0" bIns="0" rtlCol="0" anchor="t">
            <a:spAutoFit/>
          </a:bodyPr>
          <a:lstStyle/>
          <a:p>
            <a:pPr marL="457200" indent="-457200" algn="just" defTabSz="609630">
              <a:lnSpc>
                <a:spcPts val="4853"/>
              </a:lnSpc>
              <a:buFont typeface="Arial" panose="020B0604020202020204" pitchFamily="34" charset="0"/>
              <a:buChar char="•"/>
            </a:pPr>
            <a:r>
              <a:rPr lang="vi-VN" sz="3200" dirty="0">
                <a:solidFill>
                  <a:srgbClr val="FF0000"/>
                </a:solidFill>
              </a:rPr>
              <a:t>Em thích bộ phim vừa rồi không? Ngoài bộ phim hoạt hình vừa xem, em còn thích bộ phim nào nữa?</a:t>
            </a:r>
          </a:p>
          <a:p>
            <a:pPr marL="457200" indent="-457200" algn="just" defTabSz="609630">
              <a:lnSpc>
                <a:spcPts val="4853"/>
              </a:lnSpc>
              <a:buFont typeface="Arial" panose="020B0604020202020204" pitchFamily="34" charset="0"/>
              <a:buChar char="•"/>
            </a:pPr>
            <a:r>
              <a:rPr lang="vi-VN" sz="3200" dirty="0">
                <a:solidFill>
                  <a:srgbClr val="FF0000"/>
                </a:solidFill>
              </a:rPr>
              <a:t>Muốn các bạn biết về bộ phim em yêu thích, em sẽ làm gì?</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34160" y="173091"/>
            <a:ext cx="9144000" cy="919017"/>
          </a:xfrm>
        </p:spPr>
        <p:txBody>
          <a:bodyPr>
            <a:normAutofit/>
          </a:bodyPr>
          <a:lstStyle/>
          <a:p>
            <a:r>
              <a:rPr lang="en-US" sz="5400" b="1" dirty="0" err="1">
                <a:latin typeface="Calibri" panose="020F0502020204030204" pitchFamily="34" charset="0"/>
                <a:cs typeface="Calibri" panose="020F0502020204030204" pitchFamily="34" charset="0"/>
              </a:rPr>
              <a:t>Thứ</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ngày</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tháng</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năm</a:t>
            </a:r>
            <a:r>
              <a:rPr lang="en-US" sz="5400" b="1"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941EFC6D-CC7F-2BB5-6D7C-0DC4D2A0841B}"/>
              </a:ext>
            </a:extLst>
          </p:cNvPr>
          <p:cNvPicPr>
            <a:picLocks noChangeAspect="1"/>
          </p:cNvPicPr>
          <p:nvPr/>
        </p:nvPicPr>
        <p:blipFill>
          <a:blip r:embed="rId3"/>
          <a:stretch>
            <a:fillRect/>
          </a:stretch>
        </p:blipFill>
        <p:spPr>
          <a:xfrm>
            <a:off x="4822822" y="1193768"/>
            <a:ext cx="2993395" cy="731583"/>
          </a:xfrm>
          <a:prstGeom prst="rect">
            <a:avLst/>
          </a:prstGeom>
        </p:spPr>
      </p:pic>
      <p:pic>
        <p:nvPicPr>
          <p:cNvPr id="5" name="Picture 4">
            <a:extLst>
              <a:ext uri="{FF2B5EF4-FFF2-40B4-BE49-F238E27FC236}">
                <a16:creationId xmlns:a16="http://schemas.microsoft.com/office/drawing/2014/main" id="{81BF7D20-218A-8FFE-25CA-65BFC520B8A3}"/>
              </a:ext>
            </a:extLst>
          </p:cNvPr>
          <p:cNvPicPr>
            <a:picLocks noChangeAspect="1"/>
          </p:cNvPicPr>
          <p:nvPr/>
        </p:nvPicPr>
        <p:blipFill>
          <a:blip r:embed="rId4"/>
          <a:stretch>
            <a:fillRect/>
          </a:stretch>
        </p:blipFill>
        <p:spPr>
          <a:xfrm>
            <a:off x="385950" y="1505672"/>
            <a:ext cx="2987299" cy="920576"/>
          </a:xfrm>
          <a:prstGeom prst="rect">
            <a:avLst/>
          </a:prstGeom>
        </p:spPr>
      </p:pic>
      <p:pic>
        <p:nvPicPr>
          <p:cNvPr id="6" name="Picture 5">
            <a:extLst>
              <a:ext uri="{FF2B5EF4-FFF2-40B4-BE49-F238E27FC236}">
                <a16:creationId xmlns:a16="http://schemas.microsoft.com/office/drawing/2014/main" id="{E87093D1-51E8-1D83-BDB9-8A6C09DD4D87}"/>
              </a:ext>
            </a:extLst>
          </p:cNvPr>
          <p:cNvPicPr>
            <a:picLocks noChangeAspect="1"/>
          </p:cNvPicPr>
          <p:nvPr/>
        </p:nvPicPr>
        <p:blipFill>
          <a:blip r:embed="rId5"/>
          <a:stretch>
            <a:fillRect/>
          </a:stretch>
        </p:blipFill>
        <p:spPr>
          <a:xfrm>
            <a:off x="1701423" y="4143190"/>
            <a:ext cx="8687553" cy="1335140"/>
          </a:xfrm>
          <a:prstGeom prst="rect">
            <a:avLst/>
          </a:prstGeom>
        </p:spPr>
      </p:pic>
    </p:spTree>
    <p:extLst>
      <p:ext uri="{BB962C8B-B14F-4D97-AF65-F5344CB8AC3E}">
        <p14:creationId xmlns:p14="http://schemas.microsoft.com/office/powerpoint/2010/main" val="39660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ảnh Nền Sân Khấu PNG, Vector, PSD, và biểu tượng để tải về miễn phí |  pngtree">
            <a:extLst>
              <a:ext uri="{FF2B5EF4-FFF2-40B4-BE49-F238E27FC236}">
                <a16:creationId xmlns:a16="http://schemas.microsoft.com/office/drawing/2014/main" id="{5D01C3E3-3367-C028-EEC1-BE2C7D629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7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 Bé Đi Học, Học Sinh 2 - KhoThietKe.Net">
            <a:extLst>
              <a:ext uri="{FF2B5EF4-FFF2-40B4-BE49-F238E27FC236}">
                <a16:creationId xmlns:a16="http://schemas.microsoft.com/office/drawing/2014/main" id="{12E0D332-A9B7-9D2C-5FF5-3232FD5D3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03"/>
          <a:stretch/>
        </p:blipFill>
        <p:spPr bwMode="auto">
          <a:xfrm>
            <a:off x="818970" y="1252531"/>
            <a:ext cx="2962275" cy="4686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Học Sinh Hoạt Hình PNG, Vector, PSD, và biểu tượng để tải về miễn  phí | pngtree">
            <a:extLst>
              <a:ext uri="{FF2B5EF4-FFF2-40B4-BE49-F238E27FC236}">
                <a16:creationId xmlns:a16="http://schemas.microsoft.com/office/drawing/2014/main" id="{8AAA941F-2C63-B9BF-95F9-18AF34C80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436" y="1021218"/>
            <a:ext cx="4815564" cy="4815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4DDC29-D2DE-51D5-711C-59EA6642D140}"/>
              </a:ext>
            </a:extLst>
          </p:cNvPr>
          <p:cNvSpPr txBox="1"/>
          <p:nvPr/>
        </p:nvSpPr>
        <p:spPr>
          <a:xfrm>
            <a:off x="3771900" y="2045970"/>
            <a:ext cx="5223510" cy="212365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Giới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thiệu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một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bộ</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phim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thích</a:t>
            </a:r>
            <a:r>
              <a:rPr lang="en-US" sz="4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72336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1. </a:t>
            </a:r>
            <a:r>
              <a:rPr lang="en-US" sz="4800" b="1" dirty="0" err="1">
                <a:solidFill>
                  <a:srgbClr val="FF0020"/>
                </a:solidFill>
                <a:latin typeface="Cambria" panose="02040503050406030204" pitchFamily="18" charset="0"/>
                <a:ea typeface="Cambria" panose="02040503050406030204" pitchFamily="18" charset="0"/>
              </a:rPr>
              <a:t>Chuẩn</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bị</a:t>
            </a:r>
            <a:r>
              <a:rPr lang="en-US" sz="4800" b="1" dirty="0">
                <a:solidFill>
                  <a:srgbClr val="FF002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D068C492-B97E-7DC1-F3CD-938C2C1CDD58}"/>
              </a:ext>
            </a:extLst>
          </p:cNvPr>
          <p:cNvPicPr>
            <a:picLocks noChangeAspect="1"/>
          </p:cNvPicPr>
          <p:nvPr/>
        </p:nvPicPr>
        <p:blipFill>
          <a:blip r:embed="rId2"/>
          <a:stretch>
            <a:fillRect/>
          </a:stretch>
        </p:blipFill>
        <p:spPr>
          <a:xfrm>
            <a:off x="869632" y="1755457"/>
            <a:ext cx="10564484" cy="3890963"/>
          </a:xfrm>
          <a:prstGeom prst="rect">
            <a:avLst/>
          </a:prstGeom>
        </p:spPr>
      </p:pic>
    </p:spTree>
    <p:extLst>
      <p:ext uri="{BB962C8B-B14F-4D97-AF65-F5344CB8AC3E}">
        <p14:creationId xmlns:p14="http://schemas.microsoft.com/office/powerpoint/2010/main" val="165828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idx="4294967295"/>
          </p:nvPr>
        </p:nvSpPr>
        <p:spPr>
          <a:xfrm>
            <a:off x="456565" y="408623"/>
            <a:ext cx="11655425" cy="995362"/>
          </a:xfrm>
          <a:prstGeom prst="rect">
            <a:avLst/>
          </a:prstGeom>
        </p:spPr>
        <p:txBody>
          <a:bodyPr>
            <a:normAutofit/>
          </a:bodyPr>
          <a:lstStyle/>
          <a:p>
            <a:pPr algn="ctr"/>
            <a:r>
              <a:rPr lang="en-US" sz="3600" b="1" dirty="0">
                <a:solidFill>
                  <a:srgbClr val="0070C0"/>
                </a:solidFill>
                <a:latin typeface="Cambria" panose="02040503050406030204" pitchFamily="18" charset="0"/>
                <a:ea typeface="Cambria" panose="02040503050406030204" pitchFamily="18" charset="0"/>
              </a:rPr>
              <a:t>Hoàn </a:t>
            </a:r>
            <a:r>
              <a:rPr lang="en-US" sz="3600" b="1" dirty="0" err="1">
                <a:solidFill>
                  <a:srgbClr val="0070C0"/>
                </a:solidFill>
                <a:latin typeface="Cambria" panose="02040503050406030204" pitchFamily="18" charset="0"/>
                <a:ea typeface="Cambria" panose="02040503050406030204" pitchFamily="18" charset="0"/>
              </a:rPr>
              <a:t>thành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phiếu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học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tập</a:t>
            </a:r>
            <a:endParaRPr lang="en-US" sz="3600" b="1"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18E27BF-C1F3-8142-587F-79AB57FD4C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07030" y="1238885"/>
            <a:ext cx="6762750" cy="4804094"/>
          </a:xfrm>
          <a:prstGeom prst="rect">
            <a:avLst/>
          </a:prstGeom>
        </p:spPr>
      </p:pic>
    </p:spTree>
    <p:extLst>
      <p:ext uri="{BB962C8B-B14F-4D97-AF65-F5344CB8AC3E}">
        <p14:creationId xmlns:p14="http://schemas.microsoft.com/office/powerpoint/2010/main" val="241759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E7D9754-F71C-63F0-EA3E-92FAA25F5AD0}"/>
              </a:ext>
            </a:extLst>
          </p:cNvPr>
          <p:cNvPicPr>
            <a:picLocks noChangeAspect="1"/>
          </p:cNvPicPr>
          <p:nvPr/>
        </p:nvPicPr>
        <p:blipFill>
          <a:blip r:embed="rId2"/>
          <a:stretch>
            <a:fillRect/>
          </a:stretch>
        </p:blipFill>
        <p:spPr>
          <a:xfrm>
            <a:off x="2084070" y="421640"/>
            <a:ext cx="7860030" cy="5811048"/>
          </a:xfrm>
          <a:prstGeom prst="rect">
            <a:avLst/>
          </a:prstGeom>
        </p:spPr>
      </p:pic>
    </p:spTree>
    <p:extLst>
      <p:ext uri="{BB962C8B-B14F-4D97-AF65-F5344CB8AC3E}">
        <p14:creationId xmlns:p14="http://schemas.microsoft.com/office/powerpoint/2010/main" val="191777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2. </a:t>
            </a:r>
            <a:r>
              <a:rPr lang="en-US" sz="4800" b="1" dirty="0" err="1">
                <a:solidFill>
                  <a:srgbClr val="FF0020"/>
                </a:solidFill>
                <a:latin typeface="Cambria" panose="02040503050406030204" pitchFamily="18" charset="0"/>
                <a:ea typeface="Cambria" panose="02040503050406030204" pitchFamily="18" charset="0"/>
              </a:rPr>
              <a:t>Trình</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bày</a:t>
            </a:r>
            <a:endParaRPr lang="en-US" sz="4800" b="1" dirty="0">
              <a:solidFill>
                <a:srgbClr val="FF002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FC91A08-B42D-7B1F-EE4C-1C7ADE0AE2A2}"/>
              </a:ext>
            </a:extLst>
          </p:cNvPr>
          <p:cNvPicPr>
            <a:picLocks noChangeAspect="1"/>
          </p:cNvPicPr>
          <p:nvPr/>
        </p:nvPicPr>
        <p:blipFill>
          <a:blip r:embed="rId2"/>
          <a:stretch>
            <a:fillRect/>
          </a:stretch>
        </p:blipFill>
        <p:spPr>
          <a:xfrm>
            <a:off x="2296477" y="950595"/>
            <a:ext cx="8124825" cy="5391150"/>
          </a:xfrm>
          <a:prstGeom prst="rect">
            <a:avLst/>
          </a:prstGeom>
        </p:spPr>
      </p:pic>
    </p:spTree>
    <p:extLst>
      <p:ext uri="{BB962C8B-B14F-4D97-AF65-F5344CB8AC3E}">
        <p14:creationId xmlns:p14="http://schemas.microsoft.com/office/powerpoint/2010/main" val="388464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9AD5784C-CD19-2AFF-C1BA-835EC51F3E6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41129" y="616215"/>
            <a:ext cx="10955462" cy="5602710"/>
          </a:xfrm>
          <a:prstGeom prst="rect">
            <a:avLst/>
          </a:prstGeom>
        </p:spPr>
      </p:pic>
    </p:spTree>
    <p:extLst>
      <p:ext uri="{BB962C8B-B14F-4D97-AF65-F5344CB8AC3E}">
        <p14:creationId xmlns:p14="http://schemas.microsoft.com/office/powerpoint/2010/main" val="264982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358</TotalTime>
  <Words>697</Words>
  <Application>Microsoft Office PowerPoint</Application>
  <PresentationFormat>Widescreen</PresentationFormat>
  <Paragraphs>28</Paragraphs>
  <Slides>16</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Aptos</vt:lpstr>
      <vt:lpstr>Arial</vt:lpstr>
      <vt:lpstr>Calibri</vt:lpstr>
      <vt:lpstr>Cambria</vt:lpstr>
      <vt:lpstr>Times New Roman</vt:lpstr>
      <vt:lpstr>Custom Design</vt:lpstr>
      <vt:lpstr>1_Office Theme</vt:lpstr>
      <vt:lpstr>PowerPoint Presentation</vt:lpstr>
      <vt:lpstr>PowerPoint Presentation</vt:lpstr>
      <vt:lpstr>PowerPoint Presentation</vt:lpstr>
      <vt:lpstr>PowerPoint Presentation</vt:lpstr>
      <vt:lpstr>1. Chuẩn bị.</vt:lpstr>
      <vt:lpstr>Hoàn thành phiếu học tập</vt:lpstr>
      <vt:lpstr>PowerPoint Presentation</vt:lpstr>
      <vt:lpstr>2. Trình bày</vt:lpstr>
      <vt:lpstr>PowerPoint Presentation</vt:lpstr>
      <vt:lpstr>PowerPoint Presentation</vt:lpstr>
      <vt:lpstr>PowerPoint Presentation</vt:lpstr>
      <vt:lpstr>3. Đánh giá</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dc:creator>
  <dc:description>9Slide.vn</dc:description>
  <cp:lastModifiedBy>Giang Nguyễn Thị Thuỳ</cp:lastModifiedBy>
  <cp:revision>20</cp:revision>
  <dcterms:created xsi:type="dcterms:W3CDTF">2023-10-30T13:30:12Z</dcterms:created>
  <dcterms:modified xsi:type="dcterms:W3CDTF">2025-01-13T07:03:51Z</dcterms:modified>
  <cp:category>9Slide.vn</cp:category>
</cp:coreProperties>
</file>