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media1.wav" ContentType="audio/x-wav"/>
  <Override PartName="/ppt/notesSlides/notesSlide1.xml" ContentType="application/vnd.openxmlformats-officedocument.presentationml.notesSlide+xml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262" r:id="rId4"/>
    <p:sldId id="263" r:id="rId5"/>
    <p:sldId id="264" r:id="rId6"/>
    <p:sldId id="266" r:id="rId7"/>
    <p:sldId id="455" r:id="rId8"/>
    <p:sldId id="456" r:id="rId9"/>
    <p:sldId id="451" r:id="rId10"/>
    <p:sldId id="442" r:id="rId11"/>
    <p:sldId id="444" r:id="rId12"/>
    <p:sldId id="445" r:id="rId13"/>
    <p:sldId id="286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omic Sans" panose="020B0604020202020204" charset="0"/>
      <p:regular r:id="rId20"/>
    </p:embeddedFont>
    <p:embeddedFont>
      <p:font typeface="Comic Sans Bold" panose="020B0604020202020204" charset="0"/>
      <p:regular r:id="rId21"/>
    </p:embeddedFont>
    <p:embeddedFont>
      <p:font typeface="Helios" panose="020B0604020202020204" charset="0"/>
      <p:regular r:id="rId22"/>
    </p:embeddedFont>
    <p:embeddedFont>
      <p:font typeface="Lobster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AFF38-4440-4077-A27E-03DF8031FA1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D5309-F312-4EC7-B508-16C5B9068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9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 vào ngôi nhà để quay lại trang 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411F-7391-4897-A89E-3EFA5F819B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5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 vào ngôi nhà để quay lại trang 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411F-7391-4897-A89E-3EFA5F819B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3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 vào ngôi nhà để quay lại trang 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411F-7391-4897-A89E-3EFA5F819B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79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microsoft.com/office/2007/relationships/media" Target="../media/media1.wav"/><Relationship Id="rId16" Type="http://schemas.openxmlformats.org/officeDocument/2006/relationships/image" Target="../media/image21.png"/><Relationship Id="rId20" Type="http://schemas.openxmlformats.org/officeDocument/2006/relationships/audio" Target="../media/audio2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jpeg"/><Relationship Id="rId5" Type="http://schemas.openxmlformats.org/officeDocument/2006/relationships/audio" Target="../media/audio2.wav"/><Relationship Id="rId15" Type="http://schemas.openxmlformats.org/officeDocument/2006/relationships/image" Target="../media/image20.sv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2" Type="http://schemas.microsoft.com/office/2007/relationships/media" Target="../media/media1.wav"/><Relationship Id="rId16" Type="http://schemas.openxmlformats.org/officeDocument/2006/relationships/image" Target="../media/image20.svg"/><Relationship Id="rId20" Type="http://schemas.openxmlformats.org/officeDocument/2006/relationships/audio" Target="../media/audio2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3.jpe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microsoft.com/office/2007/relationships/media" Target="../media/media1.wav"/><Relationship Id="rId16" Type="http://schemas.openxmlformats.org/officeDocument/2006/relationships/image" Target="../media/image21.png"/><Relationship Id="rId20" Type="http://schemas.openxmlformats.org/officeDocument/2006/relationships/audio" Target="../media/audio2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5.jpeg"/><Relationship Id="rId5" Type="http://schemas.openxmlformats.org/officeDocument/2006/relationships/audio" Target="../media/audio2.wav"/><Relationship Id="rId15" Type="http://schemas.openxmlformats.org/officeDocument/2006/relationships/image" Target="../media/image20.sv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576494" y="2909328"/>
            <a:ext cx="6523401" cy="684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5"/>
              </a:lnSpc>
            </a:pPr>
            <a:endParaRPr lang="en-US" sz="3600" b="1" dirty="0">
              <a:solidFill>
                <a:srgbClr val="EA2A2A"/>
              </a:solidFill>
              <a:latin typeface="Helios"/>
              <a:ea typeface="Helios"/>
              <a:cs typeface="Helios"/>
              <a:sym typeface="Helios"/>
            </a:endParaRPr>
          </a:p>
          <a:p>
            <a:pPr algn="ctr">
              <a:lnSpc>
                <a:spcPts val="2615"/>
              </a:lnSpc>
            </a:pPr>
            <a:r>
              <a:rPr lang="en-US" sz="3600" b="1" dirty="0">
                <a:solidFill>
                  <a:srgbClr val="EA2A2A"/>
                </a:solidFill>
                <a:latin typeface="Helios"/>
                <a:ea typeface="Helios"/>
                <a:cs typeface="Helios"/>
                <a:sym typeface="Helios"/>
              </a:rPr>
              <a:t>LESSON 1/p4,5,6</a:t>
            </a:r>
            <a:endParaRPr lang="en-US" sz="6600" b="1" dirty="0">
              <a:solidFill>
                <a:srgbClr val="EA2A2A"/>
              </a:solidFill>
              <a:latin typeface="Helios"/>
              <a:ea typeface="Helios"/>
              <a:cs typeface="Helios"/>
              <a:sym typeface="Helio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6311" y="6062458"/>
            <a:ext cx="1216657" cy="130356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6642128" y="4920493"/>
            <a:ext cx="9272240" cy="6281942"/>
          </a:xfrm>
          <a:custGeom>
            <a:avLst/>
            <a:gdLst/>
            <a:ahLst/>
            <a:cxnLst/>
            <a:rect l="l" t="t" r="r" b="b"/>
            <a:pathLst>
              <a:path w="9272240" h="6281942">
                <a:moveTo>
                  <a:pt x="0" y="0"/>
                </a:moveTo>
                <a:lnTo>
                  <a:pt x="9272239" y="0"/>
                </a:lnTo>
                <a:lnTo>
                  <a:pt x="9272239" y="6281942"/>
                </a:lnTo>
                <a:lnTo>
                  <a:pt x="0" y="6281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5489714"/>
            <a:ext cx="6176692" cy="5143500"/>
          </a:xfrm>
          <a:custGeom>
            <a:avLst/>
            <a:gdLst/>
            <a:ahLst/>
            <a:cxnLst/>
            <a:rect l="l" t="t" r="r" b="b"/>
            <a:pathLst>
              <a:path w="6176692" h="5143500">
                <a:moveTo>
                  <a:pt x="0" y="0"/>
                </a:moveTo>
                <a:lnTo>
                  <a:pt x="6176692" y="0"/>
                </a:lnTo>
                <a:lnTo>
                  <a:pt x="617669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38400" y="647700"/>
            <a:ext cx="10163792" cy="2020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6"/>
              </a:lnSpc>
            </a:pPr>
            <a:r>
              <a:rPr lang="en-US" sz="6600" dirty="0">
                <a:latin typeface="Lobster"/>
                <a:ea typeface="Lobster"/>
                <a:cs typeface="Lobster"/>
                <a:sym typeface="Lobster"/>
              </a:rPr>
              <a:t>Unit 8</a:t>
            </a:r>
          </a:p>
          <a:p>
            <a:pPr algn="ctr">
              <a:lnSpc>
                <a:spcPts val="8126"/>
              </a:lnSpc>
            </a:pPr>
            <a:r>
              <a:rPr lang="en-US" sz="6600" dirty="0">
                <a:latin typeface="Lobster"/>
                <a:ea typeface="Lobster"/>
                <a:cs typeface="Lobster"/>
                <a:sym typeface="Lobster"/>
              </a:rPr>
              <a:t>People and Places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D63A9-389D-036E-2A1E-43F5FC2963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" b="22740"/>
          <a:stretch/>
        </p:blipFill>
        <p:spPr>
          <a:xfrm>
            <a:off x="1" y="0"/>
            <a:ext cx="18304346" cy="10287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FE7991-3012-997A-5D52-E7E283123AA4}"/>
              </a:ext>
            </a:extLst>
          </p:cNvPr>
          <p:cNvSpPr/>
          <p:nvPr/>
        </p:nvSpPr>
        <p:spPr>
          <a:xfrm>
            <a:off x="1601810" y="575734"/>
            <a:ext cx="15084381" cy="8547950"/>
          </a:xfrm>
          <a:prstGeom prst="roundRect">
            <a:avLst/>
          </a:prstGeom>
          <a:solidFill>
            <a:srgbClr val="F0F4DD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06E004E5-2E10-5423-0719-BF0C2D3317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55170" r="75098" b="29739"/>
          <a:stretch/>
        </p:blipFill>
        <p:spPr>
          <a:xfrm>
            <a:off x="720079" y="8287174"/>
            <a:ext cx="1651814" cy="1552394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414302" y="4171784"/>
            <a:ext cx="5020523" cy="4262428"/>
          </a:xfrm>
          <a:custGeom>
            <a:avLst/>
            <a:gdLst/>
            <a:ahLst/>
            <a:cxnLst/>
            <a:rect l="l" t="t" r="r" b="b"/>
            <a:pathLst>
              <a:path w="5020523" h="4262428">
                <a:moveTo>
                  <a:pt x="0" y="0"/>
                </a:moveTo>
                <a:lnTo>
                  <a:pt x="5020523" y="0"/>
                </a:lnTo>
                <a:lnTo>
                  <a:pt x="5020523" y="4262428"/>
                </a:lnTo>
                <a:lnTo>
                  <a:pt x="0" y="4262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195" r="-16474"/>
            </a:stretch>
          </a:blipFill>
        </p:spPr>
      </p:sp>
      <p:sp>
        <p:nvSpPr>
          <p:cNvPr id="8" name="Freeform 4"/>
          <p:cNvSpPr/>
          <p:nvPr/>
        </p:nvSpPr>
        <p:spPr>
          <a:xfrm>
            <a:off x="3384790" y="4209884"/>
            <a:ext cx="4945047" cy="4262428"/>
          </a:xfrm>
          <a:custGeom>
            <a:avLst/>
            <a:gdLst/>
            <a:ahLst/>
            <a:cxnLst/>
            <a:rect l="l" t="t" r="r" b="b"/>
            <a:pathLst>
              <a:path w="4945047" h="4262428">
                <a:moveTo>
                  <a:pt x="0" y="0"/>
                </a:moveTo>
                <a:lnTo>
                  <a:pt x="4945047" y="0"/>
                </a:lnTo>
                <a:lnTo>
                  <a:pt x="4945047" y="4262428"/>
                </a:lnTo>
                <a:lnTo>
                  <a:pt x="0" y="42624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211" b="-69905"/>
            </a:stretch>
          </a:blipFill>
        </p:spPr>
      </p:sp>
      <p:sp>
        <p:nvSpPr>
          <p:cNvPr id="11" name="Freeform 5"/>
          <p:cNvSpPr/>
          <p:nvPr/>
        </p:nvSpPr>
        <p:spPr>
          <a:xfrm>
            <a:off x="5732859" y="6830853"/>
            <a:ext cx="3278659" cy="2217193"/>
          </a:xfrm>
          <a:custGeom>
            <a:avLst/>
            <a:gdLst/>
            <a:ahLst/>
            <a:cxnLst/>
            <a:rect l="l" t="t" r="r" b="b"/>
            <a:pathLst>
              <a:path w="3278659" h="2217193">
                <a:moveTo>
                  <a:pt x="0" y="0"/>
                </a:moveTo>
                <a:lnTo>
                  <a:pt x="3278659" y="0"/>
                </a:lnTo>
                <a:lnTo>
                  <a:pt x="3278659" y="2217193"/>
                </a:lnTo>
                <a:lnTo>
                  <a:pt x="0" y="22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8"/>
          <p:cNvSpPr txBox="1"/>
          <p:nvPr/>
        </p:nvSpPr>
        <p:spPr>
          <a:xfrm>
            <a:off x="2359608" y="1093766"/>
            <a:ext cx="13303819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FF0000"/>
                </a:solidFill>
                <a:latin typeface="Comic Sans"/>
                <a:ea typeface="Comic Sans"/>
                <a:cs typeface="Comic Sans"/>
                <a:sym typeface="Comic Sans"/>
              </a:rPr>
              <a:t>Listen and read. Then look and tick (✓) or cross (✘).</a:t>
            </a:r>
          </a:p>
        </p:txBody>
      </p:sp>
      <p:sp>
        <p:nvSpPr>
          <p:cNvPr id="13" name="TextBox 9"/>
          <p:cNvSpPr txBox="1"/>
          <p:nvPr/>
        </p:nvSpPr>
        <p:spPr>
          <a:xfrm>
            <a:off x="3429000" y="2004463"/>
            <a:ext cx="12649200" cy="1783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33"/>
              </a:lnSpc>
            </a:pPr>
            <a:r>
              <a:rPr lang="en-US" sz="4314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A: Would you like to live in a treehouse?</a:t>
            </a:r>
          </a:p>
          <a:p>
            <a:pPr algn="l">
              <a:lnSpc>
                <a:spcPts val="7333"/>
              </a:lnSpc>
            </a:pPr>
            <a:r>
              <a:rPr lang="en-US" sz="4314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B: Yes, I would. I love exploring the nature</a:t>
            </a:r>
          </a:p>
        </p:txBody>
      </p:sp>
      <p:sp>
        <p:nvSpPr>
          <p:cNvPr id="14" name="Freeform 6"/>
          <p:cNvSpPr/>
          <p:nvPr/>
        </p:nvSpPr>
        <p:spPr>
          <a:xfrm>
            <a:off x="11897465" y="6473341"/>
            <a:ext cx="2796255" cy="2533985"/>
          </a:xfrm>
          <a:custGeom>
            <a:avLst/>
            <a:gdLst/>
            <a:ahLst/>
            <a:cxnLst/>
            <a:rect l="l" t="t" r="r" b="b"/>
            <a:pathLst>
              <a:path w="2796255" h="2533985">
                <a:moveTo>
                  <a:pt x="0" y="0"/>
                </a:moveTo>
                <a:lnTo>
                  <a:pt x="2796254" y="0"/>
                </a:lnTo>
                <a:lnTo>
                  <a:pt x="2796254" y="2533985"/>
                </a:lnTo>
                <a:lnTo>
                  <a:pt x="0" y="25339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5" name="Track 8.3">
            <a:hlinkClick r:id="" action="ppaction://media"/>
            <a:extLst>
              <a:ext uri="{FF2B5EF4-FFF2-40B4-BE49-F238E27FC236}">
                <a16:creationId xmlns:a16="http://schemas.microsoft.com/office/drawing/2014/main" id="{C03BBA10-C40F-A91D-516E-71ACD81FA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30" end="38255.16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56897" y="493571"/>
            <a:ext cx="1510892" cy="15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arrow.wav"/>
          </p:stSnd>
        </p:sndAc>
      </p:transition>
    </mc:Choice>
    <mc:Fallback xmlns="">
      <p:transition spd="slow">
        <p:sndAc>
          <p:stSnd>
            <p:snd r:embed="rId2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D63A9-389D-036E-2A1E-43F5FC2963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" b="22740"/>
          <a:stretch/>
        </p:blipFill>
        <p:spPr>
          <a:xfrm>
            <a:off x="1" y="0"/>
            <a:ext cx="18304346" cy="10287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FE7991-3012-997A-5D52-E7E283123AA4}"/>
              </a:ext>
            </a:extLst>
          </p:cNvPr>
          <p:cNvSpPr/>
          <p:nvPr/>
        </p:nvSpPr>
        <p:spPr>
          <a:xfrm>
            <a:off x="1451242" y="658271"/>
            <a:ext cx="15227441" cy="8619288"/>
          </a:xfrm>
          <a:prstGeom prst="roundRect">
            <a:avLst/>
          </a:prstGeom>
          <a:solidFill>
            <a:srgbClr val="F0F4DD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DFC"/>
              </a:solidFill>
              <a:latin typeface="Arial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78B63557-C981-159E-50C0-92B9A462CC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55170" r="75098" b="29739"/>
          <a:stretch/>
        </p:blipFill>
        <p:spPr>
          <a:xfrm>
            <a:off x="720079" y="8287174"/>
            <a:ext cx="1651814" cy="1552394"/>
          </a:xfrm>
          <a:prstGeom prst="rect">
            <a:avLst/>
          </a:prstGeom>
        </p:spPr>
      </p:pic>
      <p:sp>
        <p:nvSpPr>
          <p:cNvPr id="5" name="Freeform 3"/>
          <p:cNvSpPr/>
          <p:nvPr/>
        </p:nvSpPr>
        <p:spPr>
          <a:xfrm>
            <a:off x="2890515" y="5519399"/>
            <a:ext cx="5684687" cy="3787423"/>
          </a:xfrm>
          <a:custGeom>
            <a:avLst/>
            <a:gdLst/>
            <a:ahLst/>
            <a:cxnLst/>
            <a:rect l="l" t="t" r="r" b="b"/>
            <a:pathLst>
              <a:path w="5684687" h="3787423">
                <a:moveTo>
                  <a:pt x="0" y="0"/>
                </a:moveTo>
                <a:lnTo>
                  <a:pt x="5684687" y="0"/>
                </a:lnTo>
                <a:lnTo>
                  <a:pt x="5684687" y="3787423"/>
                </a:lnTo>
                <a:lnTo>
                  <a:pt x="0" y="37874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4"/>
          <p:cNvSpPr/>
          <p:nvPr/>
        </p:nvSpPr>
        <p:spPr>
          <a:xfrm>
            <a:off x="10328397" y="5399321"/>
            <a:ext cx="5921105" cy="3952338"/>
          </a:xfrm>
          <a:custGeom>
            <a:avLst/>
            <a:gdLst/>
            <a:ahLst/>
            <a:cxnLst/>
            <a:rect l="l" t="t" r="r" b="b"/>
            <a:pathLst>
              <a:path w="5921105" h="3952338">
                <a:moveTo>
                  <a:pt x="0" y="0"/>
                </a:moveTo>
                <a:lnTo>
                  <a:pt x="5921105" y="0"/>
                </a:lnTo>
                <a:lnTo>
                  <a:pt x="5921105" y="3952338"/>
                </a:lnTo>
                <a:lnTo>
                  <a:pt x="0" y="39523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8"/>
          <p:cNvSpPr txBox="1"/>
          <p:nvPr/>
        </p:nvSpPr>
        <p:spPr>
          <a:xfrm>
            <a:off x="2053736" y="962025"/>
            <a:ext cx="13719664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FF0000"/>
                </a:solidFill>
                <a:latin typeface="Comic Sans"/>
                <a:ea typeface="Comic Sans"/>
                <a:cs typeface="Comic Sans"/>
                <a:sym typeface="Comic Sans"/>
              </a:rPr>
              <a:t>Listen and read. Then look and tick (✓) or cross (✘).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3033266" y="1992761"/>
            <a:ext cx="12221468" cy="2466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688"/>
              </a:lnSpc>
            </a:pPr>
            <a:r>
              <a:rPr lang="en-US" sz="3635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A: Would you like to live in an apartment?</a:t>
            </a:r>
          </a:p>
          <a:p>
            <a:pPr algn="l">
              <a:lnSpc>
                <a:spcPts val="6688"/>
              </a:lnSpc>
            </a:pPr>
            <a:r>
              <a:rPr lang="en-US" sz="3635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B: No, I wouldn’t. I’d like to live in a house with a garden , so I can plant a lot of flowers in my garden.</a:t>
            </a:r>
          </a:p>
        </p:txBody>
      </p:sp>
      <p:pic>
        <p:nvPicPr>
          <p:cNvPr id="13" name="Track 8.3">
            <a:hlinkClick r:id="" action="ppaction://media"/>
            <a:extLst>
              <a:ext uri="{FF2B5EF4-FFF2-40B4-BE49-F238E27FC236}">
                <a16:creationId xmlns:a16="http://schemas.microsoft.com/office/drawing/2014/main" id="{57FBC566-2748-5C82-E36F-2D9A76D2EB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99" end="21219.1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793" y="840122"/>
            <a:ext cx="1510892" cy="1510892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4425B123-0D7C-C7DB-EF1F-28C244284D9E}"/>
              </a:ext>
            </a:extLst>
          </p:cNvPr>
          <p:cNvSpPr/>
          <p:nvPr/>
        </p:nvSpPr>
        <p:spPr>
          <a:xfrm>
            <a:off x="13168256" y="6962261"/>
            <a:ext cx="3278659" cy="2217193"/>
          </a:xfrm>
          <a:custGeom>
            <a:avLst/>
            <a:gdLst/>
            <a:ahLst/>
            <a:cxnLst/>
            <a:rect l="l" t="t" r="r" b="b"/>
            <a:pathLst>
              <a:path w="3278659" h="2217193">
                <a:moveTo>
                  <a:pt x="0" y="0"/>
                </a:moveTo>
                <a:lnTo>
                  <a:pt x="3278659" y="0"/>
                </a:lnTo>
                <a:lnTo>
                  <a:pt x="3278659" y="2217193"/>
                </a:lnTo>
                <a:lnTo>
                  <a:pt x="0" y="22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02B56288-5122-960A-2D0E-CEDAD05B4E46}"/>
              </a:ext>
            </a:extLst>
          </p:cNvPr>
          <p:cNvSpPr/>
          <p:nvPr/>
        </p:nvSpPr>
        <p:spPr>
          <a:xfrm>
            <a:off x="6382839" y="6742960"/>
            <a:ext cx="2796255" cy="2533985"/>
          </a:xfrm>
          <a:custGeom>
            <a:avLst/>
            <a:gdLst/>
            <a:ahLst/>
            <a:cxnLst/>
            <a:rect l="l" t="t" r="r" b="b"/>
            <a:pathLst>
              <a:path w="2796255" h="2533985">
                <a:moveTo>
                  <a:pt x="0" y="0"/>
                </a:moveTo>
                <a:lnTo>
                  <a:pt x="2796254" y="0"/>
                </a:lnTo>
                <a:lnTo>
                  <a:pt x="2796254" y="2533985"/>
                </a:lnTo>
                <a:lnTo>
                  <a:pt x="0" y="25339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1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arrow.wav"/>
          </p:stSnd>
        </p:sndAc>
      </p:transition>
    </mc:Choice>
    <mc:Fallback xmlns="">
      <p:transition spd="slow">
        <p:sndAc>
          <p:stSnd>
            <p:snd r:embed="rId2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D63A9-389D-036E-2A1E-43F5FC2963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" b="22740"/>
          <a:stretch/>
        </p:blipFill>
        <p:spPr>
          <a:xfrm>
            <a:off x="-16345" y="0"/>
            <a:ext cx="18304346" cy="10287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FE7991-3012-997A-5D52-E7E283123AA4}"/>
              </a:ext>
            </a:extLst>
          </p:cNvPr>
          <p:cNvSpPr/>
          <p:nvPr/>
        </p:nvSpPr>
        <p:spPr>
          <a:xfrm>
            <a:off x="1479320" y="915085"/>
            <a:ext cx="15077007" cy="8389214"/>
          </a:xfrm>
          <a:prstGeom prst="roundRect">
            <a:avLst/>
          </a:prstGeom>
          <a:solidFill>
            <a:srgbClr val="F0F4DD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DFC"/>
              </a:solidFill>
              <a:latin typeface="Arial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F6D51554-5CB4-9FFD-DB54-F0C793A90F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55170" r="75098" b="29739"/>
          <a:stretch/>
        </p:blipFill>
        <p:spPr>
          <a:xfrm>
            <a:off x="720079" y="8287174"/>
            <a:ext cx="1651814" cy="1552394"/>
          </a:xfrm>
          <a:prstGeom prst="rect">
            <a:avLst/>
          </a:prstGeom>
        </p:spPr>
      </p:pic>
      <p:sp>
        <p:nvSpPr>
          <p:cNvPr id="5" name="Freeform 3"/>
          <p:cNvSpPr/>
          <p:nvPr/>
        </p:nvSpPr>
        <p:spPr>
          <a:xfrm>
            <a:off x="8631096" y="5708883"/>
            <a:ext cx="4688646" cy="3129671"/>
          </a:xfrm>
          <a:custGeom>
            <a:avLst/>
            <a:gdLst/>
            <a:ahLst/>
            <a:cxnLst/>
            <a:rect l="l" t="t" r="r" b="b"/>
            <a:pathLst>
              <a:path w="4688646" h="3129671">
                <a:moveTo>
                  <a:pt x="0" y="0"/>
                </a:moveTo>
                <a:lnTo>
                  <a:pt x="4688646" y="0"/>
                </a:lnTo>
                <a:lnTo>
                  <a:pt x="4688646" y="3129671"/>
                </a:lnTo>
                <a:lnTo>
                  <a:pt x="0" y="3129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>
            <a:off x="2596589" y="5640447"/>
            <a:ext cx="4715994" cy="3056315"/>
          </a:xfrm>
          <a:custGeom>
            <a:avLst/>
            <a:gdLst/>
            <a:ahLst/>
            <a:cxnLst/>
            <a:rect l="l" t="t" r="r" b="b"/>
            <a:pathLst>
              <a:path w="4715994" h="3056315">
                <a:moveTo>
                  <a:pt x="0" y="0"/>
                </a:moveTo>
                <a:lnTo>
                  <a:pt x="4715994" y="0"/>
                </a:lnTo>
                <a:lnTo>
                  <a:pt x="4715994" y="3056314"/>
                </a:lnTo>
                <a:lnTo>
                  <a:pt x="0" y="30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5839"/>
            </a:stretch>
          </a:blipFill>
        </p:spPr>
      </p:sp>
      <p:sp>
        <p:nvSpPr>
          <p:cNvPr id="11" name="TextBox 8"/>
          <p:cNvSpPr txBox="1"/>
          <p:nvPr/>
        </p:nvSpPr>
        <p:spPr>
          <a:xfrm>
            <a:off x="2783898" y="1001629"/>
            <a:ext cx="13455471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0000"/>
                </a:solidFill>
                <a:latin typeface="Comic Sans"/>
                <a:ea typeface="Comic Sans"/>
                <a:cs typeface="Comic Sans"/>
                <a:sym typeface="Comic Sans"/>
              </a:rPr>
              <a:t>Listen and read. Then look and tick (✓) or cross (✘).</a:t>
            </a:r>
          </a:p>
        </p:txBody>
      </p:sp>
      <p:sp>
        <p:nvSpPr>
          <p:cNvPr id="12" name="TextBox 9"/>
          <p:cNvSpPr txBox="1"/>
          <p:nvPr/>
        </p:nvSpPr>
        <p:spPr>
          <a:xfrm>
            <a:off x="1683029" y="1635206"/>
            <a:ext cx="14471371" cy="3770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sz="36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3 A: Which place would you like to go on your holiday, to a mountain or to a beach?</a:t>
            </a:r>
          </a:p>
          <a:p>
            <a:pPr algn="l">
              <a:lnSpc>
                <a:spcPts val="6049"/>
              </a:lnSpc>
            </a:pPr>
            <a:r>
              <a:rPr lang="en-US" sz="36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B: I’d like to go to the beach.</a:t>
            </a:r>
          </a:p>
          <a:p>
            <a:pPr algn="l">
              <a:lnSpc>
                <a:spcPts val="6049"/>
              </a:lnSpc>
            </a:pPr>
            <a:r>
              <a:rPr lang="en-US" sz="36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A: Why would you like to go to the beach?</a:t>
            </a:r>
          </a:p>
          <a:p>
            <a:pPr algn="l">
              <a:lnSpc>
                <a:spcPts val="604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B: Because I’d like to build sandcastles and swim in the sea.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3B9D6671-2251-23D9-D974-C11D4C8FEE13}"/>
              </a:ext>
            </a:extLst>
          </p:cNvPr>
          <p:cNvSpPr/>
          <p:nvPr/>
        </p:nvSpPr>
        <p:spPr>
          <a:xfrm>
            <a:off x="11536748" y="6591419"/>
            <a:ext cx="3278659" cy="2217193"/>
          </a:xfrm>
          <a:custGeom>
            <a:avLst/>
            <a:gdLst/>
            <a:ahLst/>
            <a:cxnLst/>
            <a:rect l="l" t="t" r="r" b="b"/>
            <a:pathLst>
              <a:path w="3278659" h="2217193">
                <a:moveTo>
                  <a:pt x="0" y="0"/>
                </a:moveTo>
                <a:lnTo>
                  <a:pt x="3278659" y="0"/>
                </a:lnTo>
                <a:lnTo>
                  <a:pt x="3278659" y="2217193"/>
                </a:lnTo>
                <a:lnTo>
                  <a:pt x="0" y="22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FFE2339-DC0A-834A-B4B4-027C55A1BD40}"/>
              </a:ext>
            </a:extLst>
          </p:cNvPr>
          <p:cNvSpPr/>
          <p:nvPr/>
        </p:nvSpPr>
        <p:spPr>
          <a:xfrm>
            <a:off x="6175599" y="6631736"/>
            <a:ext cx="2132070" cy="2008768"/>
          </a:xfrm>
          <a:custGeom>
            <a:avLst/>
            <a:gdLst/>
            <a:ahLst/>
            <a:cxnLst/>
            <a:rect l="l" t="t" r="r" b="b"/>
            <a:pathLst>
              <a:path w="2796255" h="2533985">
                <a:moveTo>
                  <a:pt x="0" y="0"/>
                </a:moveTo>
                <a:lnTo>
                  <a:pt x="2796254" y="0"/>
                </a:lnTo>
                <a:lnTo>
                  <a:pt x="2796254" y="2533985"/>
                </a:lnTo>
                <a:lnTo>
                  <a:pt x="0" y="25339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5" name="Track 8.3">
            <a:hlinkClick r:id="" action="ppaction://media"/>
            <a:extLst>
              <a:ext uri="{FF2B5EF4-FFF2-40B4-BE49-F238E27FC236}">
                <a16:creationId xmlns:a16="http://schemas.microsoft.com/office/drawing/2014/main" id="{EC02EF16-1874-1501-5D35-B33DD18131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24" end="1501.16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36473" y="392762"/>
            <a:ext cx="1510892" cy="15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arrow.wav"/>
          </p:stSnd>
        </p:sndAc>
      </p:transition>
    </mc:Choice>
    <mc:Fallback xmlns="">
      <p:transition spd="slow">
        <p:sndAc>
          <p:stSnd>
            <p:snd r:embed="rId2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>
            <a:extLst>
              <a:ext uri="{FF2B5EF4-FFF2-40B4-BE49-F238E27FC236}">
                <a16:creationId xmlns:a16="http://schemas.microsoft.com/office/drawing/2014/main" id="{FD212221-B2A7-8832-8EC8-B1D6ADE58E30}"/>
              </a:ext>
            </a:extLst>
          </p:cNvPr>
          <p:cNvGrpSpPr/>
          <p:nvPr/>
        </p:nvGrpSpPr>
        <p:grpSpPr>
          <a:xfrm>
            <a:off x="170334" y="1200520"/>
            <a:ext cx="17860929" cy="9200780"/>
            <a:chOff x="0" y="0"/>
            <a:chExt cx="4233935" cy="2191167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7720FA48-AB85-47B1-D5E9-7825468C8CE0}"/>
                </a:ext>
              </a:extLst>
            </p:cNvPr>
            <p:cNvSpPr/>
            <p:nvPr/>
          </p:nvSpPr>
          <p:spPr>
            <a:xfrm>
              <a:off x="0" y="0"/>
              <a:ext cx="4233935" cy="2191167"/>
            </a:xfrm>
            <a:custGeom>
              <a:avLst/>
              <a:gdLst/>
              <a:ahLst/>
              <a:cxnLst/>
              <a:rect l="l" t="t" r="r" b="b"/>
              <a:pathLst>
                <a:path w="4233935" h="2191167">
                  <a:moveTo>
                    <a:pt x="24561" y="0"/>
                  </a:moveTo>
                  <a:lnTo>
                    <a:pt x="4209373" y="0"/>
                  </a:lnTo>
                  <a:cubicBezTo>
                    <a:pt x="4222938" y="0"/>
                    <a:pt x="4233935" y="10996"/>
                    <a:pt x="4233935" y="24561"/>
                  </a:cubicBezTo>
                  <a:lnTo>
                    <a:pt x="4233935" y="2166606"/>
                  </a:lnTo>
                  <a:cubicBezTo>
                    <a:pt x="4233935" y="2180170"/>
                    <a:pt x="4222938" y="2191167"/>
                    <a:pt x="4209373" y="2191167"/>
                  </a:cubicBezTo>
                  <a:lnTo>
                    <a:pt x="24561" y="2191167"/>
                  </a:lnTo>
                  <a:cubicBezTo>
                    <a:pt x="10996" y="2191167"/>
                    <a:pt x="0" y="2180170"/>
                    <a:pt x="0" y="2166606"/>
                  </a:cubicBezTo>
                  <a:lnTo>
                    <a:pt x="0" y="24561"/>
                  </a:lnTo>
                  <a:cubicBezTo>
                    <a:pt x="0" y="10996"/>
                    <a:pt x="10996" y="0"/>
                    <a:pt x="24561" y="0"/>
                  </a:cubicBezTo>
                  <a:close/>
                </a:path>
              </a:pathLst>
            </a:custGeom>
            <a:solidFill>
              <a:srgbClr val="FDF1C2">
                <a:alpha val="82745"/>
              </a:srgbClr>
            </a:solidFill>
          </p:spPr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8122E7BD-493B-CD2B-7C4E-6B58BEE60C3C}"/>
                </a:ext>
              </a:extLst>
            </p:cNvPr>
            <p:cNvSpPr txBox="1"/>
            <p:nvPr/>
          </p:nvSpPr>
          <p:spPr>
            <a:xfrm>
              <a:off x="0" y="-47625"/>
              <a:ext cx="4233935" cy="2238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628080" y="1200521"/>
            <a:ext cx="19383001" cy="7560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7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 panose="020B0604020202020204" charset="0"/>
                <a:ea typeface="Comic Sans Bold"/>
                <a:cs typeface="Comic Sans Bold"/>
                <a:sym typeface="Comic Sans Bold"/>
              </a:rPr>
              <a:t>1.Would Nam like to live in a boathouse?</a:t>
            </a:r>
          </a:p>
          <a:p>
            <a:pPr algn="l">
              <a:lnSpc>
                <a:spcPts val="5427"/>
              </a:lnSpc>
            </a:pPr>
            <a:r>
              <a:rPr lang="en-US" sz="4000" dirty="0">
                <a:solidFill>
                  <a:srgbClr val="000000"/>
                </a:solidFill>
                <a:latin typeface="Comic Sans" panose="020B0604020202020204" charset="0"/>
                <a:ea typeface="Comic Sans Bold"/>
                <a:cs typeface="Comic Sans Bold"/>
                <a:sym typeface="Comic Sans Bold"/>
              </a:rPr>
              <a:t> a Yes, he would.   b   No, he wouldn’t.</a:t>
            </a:r>
          </a:p>
          <a:p>
            <a:pPr algn="l">
              <a:lnSpc>
                <a:spcPts val="5427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 panose="020B0604020202020204" charset="0"/>
                <a:ea typeface="Comic Sans Bold"/>
                <a:cs typeface="Comic Sans Bold"/>
                <a:sym typeface="Comic Sans Bold"/>
              </a:rPr>
              <a:t> 2 How many floors would Mia like to have in her dream house? </a:t>
            </a:r>
          </a:p>
          <a:p>
            <a:pPr algn="l">
              <a:lnSpc>
                <a:spcPts val="5427"/>
              </a:lnSpc>
            </a:pPr>
            <a:r>
              <a:rPr lang="en-US" sz="4000" dirty="0">
                <a:solidFill>
                  <a:srgbClr val="000000"/>
                </a:solidFill>
                <a:latin typeface="Comic Sans" panose="020B0604020202020204" charset="0"/>
                <a:ea typeface="Comic Sans Bold"/>
                <a:cs typeface="Comic Sans Bold"/>
                <a:sym typeface="Comic Sans Bold"/>
              </a:rPr>
              <a:t> a three floors    b   two floors</a:t>
            </a:r>
          </a:p>
          <a:p>
            <a:pPr algn="l">
              <a:lnSpc>
                <a:spcPts val="5427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 panose="020B0604020202020204" charset="0"/>
                <a:ea typeface="Comic Sans Bold"/>
                <a:cs typeface="Comic Sans Bold"/>
                <a:sym typeface="Comic Sans Bold"/>
              </a:rPr>
              <a:t> 3 Which place would Linda like to visit in the city?</a:t>
            </a:r>
          </a:p>
          <a:p>
            <a:pPr algn="l">
              <a:lnSpc>
                <a:spcPts val="5427"/>
              </a:lnSpc>
            </a:pPr>
            <a:r>
              <a:rPr lang="en-US" sz="4000" dirty="0">
                <a:solidFill>
                  <a:srgbClr val="000000"/>
                </a:solidFill>
                <a:latin typeface="Comic Sans" panose="020B0604020202020204" charset="0"/>
                <a:ea typeface="Comic Sans Bold"/>
                <a:cs typeface="Comic Sans Bold"/>
                <a:sym typeface="Comic Sans Bold"/>
              </a:rPr>
              <a:t> a Thu Le Zoo   b   Dam Sen Park</a:t>
            </a:r>
          </a:p>
          <a:p>
            <a:pPr algn="l">
              <a:lnSpc>
                <a:spcPts val="5427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 panose="020B0604020202020204" charset="0"/>
                <a:ea typeface="Comic Sans Bold"/>
                <a:cs typeface="Comic Sans Bold"/>
                <a:sym typeface="Comic Sans Bold"/>
              </a:rPr>
              <a:t> 4 Why would Mai like to go to the mountains?</a:t>
            </a:r>
          </a:p>
          <a:p>
            <a:pPr algn="l">
              <a:lnSpc>
                <a:spcPts val="5427"/>
              </a:lnSpc>
            </a:pPr>
            <a:r>
              <a:rPr lang="en-US" sz="4000" dirty="0">
                <a:solidFill>
                  <a:srgbClr val="000000"/>
                </a:solidFill>
                <a:latin typeface="Comic Sans" panose="020B0604020202020204" charset="0"/>
                <a:ea typeface="Comic Sans Bold"/>
                <a:cs typeface="Comic Sans Bold"/>
                <a:sym typeface="Comic Sans Bold"/>
              </a:rPr>
              <a:t> a Because she’d like to go camping. b   Because she’d like to go hiking.</a:t>
            </a:r>
          </a:p>
          <a:p>
            <a:pPr algn="l">
              <a:lnSpc>
                <a:spcPts val="5427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 panose="020B0604020202020204" charset="0"/>
                <a:ea typeface="Comic Sans Bold"/>
                <a:cs typeface="Comic Sans Bold"/>
                <a:sym typeface="Comic Sans Bold"/>
              </a:rPr>
              <a:t> 5 Why would Binh like to live in a cottage by the sea?</a:t>
            </a:r>
          </a:p>
          <a:p>
            <a:pPr algn="l">
              <a:lnSpc>
                <a:spcPts val="5427"/>
              </a:lnSpc>
            </a:pPr>
            <a:r>
              <a:rPr lang="en-US" sz="4000" dirty="0">
                <a:solidFill>
                  <a:srgbClr val="000000"/>
                </a:solidFill>
                <a:latin typeface="Comic Sans" panose="020B0604020202020204" charset="0"/>
                <a:ea typeface="Comic Sans Bold"/>
                <a:cs typeface="Comic Sans Bold"/>
                <a:sym typeface="Comic Sans Bold"/>
              </a:rPr>
              <a:t>a Because he’d like to go fishing and swim in the sea.</a:t>
            </a:r>
          </a:p>
          <a:p>
            <a:pPr algn="l">
              <a:lnSpc>
                <a:spcPts val="5427"/>
              </a:lnSpc>
            </a:pPr>
            <a:r>
              <a:rPr lang="en-US" sz="4000" dirty="0">
                <a:solidFill>
                  <a:srgbClr val="000000"/>
                </a:solidFill>
                <a:latin typeface="Comic Sans" panose="020B0604020202020204" charset="0"/>
                <a:ea typeface="Comic Sans Bold"/>
                <a:cs typeface="Comic Sans Bold"/>
                <a:sym typeface="Comic Sans Bold"/>
              </a:rPr>
              <a:t>b Because he’d like to build sandcastles and swim in the sea</a:t>
            </a:r>
          </a:p>
        </p:txBody>
      </p:sp>
      <p:sp>
        <p:nvSpPr>
          <p:cNvPr id="4" name="Freeform 4"/>
          <p:cNvSpPr/>
          <p:nvPr/>
        </p:nvSpPr>
        <p:spPr>
          <a:xfrm>
            <a:off x="4724400" y="1790700"/>
            <a:ext cx="1040427" cy="919359"/>
          </a:xfrm>
          <a:custGeom>
            <a:avLst/>
            <a:gdLst/>
            <a:ahLst/>
            <a:cxnLst/>
            <a:rect l="l" t="t" r="r" b="b"/>
            <a:pathLst>
              <a:path w="1040427" h="919359">
                <a:moveTo>
                  <a:pt x="0" y="0"/>
                </a:moveTo>
                <a:lnTo>
                  <a:pt x="1040427" y="0"/>
                </a:lnTo>
                <a:lnTo>
                  <a:pt x="1040427" y="919359"/>
                </a:lnTo>
                <a:lnTo>
                  <a:pt x="0" y="9193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294C66D3-456D-E37C-E13D-FB157988CEFC}"/>
              </a:ext>
            </a:extLst>
          </p:cNvPr>
          <p:cNvSpPr/>
          <p:nvPr/>
        </p:nvSpPr>
        <p:spPr>
          <a:xfrm>
            <a:off x="284365" y="3065104"/>
            <a:ext cx="1040427" cy="919359"/>
          </a:xfrm>
          <a:custGeom>
            <a:avLst/>
            <a:gdLst/>
            <a:ahLst/>
            <a:cxnLst/>
            <a:rect l="l" t="t" r="r" b="b"/>
            <a:pathLst>
              <a:path w="1040427" h="919359">
                <a:moveTo>
                  <a:pt x="0" y="0"/>
                </a:moveTo>
                <a:lnTo>
                  <a:pt x="1040427" y="0"/>
                </a:lnTo>
                <a:lnTo>
                  <a:pt x="1040427" y="919359"/>
                </a:lnTo>
                <a:lnTo>
                  <a:pt x="0" y="9193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C5031FA2-54C0-6D86-FCA9-C8B9884E0925}"/>
              </a:ext>
            </a:extLst>
          </p:cNvPr>
          <p:cNvSpPr/>
          <p:nvPr/>
        </p:nvSpPr>
        <p:spPr>
          <a:xfrm>
            <a:off x="256737" y="4520946"/>
            <a:ext cx="1040427" cy="919359"/>
          </a:xfrm>
          <a:custGeom>
            <a:avLst/>
            <a:gdLst/>
            <a:ahLst/>
            <a:cxnLst/>
            <a:rect l="l" t="t" r="r" b="b"/>
            <a:pathLst>
              <a:path w="1040427" h="919359">
                <a:moveTo>
                  <a:pt x="0" y="0"/>
                </a:moveTo>
                <a:lnTo>
                  <a:pt x="1040427" y="0"/>
                </a:lnTo>
                <a:lnTo>
                  <a:pt x="1040427" y="919359"/>
                </a:lnTo>
                <a:lnTo>
                  <a:pt x="0" y="9193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57F8DC6A-F910-4B4B-9EAE-7E48E413910D}"/>
              </a:ext>
            </a:extLst>
          </p:cNvPr>
          <p:cNvSpPr/>
          <p:nvPr/>
        </p:nvSpPr>
        <p:spPr>
          <a:xfrm>
            <a:off x="8839200" y="5905500"/>
            <a:ext cx="1040427" cy="919359"/>
          </a:xfrm>
          <a:custGeom>
            <a:avLst/>
            <a:gdLst/>
            <a:ahLst/>
            <a:cxnLst/>
            <a:rect l="l" t="t" r="r" b="b"/>
            <a:pathLst>
              <a:path w="1040427" h="919359">
                <a:moveTo>
                  <a:pt x="0" y="0"/>
                </a:moveTo>
                <a:lnTo>
                  <a:pt x="1040427" y="0"/>
                </a:lnTo>
                <a:lnTo>
                  <a:pt x="1040427" y="919359"/>
                </a:lnTo>
                <a:lnTo>
                  <a:pt x="0" y="9193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DC4658C-704F-D337-09CB-BCBBD88F7697}"/>
              </a:ext>
            </a:extLst>
          </p:cNvPr>
          <p:cNvSpPr/>
          <p:nvPr/>
        </p:nvSpPr>
        <p:spPr>
          <a:xfrm>
            <a:off x="107866" y="7962840"/>
            <a:ext cx="1040427" cy="919359"/>
          </a:xfrm>
          <a:custGeom>
            <a:avLst/>
            <a:gdLst/>
            <a:ahLst/>
            <a:cxnLst/>
            <a:rect l="l" t="t" r="r" b="b"/>
            <a:pathLst>
              <a:path w="1040427" h="919359">
                <a:moveTo>
                  <a:pt x="0" y="0"/>
                </a:moveTo>
                <a:lnTo>
                  <a:pt x="1040427" y="0"/>
                </a:lnTo>
                <a:lnTo>
                  <a:pt x="1040427" y="919359"/>
                </a:lnTo>
                <a:lnTo>
                  <a:pt x="0" y="9193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3" name="Track 8.4">
            <a:hlinkClick r:id="" action="ppaction://media"/>
            <a:extLst>
              <a:ext uri="{FF2B5EF4-FFF2-40B4-BE49-F238E27FC236}">
                <a16:creationId xmlns:a16="http://schemas.microsoft.com/office/drawing/2014/main" id="{ECF5A27C-0C69-A876-106D-E6D242392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400" y="0"/>
            <a:ext cx="1067147" cy="10671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C8DBCC-8FD5-5208-58EB-F1E809DF03AF}"/>
              </a:ext>
            </a:extLst>
          </p:cNvPr>
          <p:cNvSpPr txBox="1"/>
          <p:nvPr/>
        </p:nvSpPr>
        <p:spPr>
          <a:xfrm>
            <a:off x="292832" y="132976"/>
            <a:ext cx="62103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" panose="020B0604020202020204" charset="0"/>
              </a:rPr>
              <a:t>5 Listen and circle</a:t>
            </a:r>
          </a:p>
        </p:txBody>
      </p:sp>
    </p:spTree>
  </p:cSld>
  <p:clrMapOvr>
    <a:masterClrMapping/>
  </p:clrMapOvr>
  <p:transition spd="slow">
    <p:wipe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0020" y="8957328"/>
            <a:ext cx="18948040" cy="3899374"/>
            <a:chOff x="0" y="0"/>
            <a:chExt cx="4990430" cy="1026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0430" cy="1026996"/>
            </a:xfrm>
            <a:custGeom>
              <a:avLst/>
              <a:gdLst/>
              <a:ahLst/>
              <a:cxnLst/>
              <a:rect l="l" t="t" r="r" b="b"/>
              <a:pathLst>
                <a:path w="4990430" h="1026996">
                  <a:moveTo>
                    <a:pt x="0" y="0"/>
                  </a:moveTo>
                  <a:lnTo>
                    <a:pt x="4990430" y="0"/>
                  </a:lnTo>
                  <a:lnTo>
                    <a:pt x="4990430" y="1026996"/>
                  </a:lnTo>
                  <a:lnTo>
                    <a:pt x="0" y="1026996"/>
                  </a:lnTo>
                  <a:close/>
                </a:path>
              </a:pathLst>
            </a:custGeom>
            <a:solidFill>
              <a:srgbClr val="98CB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990430" cy="1112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9093" y="2040225"/>
            <a:ext cx="6768157" cy="1211182"/>
            <a:chOff x="0" y="0"/>
            <a:chExt cx="1782560" cy="3189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1782560" cy="404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9093" y="3745999"/>
            <a:ext cx="6768157" cy="1211182"/>
            <a:chOff x="0" y="0"/>
            <a:chExt cx="1782560" cy="3189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782560" cy="41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09093" y="5451774"/>
            <a:ext cx="6768157" cy="1211182"/>
            <a:chOff x="0" y="0"/>
            <a:chExt cx="1782560" cy="3189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1782560" cy="404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01121" y="511266"/>
            <a:ext cx="13426399" cy="95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5633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1/ ………………. Did he go last summer?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08765" y="2042182"/>
            <a:ext cx="13426399" cy="95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5633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What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08765" y="3700331"/>
            <a:ext cx="13426399" cy="95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5633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When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30800" y="5534069"/>
            <a:ext cx="13426399" cy="95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5633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Where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EC543C-EBE8-4926-9D36-C944EC062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093" y="4913298"/>
            <a:ext cx="5895343" cy="2365453"/>
          </a:xfrm>
          <a:prstGeom prst="rect">
            <a:avLst/>
          </a:prstGeom>
        </p:spPr>
      </p:pic>
    </p:spTree>
  </p:cSld>
  <p:clrMapOvr>
    <a:masterClrMapping/>
  </p:clrMapOvr>
  <p:transition spd="slow">
    <p:wip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0020" y="8957328"/>
            <a:ext cx="18948040" cy="3899374"/>
            <a:chOff x="0" y="0"/>
            <a:chExt cx="4990430" cy="1026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0430" cy="1026996"/>
            </a:xfrm>
            <a:custGeom>
              <a:avLst/>
              <a:gdLst/>
              <a:ahLst/>
              <a:cxnLst/>
              <a:rect l="l" t="t" r="r" b="b"/>
              <a:pathLst>
                <a:path w="4990430" h="1026996">
                  <a:moveTo>
                    <a:pt x="0" y="0"/>
                  </a:moveTo>
                  <a:lnTo>
                    <a:pt x="4990430" y="0"/>
                  </a:lnTo>
                  <a:lnTo>
                    <a:pt x="4990430" y="1026996"/>
                  </a:lnTo>
                  <a:lnTo>
                    <a:pt x="0" y="1026996"/>
                  </a:lnTo>
                  <a:close/>
                </a:path>
              </a:pathLst>
            </a:custGeom>
            <a:solidFill>
              <a:srgbClr val="98CB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990430" cy="1112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09093" y="2040225"/>
            <a:ext cx="6768157" cy="1211182"/>
          </a:xfrm>
          <a:custGeom>
            <a:avLst/>
            <a:gdLst/>
            <a:ahLst/>
            <a:cxnLst/>
            <a:rect l="l" t="t" r="r" b="b"/>
            <a:pathLst>
              <a:path w="1782560" h="318995">
                <a:moveTo>
                  <a:pt x="75496" y="0"/>
                </a:moveTo>
                <a:lnTo>
                  <a:pt x="1707064" y="0"/>
                </a:lnTo>
                <a:cubicBezTo>
                  <a:pt x="1727087" y="0"/>
                  <a:pt x="1746289" y="7954"/>
                  <a:pt x="1760448" y="22112"/>
                </a:cubicBezTo>
                <a:cubicBezTo>
                  <a:pt x="1774606" y="36270"/>
                  <a:pt x="1782560" y="55473"/>
                  <a:pt x="1782560" y="75496"/>
                </a:cubicBezTo>
                <a:lnTo>
                  <a:pt x="1782560" y="243499"/>
                </a:lnTo>
                <a:cubicBezTo>
                  <a:pt x="1782560" y="285194"/>
                  <a:pt x="1748759" y="318995"/>
                  <a:pt x="1707064" y="318995"/>
                </a:cubicBezTo>
                <a:lnTo>
                  <a:pt x="75496" y="318995"/>
                </a:lnTo>
                <a:cubicBezTo>
                  <a:pt x="33801" y="318995"/>
                  <a:pt x="0" y="285194"/>
                  <a:pt x="0" y="243499"/>
                </a:cubicBezTo>
                <a:lnTo>
                  <a:pt x="0" y="75496"/>
                </a:lnTo>
                <a:cubicBezTo>
                  <a:pt x="0" y="33801"/>
                  <a:pt x="33801" y="0"/>
                  <a:pt x="75496" y="0"/>
                </a:cubicBezTo>
                <a:close/>
              </a:path>
            </a:pathLst>
          </a:custGeom>
          <a:solidFill>
            <a:schemeClr val="bg1"/>
          </a:solidFill>
        </p:spPr>
      </p:sp>
      <p:grpSp>
        <p:nvGrpSpPr>
          <p:cNvPr id="8" name="Group 8"/>
          <p:cNvGrpSpPr/>
          <p:nvPr/>
        </p:nvGrpSpPr>
        <p:grpSpPr>
          <a:xfrm>
            <a:off x="1709093" y="3745999"/>
            <a:ext cx="6768157" cy="1211182"/>
            <a:chOff x="0" y="0"/>
            <a:chExt cx="1782560" cy="3189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1782560" cy="404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09093" y="5451774"/>
            <a:ext cx="6768157" cy="1211182"/>
            <a:chOff x="0" y="0"/>
            <a:chExt cx="1782560" cy="3189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1782560" cy="404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709093" y="1383620"/>
            <a:ext cx="5890881" cy="2363716"/>
          </a:xfrm>
          <a:custGeom>
            <a:avLst/>
            <a:gdLst/>
            <a:ahLst/>
            <a:cxnLst/>
            <a:rect l="l" t="t" r="r" b="b"/>
            <a:pathLst>
              <a:path w="5890881" h="2363716">
                <a:moveTo>
                  <a:pt x="0" y="0"/>
                </a:moveTo>
                <a:lnTo>
                  <a:pt x="5890882" y="0"/>
                </a:lnTo>
                <a:lnTo>
                  <a:pt x="5890882" y="2363716"/>
                </a:lnTo>
                <a:lnTo>
                  <a:pt x="0" y="2363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408765" y="2042182"/>
            <a:ext cx="13426399" cy="95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5633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a. played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08765" y="3700331"/>
            <a:ext cx="13426399" cy="95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5633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b. plays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30800" y="5534069"/>
            <a:ext cx="13426399" cy="95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5633" dirty="0" err="1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c.Playing</a:t>
            </a:r>
            <a:endParaRPr lang="en-US" sz="5633" dirty="0">
              <a:solidFill>
                <a:srgbClr val="042A2F"/>
              </a:solidFill>
              <a:latin typeface="Comic Sans"/>
              <a:ea typeface="Comic Sans"/>
              <a:cs typeface="Comic Sans"/>
              <a:sym typeface="Comic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0" y="7497725"/>
            <a:ext cx="19839626" cy="1954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5633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2/ They ………………. Basketball with their friends </a:t>
            </a:r>
          </a:p>
          <a:p>
            <a:pPr algn="l">
              <a:lnSpc>
                <a:spcPts val="7887"/>
              </a:lnSpc>
            </a:pPr>
            <a:r>
              <a:rPr lang="en-US" sz="5633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yesterday .</a:t>
            </a:r>
          </a:p>
        </p:txBody>
      </p:sp>
    </p:spTree>
  </p:cSld>
  <p:clrMapOvr>
    <a:masterClrMapping/>
  </p:clrMapOvr>
  <p:transition spd="slow">
    <p:wip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0020" y="8957328"/>
            <a:ext cx="18948040" cy="3899374"/>
            <a:chOff x="0" y="0"/>
            <a:chExt cx="4990430" cy="1026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0430" cy="1026996"/>
            </a:xfrm>
            <a:custGeom>
              <a:avLst/>
              <a:gdLst/>
              <a:ahLst/>
              <a:cxnLst/>
              <a:rect l="l" t="t" r="r" b="b"/>
              <a:pathLst>
                <a:path w="4990430" h="1026996">
                  <a:moveTo>
                    <a:pt x="0" y="0"/>
                  </a:moveTo>
                  <a:lnTo>
                    <a:pt x="4990430" y="0"/>
                  </a:lnTo>
                  <a:lnTo>
                    <a:pt x="4990430" y="1026996"/>
                  </a:lnTo>
                  <a:lnTo>
                    <a:pt x="0" y="1026996"/>
                  </a:lnTo>
                  <a:close/>
                </a:path>
              </a:pathLst>
            </a:custGeom>
            <a:solidFill>
              <a:srgbClr val="98CB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4990430" cy="1122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24358" y="2179955"/>
            <a:ext cx="6768157" cy="1211182"/>
            <a:chOff x="0" y="0"/>
            <a:chExt cx="1782560" cy="3189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782560" cy="41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24358" y="3885730"/>
            <a:ext cx="6768157" cy="1211182"/>
            <a:chOff x="0" y="0"/>
            <a:chExt cx="1782560" cy="3189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782560" cy="41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24357" y="5591505"/>
            <a:ext cx="6768157" cy="1211182"/>
            <a:chOff x="0" y="0"/>
            <a:chExt cx="1782560" cy="3189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0"/>
              <a:ext cx="1782560" cy="41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514600" y="539720"/>
            <a:ext cx="13120170" cy="9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3/ What did she do …………………..?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24030" y="2252583"/>
            <a:ext cx="8788866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a. Now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924030" y="3762613"/>
            <a:ext cx="8788866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 err="1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b.lastnight</a:t>
            </a:r>
            <a:endParaRPr lang="en-US" sz="5800" dirty="0">
              <a:solidFill>
                <a:srgbClr val="042A2F"/>
              </a:solidFill>
              <a:latin typeface="Comic Sans"/>
              <a:ea typeface="Comic Sans"/>
              <a:cs typeface="Comic Sans"/>
              <a:sym typeface="Comic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924030" y="5636756"/>
            <a:ext cx="8788866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c. today</a:t>
            </a: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7D8EF0D3-72A3-42DC-9197-3BD0D6ED3A0A}"/>
              </a:ext>
            </a:extLst>
          </p:cNvPr>
          <p:cNvSpPr/>
          <p:nvPr/>
        </p:nvSpPr>
        <p:spPr>
          <a:xfrm>
            <a:off x="7224357" y="3205882"/>
            <a:ext cx="5890881" cy="2363716"/>
          </a:xfrm>
          <a:custGeom>
            <a:avLst/>
            <a:gdLst/>
            <a:ahLst/>
            <a:cxnLst/>
            <a:rect l="l" t="t" r="r" b="b"/>
            <a:pathLst>
              <a:path w="5890881" h="2363716">
                <a:moveTo>
                  <a:pt x="0" y="0"/>
                </a:moveTo>
                <a:lnTo>
                  <a:pt x="5890882" y="0"/>
                </a:lnTo>
                <a:lnTo>
                  <a:pt x="5890882" y="2363716"/>
                </a:lnTo>
                <a:lnTo>
                  <a:pt x="0" y="2363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wip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0020" y="8957328"/>
            <a:ext cx="18948040" cy="3899374"/>
            <a:chOff x="0" y="0"/>
            <a:chExt cx="4990430" cy="1026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0430" cy="1026996"/>
            </a:xfrm>
            <a:custGeom>
              <a:avLst/>
              <a:gdLst/>
              <a:ahLst/>
              <a:cxnLst/>
              <a:rect l="l" t="t" r="r" b="b"/>
              <a:pathLst>
                <a:path w="4990430" h="1026996">
                  <a:moveTo>
                    <a:pt x="0" y="0"/>
                  </a:moveTo>
                  <a:lnTo>
                    <a:pt x="4990430" y="0"/>
                  </a:lnTo>
                  <a:lnTo>
                    <a:pt x="4990430" y="1026996"/>
                  </a:lnTo>
                  <a:lnTo>
                    <a:pt x="0" y="1026996"/>
                  </a:lnTo>
                  <a:close/>
                </a:path>
              </a:pathLst>
            </a:custGeom>
            <a:solidFill>
              <a:srgbClr val="98CB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4990430" cy="1122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24358" y="2040225"/>
            <a:ext cx="6768157" cy="1211182"/>
            <a:chOff x="0" y="0"/>
            <a:chExt cx="1782560" cy="3189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782560" cy="41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24358" y="3745999"/>
            <a:ext cx="6768157" cy="1211182"/>
            <a:chOff x="0" y="0"/>
            <a:chExt cx="1782560" cy="3189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782560" cy="41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24358" y="5342684"/>
            <a:ext cx="6768157" cy="1211182"/>
            <a:chOff x="0" y="0"/>
            <a:chExt cx="1782560" cy="3189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0"/>
              <a:ext cx="1782560" cy="41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90600" y="361093"/>
            <a:ext cx="15849600" cy="917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14"/>
              </a:lnSpc>
            </a:pPr>
            <a:r>
              <a:rPr lang="en-US" sz="5510" dirty="0">
                <a:solidFill>
                  <a:srgbClr val="042A2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4.Who did you go on holiday </a:t>
            </a:r>
            <a:r>
              <a:rPr lang="en-US" sz="5510" dirty="0" err="1">
                <a:solidFill>
                  <a:srgbClr val="042A2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lastweekend</a:t>
            </a:r>
            <a:r>
              <a:rPr lang="en-US" sz="5510" dirty="0">
                <a:solidFill>
                  <a:srgbClr val="042A2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…..?</a:t>
            </a:r>
          </a:p>
        </p:txBody>
      </p:sp>
      <p:sp>
        <p:nvSpPr>
          <p:cNvPr id="20" name="Freeform 20"/>
          <p:cNvSpPr/>
          <p:nvPr/>
        </p:nvSpPr>
        <p:spPr>
          <a:xfrm>
            <a:off x="6692400" y="4848092"/>
            <a:ext cx="5890881" cy="2363716"/>
          </a:xfrm>
          <a:custGeom>
            <a:avLst/>
            <a:gdLst/>
            <a:ahLst/>
            <a:cxnLst/>
            <a:rect l="l" t="t" r="r" b="b"/>
            <a:pathLst>
              <a:path w="5890881" h="2363716">
                <a:moveTo>
                  <a:pt x="0" y="0"/>
                </a:moveTo>
                <a:lnTo>
                  <a:pt x="5890882" y="0"/>
                </a:lnTo>
                <a:lnTo>
                  <a:pt x="5890882" y="2363716"/>
                </a:lnTo>
                <a:lnTo>
                  <a:pt x="0" y="2363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924030" y="2009110"/>
            <a:ext cx="8788866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a.in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24030" y="3818627"/>
            <a:ext cx="8788866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b.to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696200" y="5522012"/>
            <a:ext cx="8788866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c. With</a:t>
            </a:r>
          </a:p>
        </p:txBody>
      </p:sp>
    </p:spTree>
  </p:cSld>
  <p:clrMapOvr>
    <a:masterClrMapping/>
  </p:clrMapOvr>
  <p:transition spd="slow">
    <p:wip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0020" y="8957328"/>
            <a:ext cx="18948040" cy="3899374"/>
            <a:chOff x="0" y="0"/>
            <a:chExt cx="4990430" cy="1026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0430" cy="1026996"/>
            </a:xfrm>
            <a:custGeom>
              <a:avLst/>
              <a:gdLst/>
              <a:ahLst/>
              <a:cxnLst/>
              <a:rect l="l" t="t" r="r" b="b"/>
              <a:pathLst>
                <a:path w="4990430" h="1026996">
                  <a:moveTo>
                    <a:pt x="0" y="0"/>
                  </a:moveTo>
                  <a:lnTo>
                    <a:pt x="4990430" y="0"/>
                  </a:lnTo>
                  <a:lnTo>
                    <a:pt x="4990430" y="1026996"/>
                  </a:lnTo>
                  <a:lnTo>
                    <a:pt x="0" y="1026996"/>
                  </a:lnTo>
                  <a:close/>
                </a:path>
              </a:pathLst>
            </a:custGeom>
            <a:solidFill>
              <a:srgbClr val="98CB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990430" cy="1112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18918" y="3745999"/>
            <a:ext cx="6768157" cy="1211182"/>
            <a:chOff x="0" y="0"/>
            <a:chExt cx="1782560" cy="3189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1782560" cy="404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918918" y="7157548"/>
            <a:ext cx="6768157" cy="1211182"/>
            <a:chOff x="0" y="0"/>
            <a:chExt cx="1782560" cy="3189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1782560" cy="404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96015" y="5576307"/>
            <a:ext cx="6768157" cy="1211182"/>
            <a:chOff x="0" y="0"/>
            <a:chExt cx="1782560" cy="3189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85725"/>
              <a:ext cx="1782560" cy="404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913847">
            <a:off x="7996015" y="4913830"/>
            <a:ext cx="3827238" cy="2243718"/>
          </a:xfrm>
          <a:custGeom>
            <a:avLst/>
            <a:gdLst/>
            <a:ahLst/>
            <a:cxnLst/>
            <a:rect l="l" t="t" r="r" b="b"/>
            <a:pathLst>
              <a:path w="3827238" h="2243718">
                <a:moveTo>
                  <a:pt x="0" y="0"/>
                </a:moveTo>
                <a:lnTo>
                  <a:pt x="3827238" y="0"/>
                </a:lnTo>
                <a:lnTo>
                  <a:pt x="3827238" y="2243718"/>
                </a:lnTo>
                <a:lnTo>
                  <a:pt x="0" y="2243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1006172" y="4861156"/>
            <a:ext cx="5290126" cy="6045859"/>
          </a:xfrm>
          <a:custGeom>
            <a:avLst/>
            <a:gdLst/>
            <a:ahLst/>
            <a:cxnLst/>
            <a:rect l="l" t="t" r="r" b="b"/>
            <a:pathLst>
              <a:path w="5290126" h="6045859">
                <a:moveTo>
                  <a:pt x="0" y="0"/>
                </a:moveTo>
                <a:lnTo>
                  <a:pt x="5290127" y="0"/>
                </a:lnTo>
                <a:lnTo>
                  <a:pt x="5290127" y="6045859"/>
                </a:lnTo>
                <a:lnTo>
                  <a:pt x="0" y="6045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33400" y="1070917"/>
            <a:ext cx="16535400" cy="917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14"/>
              </a:lnSpc>
            </a:pPr>
            <a:r>
              <a:rPr lang="en-US" sz="5510" dirty="0">
                <a:solidFill>
                  <a:srgbClr val="042A2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5.How did they go to Ho Chi Minh last month 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690881" y="3809102"/>
            <a:ext cx="9340382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a. bike plane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90881" y="5617383"/>
            <a:ext cx="9340382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b. by plane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690881" y="7282789"/>
            <a:ext cx="9340382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c. buy plane</a:t>
            </a:r>
          </a:p>
        </p:txBody>
      </p:sp>
    </p:spTree>
  </p:cSld>
  <p:clrMapOvr>
    <a:masterClrMapping/>
  </p:clrMapOvr>
  <p:transition spd="slow">
    <p:wip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0020" y="8957328"/>
            <a:ext cx="18948040" cy="3899374"/>
            <a:chOff x="0" y="0"/>
            <a:chExt cx="4990430" cy="1026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0430" cy="1026996"/>
            </a:xfrm>
            <a:custGeom>
              <a:avLst/>
              <a:gdLst/>
              <a:ahLst/>
              <a:cxnLst/>
              <a:rect l="l" t="t" r="r" b="b"/>
              <a:pathLst>
                <a:path w="4990430" h="1026996">
                  <a:moveTo>
                    <a:pt x="0" y="0"/>
                  </a:moveTo>
                  <a:lnTo>
                    <a:pt x="4990430" y="0"/>
                  </a:lnTo>
                  <a:lnTo>
                    <a:pt x="4990430" y="1026996"/>
                  </a:lnTo>
                  <a:lnTo>
                    <a:pt x="0" y="1026996"/>
                  </a:lnTo>
                  <a:close/>
                </a:path>
              </a:pathLst>
            </a:custGeom>
            <a:solidFill>
              <a:srgbClr val="98CB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4990430" cy="1122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24358" y="2040225"/>
            <a:ext cx="6768157" cy="1211182"/>
            <a:chOff x="0" y="0"/>
            <a:chExt cx="1782560" cy="3189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782560" cy="41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24358" y="3745999"/>
            <a:ext cx="6768157" cy="1211182"/>
            <a:chOff x="0" y="0"/>
            <a:chExt cx="1782560" cy="3189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782560" cy="41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24358" y="5342684"/>
            <a:ext cx="6768157" cy="1211182"/>
            <a:chOff x="0" y="0"/>
            <a:chExt cx="1782560" cy="3189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0"/>
              <a:ext cx="1782560" cy="41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90600" y="361093"/>
            <a:ext cx="15849600" cy="917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14"/>
              </a:lnSpc>
            </a:pPr>
            <a:r>
              <a:rPr lang="en-US" sz="5510" dirty="0">
                <a:solidFill>
                  <a:srgbClr val="042A2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6. I …………at home last weekend.?</a:t>
            </a:r>
          </a:p>
        </p:txBody>
      </p:sp>
      <p:sp>
        <p:nvSpPr>
          <p:cNvPr id="20" name="Freeform 20"/>
          <p:cNvSpPr/>
          <p:nvPr/>
        </p:nvSpPr>
        <p:spPr>
          <a:xfrm>
            <a:off x="6531624" y="1582794"/>
            <a:ext cx="5890881" cy="2363716"/>
          </a:xfrm>
          <a:custGeom>
            <a:avLst/>
            <a:gdLst/>
            <a:ahLst/>
            <a:cxnLst/>
            <a:rect l="l" t="t" r="r" b="b"/>
            <a:pathLst>
              <a:path w="5890881" h="2363716">
                <a:moveTo>
                  <a:pt x="0" y="0"/>
                </a:moveTo>
                <a:lnTo>
                  <a:pt x="5890882" y="0"/>
                </a:lnTo>
                <a:lnTo>
                  <a:pt x="5890882" y="2363716"/>
                </a:lnTo>
                <a:lnTo>
                  <a:pt x="0" y="2363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924030" y="2009110"/>
            <a:ext cx="8788866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 err="1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a.was</a:t>
            </a:r>
            <a:endParaRPr lang="en-US" sz="5800" dirty="0">
              <a:solidFill>
                <a:srgbClr val="042A2F"/>
              </a:solidFill>
              <a:latin typeface="Comic Sans"/>
              <a:ea typeface="Comic Sans"/>
              <a:cs typeface="Comic Sans"/>
              <a:sym typeface="Comic Sa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924030" y="3818627"/>
            <a:ext cx="8788866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b.am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696200" y="5522012"/>
            <a:ext cx="8788866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c. were</a:t>
            </a:r>
          </a:p>
        </p:txBody>
      </p:sp>
    </p:spTree>
    <p:extLst>
      <p:ext uri="{BB962C8B-B14F-4D97-AF65-F5344CB8AC3E}">
        <p14:creationId xmlns:p14="http://schemas.microsoft.com/office/powerpoint/2010/main" val="321685395"/>
      </p:ext>
    </p:extLst>
  </p:cSld>
  <p:clrMapOvr>
    <a:masterClrMapping/>
  </p:clrMapOvr>
  <p:transition spd="slow">
    <p:wip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0020" y="8957328"/>
            <a:ext cx="18948040" cy="3899374"/>
            <a:chOff x="0" y="0"/>
            <a:chExt cx="4990430" cy="1026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0430" cy="1026996"/>
            </a:xfrm>
            <a:custGeom>
              <a:avLst/>
              <a:gdLst/>
              <a:ahLst/>
              <a:cxnLst/>
              <a:rect l="l" t="t" r="r" b="b"/>
              <a:pathLst>
                <a:path w="4990430" h="1026996">
                  <a:moveTo>
                    <a:pt x="0" y="0"/>
                  </a:moveTo>
                  <a:lnTo>
                    <a:pt x="4990430" y="0"/>
                  </a:lnTo>
                  <a:lnTo>
                    <a:pt x="4990430" y="1026996"/>
                  </a:lnTo>
                  <a:lnTo>
                    <a:pt x="0" y="1026996"/>
                  </a:lnTo>
                  <a:close/>
                </a:path>
              </a:pathLst>
            </a:custGeom>
            <a:solidFill>
              <a:srgbClr val="98CB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990430" cy="1112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18918" y="3745999"/>
            <a:ext cx="6768157" cy="1211182"/>
            <a:chOff x="0" y="0"/>
            <a:chExt cx="1782560" cy="3189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1782560" cy="404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918918" y="7157548"/>
            <a:ext cx="6768157" cy="1211182"/>
            <a:chOff x="0" y="0"/>
            <a:chExt cx="1782560" cy="3189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1782560" cy="404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96015" y="5576307"/>
            <a:ext cx="6768157" cy="1211182"/>
            <a:chOff x="0" y="0"/>
            <a:chExt cx="1782560" cy="3189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82560" cy="318995"/>
            </a:xfrm>
            <a:custGeom>
              <a:avLst/>
              <a:gdLst/>
              <a:ahLst/>
              <a:cxnLst/>
              <a:rect l="l" t="t" r="r" b="b"/>
              <a:pathLst>
                <a:path w="1782560" h="318995">
                  <a:moveTo>
                    <a:pt x="75496" y="0"/>
                  </a:moveTo>
                  <a:lnTo>
                    <a:pt x="1707064" y="0"/>
                  </a:lnTo>
                  <a:cubicBezTo>
                    <a:pt x="1727087" y="0"/>
                    <a:pt x="1746289" y="7954"/>
                    <a:pt x="1760448" y="22112"/>
                  </a:cubicBezTo>
                  <a:cubicBezTo>
                    <a:pt x="1774606" y="36270"/>
                    <a:pt x="1782560" y="55473"/>
                    <a:pt x="1782560" y="75496"/>
                  </a:cubicBezTo>
                  <a:lnTo>
                    <a:pt x="1782560" y="243499"/>
                  </a:lnTo>
                  <a:cubicBezTo>
                    <a:pt x="1782560" y="285194"/>
                    <a:pt x="1748759" y="318995"/>
                    <a:pt x="1707064" y="318995"/>
                  </a:cubicBezTo>
                  <a:lnTo>
                    <a:pt x="75496" y="318995"/>
                  </a:lnTo>
                  <a:cubicBezTo>
                    <a:pt x="33801" y="318995"/>
                    <a:pt x="0" y="285194"/>
                    <a:pt x="0" y="243499"/>
                  </a:cubicBezTo>
                  <a:lnTo>
                    <a:pt x="0" y="75496"/>
                  </a:lnTo>
                  <a:cubicBezTo>
                    <a:pt x="0" y="33801"/>
                    <a:pt x="33801" y="0"/>
                    <a:pt x="754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85725"/>
              <a:ext cx="1782560" cy="404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8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913847">
            <a:off x="7996015" y="4913830"/>
            <a:ext cx="3827238" cy="2243718"/>
          </a:xfrm>
          <a:custGeom>
            <a:avLst/>
            <a:gdLst/>
            <a:ahLst/>
            <a:cxnLst/>
            <a:rect l="l" t="t" r="r" b="b"/>
            <a:pathLst>
              <a:path w="3827238" h="2243718">
                <a:moveTo>
                  <a:pt x="0" y="0"/>
                </a:moveTo>
                <a:lnTo>
                  <a:pt x="3827238" y="0"/>
                </a:lnTo>
                <a:lnTo>
                  <a:pt x="3827238" y="2243718"/>
                </a:lnTo>
                <a:lnTo>
                  <a:pt x="0" y="2243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1006172" y="4861156"/>
            <a:ext cx="5290126" cy="6045859"/>
          </a:xfrm>
          <a:custGeom>
            <a:avLst/>
            <a:gdLst/>
            <a:ahLst/>
            <a:cxnLst/>
            <a:rect l="l" t="t" r="r" b="b"/>
            <a:pathLst>
              <a:path w="5290126" h="6045859">
                <a:moveTo>
                  <a:pt x="0" y="0"/>
                </a:moveTo>
                <a:lnTo>
                  <a:pt x="5290127" y="0"/>
                </a:lnTo>
                <a:lnTo>
                  <a:pt x="5290127" y="6045859"/>
                </a:lnTo>
                <a:lnTo>
                  <a:pt x="0" y="6045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143000" y="1070917"/>
            <a:ext cx="15925800" cy="917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14"/>
              </a:lnSpc>
            </a:pPr>
            <a:r>
              <a:rPr lang="en-US" sz="5510" dirty="0">
                <a:solidFill>
                  <a:srgbClr val="042A2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7.Did they go to school last </a:t>
            </a:r>
            <a:r>
              <a:rPr lang="en-US" sz="5510" dirty="0" err="1">
                <a:solidFill>
                  <a:srgbClr val="042A2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sunday</a:t>
            </a:r>
            <a:r>
              <a:rPr lang="en-US" sz="5510" dirty="0">
                <a:solidFill>
                  <a:srgbClr val="042A2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690881" y="3809102"/>
            <a:ext cx="9340382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a. No, they didn’t not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90881" y="5617383"/>
            <a:ext cx="9340382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b. No, they didn’t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690881" y="7282789"/>
            <a:ext cx="9340382" cy="9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c. No. They didn’t</a:t>
            </a:r>
          </a:p>
        </p:txBody>
      </p:sp>
    </p:spTree>
    <p:extLst>
      <p:ext uri="{BB962C8B-B14F-4D97-AF65-F5344CB8AC3E}">
        <p14:creationId xmlns:p14="http://schemas.microsoft.com/office/powerpoint/2010/main" val="967726718"/>
      </p:ext>
    </p:extLst>
  </p:cSld>
  <p:clrMapOvr>
    <a:masterClrMapping/>
  </p:clrMapOvr>
  <p:transition spd="slow">
    <p:wip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1">
            <a:extLst>
              <a:ext uri="{FF2B5EF4-FFF2-40B4-BE49-F238E27FC236}">
                <a16:creationId xmlns:a16="http://schemas.microsoft.com/office/drawing/2014/main" id="{E37CAAD4-24A6-4A19-9A39-DF57AC75052A}"/>
              </a:ext>
            </a:extLst>
          </p:cNvPr>
          <p:cNvSpPr txBox="1"/>
          <p:nvPr/>
        </p:nvSpPr>
        <p:spPr>
          <a:xfrm>
            <a:off x="264464" y="103119"/>
            <a:ext cx="8879536" cy="2004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4/Listen and tick</a:t>
            </a:r>
          </a:p>
          <a:p>
            <a:pPr algn="l">
              <a:lnSpc>
                <a:spcPts val="8120"/>
              </a:lnSpc>
            </a:pPr>
            <a:r>
              <a:rPr lang="en-US" sz="5800">
                <a:solidFill>
                  <a:srgbClr val="042A2F"/>
                </a:solidFill>
                <a:latin typeface="Comic Sans"/>
                <a:ea typeface="Comic Sans"/>
                <a:cs typeface="Comic Sans"/>
                <a:sym typeface="Comic Sans"/>
              </a:rPr>
              <a:t>( Video on The Web)</a:t>
            </a:r>
            <a:endParaRPr lang="en-US" sz="5800" dirty="0">
              <a:solidFill>
                <a:srgbClr val="042A2F"/>
              </a:solidFill>
              <a:latin typeface="Comic Sans"/>
              <a:ea typeface="Comic Sans"/>
              <a:cs typeface="Comic Sans"/>
              <a:sym typeface="Comic Sans"/>
            </a:endParaRPr>
          </a:p>
        </p:txBody>
      </p:sp>
    </p:spTree>
    <p:extLst>
      <p:ext uri="{BB962C8B-B14F-4D97-AF65-F5344CB8AC3E}">
        <p14:creationId xmlns:p14="http://schemas.microsoft.com/office/powerpoint/2010/main" val="286493804"/>
      </p:ext>
    </p:extLst>
  </p:cSld>
  <p:clrMapOvr>
    <a:masterClrMapping/>
  </p:clrMapOvr>
  <p:transition spd="slow">
    <p:wipe/>
    <p:sndAc>
      <p:stSnd>
        <p:snd r:embed="rId2" name="arrow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499</Words>
  <Application>Microsoft Office PowerPoint</Application>
  <PresentationFormat>Custom</PresentationFormat>
  <Paragraphs>64</Paragraphs>
  <Slides>13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Helios</vt:lpstr>
      <vt:lpstr>Calibri</vt:lpstr>
      <vt:lpstr>Comic Sans Bold</vt:lpstr>
      <vt:lpstr>Comic Sans</vt:lpstr>
      <vt:lpstr>Lobster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81. Unit 8 Lesson 1 Period 1</dc:title>
  <cp:lastModifiedBy>Administrator</cp:lastModifiedBy>
  <cp:revision>22</cp:revision>
  <dcterms:created xsi:type="dcterms:W3CDTF">2006-08-16T00:00:00Z</dcterms:created>
  <dcterms:modified xsi:type="dcterms:W3CDTF">2025-03-13T02:39:14Z</dcterms:modified>
  <dc:identifier>DAGJlTpwD5g</dc:identifier>
</cp:coreProperties>
</file>